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1" r:id="rId2"/>
  </p:sldMasterIdLst>
  <p:notesMasterIdLst>
    <p:notesMasterId r:id="rId28"/>
  </p:notesMasterIdLst>
  <p:sldIdLst>
    <p:sldId id="256" r:id="rId3"/>
    <p:sldId id="258" r:id="rId4"/>
    <p:sldId id="259" r:id="rId5"/>
    <p:sldId id="274" r:id="rId6"/>
    <p:sldId id="269" r:id="rId7"/>
    <p:sldId id="263" r:id="rId8"/>
    <p:sldId id="278" r:id="rId9"/>
    <p:sldId id="279" r:id="rId10"/>
    <p:sldId id="277" r:id="rId11"/>
    <p:sldId id="267" r:id="rId12"/>
    <p:sldId id="280" r:id="rId13"/>
    <p:sldId id="261" r:id="rId14"/>
    <p:sldId id="282" r:id="rId15"/>
    <p:sldId id="281" r:id="rId16"/>
    <p:sldId id="283" r:id="rId17"/>
    <p:sldId id="272" r:id="rId18"/>
    <p:sldId id="260" r:id="rId19"/>
    <p:sldId id="284" r:id="rId20"/>
    <p:sldId id="285" r:id="rId21"/>
    <p:sldId id="273" r:id="rId22"/>
    <p:sldId id="286" r:id="rId23"/>
    <p:sldId id="287" r:id="rId24"/>
    <p:sldId id="288" r:id="rId25"/>
    <p:sldId id="289" r:id="rId26"/>
    <p:sldId id="27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Merriweather" panose="00000500000000000000" pitchFamily="2" charset="0"/>
      <p:regular r:id="rId37"/>
      <p:bold r:id="rId38"/>
      <p:italic r:id="rId39"/>
      <p:boldItalic r:id="rId40"/>
    </p:embeddedFont>
    <p:embeddedFont>
      <p:font typeface="Nunito"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6"/>
    <a:srgbClr val="B89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16" d="100"/>
          <a:sy n="116" d="100"/>
        </p:scale>
        <p:origin x="114" y="14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ler, Wendy" userId="1f11c321-4d21-4d2b-b3f0-a60648e5c250" providerId="ADAL" clId="{A7AD1DC9-8E34-46FB-9F0A-1C38789A5C5A}"/>
    <pc:docChg chg="modSld">
      <pc:chgData name="Butler, Wendy" userId="1f11c321-4d21-4d2b-b3f0-a60648e5c250" providerId="ADAL" clId="{A7AD1DC9-8E34-46FB-9F0A-1C38789A5C5A}" dt="2024-04-16T17:08:44.616" v="23" actId="20577"/>
      <pc:docMkLst>
        <pc:docMk/>
      </pc:docMkLst>
      <pc:sldChg chg="modSp mod">
        <pc:chgData name="Butler, Wendy" userId="1f11c321-4d21-4d2b-b3f0-a60648e5c250" providerId="ADAL" clId="{A7AD1DC9-8E34-46FB-9F0A-1C38789A5C5A}" dt="2024-04-16T17:08:44.616" v="23" actId="20577"/>
        <pc:sldMkLst>
          <pc:docMk/>
          <pc:sldMk cId="0" sldId="261"/>
        </pc:sldMkLst>
        <pc:graphicFrameChg chg="modGraphic">
          <ac:chgData name="Butler, Wendy" userId="1f11c321-4d21-4d2b-b3f0-a60648e5c250" providerId="ADAL" clId="{A7AD1DC9-8E34-46FB-9F0A-1C38789A5C5A}" dt="2024-04-16T17:08:24.098" v="11" actId="20577"/>
          <ac:graphicFrameMkLst>
            <pc:docMk/>
            <pc:sldMk cId="0" sldId="261"/>
            <ac:graphicFrameMk id="2" creationId="{7DBC8ACF-F727-E784-2168-0B93CD3B7724}"/>
          </ac:graphicFrameMkLst>
        </pc:graphicFrameChg>
        <pc:graphicFrameChg chg="modGraphic">
          <ac:chgData name="Butler, Wendy" userId="1f11c321-4d21-4d2b-b3f0-a60648e5c250" providerId="ADAL" clId="{A7AD1DC9-8E34-46FB-9F0A-1C38789A5C5A}" dt="2024-04-16T17:08:44.616" v="23" actId="20577"/>
          <ac:graphicFrameMkLst>
            <pc:docMk/>
            <pc:sldMk cId="0" sldId="261"/>
            <ac:graphicFrameMk id="3" creationId="{76252D5F-9BF6-6157-E4A4-AEA06F8FFCF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a09c1f4ce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25a09c1f4ce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5a09c1f4ce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25a09c1f4ce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96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5a09c1f4ce_2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g25a09c1f4ce_2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5a09c1f4ce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4" name="Google Shape;174;g25a09c1f4ce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a09c1f4ce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25a09c1f4ce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a09c1f4ce_2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5a09c1f4ce_2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a09c1f4ce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g25a09c1f4ce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5a09c1f4ce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25a09c1f4ce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a09c1f4ce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25a09c1f4ce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5a09c1f4ce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1" name="Google Shape;341;g25a09c1f4ce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043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a09c1f4ce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8" name="Google Shape;208;g25a09c1f4ce_2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2" name="Google Shape;82;p1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9" name="Google Shape;139;p21"/>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40" name="Google Shape;140;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1" name="Google Shape;141;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2" name="Google Shape;142;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5" name="Google Shape;145;p22"/>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46" name="Google Shape;146;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7" name="Google Shape;147;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8" name="Google Shape;148;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108679" y="-8450"/>
            <a:ext cx="2035095" cy="5140959"/>
          </a:xfrm>
          <a:custGeom>
            <a:avLst/>
            <a:gdLst/>
            <a:ahLst/>
            <a:cxnLst/>
            <a:rect l="l" t="t" r="r" b="b"/>
            <a:pathLst>
              <a:path w="1264034" h="2709333" extrusionOk="0">
                <a:moveTo>
                  <a:pt x="0" y="0"/>
                </a:moveTo>
                <a:lnTo>
                  <a:pt x="1264034" y="0"/>
                </a:lnTo>
                <a:lnTo>
                  <a:pt x="1264034" y="2709333"/>
                </a:lnTo>
                <a:lnTo>
                  <a:pt x="0" y="2709333"/>
                </a:lnTo>
                <a:close/>
              </a:path>
            </a:pathLst>
          </a:custGeom>
          <a:solidFill>
            <a:srgbClr val="FF0000"/>
          </a:solidFill>
          <a:ln>
            <a:noFill/>
          </a:ln>
        </p:spPr>
      </p:sp>
      <p:sp>
        <p:nvSpPr>
          <p:cNvPr id="27" name="Google Shape;2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77233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ctrTitle"/>
          </p:nvPr>
        </p:nvSpPr>
        <p:spPr>
          <a:xfrm>
            <a:off x="1028700" y="1352554"/>
            <a:ext cx="7086600" cy="1368822"/>
          </a:xfr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3235746"/>
            <a:ext cx="2183130" cy="280982"/>
          </a:xfrm>
        </p:spPr>
        <p:txBody>
          <a:bodyPr/>
          <a:lstStyle/>
          <a:p>
            <a:fld id="{48A87A34-81AB-432B-8DAE-1953F412C126}" type="datetimeFigureOut">
              <a:rPr lang="en-US" dirty="0"/>
              <a:t>4/16/2024</a:t>
            </a:fld>
            <a:endParaRPr lang="en-US" dirty="0"/>
          </a:p>
        </p:txBody>
      </p:sp>
      <p:sp>
        <p:nvSpPr>
          <p:cNvPr id="5" name="Footer Placeholder 4"/>
          <p:cNvSpPr>
            <a:spLocks noGrp="1"/>
          </p:cNvSpPr>
          <p:nvPr>
            <p:ph type="ftr" sz="quarter" idx="11"/>
          </p:nvPr>
        </p:nvSpPr>
        <p:spPr>
          <a:xfrm>
            <a:off x="1028700" y="3242884"/>
            <a:ext cx="4800600" cy="273844"/>
          </a:xfrm>
        </p:spPr>
        <p:txBody>
          <a:bodyPr/>
          <a:lstStyle/>
          <a:p>
            <a:endParaRPr lang="en-US" dirty="0"/>
          </a:p>
        </p:txBody>
      </p:sp>
      <p:sp>
        <p:nvSpPr>
          <p:cNvPr id="6" name="Slide Number Placeholder 5"/>
          <p:cNvSpPr>
            <a:spLocks noGrp="1"/>
          </p:cNvSpPr>
          <p:nvPr>
            <p:ph type="sldNum" sz="quarter" idx="12"/>
          </p:nvPr>
        </p:nvSpPr>
        <p:spPr>
          <a:xfrm>
            <a:off x="6057900" y="1073150"/>
            <a:ext cx="2057400"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992944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819998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1" y="565150"/>
            <a:ext cx="8115299" cy="2101451"/>
          </a:xfrm>
        </p:spPr>
        <p:txBody>
          <a:bodyPr anchor="b">
            <a:normAutofit/>
          </a:bodyPr>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2731294"/>
            <a:ext cx="7867650" cy="716756"/>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285750"/>
            <a:ext cx="2183130" cy="273844"/>
          </a:xfrm>
        </p:spPr>
        <p:txBody>
          <a:bodyPr/>
          <a:lstStyle>
            <a:lvl1pPr algn="r">
              <a:defRPr/>
            </a:lvl1pPr>
          </a:lstStyle>
          <a:p>
            <a:fld id="{48A87A34-81AB-432B-8DAE-1953F412C126}" type="datetimeFigureOut">
              <a:rPr lang="en-US" dirty="0"/>
              <a:pPr/>
              <a:t>4/16/2024</a:t>
            </a:fld>
            <a:endParaRPr lang="en-US" dirty="0"/>
          </a:p>
        </p:txBody>
      </p:sp>
      <p:sp>
        <p:nvSpPr>
          <p:cNvPr id="5" name="Footer Placeholder 4"/>
          <p:cNvSpPr>
            <a:spLocks noGrp="1"/>
          </p:cNvSpPr>
          <p:nvPr>
            <p:ph type="ftr" sz="quarter" idx="11"/>
          </p:nvPr>
        </p:nvSpPr>
        <p:spPr>
          <a:xfrm>
            <a:off x="514350" y="285751"/>
            <a:ext cx="5243619" cy="273049"/>
          </a:xfrm>
        </p:spPr>
        <p:txBody>
          <a:bodyPr/>
          <a:lstStyle/>
          <a:p>
            <a:endParaRPr lang="en-US" dirty="0"/>
          </a:p>
        </p:txBody>
      </p:sp>
      <p:sp>
        <p:nvSpPr>
          <p:cNvPr id="6" name="Slide Number Placeholder 5"/>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72803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6056518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7"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2349500"/>
            <a:ext cx="3983831"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49500"/>
            <a:ext cx="4000500"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0807863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115325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9268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6" name="Google Shape;86;p1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87" name="Google Shape;87;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8" name="Google Shape;88;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9" name="Google Shape;89;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560070"/>
            <a:ext cx="4882964" cy="410394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6551179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5190427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21"/>
            <a:ext cx="8116526" cy="614516"/>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706080"/>
            <a:ext cx="8116380" cy="260862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4137537"/>
            <a:ext cx="8115300" cy="52647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4978969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0" y="565150"/>
            <a:ext cx="8115300" cy="2101850"/>
          </a:xfrm>
        </p:spPr>
        <p:txBody>
          <a:bodyPr anchor="ct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850"/>
            <a:ext cx="7597887" cy="74930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48A87A34-81AB-432B-8DAE-1953F412C126}" type="datetimeFigureOut">
              <a:rPr lang="en-US" dirty="0"/>
              <a:pPr/>
              <a:t>4/16/2024</a:t>
            </a:fld>
            <a:endParaRPr lang="en-US" dirty="0"/>
          </a:p>
        </p:txBody>
      </p:sp>
      <p:sp>
        <p:nvSpPr>
          <p:cNvPr id="6" name="Footer Placeholder 5"/>
          <p:cNvSpPr>
            <a:spLocks noGrp="1"/>
          </p:cNvSpPr>
          <p:nvPr>
            <p:ph type="ftr" sz="quarter" idx="11"/>
          </p:nvPr>
        </p:nvSpPr>
        <p:spPr>
          <a:xfrm>
            <a:off x="514350" y="284956"/>
            <a:ext cx="5243619" cy="273844"/>
          </a:xfrm>
        </p:spPr>
        <p:txBody>
          <a:bodyPr/>
          <a:lstStyle/>
          <a:p>
            <a:endParaRPr lang="en-US" dirty="0"/>
          </a:p>
        </p:txBody>
      </p:sp>
      <p:sp>
        <p:nvSpPr>
          <p:cNvPr id="7" name="Slide Number Placeholder 6"/>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2721489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51" y="565150"/>
            <a:ext cx="7613650" cy="1953371"/>
          </a:xfrm>
        </p:spPr>
        <p:txBody>
          <a:bodyPr anchor="ct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2524168"/>
            <a:ext cx="7194552" cy="333332"/>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768351" y="2969897"/>
            <a:ext cx="7613650" cy="509903"/>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48A87A34-81AB-432B-8DAE-1953F412C126}" type="datetimeFigureOut">
              <a:rPr lang="en-US" dirty="0"/>
              <a:pPr/>
              <a:t>4/16/2024</a:t>
            </a:fld>
            <a:endParaRPr lang="en-US" dirty="0"/>
          </a:p>
        </p:txBody>
      </p:sp>
      <p:sp>
        <p:nvSpPr>
          <p:cNvPr id="6" name="Footer Placeholder 5"/>
          <p:cNvSpPr>
            <a:spLocks noGrp="1"/>
          </p:cNvSpPr>
          <p:nvPr>
            <p:ph type="ftr" sz="quarter" idx="11"/>
          </p:nvPr>
        </p:nvSpPr>
        <p:spPr>
          <a:xfrm>
            <a:off x="514350" y="284956"/>
            <a:ext cx="5243619" cy="273844"/>
          </a:xfrm>
        </p:spPr>
        <p:txBody>
          <a:bodyPr/>
          <a:lstStyle/>
          <a:p>
            <a:endParaRPr lang="en-US" dirty="0"/>
          </a:p>
        </p:txBody>
      </p:sp>
      <p:sp>
        <p:nvSpPr>
          <p:cNvPr id="7" name="Slide Number Placeholder 6"/>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9" name="TextBox 8"/>
          <p:cNvSpPr txBox="1"/>
          <p:nvPr/>
        </p:nvSpPr>
        <p:spPr>
          <a:xfrm>
            <a:off x="357188" y="70008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8238173" y="202596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75551670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71" y="843526"/>
            <a:ext cx="7609640" cy="1883876"/>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237"/>
            <a:ext cx="7608491" cy="74991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284163"/>
            <a:ext cx="2183130" cy="273844"/>
          </a:xfrm>
        </p:spPr>
        <p:txBody>
          <a:bodyPr/>
          <a:lstStyle>
            <a:lvl1pPr algn="r">
              <a:defRPr/>
            </a:lvl1pPr>
          </a:lstStyle>
          <a:p>
            <a:fld id="{48A87A34-81AB-432B-8DAE-1953F412C126}" type="datetimeFigureOut">
              <a:rPr lang="en-US" dirty="0"/>
              <a:pPr/>
              <a:t>4/16/2024</a:t>
            </a:fld>
            <a:endParaRPr lang="en-US" dirty="0"/>
          </a:p>
        </p:txBody>
      </p:sp>
      <p:sp>
        <p:nvSpPr>
          <p:cNvPr id="6" name="Footer Placeholder 5"/>
          <p:cNvSpPr>
            <a:spLocks noGrp="1"/>
          </p:cNvSpPr>
          <p:nvPr>
            <p:ph type="ftr" sz="quarter" idx="11"/>
          </p:nvPr>
        </p:nvSpPr>
        <p:spPr>
          <a:xfrm>
            <a:off x="514350" y="284163"/>
            <a:ext cx="5243619" cy="273844"/>
          </a:xfrm>
        </p:spPr>
        <p:txBody>
          <a:bodyPr/>
          <a:lstStyle/>
          <a:p>
            <a:endParaRPr lang="en-US" dirty="0"/>
          </a:p>
        </p:txBody>
      </p:sp>
      <p:sp>
        <p:nvSpPr>
          <p:cNvPr id="7" name="Slide Number Placeholder 6"/>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8508088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571500"/>
            <a:ext cx="6457949" cy="9779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178050"/>
            <a:ext cx="2592324" cy="24859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9744953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571500"/>
            <a:ext cx="6457949" cy="9715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3" y="3143250"/>
            <a:ext cx="2588687"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6463" y="1771650"/>
            <a:ext cx="258868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6463" y="3655323"/>
            <a:ext cx="2588687"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280698" y="3143250"/>
            <a:ext cx="2586701"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280699" y="3655323"/>
            <a:ext cx="2586701"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6037299" y="3143250"/>
            <a:ext cx="2592352"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37391" y="1771650"/>
            <a:ext cx="258590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6037299" y="3655321"/>
            <a:ext cx="2589334" cy="100869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970646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1645920"/>
            <a:ext cx="8115300" cy="3018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0371650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Vertical Title 1"/>
          <p:cNvSpPr>
            <a:spLocks noGrp="1"/>
          </p:cNvSpPr>
          <p:nvPr>
            <p:ph type="title" orient="vert"/>
          </p:nvPr>
        </p:nvSpPr>
        <p:spPr>
          <a:xfrm>
            <a:off x="7086600" y="558800"/>
            <a:ext cx="1543050" cy="292735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0" y="558800"/>
            <a:ext cx="6153151" cy="292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284956"/>
            <a:ext cx="2183130" cy="273844"/>
          </a:xfrm>
        </p:spPr>
        <p:txBody>
          <a:bodyPr/>
          <a:lstStyle>
            <a:lvl1pPr algn="r">
              <a:defRPr/>
            </a:lvl1pPr>
          </a:lstStyle>
          <a:p>
            <a:fld id="{48A87A34-81AB-432B-8DAE-1953F412C126}" type="datetimeFigureOut">
              <a:rPr lang="en-US" dirty="0"/>
              <a:pPr/>
              <a:t>4/16/2024</a:t>
            </a:fld>
            <a:endParaRPr lang="en-US" dirty="0"/>
          </a:p>
        </p:txBody>
      </p:sp>
      <p:sp>
        <p:nvSpPr>
          <p:cNvPr id="5" name="Footer Placeholder 4"/>
          <p:cNvSpPr>
            <a:spLocks noGrp="1"/>
          </p:cNvSpPr>
          <p:nvPr>
            <p:ph type="ftr" sz="quarter" idx="11"/>
          </p:nvPr>
        </p:nvSpPr>
        <p:spPr>
          <a:xfrm>
            <a:off x="514350" y="285750"/>
            <a:ext cx="5243619" cy="273844"/>
          </a:xfrm>
        </p:spPr>
        <p:txBody>
          <a:bodyPr/>
          <a:lstStyle/>
          <a:p>
            <a:endParaRPr lang="en-US" dirty="0"/>
          </a:p>
        </p:txBody>
      </p:sp>
      <p:sp>
        <p:nvSpPr>
          <p:cNvPr id="6" name="Slide Number Placeholder 5"/>
          <p:cNvSpPr>
            <a:spLocks noGrp="1"/>
          </p:cNvSpPr>
          <p:nvPr>
            <p:ph type="sldNum" sz="quarter" idx="12"/>
          </p:nvPr>
        </p:nvSpPr>
        <p:spPr>
          <a:xfrm>
            <a:off x="8146839" y="285750"/>
            <a:ext cx="482811"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2520689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2" name="Google Shape;92;p14"/>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93" name="Google Shape;93;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4" name="Google Shape;94;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5" name="Google Shape;95;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3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9" name="Google Shape;49;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 name="Google Shape;50;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2" name="Google Shape;5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08909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2" name="Google Shape;3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8424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8" name="Google Shape;98;p15"/>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99" name="Google Shape;99;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0" name="Google Shape;100;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1" name="Google Shape;101;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4" name="Google Shape;104;p16"/>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05" name="Google Shape;105;p16"/>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06" name="Google Shape;106;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7" name="Google Shape;107;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8" name="Google Shape;108;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1" name="Google Shape;111;p17"/>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12" name="Google Shape;112;p17"/>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13" name="Google Shape;113;p17"/>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14" name="Google Shape;114;p17"/>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15" name="Google Shape;11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6" name="Google Shape;11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0" name="Google Shape;120;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1" name="Google Shape;121;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2" name="Google Shape;122;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5" name="Google Shape;125;p19"/>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26" name="Google Shape;126;p19"/>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27" name="Google Shape;127;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8" name="Google Shape;128;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9" name="Google Shape;129;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2" name="Google Shape;132;p20"/>
          <p:cNvSpPr>
            <a:spLocks noGrp="1"/>
          </p:cNvSpPr>
          <p:nvPr>
            <p:ph type="pic" idx="2"/>
          </p:nvPr>
        </p:nvSpPr>
        <p:spPr>
          <a:xfrm>
            <a:off x="896144" y="306388"/>
            <a:ext cx="2743200" cy="2057400"/>
          </a:xfrm>
          <a:prstGeom prst="rect">
            <a:avLst/>
          </a:prstGeom>
          <a:noFill/>
          <a:ln>
            <a:noFill/>
          </a:ln>
        </p:spPr>
      </p:sp>
      <p:sp>
        <p:nvSpPr>
          <p:cNvPr id="133" name="Google Shape;133;p20"/>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34" name="Google Shape;134;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5" name="Google Shape;135;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6" name="Google Shape;136;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76" name="Google Shape;76;p11"/>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78" name="Google Shape;78;p1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79" name="Google Shape;79;p1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573280"/>
            <a:ext cx="6457950" cy="96977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1645920"/>
            <a:ext cx="8115300" cy="30180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4767263"/>
            <a:ext cx="218313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48A87A34-81AB-432B-8DAE-1953F412C126}" type="datetimeFigureOut">
              <a:rPr lang="en-US" dirty="0"/>
              <a:pPr/>
              <a:t>4/16/2024</a:t>
            </a:fld>
            <a:endParaRPr lang="en-US" dirty="0"/>
          </a:p>
        </p:txBody>
      </p:sp>
      <p:sp>
        <p:nvSpPr>
          <p:cNvPr id="5" name="Footer Placeholder 4"/>
          <p:cNvSpPr>
            <a:spLocks noGrp="1"/>
          </p:cNvSpPr>
          <p:nvPr>
            <p:ph type="ftr" sz="quarter" idx="3"/>
          </p:nvPr>
        </p:nvSpPr>
        <p:spPr>
          <a:xfrm>
            <a:off x="514350" y="4766884"/>
            <a:ext cx="5829300"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285750"/>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25190918"/>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p:hf sldNum="0" hdr="0" ftr="0" dt="0"/>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belfastcsd-my.sharepoint.com/:b:/g/personal/wbutler_belfastcsd_org/ERS0bk9AgmxJsLDpgpF5iC8B83wjD3w-ZcGF0ReC1h-AsA?e=Iv44GV" TargetMode="Externa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belfastcsd-my.sharepoint.com/:b:/g/personal/wbutler_belfastcsd_org/EZQXvBWVpshHn4stjyLR0SkBx9nzKLjlfeNLTGFeMnuV_g?e=3OC0C6"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hyperlink" Target="https://dol.ny.gov/system/files/documents/2023/11/p206_12-10-20.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dol.ny.gov/workplace-violence-prevention-information" TargetMode="External"/><Relationship Id="rId4" Type="http://schemas.openxmlformats.org/officeDocument/2006/relationships/hyperlink" Target="https://dol.ny.gov/safety-and-healt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pSp>
        <p:nvGrpSpPr>
          <p:cNvPr id="154" name="Google Shape;154;p23"/>
          <p:cNvGrpSpPr/>
          <p:nvPr/>
        </p:nvGrpSpPr>
        <p:grpSpPr>
          <a:xfrm>
            <a:off x="-31806" y="-72331"/>
            <a:ext cx="9207610" cy="2712163"/>
            <a:chOff x="0" y="-38100"/>
            <a:chExt cx="2408296" cy="2747433"/>
          </a:xfrm>
        </p:grpSpPr>
        <p:sp>
          <p:nvSpPr>
            <p:cNvPr id="155" name="Google Shape;155;p23"/>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rgbClr val="004A86">
                <a:alpha val="66666"/>
              </a:srgbClr>
            </a:solidFill>
            <a:ln>
              <a:noFill/>
            </a:ln>
          </p:spPr>
          <p:txBody>
            <a:bodyPr/>
            <a:lstStyle/>
            <a:p>
              <a:endParaRPr lang="en-US" dirty="0"/>
            </a:p>
          </p:txBody>
        </p:sp>
        <p:sp>
          <p:nvSpPr>
            <p:cNvPr id="156" name="Google Shape;156;p23"/>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57" name="Google Shape;157;p23"/>
          <p:cNvSpPr txBox="1"/>
          <p:nvPr/>
        </p:nvSpPr>
        <p:spPr>
          <a:xfrm>
            <a:off x="-3" y="611689"/>
            <a:ext cx="9144003"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800" b="1" dirty="0">
                <a:solidFill>
                  <a:schemeClr val="bg1"/>
                </a:solidFill>
                <a:latin typeface="Merriweather" pitchFamily="2" charset="77"/>
              </a:rPr>
              <a:t>Belfast Central School</a:t>
            </a:r>
            <a:endParaRPr sz="4800" b="1" dirty="0">
              <a:solidFill>
                <a:schemeClr val="bg1"/>
              </a:solidFill>
              <a:latin typeface="Merriweather" pitchFamily="2" charset="77"/>
            </a:endParaRPr>
          </a:p>
        </p:txBody>
      </p:sp>
      <p:sp>
        <p:nvSpPr>
          <p:cNvPr id="159" name="Google Shape;159;p23"/>
          <p:cNvSpPr txBox="1"/>
          <p:nvPr/>
        </p:nvSpPr>
        <p:spPr>
          <a:xfrm>
            <a:off x="-3" y="2907667"/>
            <a:ext cx="9144000" cy="1354217"/>
          </a:xfrm>
          <a:prstGeom prst="rect">
            <a:avLst/>
          </a:prstGeom>
          <a:noFill/>
          <a:ln>
            <a:noFill/>
          </a:ln>
        </p:spPr>
        <p:txBody>
          <a:bodyPr spcFirstLastPara="1" wrap="square" lIns="0" tIns="0" rIns="0" bIns="0" anchor="t" anchorCtr="0">
            <a:spAutoFit/>
          </a:bodyPr>
          <a:lstStyle/>
          <a:p>
            <a:pPr algn="ctr"/>
            <a:r>
              <a:rPr lang="en-US" sz="4400" dirty="0">
                <a:solidFill>
                  <a:srgbClr val="B8971F"/>
                </a:solidFill>
                <a:latin typeface="Calibri" panose="020F0502020204030204" pitchFamily="34" charset="0"/>
                <a:cs typeface="Calibri" panose="020F0502020204030204" pitchFamily="34" charset="0"/>
              </a:rPr>
              <a:t>WORKPLACE VIOLENCE PREVENTION </a:t>
            </a:r>
          </a:p>
          <a:p>
            <a:pPr algn="ctr"/>
            <a:r>
              <a:rPr lang="en-US" sz="4400" dirty="0">
                <a:solidFill>
                  <a:srgbClr val="B8971F"/>
                </a:solidFill>
                <a:latin typeface="Calibri" panose="020F0502020204030204" pitchFamily="34" charset="0"/>
                <a:cs typeface="Calibri" panose="020F0502020204030204" pitchFamily="34" charset="0"/>
              </a:rPr>
              <a:t>PROGRAM &amp;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342"/>
        <p:cNvGrpSpPr/>
        <p:nvPr/>
      </p:nvGrpSpPr>
      <p:grpSpPr>
        <a:xfrm>
          <a:off x="0" y="0"/>
          <a:ext cx="0" cy="0"/>
          <a:chOff x="0" y="0"/>
          <a:chExt cx="0" cy="0"/>
        </a:xfrm>
      </p:grpSpPr>
      <p:sp>
        <p:nvSpPr>
          <p:cNvPr id="343" name="Google Shape;343;p34"/>
          <p:cNvSpPr txBox="1"/>
          <p:nvPr/>
        </p:nvSpPr>
        <p:spPr>
          <a:xfrm>
            <a:off x="15027" y="-415558"/>
            <a:ext cx="2986024" cy="257651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0" b="0" i="0" u="none" strike="noStrike" cap="none">
                <a:solidFill>
                  <a:srgbClr val="FFFFFF"/>
                </a:solidFill>
                <a:latin typeface="Merriweather"/>
                <a:ea typeface="Merriweather"/>
                <a:cs typeface="Merriweather"/>
                <a:sym typeface="Merriweather"/>
              </a:rPr>
              <a:t>03.</a:t>
            </a:r>
            <a:endParaRPr sz="700"/>
          </a:p>
        </p:txBody>
      </p:sp>
      <p:sp>
        <p:nvSpPr>
          <p:cNvPr id="344" name="Google Shape;344;p34"/>
          <p:cNvSpPr txBox="1"/>
          <p:nvPr/>
        </p:nvSpPr>
        <p:spPr>
          <a:xfrm>
            <a:off x="3128023" y="534151"/>
            <a:ext cx="5570705" cy="1034129"/>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4800" b="0" i="0" u="none" strike="noStrike" cap="none" dirty="0">
                <a:solidFill>
                  <a:srgbClr val="FFFFFF"/>
                </a:solidFill>
                <a:latin typeface="Merriweather"/>
                <a:ea typeface="Merriweather"/>
                <a:cs typeface="Merriweather"/>
                <a:sym typeface="Merriweather"/>
              </a:rPr>
              <a:t>Reporting System</a:t>
            </a:r>
            <a:endParaRPr sz="4800" dirty="0"/>
          </a:p>
        </p:txBody>
      </p:sp>
      <p:pic>
        <p:nvPicPr>
          <p:cNvPr id="346" name="Google Shape;346;p34"/>
          <p:cNvPicPr preferRelativeResize="0"/>
          <p:nvPr/>
        </p:nvPicPr>
        <p:blipFill>
          <a:blip r:embed="rId3">
            <a:alphaModFix/>
          </a:blip>
          <a:stretch>
            <a:fillRect/>
          </a:stretch>
        </p:blipFill>
        <p:spPr>
          <a:xfrm>
            <a:off x="0" y="2437800"/>
            <a:ext cx="9144003" cy="27056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10EAB-DF81-1067-22A4-E9208544F299}"/>
              </a:ext>
            </a:extLst>
          </p:cNvPr>
          <p:cNvSpPr>
            <a:spLocks noGrp="1"/>
          </p:cNvSpPr>
          <p:nvPr>
            <p:ph type="title"/>
          </p:nvPr>
        </p:nvSpPr>
        <p:spPr>
          <a:xfrm>
            <a:off x="376910" y="474424"/>
            <a:ext cx="8520600" cy="324482"/>
          </a:xfrm>
        </p:spPr>
        <p:txBody>
          <a:bodyPr>
            <a:noAutofit/>
          </a:bodyPr>
          <a:lstStyle/>
          <a:p>
            <a:pPr algn="ctr"/>
            <a:r>
              <a:rPr lang="en-US" sz="2000" dirty="0"/>
              <a:t>BELFAST CENTRAL SCHOOL POLICY STATEMENT</a:t>
            </a:r>
          </a:p>
        </p:txBody>
      </p:sp>
      <p:sp>
        <p:nvSpPr>
          <p:cNvPr id="3" name="Text Placeholder 2">
            <a:extLst>
              <a:ext uri="{FF2B5EF4-FFF2-40B4-BE49-F238E27FC236}">
                <a16:creationId xmlns:a16="http://schemas.microsoft.com/office/drawing/2014/main" id="{023E0AA6-78BF-4F5E-A561-9510C4A6245A}"/>
              </a:ext>
            </a:extLst>
          </p:cNvPr>
          <p:cNvSpPr>
            <a:spLocks noGrp="1"/>
          </p:cNvSpPr>
          <p:nvPr>
            <p:ph type="body" idx="1"/>
          </p:nvPr>
        </p:nvSpPr>
        <p:spPr>
          <a:xfrm>
            <a:off x="0" y="934720"/>
            <a:ext cx="9144000" cy="4280747"/>
          </a:xfrm>
        </p:spPr>
        <p:txBody>
          <a:bodyPr>
            <a:noAutofit/>
          </a:bodyPr>
          <a:lstStyle/>
          <a:p>
            <a:pPr marL="72390" marR="71755" indent="0" algn="just">
              <a:lnSpc>
                <a:spcPct val="101000"/>
              </a:lnSpc>
              <a:spcAft>
                <a:spcPts val="0"/>
              </a:spcAft>
              <a:buNone/>
            </a:pPr>
            <a:r>
              <a:rPr lang="en-US" sz="1100" dirty="0">
                <a:effectLst/>
                <a:latin typeface="Times New Roman" panose="02020603050405020304" pitchFamily="18" charset="0"/>
                <a:ea typeface="Times New Roman" panose="02020603050405020304" pitchFamily="18" charset="0"/>
              </a:rPr>
              <a:t>Belfast Central School is committed to the safety and security of our employees. Workplace violence presents a serious occupational safety hazard to our agency, staff, and</a:t>
            </a:r>
            <a:r>
              <a:rPr lang="en-US" sz="1100" spc="400" dirty="0">
                <a:effectLst/>
                <a:latin typeface="Times New Roman" panose="02020603050405020304" pitchFamily="18" charset="0"/>
                <a:ea typeface="Times New Roman" panose="02020603050405020304" pitchFamily="18" charset="0"/>
              </a:rPr>
              <a:t> </a:t>
            </a:r>
            <a:r>
              <a:rPr lang="en-US" sz="1100" spc="-10" dirty="0">
                <a:effectLst/>
                <a:latin typeface="Times New Roman" panose="02020603050405020304" pitchFamily="18" charset="0"/>
                <a:ea typeface="Times New Roman" panose="02020603050405020304" pitchFamily="18" charset="0"/>
              </a:rPr>
              <a:t>clients.</a:t>
            </a:r>
            <a:endParaRPr lang="en-US" sz="1100" dirty="0">
              <a:effectLst/>
              <a:latin typeface="Times New Roman" panose="02020603050405020304" pitchFamily="18" charset="0"/>
              <a:ea typeface="Times New Roman" panose="02020603050405020304" pitchFamily="18" charset="0"/>
            </a:endParaRPr>
          </a:p>
          <a:p>
            <a:pPr marL="73025" marR="74295" indent="0" algn="just">
              <a:lnSpc>
                <a:spcPct val="103000"/>
              </a:lnSpc>
              <a:spcBef>
                <a:spcPts val="1345"/>
              </a:spcBef>
              <a:spcAft>
                <a:spcPts val="0"/>
              </a:spcAft>
              <a:buNone/>
            </a:pPr>
            <a:r>
              <a:rPr lang="en-US" sz="1100" dirty="0">
                <a:effectLst/>
                <a:latin typeface="Times New Roman" panose="02020603050405020304" pitchFamily="18" charset="0"/>
                <a:ea typeface="Times New Roman" panose="02020603050405020304" pitchFamily="18" charset="0"/>
              </a:rPr>
              <a:t>Workplace Violence is defined as any physical assault or act of aggressive behavior occurring where a public</a:t>
            </a:r>
            <a:r>
              <a:rPr lang="en-US" sz="1100" spc="-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employee perfo1ms any</a:t>
            </a:r>
            <a:r>
              <a:rPr lang="en-US" sz="1100" spc="-6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work-related duty</a:t>
            </a:r>
            <a:r>
              <a:rPr lang="en-US" sz="1100" spc="-3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in</a:t>
            </a:r>
            <a:r>
              <a:rPr lang="en-US" sz="1100" spc="-2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a:t>
            </a:r>
            <a:r>
              <a:rPr lang="en-US" sz="1100" spc="-2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course of his</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or</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her employment including but not limited to an attempt or threat, whether verbal or physical, to inflict physical injury upon an</a:t>
            </a:r>
            <a:r>
              <a:rPr lang="en-US" sz="1100" spc="-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employee; any intentional display of</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force which would</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give an</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employee reason to fear or expect</a:t>
            </a:r>
            <a:r>
              <a:rPr lang="en-US" sz="1100" spc="15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bodily</a:t>
            </a:r>
            <a:r>
              <a:rPr lang="en-US" sz="1100" spc="14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harm; intentional and wrongful physical contact</a:t>
            </a:r>
            <a:r>
              <a:rPr lang="en-US" sz="1100" spc="15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with</a:t>
            </a:r>
            <a:r>
              <a:rPr lang="en-US" sz="1100" spc="15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a</a:t>
            </a:r>
            <a:r>
              <a:rPr lang="en-US" sz="1100" spc="16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person</a:t>
            </a:r>
            <a:r>
              <a:rPr lang="en-US" sz="1100" spc="14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without his or</a:t>
            </a:r>
            <a:r>
              <a:rPr lang="en-US" sz="1100" spc="19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her consent that entails some injury; or stalking an employee with the intent of causing fear</a:t>
            </a:r>
            <a:r>
              <a:rPr lang="en-US" sz="1100" spc="-7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of material harm</a:t>
            </a:r>
            <a:r>
              <a:rPr lang="en-US" sz="1100" spc="15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to</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 physical safety and health of</a:t>
            </a:r>
            <a:r>
              <a:rPr lang="en-US" sz="1100" spc="-2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such employee when such stalking has arisen through and in the course of employment.</a:t>
            </a:r>
          </a:p>
          <a:p>
            <a:pPr marL="73025" marR="71120" indent="0" algn="just">
              <a:spcBef>
                <a:spcPts val="1300"/>
              </a:spcBef>
              <a:spcAft>
                <a:spcPts val="0"/>
              </a:spcAft>
              <a:buNone/>
            </a:pPr>
            <a:r>
              <a:rPr lang="en-US" sz="1100" dirty="0">
                <a:effectLst/>
                <a:latin typeface="Times New Roman" panose="02020603050405020304" pitchFamily="18" charset="0"/>
                <a:ea typeface="Times New Roman" panose="02020603050405020304" pitchFamily="18" charset="0"/>
              </a:rPr>
              <a:t>Acts of violence</a:t>
            </a:r>
            <a:r>
              <a:rPr lang="en-US" sz="1100" spc="-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against</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any of</a:t>
            </a:r>
            <a:r>
              <a:rPr lang="en-US" sz="1100" spc="-3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our employees where any work-related duty is</a:t>
            </a:r>
            <a:r>
              <a:rPr lang="en-US" sz="1100" spc="-7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perfo1med will be thoroughly investigated and appropriate action will be taken, including involving law</a:t>
            </a:r>
            <a:r>
              <a:rPr lang="en-US" sz="1100" spc="2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enforcement authorities when warranted.</a:t>
            </a:r>
            <a:r>
              <a:rPr lang="en-US" sz="1100" spc="2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All employees are responsible for</a:t>
            </a:r>
            <a:r>
              <a:rPr lang="en-US" sz="1100" spc="-4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helping to</a:t>
            </a:r>
            <a:r>
              <a:rPr lang="en-US" sz="1100" spc="-2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create an environment</a:t>
            </a:r>
            <a:r>
              <a:rPr lang="en-US" sz="1100" spc="2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of mutual respect</a:t>
            </a:r>
            <a:r>
              <a:rPr lang="en-US" sz="1100" spc="2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for each other as well as clients and visitors, following all policies, procedures and practices, and for assisting in maintaining a safe and secure work </a:t>
            </a:r>
            <a:r>
              <a:rPr lang="en-US" sz="1100" spc="-10" dirty="0">
                <a:effectLst/>
                <a:latin typeface="Times New Roman" panose="02020603050405020304" pitchFamily="18" charset="0"/>
                <a:ea typeface="Times New Roman" panose="02020603050405020304" pitchFamily="18" charset="0"/>
              </a:rPr>
              <a:t>environment.</a:t>
            </a:r>
            <a:endParaRPr lang="en-US" sz="1100" dirty="0">
              <a:effectLst/>
              <a:latin typeface="Times New Roman" panose="02020603050405020304" pitchFamily="18" charset="0"/>
              <a:ea typeface="Times New Roman" panose="02020603050405020304" pitchFamily="18" charset="0"/>
            </a:endParaRPr>
          </a:p>
          <a:p>
            <a:pPr marL="0" marR="0" indent="0" algn="l">
              <a:spcBef>
                <a:spcPts val="15"/>
              </a:spcBef>
              <a:spcAft>
                <a:spcPts val="0"/>
              </a:spcAft>
              <a:buNone/>
            </a:pPr>
            <a:endParaRPr lang="en-US" sz="1100" dirty="0">
              <a:effectLst/>
              <a:latin typeface="Times New Roman" panose="02020603050405020304" pitchFamily="18" charset="0"/>
              <a:ea typeface="Times New Roman" panose="02020603050405020304" pitchFamily="18" charset="0"/>
            </a:endParaRPr>
          </a:p>
          <a:p>
            <a:pPr marL="0" marR="76835" indent="0" algn="just">
              <a:lnSpc>
                <a:spcPct val="100000"/>
              </a:lnSpc>
              <a:spcBef>
                <a:spcPts val="0"/>
              </a:spcBef>
              <a:spcAft>
                <a:spcPts val="0"/>
              </a:spcAft>
              <a:buNone/>
            </a:pPr>
            <a:r>
              <a:rPr lang="en-US" sz="1100" dirty="0">
                <a:effectLst/>
                <a:latin typeface="Times New Roman" panose="02020603050405020304" pitchFamily="18" charset="0"/>
                <a:ea typeface="Times New Roman" panose="02020603050405020304" pitchFamily="18" charset="0"/>
              </a:rPr>
              <a:t>This policy is</a:t>
            </a:r>
            <a:r>
              <a:rPr lang="en-US" sz="1100" spc="-6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designed to meet the</a:t>
            </a:r>
            <a:r>
              <a:rPr lang="en-US" sz="1100" spc="-5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requirements of</a:t>
            </a:r>
            <a:r>
              <a:rPr lang="en-US" sz="1100" spc="-6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New</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York</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State Labor Law Art.</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2 §27-b and highlights some of the elements that are found within our Workplace Violence Prevention Program.</a:t>
            </a:r>
            <a:r>
              <a:rPr lang="en-US" sz="1100" spc="20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a:t>
            </a:r>
            <a:r>
              <a:rPr lang="en-US" sz="1100" spc="-3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process involved in</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complying with this law includes a workplace evaluation</a:t>
            </a:r>
            <a:r>
              <a:rPr lang="en-US" sz="1100" spc="1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that is</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designed to</a:t>
            </a:r>
            <a:r>
              <a:rPr lang="en-US" sz="1100" spc="-3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identify</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 risks</a:t>
            </a:r>
            <a:r>
              <a:rPr lang="en-US" sz="1100" spc="-7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of</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workplace violence to which</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our employees could be</a:t>
            </a:r>
            <a:r>
              <a:rPr lang="en-US" sz="1100" spc="-2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exposed. Authorized Employee Representative(s) will, at a minimum, be involved in:</a:t>
            </a:r>
          </a:p>
          <a:p>
            <a:pPr marL="800100" lvl="1" indent="-342900" algn="just">
              <a:spcBef>
                <a:spcPts val="100"/>
              </a:spcBef>
              <a:buClr>
                <a:schemeClr val="tx1"/>
              </a:buClr>
              <a:buFont typeface="Times New Roman" panose="02020603050405020304" pitchFamily="18" charset="0"/>
              <a:buChar char="•"/>
              <a:tabLst>
                <a:tab pos="302260" algn="l"/>
              </a:tabLst>
            </a:pPr>
            <a:r>
              <a:rPr lang="en-US" sz="1100" spc="0" dirty="0">
                <a:effectLst/>
                <a:latin typeface="Times New Roman" panose="02020603050405020304" pitchFamily="18" charset="0"/>
                <a:ea typeface="Times New Roman" panose="02020603050405020304" pitchFamily="18" charset="0"/>
              </a:rPr>
              <a:t>evaluating</a:t>
            </a:r>
            <a:r>
              <a:rPr lang="en-US" sz="1100" spc="2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the</a:t>
            </a:r>
            <a:r>
              <a:rPr lang="en-US" sz="1100" spc="-8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physical </a:t>
            </a:r>
            <a:r>
              <a:rPr lang="en-US" sz="1100" spc="-10" dirty="0">
                <a:effectLst/>
                <a:latin typeface="Times New Roman" panose="02020603050405020304" pitchFamily="18" charset="0"/>
                <a:ea typeface="Times New Roman" panose="02020603050405020304" pitchFamily="18" charset="0"/>
              </a:rPr>
              <a:t>environment;</a:t>
            </a:r>
            <a:endParaRPr lang="en-US" sz="1100" spc="0" dirty="0">
              <a:effectLst/>
              <a:latin typeface="Times New Roman" panose="02020603050405020304" pitchFamily="18" charset="0"/>
              <a:ea typeface="Times New Roman" panose="02020603050405020304" pitchFamily="18" charset="0"/>
            </a:endParaRPr>
          </a:p>
          <a:p>
            <a:pPr marL="800100" lvl="1" indent="-342900" algn="just">
              <a:spcBef>
                <a:spcPts val="125"/>
              </a:spcBef>
              <a:buClr>
                <a:schemeClr val="tx1"/>
              </a:buClr>
              <a:buFont typeface="Times New Roman" panose="02020603050405020304" pitchFamily="18" charset="0"/>
              <a:buChar char="•"/>
              <a:tabLst>
                <a:tab pos="302895" algn="l"/>
              </a:tabLst>
            </a:pPr>
            <a:r>
              <a:rPr lang="en-US" sz="1100" spc="0" dirty="0">
                <a:effectLst/>
                <a:latin typeface="Times New Roman" panose="02020603050405020304" pitchFamily="18" charset="0"/>
                <a:ea typeface="Times New Roman" panose="02020603050405020304" pitchFamily="18" charset="0"/>
              </a:rPr>
              <a:t>developing</a:t>
            </a:r>
            <a:r>
              <a:rPr lang="en-US" sz="1100" spc="-5"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the</a:t>
            </a:r>
            <a:r>
              <a:rPr lang="en-US" sz="1100" spc="-25"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Workplace</a:t>
            </a:r>
            <a:r>
              <a:rPr lang="en-US" sz="1100" spc="-25"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Violence</a:t>
            </a:r>
            <a:r>
              <a:rPr lang="en-US" sz="1100" spc="2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Prevention</a:t>
            </a:r>
            <a:r>
              <a:rPr lang="en-US" sz="1100" spc="5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Program;</a:t>
            </a:r>
            <a:r>
              <a:rPr lang="en-US" sz="1100" spc="-65" dirty="0">
                <a:effectLst/>
                <a:latin typeface="Times New Roman" panose="02020603050405020304" pitchFamily="18" charset="0"/>
                <a:ea typeface="Times New Roman" panose="02020603050405020304" pitchFamily="18" charset="0"/>
              </a:rPr>
              <a:t> </a:t>
            </a:r>
            <a:r>
              <a:rPr lang="en-US" sz="1100" spc="-25" dirty="0">
                <a:effectLst/>
                <a:latin typeface="Times New Roman" panose="02020603050405020304" pitchFamily="18" charset="0"/>
                <a:ea typeface="Times New Roman" panose="02020603050405020304" pitchFamily="18" charset="0"/>
              </a:rPr>
              <a:t>and</a:t>
            </a:r>
            <a:endParaRPr lang="en-US" sz="1100" spc="0" dirty="0">
              <a:effectLst/>
              <a:latin typeface="Times New Roman" panose="02020603050405020304" pitchFamily="18" charset="0"/>
              <a:ea typeface="Times New Roman" panose="02020603050405020304" pitchFamily="18" charset="0"/>
            </a:endParaRPr>
          </a:p>
          <a:p>
            <a:pPr marL="800100" marR="78105" lvl="1" indent="-342900" algn="just">
              <a:lnSpc>
                <a:spcPct val="93000"/>
              </a:lnSpc>
              <a:spcBef>
                <a:spcPts val="140"/>
              </a:spcBef>
              <a:buClr>
                <a:schemeClr val="tx1"/>
              </a:buClr>
              <a:buFont typeface="Times New Roman" panose="02020603050405020304" pitchFamily="18" charset="0"/>
              <a:buChar char="•"/>
              <a:tabLst>
                <a:tab pos="302895" algn="l"/>
                <a:tab pos="306705" algn="l"/>
              </a:tabLst>
            </a:pPr>
            <a:r>
              <a:rPr lang="en-US" sz="1100" spc="0" dirty="0">
                <a:effectLst/>
                <a:latin typeface="Times New Roman" panose="02020603050405020304" pitchFamily="18" charset="0"/>
                <a:ea typeface="Times New Roman" panose="02020603050405020304" pitchFamily="18" charset="0"/>
              </a:rPr>
              <a:t>reviewing</a:t>
            </a:r>
            <a:r>
              <a:rPr lang="en-US" sz="1100" spc="-15"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workplace</a:t>
            </a:r>
            <a:r>
              <a:rPr lang="en-US" sz="1100" spc="-1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violence incident reports at</a:t>
            </a:r>
            <a:r>
              <a:rPr lang="en-US" sz="1100" spc="-75"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least</a:t>
            </a:r>
            <a:r>
              <a:rPr lang="en-US" sz="1100" spc="-3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annually</a:t>
            </a:r>
            <a:r>
              <a:rPr lang="en-US" sz="1100" spc="-55"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to identify</a:t>
            </a:r>
            <a:r>
              <a:rPr lang="en-US" sz="1100" spc="-1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trends</a:t>
            </a:r>
            <a:r>
              <a:rPr lang="en-US" sz="1100" spc="-1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in</a:t>
            </a:r>
            <a:r>
              <a:rPr lang="en-US" sz="1100" spc="-7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the</a:t>
            </a:r>
            <a:r>
              <a:rPr lang="en-US" sz="1100" spc="-4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types of incidents reported, if</a:t>
            </a:r>
            <a:r>
              <a:rPr lang="en-US" sz="1100" spc="-40" dirty="0">
                <a:effectLst/>
                <a:latin typeface="Times New Roman" panose="02020603050405020304" pitchFamily="18" charset="0"/>
                <a:ea typeface="Times New Roman" panose="02020603050405020304" pitchFamily="18" charset="0"/>
              </a:rPr>
              <a:t> </a:t>
            </a:r>
            <a:r>
              <a:rPr lang="en-US" sz="1100" spc="0" dirty="0">
                <a:effectLst/>
                <a:latin typeface="Times New Roman" panose="02020603050405020304" pitchFamily="18" charset="0"/>
                <a:ea typeface="Times New Roman" panose="02020603050405020304" pitchFamily="18" charset="0"/>
              </a:rPr>
              <a:t>any, and reviewing the effectiveness of the mitigating actions taken.</a:t>
            </a:r>
          </a:p>
          <a:p>
            <a:pPr marL="0" marR="0" indent="0" algn="l">
              <a:spcBef>
                <a:spcPts val="65"/>
              </a:spcBef>
              <a:spcAft>
                <a:spcPts val="0"/>
              </a:spcAft>
              <a:buNone/>
            </a:pPr>
            <a:endParaRPr lang="en-US" sz="1100" dirty="0">
              <a:latin typeface="Times New Roman" panose="02020603050405020304" pitchFamily="18" charset="0"/>
              <a:ea typeface="Times New Roman" panose="02020603050405020304" pitchFamily="18" charset="0"/>
            </a:endParaRPr>
          </a:p>
          <a:p>
            <a:pPr marL="0" marR="0" indent="0" algn="l">
              <a:spcBef>
                <a:spcPts val="65"/>
              </a:spcBef>
              <a:spcAft>
                <a:spcPts val="0"/>
              </a:spcAft>
              <a:buNone/>
            </a:pPr>
            <a:r>
              <a:rPr lang="en-US" sz="1100" dirty="0">
                <a:effectLst/>
                <a:latin typeface="Times New Roman" panose="02020603050405020304" pitchFamily="18" charset="0"/>
                <a:ea typeface="Times New Roman" panose="02020603050405020304" pitchFamily="18" charset="0"/>
              </a:rPr>
              <a:t>All</a:t>
            </a:r>
            <a:r>
              <a:rPr lang="en-US" sz="1100" spc="-6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employees</a:t>
            </a:r>
            <a:r>
              <a:rPr lang="en-US" sz="1100" spc="-3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will</a:t>
            </a:r>
            <a:r>
              <a:rPr lang="en-US" sz="1100" spc="-5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participate</a:t>
            </a:r>
            <a:r>
              <a:rPr lang="en-US" sz="1100" spc="-2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in</a:t>
            </a:r>
            <a:r>
              <a:rPr lang="en-US" sz="1100" spc="-10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a:t>
            </a:r>
            <a:r>
              <a:rPr lang="en-US" sz="1100" spc="-7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annual</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Workplace</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Violence</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Prevention</a:t>
            </a:r>
            <a:r>
              <a:rPr lang="en-US" sz="1100" spc="-4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Training</a:t>
            </a:r>
            <a:r>
              <a:rPr lang="en-US" sz="1100" spc="-3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Program. The</a:t>
            </a:r>
            <a:r>
              <a:rPr lang="en-US" sz="1100" spc="-1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goal</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of this policy is to promote</a:t>
            </a:r>
            <a:r>
              <a:rPr lang="en-US" sz="1100" spc="16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a:t>
            </a:r>
            <a:r>
              <a:rPr lang="en-US" sz="1100" spc="-5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safety and well-being of all people in</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our workplace. All incidents of violence or threatening behavior will be responded to immediately upon notification.</a:t>
            </a:r>
            <a:r>
              <a:rPr lang="en-US" sz="1100" spc="13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All</a:t>
            </a:r>
            <a:r>
              <a:rPr lang="en-US" sz="1100" spc="-6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personnel are</a:t>
            </a:r>
            <a:r>
              <a:rPr lang="en-US" sz="1100" spc="-5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responsible</a:t>
            </a:r>
            <a:r>
              <a:rPr lang="en-US" sz="1100" spc="-7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for</a:t>
            </a:r>
            <a:r>
              <a:rPr lang="en-US" sz="1100" spc="-8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notifying</a:t>
            </a:r>
            <a:r>
              <a:rPr lang="en-US" sz="1100" spc="-2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the</a:t>
            </a:r>
            <a:r>
              <a:rPr lang="en-US" sz="1100" spc="-10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contact person designated</a:t>
            </a:r>
            <a:r>
              <a:rPr lang="en-US" sz="1100" spc="-10"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below</a:t>
            </a:r>
            <a:r>
              <a:rPr lang="en-US" sz="1100" spc="-75"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of any violent incidents, threatening behavior, including threats they have witnessed, received, or have been told that another person has witnessed or received.</a:t>
            </a:r>
            <a:endParaRPr lang="en-US" sz="1100" dirty="0"/>
          </a:p>
        </p:txBody>
      </p:sp>
    </p:spTree>
    <p:extLst>
      <p:ext uri="{BB962C8B-B14F-4D97-AF65-F5344CB8AC3E}">
        <p14:creationId xmlns:p14="http://schemas.microsoft.com/office/powerpoint/2010/main" val="213028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220"/>
        <p:cNvGrpSpPr/>
        <p:nvPr/>
      </p:nvGrpSpPr>
      <p:grpSpPr>
        <a:xfrm>
          <a:off x="0" y="0"/>
          <a:ext cx="0" cy="0"/>
          <a:chOff x="0" y="0"/>
          <a:chExt cx="0" cy="0"/>
        </a:xfrm>
      </p:grpSpPr>
      <p:sp>
        <p:nvSpPr>
          <p:cNvPr id="221" name="Google Shape;221;p28"/>
          <p:cNvSpPr txBox="1"/>
          <p:nvPr/>
        </p:nvSpPr>
        <p:spPr>
          <a:xfrm>
            <a:off x="408739" y="1680535"/>
            <a:ext cx="3855479" cy="1908215"/>
          </a:xfrm>
          <a:prstGeom prst="rect">
            <a:avLst/>
          </a:prstGeom>
          <a:noFill/>
          <a:ln>
            <a:noFill/>
          </a:ln>
        </p:spPr>
        <p:txBody>
          <a:bodyPr spcFirstLastPara="1" wrap="square" lIns="0" tIns="0" rIns="0" bIns="0" anchor="t" anchorCtr="0">
            <a:spAutoFit/>
          </a:bodyPr>
          <a:lstStyle/>
          <a:p>
            <a:pPr algn="ctr"/>
            <a:r>
              <a:rPr lang="en-US" sz="3200" dirty="0">
                <a:solidFill>
                  <a:schemeClr val="bg1"/>
                </a:solidFill>
                <a:latin typeface="Merriweather" pitchFamily="2" charset="77"/>
              </a:rPr>
              <a:t>Belfast Central School</a:t>
            </a:r>
            <a:endParaRPr lang="en-US" sz="1200" dirty="0">
              <a:solidFill>
                <a:schemeClr val="bg1"/>
              </a:solidFill>
              <a:latin typeface="Merriweather" pitchFamily="2" charset="77"/>
            </a:endParaRPr>
          </a:p>
          <a:p>
            <a:pPr algn="ctr"/>
            <a:r>
              <a:rPr lang="en-US" sz="2000" b="1" i="1" kern="0" dirty="0">
                <a:solidFill>
                  <a:schemeClr val="bg1"/>
                </a:solidFill>
                <a:effectLst/>
                <a:latin typeface="Merriweather" pitchFamily="2" charset="77"/>
                <a:ea typeface="Arial" panose="020B0604020202020204" pitchFamily="34" charset="0"/>
              </a:rPr>
              <a:t>DESIGNATED WORKPLACE VIOLENCE PROGRAM ADMINISTRATORS</a:t>
            </a:r>
            <a:endParaRPr lang="en-US" sz="2000" dirty="0">
              <a:solidFill>
                <a:schemeClr val="bg1"/>
              </a:solidFill>
              <a:latin typeface="Merriweather" pitchFamily="2" charset="77"/>
            </a:endParaRPr>
          </a:p>
        </p:txBody>
      </p:sp>
      <p:pic>
        <p:nvPicPr>
          <p:cNvPr id="225" name="Google Shape;225;p28"/>
          <p:cNvPicPr preferRelativeResize="0"/>
          <p:nvPr/>
        </p:nvPicPr>
        <p:blipFill>
          <a:blip r:embed="rId3">
            <a:alphaModFix/>
          </a:blip>
          <a:stretch>
            <a:fillRect/>
          </a:stretch>
        </p:blipFill>
        <p:spPr>
          <a:xfrm>
            <a:off x="4633184" y="10003"/>
            <a:ext cx="4540205" cy="5143500"/>
          </a:xfrm>
          <a:prstGeom prst="rect">
            <a:avLst/>
          </a:prstGeom>
          <a:noFill/>
          <a:ln>
            <a:noFill/>
          </a:ln>
        </p:spPr>
      </p:pic>
      <p:graphicFrame>
        <p:nvGraphicFramePr>
          <p:cNvPr id="2" name="Table 1">
            <a:extLst>
              <a:ext uri="{FF2B5EF4-FFF2-40B4-BE49-F238E27FC236}">
                <a16:creationId xmlns:a16="http://schemas.microsoft.com/office/drawing/2014/main" id="{7DBC8ACF-F727-E784-2168-0B93CD3B7724}"/>
              </a:ext>
            </a:extLst>
          </p:cNvPr>
          <p:cNvGraphicFramePr>
            <a:graphicFrameLocks noGrp="1"/>
          </p:cNvGraphicFramePr>
          <p:nvPr>
            <p:extLst>
              <p:ext uri="{D42A27DB-BD31-4B8C-83A1-F6EECF244321}">
                <p14:modId xmlns:p14="http://schemas.microsoft.com/office/powerpoint/2010/main" val="1925300444"/>
              </p:ext>
            </p:extLst>
          </p:nvPr>
        </p:nvGraphicFramePr>
        <p:xfrm>
          <a:off x="5071311" y="1048021"/>
          <a:ext cx="3663950" cy="1265028"/>
        </p:xfrm>
        <a:graphic>
          <a:graphicData uri="http://schemas.openxmlformats.org/drawingml/2006/table">
            <a:tbl>
              <a:tblPr>
                <a:tableStyleId>{5C22544A-7EE6-4342-B048-85BDC9FD1C3A}</a:tableStyleId>
              </a:tblPr>
              <a:tblGrid>
                <a:gridCol w="1273175">
                  <a:extLst>
                    <a:ext uri="{9D8B030D-6E8A-4147-A177-3AD203B41FA5}">
                      <a16:colId xmlns:a16="http://schemas.microsoft.com/office/drawing/2014/main" val="3660900848"/>
                    </a:ext>
                  </a:extLst>
                </a:gridCol>
                <a:gridCol w="2390775">
                  <a:extLst>
                    <a:ext uri="{9D8B030D-6E8A-4147-A177-3AD203B41FA5}">
                      <a16:colId xmlns:a16="http://schemas.microsoft.com/office/drawing/2014/main" val="3596677396"/>
                    </a:ext>
                  </a:extLst>
                </a:gridCol>
              </a:tblGrid>
              <a:tr h="323469">
                <a:tc gridSpan="2">
                  <a:txBody>
                    <a:bodyPr/>
                    <a:lstStyle/>
                    <a:p>
                      <a:pPr marL="0" marR="0" lvl="3" algn="ctr">
                        <a:lnSpc>
                          <a:spcPct val="107000"/>
                        </a:lnSpc>
                        <a:spcBef>
                          <a:spcPts val="0"/>
                        </a:spcBef>
                        <a:spcAft>
                          <a:spcPts val="0"/>
                        </a:spcAft>
                      </a:pPr>
                      <a:r>
                        <a:rPr lang="en-US" sz="2000" kern="100" dirty="0">
                          <a:solidFill>
                            <a:schemeClr val="bg1"/>
                          </a:solidFill>
                          <a:effectLst/>
                        </a:rPr>
                        <a:t>Primary Contact</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hMerge="1">
                  <a:txBody>
                    <a:bodyPr/>
                    <a:lstStyle/>
                    <a:p>
                      <a:endParaRPr lang="en-US"/>
                    </a:p>
                  </a:txBody>
                  <a:tcPr/>
                </a:tc>
                <a:extLst>
                  <a:ext uri="{0D108BD9-81ED-4DB2-BD59-A6C34878D82A}">
                    <a16:rowId xmlns:a16="http://schemas.microsoft.com/office/drawing/2014/main" val="582950773"/>
                  </a:ext>
                </a:extLst>
              </a:tr>
              <a:tr h="313853">
                <a:tc>
                  <a:txBody>
                    <a:bodyPr/>
                    <a:lstStyle/>
                    <a:p>
                      <a:pPr marL="0" marR="0" lvl="3">
                        <a:lnSpc>
                          <a:spcPct val="107000"/>
                        </a:lnSpc>
                        <a:spcBef>
                          <a:spcPts val="0"/>
                        </a:spcBef>
                        <a:spcAft>
                          <a:spcPts val="0"/>
                        </a:spcAft>
                      </a:pPr>
                      <a:r>
                        <a:rPr lang="en-US" sz="2000" kern="100" dirty="0">
                          <a:solidFill>
                            <a:schemeClr val="bg1"/>
                          </a:solidFill>
                          <a:effectLst/>
                        </a:rPr>
                        <a:t>  Name</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a:txBody>
                    <a:bodyPr/>
                    <a:lstStyle/>
                    <a:p>
                      <a:pPr marL="0" marR="0" lvl="3">
                        <a:lnSpc>
                          <a:spcPct val="107000"/>
                        </a:lnSpc>
                        <a:spcBef>
                          <a:spcPts val="0"/>
                        </a:spcBef>
                        <a:spcAft>
                          <a:spcPts val="0"/>
                        </a:spcAft>
                      </a:pPr>
                      <a:r>
                        <a:rPr lang="en-US" sz="2000" kern="100" dirty="0">
                          <a:solidFill>
                            <a:schemeClr val="bg1"/>
                          </a:solidFill>
                          <a:effectLst/>
                        </a:rPr>
                        <a:t> Wendy Butler</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extLst>
                  <a:ext uri="{0D108BD9-81ED-4DB2-BD59-A6C34878D82A}">
                    <a16:rowId xmlns:a16="http://schemas.microsoft.com/office/drawing/2014/main" val="4035411702"/>
                  </a:ext>
                </a:extLst>
              </a:tr>
              <a:tr h="313853">
                <a:tc>
                  <a:txBody>
                    <a:bodyPr/>
                    <a:lstStyle/>
                    <a:p>
                      <a:pPr marL="0" marR="0" lvl="3">
                        <a:lnSpc>
                          <a:spcPct val="107000"/>
                        </a:lnSpc>
                        <a:spcBef>
                          <a:spcPts val="0"/>
                        </a:spcBef>
                        <a:spcAft>
                          <a:spcPts val="0"/>
                        </a:spcAft>
                      </a:pPr>
                      <a:r>
                        <a:rPr lang="en-US" sz="2000" kern="100" dirty="0">
                          <a:solidFill>
                            <a:schemeClr val="bg1"/>
                          </a:solidFill>
                          <a:effectLst/>
                        </a:rPr>
                        <a:t>  Title</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a:txBody>
                    <a:bodyPr/>
                    <a:lstStyle/>
                    <a:p>
                      <a:pPr marL="0" marR="0" lvl="3">
                        <a:lnSpc>
                          <a:spcPct val="107000"/>
                        </a:lnSpc>
                        <a:spcBef>
                          <a:spcPts val="0"/>
                        </a:spcBef>
                        <a:spcAft>
                          <a:spcPts val="0"/>
                        </a:spcAft>
                      </a:pPr>
                      <a:r>
                        <a:rPr lang="en-US" sz="2000" kern="100" dirty="0">
                          <a:solidFill>
                            <a:schemeClr val="bg1"/>
                          </a:solidFill>
                          <a:effectLst/>
                        </a:rPr>
                        <a:t> Superintendent</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extLst>
                  <a:ext uri="{0D108BD9-81ED-4DB2-BD59-A6C34878D82A}">
                    <a16:rowId xmlns:a16="http://schemas.microsoft.com/office/drawing/2014/main" val="2014897679"/>
                  </a:ext>
                </a:extLst>
              </a:tr>
              <a:tr h="313853">
                <a:tc>
                  <a:txBody>
                    <a:bodyPr/>
                    <a:lstStyle/>
                    <a:p>
                      <a:pPr marL="0" marR="0" lvl="3">
                        <a:lnSpc>
                          <a:spcPct val="107000"/>
                        </a:lnSpc>
                        <a:spcBef>
                          <a:spcPts val="0"/>
                        </a:spcBef>
                        <a:spcAft>
                          <a:spcPts val="0"/>
                        </a:spcAft>
                      </a:pPr>
                      <a:r>
                        <a:rPr lang="en-US" sz="2000" kern="100" dirty="0">
                          <a:solidFill>
                            <a:schemeClr val="bg1"/>
                          </a:solidFill>
                          <a:effectLst/>
                        </a:rPr>
                        <a:t>  Phone</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a:txBody>
                    <a:bodyPr/>
                    <a:lstStyle/>
                    <a:p>
                      <a:pPr marL="0" marR="0" lvl="3">
                        <a:lnSpc>
                          <a:spcPct val="107000"/>
                        </a:lnSpc>
                        <a:spcBef>
                          <a:spcPts val="0"/>
                        </a:spcBef>
                        <a:spcAft>
                          <a:spcPts val="0"/>
                        </a:spcAft>
                      </a:pPr>
                      <a:r>
                        <a:rPr lang="en-US" sz="2000" kern="100" dirty="0">
                          <a:solidFill>
                            <a:schemeClr val="bg1"/>
                          </a:solidFill>
                          <a:effectLst/>
                        </a:rPr>
                        <a:t> 585-365-9940</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extLst>
                  <a:ext uri="{0D108BD9-81ED-4DB2-BD59-A6C34878D82A}">
                    <a16:rowId xmlns:a16="http://schemas.microsoft.com/office/drawing/2014/main" val="2185781886"/>
                  </a:ext>
                </a:extLst>
              </a:tr>
            </a:tbl>
          </a:graphicData>
        </a:graphic>
      </p:graphicFrame>
      <p:graphicFrame>
        <p:nvGraphicFramePr>
          <p:cNvPr id="3" name="Table 2">
            <a:extLst>
              <a:ext uri="{FF2B5EF4-FFF2-40B4-BE49-F238E27FC236}">
                <a16:creationId xmlns:a16="http://schemas.microsoft.com/office/drawing/2014/main" id="{76252D5F-9BF6-6157-E4A4-AEA06F8FFCF6}"/>
              </a:ext>
            </a:extLst>
          </p:cNvPr>
          <p:cNvGraphicFramePr>
            <a:graphicFrameLocks noGrp="1"/>
          </p:cNvGraphicFramePr>
          <p:nvPr>
            <p:extLst>
              <p:ext uri="{D42A27DB-BD31-4B8C-83A1-F6EECF244321}">
                <p14:modId xmlns:p14="http://schemas.microsoft.com/office/powerpoint/2010/main" val="2450377396"/>
              </p:ext>
            </p:extLst>
          </p:nvPr>
        </p:nvGraphicFramePr>
        <p:xfrm>
          <a:off x="5071311" y="2726976"/>
          <a:ext cx="3663950" cy="1265028"/>
        </p:xfrm>
        <a:graphic>
          <a:graphicData uri="http://schemas.openxmlformats.org/drawingml/2006/table">
            <a:tbl>
              <a:tblPr>
                <a:tableStyleId>{5C22544A-7EE6-4342-B048-85BDC9FD1C3A}</a:tableStyleId>
              </a:tblPr>
              <a:tblGrid>
                <a:gridCol w="1155844">
                  <a:extLst>
                    <a:ext uri="{9D8B030D-6E8A-4147-A177-3AD203B41FA5}">
                      <a16:colId xmlns:a16="http://schemas.microsoft.com/office/drawing/2014/main" val="2650362599"/>
                    </a:ext>
                  </a:extLst>
                </a:gridCol>
                <a:gridCol w="2508106">
                  <a:extLst>
                    <a:ext uri="{9D8B030D-6E8A-4147-A177-3AD203B41FA5}">
                      <a16:colId xmlns:a16="http://schemas.microsoft.com/office/drawing/2014/main" val="2273970036"/>
                    </a:ext>
                  </a:extLst>
                </a:gridCol>
              </a:tblGrid>
              <a:tr h="323469">
                <a:tc gridSpan="2">
                  <a:txBody>
                    <a:bodyPr/>
                    <a:lstStyle/>
                    <a:p>
                      <a:pPr marL="0" marR="0" algn="ctr">
                        <a:lnSpc>
                          <a:spcPct val="107000"/>
                        </a:lnSpc>
                        <a:spcBef>
                          <a:spcPts val="0"/>
                        </a:spcBef>
                        <a:spcAft>
                          <a:spcPts val="0"/>
                        </a:spcAft>
                      </a:pPr>
                      <a:r>
                        <a:rPr lang="en-US" sz="2000" kern="100" dirty="0">
                          <a:solidFill>
                            <a:schemeClr val="bg1"/>
                          </a:solidFill>
                          <a:effectLst/>
                        </a:rPr>
                        <a:t>Secondary Contact</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hMerge="1">
                  <a:txBody>
                    <a:bodyPr/>
                    <a:lstStyle/>
                    <a:p>
                      <a:endParaRPr lang="en-US"/>
                    </a:p>
                  </a:txBody>
                  <a:tcPr/>
                </a:tc>
                <a:extLst>
                  <a:ext uri="{0D108BD9-81ED-4DB2-BD59-A6C34878D82A}">
                    <a16:rowId xmlns:a16="http://schemas.microsoft.com/office/drawing/2014/main" val="2829349092"/>
                  </a:ext>
                </a:extLst>
              </a:tr>
              <a:tr h="313853">
                <a:tc>
                  <a:txBody>
                    <a:bodyPr/>
                    <a:lstStyle/>
                    <a:p>
                      <a:pPr marL="0" marR="0">
                        <a:lnSpc>
                          <a:spcPct val="107000"/>
                        </a:lnSpc>
                        <a:spcBef>
                          <a:spcPts val="0"/>
                        </a:spcBef>
                        <a:spcAft>
                          <a:spcPts val="0"/>
                        </a:spcAft>
                      </a:pPr>
                      <a:r>
                        <a:rPr lang="en-US" sz="2000" kern="100" dirty="0">
                          <a:solidFill>
                            <a:schemeClr val="bg1"/>
                          </a:solidFill>
                          <a:effectLst/>
                        </a:rPr>
                        <a:t>  Name</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a:txBody>
                    <a:bodyPr/>
                    <a:lstStyle/>
                    <a:p>
                      <a:pPr marL="0" marR="0">
                        <a:lnSpc>
                          <a:spcPct val="107000"/>
                        </a:lnSpc>
                        <a:spcBef>
                          <a:spcPts val="0"/>
                        </a:spcBef>
                        <a:spcAft>
                          <a:spcPts val="0"/>
                        </a:spcAft>
                      </a:pPr>
                      <a:r>
                        <a:rPr lang="en-US" sz="2000" kern="100" dirty="0">
                          <a:solidFill>
                            <a:schemeClr val="bg1"/>
                          </a:solidFill>
                          <a:effectLst/>
                        </a:rPr>
                        <a:t> Keegan Harrington</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extLst>
                  <a:ext uri="{0D108BD9-81ED-4DB2-BD59-A6C34878D82A}">
                    <a16:rowId xmlns:a16="http://schemas.microsoft.com/office/drawing/2014/main" val="628823164"/>
                  </a:ext>
                </a:extLst>
              </a:tr>
              <a:tr h="313853">
                <a:tc>
                  <a:txBody>
                    <a:bodyPr/>
                    <a:lstStyle/>
                    <a:p>
                      <a:pPr marL="0" marR="0">
                        <a:lnSpc>
                          <a:spcPct val="107000"/>
                        </a:lnSpc>
                        <a:spcBef>
                          <a:spcPts val="0"/>
                        </a:spcBef>
                        <a:spcAft>
                          <a:spcPts val="0"/>
                        </a:spcAft>
                      </a:pPr>
                      <a:r>
                        <a:rPr lang="en-US" sz="2000" kern="100" dirty="0">
                          <a:solidFill>
                            <a:schemeClr val="bg1"/>
                          </a:solidFill>
                          <a:effectLst/>
                        </a:rPr>
                        <a:t>  Title</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a:txBody>
                    <a:bodyPr/>
                    <a:lstStyle/>
                    <a:p>
                      <a:pPr marL="0" marR="0">
                        <a:lnSpc>
                          <a:spcPct val="107000"/>
                        </a:lnSpc>
                        <a:spcBef>
                          <a:spcPts val="0"/>
                        </a:spcBef>
                        <a:spcAft>
                          <a:spcPts val="0"/>
                        </a:spcAft>
                      </a:pPr>
                      <a:r>
                        <a:rPr lang="en-US" sz="2000" kern="100" dirty="0">
                          <a:solidFill>
                            <a:schemeClr val="bg1"/>
                          </a:solidFill>
                          <a:effectLst/>
                        </a:rPr>
                        <a:t> Business Manager</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extLst>
                  <a:ext uri="{0D108BD9-81ED-4DB2-BD59-A6C34878D82A}">
                    <a16:rowId xmlns:a16="http://schemas.microsoft.com/office/drawing/2014/main" val="2781959661"/>
                  </a:ext>
                </a:extLst>
              </a:tr>
              <a:tr h="313853">
                <a:tc>
                  <a:txBody>
                    <a:bodyPr/>
                    <a:lstStyle/>
                    <a:p>
                      <a:pPr marL="0" marR="0">
                        <a:lnSpc>
                          <a:spcPct val="107000"/>
                        </a:lnSpc>
                        <a:spcBef>
                          <a:spcPts val="0"/>
                        </a:spcBef>
                        <a:spcAft>
                          <a:spcPts val="0"/>
                        </a:spcAft>
                      </a:pPr>
                      <a:r>
                        <a:rPr lang="en-US" sz="2000" kern="100" dirty="0">
                          <a:solidFill>
                            <a:schemeClr val="bg1"/>
                          </a:solidFill>
                          <a:effectLst/>
                        </a:rPr>
                        <a:t>  Phone</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tc>
                  <a:txBody>
                    <a:bodyPr/>
                    <a:lstStyle/>
                    <a:p>
                      <a:pPr marL="0" marR="0">
                        <a:lnSpc>
                          <a:spcPct val="107000"/>
                        </a:lnSpc>
                        <a:spcBef>
                          <a:spcPts val="0"/>
                        </a:spcBef>
                        <a:spcAft>
                          <a:spcPts val="0"/>
                        </a:spcAft>
                      </a:pPr>
                      <a:r>
                        <a:rPr lang="en-US" sz="2000" kern="100">
                          <a:solidFill>
                            <a:schemeClr val="bg1"/>
                          </a:solidFill>
                          <a:effectLst/>
                        </a:rPr>
                        <a:t> 585-365-8289</a:t>
                      </a:r>
                      <a:endParaRPr lang="en-US" sz="20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C00000"/>
                    </a:solidFill>
                  </a:tcPr>
                </a:tc>
                <a:extLst>
                  <a:ext uri="{0D108BD9-81ED-4DB2-BD59-A6C34878D82A}">
                    <a16:rowId xmlns:a16="http://schemas.microsoft.com/office/drawing/2014/main" val="110532520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3FE40F-63D3-3C48-EA13-36E6A3A08611}"/>
              </a:ext>
            </a:extLst>
          </p:cNvPr>
          <p:cNvSpPr>
            <a:spLocks noGrp="1"/>
          </p:cNvSpPr>
          <p:nvPr>
            <p:ph type="ctrTitle"/>
          </p:nvPr>
        </p:nvSpPr>
        <p:spPr>
          <a:xfrm>
            <a:off x="311700" y="61637"/>
            <a:ext cx="8520600" cy="1343278"/>
          </a:xfrm>
        </p:spPr>
        <p:txBody>
          <a:bodyPr>
            <a:noAutofit/>
          </a:bodyPr>
          <a:lstStyle/>
          <a:p>
            <a:r>
              <a:rPr lang="en-US" sz="3600" dirty="0"/>
              <a:t>WORKPLACE VIOLENCE INCIDENT REPORTING SYSTEM</a:t>
            </a:r>
            <a:endParaRPr lang="en-US" sz="3200" dirty="0"/>
          </a:p>
        </p:txBody>
      </p:sp>
      <p:sp>
        <p:nvSpPr>
          <p:cNvPr id="5" name="Subtitle 4">
            <a:extLst>
              <a:ext uri="{FF2B5EF4-FFF2-40B4-BE49-F238E27FC236}">
                <a16:creationId xmlns:a16="http://schemas.microsoft.com/office/drawing/2014/main" id="{66928786-1EDA-E16B-37D9-7A2D5B8B09DE}"/>
              </a:ext>
            </a:extLst>
          </p:cNvPr>
          <p:cNvSpPr>
            <a:spLocks noGrp="1"/>
          </p:cNvSpPr>
          <p:nvPr>
            <p:ph type="subTitle" idx="1"/>
          </p:nvPr>
        </p:nvSpPr>
        <p:spPr>
          <a:xfrm>
            <a:off x="162561" y="1327720"/>
            <a:ext cx="8845972" cy="3754143"/>
          </a:xfrm>
        </p:spPr>
        <p:txBody>
          <a:bodyPr>
            <a:noAutofit/>
          </a:bodyPr>
          <a:lstStyle/>
          <a:p>
            <a:pPr algn="l">
              <a:lnSpc>
                <a:spcPct val="120000"/>
              </a:lnSpc>
              <a:spcBef>
                <a:spcPts val="0"/>
              </a:spcBef>
            </a:pPr>
            <a:r>
              <a:rPr lang="en-US" sz="1800" b="1" dirty="0">
                <a:latin typeface="Calibri" panose="020F0502020204030204" pitchFamily="34" charset="0"/>
                <a:cs typeface="Calibri" panose="020F0502020204030204" pitchFamily="34" charset="0"/>
              </a:rPr>
              <a:t>Your system for reporting incidents of workplace violence. This incident report must contain:</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Workplace location where incident occurred.</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Time of day/shift when incident occurred.</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A detailed description of the incident, including events leading up to the incident and how the incident ended.</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Names and job titles of involved employees.</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Name or other identifying information of other individual(s) involved.</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Nature and extent of injuries arising from the incident.</a:t>
            </a:r>
          </a:p>
          <a:p>
            <a:pPr marL="457200" indent="-457200" algn="l">
              <a:lnSpc>
                <a:spcPct val="120000"/>
              </a:lnSpc>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Names of witnesses.</a:t>
            </a:r>
          </a:p>
        </p:txBody>
      </p:sp>
    </p:spTree>
    <p:extLst>
      <p:ext uri="{BB962C8B-B14F-4D97-AF65-F5344CB8AC3E}">
        <p14:creationId xmlns:p14="http://schemas.microsoft.com/office/powerpoint/2010/main" val="3333804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10EAB-DF81-1067-22A4-E9208544F299}"/>
              </a:ext>
            </a:extLst>
          </p:cNvPr>
          <p:cNvSpPr>
            <a:spLocks noGrp="1"/>
          </p:cNvSpPr>
          <p:nvPr>
            <p:ph type="title"/>
          </p:nvPr>
        </p:nvSpPr>
        <p:spPr>
          <a:xfrm>
            <a:off x="311700" y="1152105"/>
            <a:ext cx="8520600" cy="572700"/>
          </a:xfrm>
        </p:spPr>
        <p:txBody>
          <a:bodyPr>
            <a:noAutofit/>
          </a:bodyPr>
          <a:lstStyle/>
          <a:p>
            <a:pPr algn="ctr"/>
            <a:r>
              <a:rPr lang="en-US" sz="4800" dirty="0"/>
              <a:t>BELFAST CSD WORKPLACE VIOLENCE INCIDENT REPORT</a:t>
            </a:r>
          </a:p>
        </p:txBody>
      </p:sp>
      <p:sp>
        <p:nvSpPr>
          <p:cNvPr id="2" name="Rectangle 1">
            <a:extLst>
              <a:ext uri="{FF2B5EF4-FFF2-40B4-BE49-F238E27FC236}">
                <a16:creationId xmlns:a16="http://schemas.microsoft.com/office/drawing/2014/main" id="{F4949B03-0EC4-4595-BA81-8C3579DD0BD8}"/>
              </a:ext>
            </a:extLst>
          </p:cNvPr>
          <p:cNvSpPr>
            <a:spLocks noChangeArrowheads="1"/>
          </p:cNvSpPr>
          <p:nvPr/>
        </p:nvSpPr>
        <p:spPr bwMode="auto">
          <a:xfrm>
            <a:off x="1781387" y="3533843"/>
            <a:ext cx="56828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panose="020B0604020202020204" pitchFamily="34" charset="0"/>
                <a:hlinkClick r:id="rId2"/>
              </a:rPr>
              <a:t>BCS WVP Incident-Report.pdf</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865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2D5419-53BD-699D-0869-8FF06E9FE409}"/>
              </a:ext>
            </a:extLst>
          </p:cNvPr>
          <p:cNvSpPr>
            <a:spLocks noGrp="1"/>
          </p:cNvSpPr>
          <p:nvPr>
            <p:ph type="title"/>
          </p:nvPr>
        </p:nvSpPr>
        <p:spPr>
          <a:xfrm>
            <a:off x="1" y="445024"/>
            <a:ext cx="9089812" cy="954007"/>
          </a:xfrm>
        </p:spPr>
        <p:txBody>
          <a:bodyPr>
            <a:normAutofit fontScale="90000"/>
          </a:bodyPr>
          <a:lstStyle/>
          <a:p>
            <a:pPr algn="l"/>
            <a:r>
              <a:rPr lang="en-US" dirty="0"/>
              <a:t>WORKPLACE VIOLENCE INCIDENT REPORTING “PRIVACY PROTECTION”</a:t>
            </a:r>
            <a:br>
              <a:rPr lang="en-US" dirty="0"/>
            </a:br>
            <a:endParaRPr lang="en-US" dirty="0"/>
          </a:p>
        </p:txBody>
      </p:sp>
      <p:sp>
        <p:nvSpPr>
          <p:cNvPr id="6" name="Text Placeholder 5">
            <a:extLst>
              <a:ext uri="{FF2B5EF4-FFF2-40B4-BE49-F238E27FC236}">
                <a16:creationId xmlns:a16="http://schemas.microsoft.com/office/drawing/2014/main" id="{750337F4-CF7C-EC2B-BBCC-61DE031804C8}"/>
              </a:ext>
            </a:extLst>
          </p:cNvPr>
          <p:cNvSpPr>
            <a:spLocks noGrp="1"/>
          </p:cNvSpPr>
          <p:nvPr>
            <p:ph type="body" idx="1"/>
          </p:nvPr>
        </p:nvSpPr>
        <p:spPr>
          <a:xfrm>
            <a:off x="81279" y="1472514"/>
            <a:ext cx="9008533" cy="3670985"/>
          </a:xfrm>
        </p:spPr>
        <p:txBody>
          <a:bodyPr>
            <a:noAutofit/>
          </a:bodyPr>
          <a:lstStyle/>
          <a:p>
            <a:pPr marL="114300" indent="0">
              <a:buNone/>
            </a:pPr>
            <a:r>
              <a:rPr lang="en-US" sz="2000" dirty="0">
                <a:latin typeface="Calibri" panose="020F0502020204030204" pitchFamily="34" charset="0"/>
                <a:cs typeface="Calibri" panose="020F0502020204030204" pitchFamily="34" charset="0"/>
              </a:rPr>
              <a:t>For incidents of workplace violence where privacy is of concern, the name of the employee who was the victim should be replaced with “PRIVACY CONCERN CASE.”</a:t>
            </a:r>
          </a:p>
          <a:p>
            <a:pPr marL="114300" indent="0">
              <a:buNone/>
            </a:pPr>
            <a:r>
              <a:rPr lang="en-US" sz="2000" dirty="0">
                <a:latin typeface="Calibri" panose="020F0502020204030204" pitchFamily="34" charset="0"/>
                <a:cs typeface="Calibri" panose="020F0502020204030204" pitchFamily="34" charset="0"/>
              </a:rPr>
              <a:t>The following are privacy concern cases: </a:t>
            </a:r>
          </a:p>
          <a:p>
            <a:pPr marL="798513">
              <a:buFont typeface="Arial" panose="020B0604020202020204" pitchFamily="34" charset="0"/>
              <a:buChar char="•"/>
            </a:pPr>
            <a:r>
              <a:rPr lang="en-US" sz="2000" dirty="0">
                <a:latin typeface="Calibri" panose="020F0502020204030204" pitchFamily="34" charset="0"/>
                <a:ea typeface="Times New Roman" panose="02020603050405020304" pitchFamily="18" charset="0"/>
                <a:cs typeface="Calibri" panose="020F0502020204030204" pitchFamily="34" charset="0"/>
              </a:rPr>
              <a:t>A</a:t>
            </a:r>
            <a:r>
              <a:rPr lang="en-US" sz="2000" dirty="0">
                <a:effectLst/>
                <a:latin typeface="Calibri" panose="020F0502020204030204" pitchFamily="34" charset="0"/>
                <a:ea typeface="Times New Roman" panose="02020603050405020304" pitchFamily="18" charset="0"/>
                <a:cs typeface="Calibri" panose="020F0502020204030204" pitchFamily="34" charset="0"/>
              </a:rPr>
              <a:t>n injury or illness to an intimate body part or the reproductive system;</a:t>
            </a:r>
          </a:p>
          <a:p>
            <a:pPr marL="798513">
              <a:buFont typeface="Arial" panose="020B0604020202020204" pitchFamily="34" charset="0"/>
              <a:buChar char="•"/>
            </a:pPr>
            <a:r>
              <a:rPr lang="en-US" sz="2000" dirty="0">
                <a:latin typeface="Calibri" panose="020F0502020204030204" pitchFamily="34" charset="0"/>
                <a:ea typeface="Times New Roman" panose="02020603050405020304" pitchFamily="18" charset="0"/>
                <a:cs typeface="Calibri" panose="020F0502020204030204" pitchFamily="34" charset="0"/>
              </a:rPr>
              <a:t>M</a:t>
            </a:r>
            <a:r>
              <a:rPr lang="en-US" sz="2000" dirty="0">
                <a:effectLst/>
                <a:latin typeface="Calibri" panose="020F0502020204030204" pitchFamily="34" charset="0"/>
                <a:ea typeface="Times New Roman" panose="02020603050405020304" pitchFamily="18" charset="0"/>
                <a:cs typeface="Calibri" panose="020F0502020204030204" pitchFamily="34" charset="0"/>
              </a:rPr>
              <a:t>ental illness;</a:t>
            </a:r>
            <a:r>
              <a:rPr lang="en-US" sz="2000" dirty="0">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798513">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HIV infection;</a:t>
            </a:r>
          </a:p>
          <a:p>
            <a:pPr marL="798513">
              <a:buFont typeface="Arial" panose="020B0604020202020204" pitchFamily="34" charset="0"/>
              <a:buChar char="•"/>
            </a:pPr>
            <a:r>
              <a:rPr lang="en-US" sz="2000" dirty="0">
                <a:latin typeface="Calibri" panose="020F0502020204030204" pitchFamily="34" charset="0"/>
                <a:ea typeface="Times New Roman" panose="02020603050405020304" pitchFamily="18" charset="0"/>
                <a:cs typeface="Calibri" panose="020F0502020204030204" pitchFamily="34" charset="0"/>
              </a:rPr>
              <a:t>N</a:t>
            </a:r>
            <a:r>
              <a:rPr lang="en-US" sz="2000" dirty="0">
                <a:effectLst/>
                <a:latin typeface="Calibri" panose="020F0502020204030204" pitchFamily="34" charset="0"/>
                <a:ea typeface="Times New Roman" panose="02020603050405020304" pitchFamily="18" charset="0"/>
                <a:cs typeface="Calibri" panose="020F0502020204030204" pitchFamily="34" charset="0"/>
              </a:rPr>
              <a:t>eedle stick injuries and cuts from sharp objects that are or may be contaminated with another person’s blood</a:t>
            </a:r>
          </a:p>
          <a:p>
            <a:pPr marL="798513">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an injury or illness resulting from sexual assault</a:t>
            </a:r>
            <a:endParaRPr lang="en-US" sz="2000" dirty="0">
              <a:latin typeface="Calibri" panose="020F0502020204030204" pitchFamily="34" charset="0"/>
              <a:cs typeface="Calibri" panose="020F0502020204030204" pitchFamily="34" charset="0"/>
            </a:endParaRPr>
          </a:p>
          <a:p>
            <a:pPr marL="114300" indent="0">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In addition, any employee who was the victim of an incident of workplace violence can voluntarily and independently ask for their name to be removed from the workplace violence incident report.</a:t>
            </a:r>
            <a:r>
              <a:rPr lang="en-US" sz="2000" dirty="0">
                <a:latin typeface="Calibri" panose="020F0502020204030204" pitchFamily="34" charset="0"/>
                <a:ea typeface="Times New Roman" panose="02020603050405020304" pitchFamily="18"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8734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342"/>
        <p:cNvGrpSpPr/>
        <p:nvPr/>
      </p:nvGrpSpPr>
      <p:grpSpPr>
        <a:xfrm>
          <a:off x="0" y="0"/>
          <a:ext cx="0" cy="0"/>
          <a:chOff x="0" y="0"/>
          <a:chExt cx="0" cy="0"/>
        </a:xfrm>
      </p:grpSpPr>
      <p:sp>
        <p:nvSpPr>
          <p:cNvPr id="343" name="Google Shape;343;p34"/>
          <p:cNvSpPr txBox="1"/>
          <p:nvPr/>
        </p:nvSpPr>
        <p:spPr>
          <a:xfrm>
            <a:off x="15027" y="-415558"/>
            <a:ext cx="2986024" cy="323165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0" b="0" i="0" u="none" strike="noStrike" cap="none" dirty="0">
                <a:solidFill>
                  <a:srgbClr val="FFFFFF"/>
                </a:solidFill>
                <a:latin typeface="Merriweather"/>
                <a:ea typeface="Merriweather"/>
                <a:cs typeface="Merriweather"/>
                <a:sym typeface="Merriweather"/>
              </a:rPr>
              <a:t>04.</a:t>
            </a:r>
            <a:endParaRPr sz="700" dirty="0"/>
          </a:p>
        </p:txBody>
      </p:sp>
      <p:sp>
        <p:nvSpPr>
          <p:cNvPr id="344" name="Google Shape;344;p34"/>
          <p:cNvSpPr txBox="1"/>
          <p:nvPr/>
        </p:nvSpPr>
        <p:spPr>
          <a:xfrm>
            <a:off x="3128023" y="451855"/>
            <a:ext cx="5570705" cy="1163395"/>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5400" b="0" i="0" u="none" strike="noStrike" cap="none" dirty="0">
                <a:solidFill>
                  <a:srgbClr val="FFFFFF"/>
                </a:solidFill>
                <a:latin typeface="Merriweather"/>
                <a:ea typeface="Merriweather"/>
                <a:cs typeface="Merriweather"/>
                <a:sym typeface="Merriweather"/>
              </a:rPr>
              <a:t>Training</a:t>
            </a:r>
            <a:endParaRPr sz="5400" dirty="0"/>
          </a:p>
        </p:txBody>
      </p:sp>
      <p:pic>
        <p:nvPicPr>
          <p:cNvPr id="346" name="Google Shape;346;p34"/>
          <p:cNvPicPr preferRelativeResize="0"/>
          <p:nvPr/>
        </p:nvPicPr>
        <p:blipFill>
          <a:blip r:embed="rId3">
            <a:alphaModFix/>
          </a:blip>
          <a:stretch>
            <a:fillRect/>
          </a:stretch>
        </p:blipFill>
        <p:spPr>
          <a:xfrm>
            <a:off x="0" y="2437800"/>
            <a:ext cx="9144003" cy="2705690"/>
          </a:xfrm>
          <a:prstGeom prst="rect">
            <a:avLst/>
          </a:prstGeom>
          <a:noFill/>
          <a:ln>
            <a:noFill/>
          </a:ln>
        </p:spPr>
      </p:pic>
      <p:pic>
        <p:nvPicPr>
          <p:cNvPr id="3" name="Picture 2">
            <a:extLst>
              <a:ext uri="{FF2B5EF4-FFF2-40B4-BE49-F238E27FC236}">
                <a16:creationId xmlns:a16="http://schemas.microsoft.com/office/drawing/2014/main" id="{E45833F5-6D5E-EA2F-2DAC-9BC60068A631}"/>
              </a:ext>
            </a:extLst>
          </p:cNvPr>
          <p:cNvPicPr>
            <a:picLocks noChangeAspect="1"/>
          </p:cNvPicPr>
          <p:nvPr/>
        </p:nvPicPr>
        <p:blipFill rotWithShape="1">
          <a:blip r:embed="rId4"/>
          <a:srcRect l="336" r="-336"/>
          <a:stretch/>
        </p:blipFill>
        <p:spPr>
          <a:xfrm>
            <a:off x="0" y="2277209"/>
            <a:ext cx="9210825" cy="3464168"/>
          </a:xfrm>
          <a:prstGeom prst="rect">
            <a:avLst/>
          </a:prstGeom>
        </p:spPr>
      </p:pic>
    </p:spTree>
    <p:extLst>
      <p:ext uri="{BB962C8B-B14F-4D97-AF65-F5344CB8AC3E}">
        <p14:creationId xmlns:p14="http://schemas.microsoft.com/office/powerpoint/2010/main" val="253649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209"/>
        <p:cNvGrpSpPr/>
        <p:nvPr/>
      </p:nvGrpSpPr>
      <p:grpSpPr>
        <a:xfrm>
          <a:off x="0" y="0"/>
          <a:ext cx="0" cy="0"/>
          <a:chOff x="0" y="0"/>
          <a:chExt cx="0" cy="0"/>
        </a:xfrm>
      </p:grpSpPr>
      <p:sp>
        <p:nvSpPr>
          <p:cNvPr id="211" name="Google Shape;211;p27"/>
          <p:cNvSpPr txBox="1"/>
          <p:nvPr/>
        </p:nvSpPr>
        <p:spPr>
          <a:xfrm>
            <a:off x="81280" y="299278"/>
            <a:ext cx="9062720" cy="1107996"/>
          </a:xfrm>
          <a:prstGeom prst="rect">
            <a:avLst/>
          </a:prstGeom>
          <a:noFill/>
          <a:ln>
            <a:noFill/>
          </a:ln>
        </p:spPr>
        <p:txBody>
          <a:bodyPr spcFirstLastPara="1" wrap="square" lIns="0" tIns="0" rIns="0" bIns="0" anchor="t" anchorCtr="0">
            <a:spAutoFit/>
          </a:bodyPr>
          <a:lstStyle/>
          <a:p>
            <a:r>
              <a:rPr lang="en-US" sz="3600" dirty="0">
                <a:solidFill>
                  <a:schemeClr val="bg1"/>
                </a:solidFill>
                <a:latin typeface="Merriweather" pitchFamily="2" charset="77"/>
              </a:rPr>
              <a:t>WORKPLACE VIOLENCE PREVENTION PROGRAM</a:t>
            </a:r>
          </a:p>
        </p:txBody>
      </p:sp>
      <p:sp>
        <p:nvSpPr>
          <p:cNvPr id="212" name="Google Shape;212;p27"/>
          <p:cNvSpPr txBox="1"/>
          <p:nvPr/>
        </p:nvSpPr>
        <p:spPr>
          <a:xfrm>
            <a:off x="3439939" y="1511335"/>
            <a:ext cx="5621866" cy="3200876"/>
          </a:xfrm>
          <a:prstGeom prst="rect">
            <a:avLst/>
          </a:prstGeom>
          <a:noFill/>
          <a:ln>
            <a:noFill/>
          </a:ln>
        </p:spPr>
        <p:txBody>
          <a:bodyPr spcFirstLastPara="1" wrap="square" lIns="0" tIns="0" rIns="0" bIns="0" anchor="t" anchorCtr="0">
            <a:spAutoFit/>
          </a:bodyPr>
          <a:lstStyle/>
          <a:p>
            <a:r>
              <a:rPr lang="en-US" sz="1600" dirty="0">
                <a:solidFill>
                  <a:schemeClr val="bg1"/>
                </a:solidFill>
                <a:latin typeface="Calibri" panose="020F0502020204030204" pitchFamily="34" charset="0"/>
                <a:cs typeface="Calibri" panose="020F0502020204030204" pitchFamily="34" charset="0"/>
              </a:rPr>
              <a:t>All employers must conduct a review of workplace violence incident reports at least </a:t>
            </a:r>
            <a:r>
              <a:rPr lang="en-US" sz="1600" u="sng" dirty="0">
                <a:solidFill>
                  <a:schemeClr val="bg1"/>
                </a:solidFill>
                <a:latin typeface="Calibri" panose="020F0502020204030204" pitchFamily="34" charset="0"/>
                <a:cs typeface="Calibri" panose="020F0502020204030204" pitchFamily="34" charset="0"/>
              </a:rPr>
              <a:t>once a year.</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Employers must allow for authorized employee representatives to participate in the review.  Belfast CSD conducted an individualized “risk assessment” with department supervisors and union representatives.  This “risk assessment” is to be reviewed annually with that facility’s staff.  </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The purposes of the review: </a:t>
            </a:r>
          </a:p>
          <a:p>
            <a:pPr marL="800100" lvl="1" indent="-342900">
              <a:buClr>
                <a:schemeClr val="bg1"/>
              </a:buClr>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Identify trends in types of incidents</a:t>
            </a:r>
          </a:p>
          <a:p>
            <a:pPr marL="800100" lvl="1" indent="-342900">
              <a:buClr>
                <a:schemeClr val="bg1"/>
              </a:buClr>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Evaluate the effectiveness of mitigating actions taken and safeguards</a:t>
            </a:r>
          </a:p>
        </p:txBody>
      </p:sp>
      <p:pic>
        <p:nvPicPr>
          <p:cNvPr id="2" name="Picture 2">
            <a:extLst>
              <a:ext uri="{FF2B5EF4-FFF2-40B4-BE49-F238E27FC236}">
                <a16:creationId xmlns:a16="http://schemas.microsoft.com/office/drawing/2014/main" id="{876E62F1-32EA-FFA2-FD74-4B5B3129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 y="1667854"/>
            <a:ext cx="3150735" cy="25348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BB941860-E771-4274-8FD9-AA2F6C0C9751}"/>
              </a:ext>
            </a:extLst>
          </p:cNvPr>
          <p:cNvSpPr>
            <a:spLocks noChangeArrowheads="1"/>
          </p:cNvSpPr>
          <p:nvPr/>
        </p:nvSpPr>
        <p:spPr bwMode="auto">
          <a:xfrm>
            <a:off x="2926081" y="4622509"/>
            <a:ext cx="3711786" cy="37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Belfast WPV Program Plan.pdf</a:t>
            </a:r>
            <a:endParaRPr kumimoji="0" lang="en-US" altLang="en-US" sz="1800" b="0" i="0" u="none" strike="noStrike" cap="none" normalizeH="0" baseline="0" dirty="0">
              <a:ln>
                <a:noFill/>
              </a:ln>
              <a:solidFill>
                <a:srgbClr val="FF0000"/>
              </a:solidFill>
              <a:effectLst/>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pic>
        <p:nvPicPr>
          <p:cNvPr id="8" name="Picture 7" descr="Person working with laptop and notepad">
            <a:extLst>
              <a:ext uri="{FF2B5EF4-FFF2-40B4-BE49-F238E27FC236}">
                <a16:creationId xmlns:a16="http://schemas.microsoft.com/office/drawing/2014/main" id="{2C99C1FA-344B-6779-E316-54420181692C}"/>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4601"/>
                    </a14:imgEffect>
                    <a14:imgEffect>
                      <a14:saturation sat="54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791A3375-C286-4D52-800E-C6064D1C3376}"/>
              </a:ext>
            </a:extLst>
          </p:cNvPr>
          <p:cNvSpPr/>
          <p:nvPr/>
        </p:nvSpPr>
        <p:spPr>
          <a:xfrm>
            <a:off x="0" y="0"/>
            <a:ext cx="4572000" cy="5143500"/>
          </a:xfrm>
          <a:prstGeom prst="rect">
            <a:avLst/>
          </a:prstGeom>
          <a:solidFill>
            <a:srgbClr val="B8971F">
              <a:alpha val="50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8971F"/>
              </a:solidFill>
            </a:endParaRPr>
          </a:p>
        </p:txBody>
      </p:sp>
      <p:sp>
        <p:nvSpPr>
          <p:cNvPr id="4" name="Title 3">
            <a:extLst>
              <a:ext uri="{FF2B5EF4-FFF2-40B4-BE49-F238E27FC236}">
                <a16:creationId xmlns:a16="http://schemas.microsoft.com/office/drawing/2014/main" id="{A78E7CBA-F2EC-336A-F001-C4216F995AD2}"/>
              </a:ext>
            </a:extLst>
          </p:cNvPr>
          <p:cNvSpPr>
            <a:spLocks noGrp="1"/>
          </p:cNvSpPr>
          <p:nvPr>
            <p:ph type="title"/>
          </p:nvPr>
        </p:nvSpPr>
        <p:spPr>
          <a:xfrm>
            <a:off x="265499" y="329184"/>
            <a:ext cx="8803993" cy="1235101"/>
          </a:xfrm>
        </p:spPr>
        <p:txBody>
          <a:bodyPr>
            <a:noAutofit/>
          </a:bodyPr>
          <a:lstStyle/>
          <a:p>
            <a:pPr algn="l"/>
            <a:r>
              <a:rPr lang="en-US" sz="3600" dirty="0">
                <a:solidFill>
                  <a:schemeClr val="tx1"/>
                </a:solidFill>
              </a:rPr>
              <a:t>EMPLOYEE WORKPLACE VIOLENCE TRAINING </a:t>
            </a:r>
          </a:p>
        </p:txBody>
      </p:sp>
      <p:sp>
        <p:nvSpPr>
          <p:cNvPr id="5" name="Subtitle 4">
            <a:extLst>
              <a:ext uri="{FF2B5EF4-FFF2-40B4-BE49-F238E27FC236}">
                <a16:creationId xmlns:a16="http://schemas.microsoft.com/office/drawing/2014/main" id="{91AFD6E3-57CF-F098-ADD6-1BDB1ED68E5D}"/>
              </a:ext>
            </a:extLst>
          </p:cNvPr>
          <p:cNvSpPr>
            <a:spLocks noGrp="1"/>
          </p:cNvSpPr>
          <p:nvPr>
            <p:ph type="subTitle" idx="1"/>
          </p:nvPr>
        </p:nvSpPr>
        <p:spPr>
          <a:xfrm>
            <a:off x="81281" y="1582572"/>
            <a:ext cx="4436532" cy="3560928"/>
          </a:xfrm>
        </p:spPr>
        <p:txBody>
          <a:bodyPr>
            <a:normAutofit fontScale="92500" lnSpcReduction="10000"/>
          </a:bodyPr>
          <a:lstStyle/>
          <a:p>
            <a:pPr marL="114300" indent="0" algn="l">
              <a:lnSpc>
                <a:spcPct val="100000"/>
              </a:lnSpc>
              <a:spcBef>
                <a:spcPts val="0"/>
              </a:spcBef>
            </a:pPr>
            <a:r>
              <a:rPr lang="en-US" sz="2000" dirty="0">
                <a:solidFill>
                  <a:schemeClr val="tx1"/>
                </a:solidFill>
                <a:latin typeface="Calibri" panose="020F0502020204030204" pitchFamily="34" charset="0"/>
                <a:cs typeface="Calibri" panose="020F0502020204030204" pitchFamily="34" charset="0"/>
              </a:rPr>
              <a:t>The employer must provide each employee with information and training on the risks of workplace violence in their workplace or workplaces.</a:t>
            </a:r>
          </a:p>
          <a:p>
            <a:pPr algn="l">
              <a:lnSpc>
                <a:spcPct val="100000"/>
              </a:lnSpc>
              <a:spcBef>
                <a:spcPts val="0"/>
              </a:spcBef>
            </a:pPr>
            <a:endParaRPr lang="en-US" sz="2000" dirty="0">
              <a:solidFill>
                <a:schemeClr val="tx1"/>
              </a:solidFill>
              <a:latin typeface="Calibri" panose="020F0502020204030204" pitchFamily="34" charset="0"/>
              <a:cs typeface="Calibri" panose="020F0502020204030204" pitchFamily="34" charset="0"/>
            </a:endParaRPr>
          </a:p>
          <a:p>
            <a:pPr algn="l">
              <a:lnSpc>
                <a:spcPct val="100000"/>
              </a:lnSpc>
              <a:spcBef>
                <a:spcPts val="0"/>
              </a:spcBef>
            </a:pPr>
            <a:r>
              <a:rPr lang="en-US" sz="2000" dirty="0">
                <a:solidFill>
                  <a:schemeClr val="tx1"/>
                </a:solidFill>
                <a:latin typeface="Calibri" panose="020F0502020204030204" pitchFamily="34" charset="0"/>
                <a:cs typeface="Calibri" panose="020F0502020204030204" pitchFamily="34" charset="0"/>
              </a:rPr>
              <a:t>Training must be provided: </a:t>
            </a:r>
          </a:p>
          <a:p>
            <a:pPr marL="342900" indent="-342900" algn="l">
              <a:lnSpc>
                <a:spcPct val="100000"/>
              </a:lnSpc>
              <a:spcBef>
                <a:spcPts val="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at the time of the employee’s initial workplace assignment and at least once a year after that.</a:t>
            </a:r>
          </a:p>
          <a:p>
            <a:pPr marL="342900" indent="-342900" algn="l">
              <a:lnSpc>
                <a:spcPct val="100000"/>
              </a:lnSpc>
              <a:spcBef>
                <a:spcPts val="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whenever significant changes are made to the workplace violence prevention program.</a:t>
            </a:r>
          </a:p>
          <a:p>
            <a:pPr algn="l"/>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45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9D7681-022C-5039-F031-8F15534A2C8D}"/>
              </a:ext>
            </a:extLst>
          </p:cNvPr>
          <p:cNvSpPr>
            <a:spLocks noGrp="1"/>
          </p:cNvSpPr>
          <p:nvPr>
            <p:ph type="title"/>
          </p:nvPr>
        </p:nvSpPr>
        <p:spPr>
          <a:xfrm>
            <a:off x="311700" y="262145"/>
            <a:ext cx="8520600" cy="572700"/>
          </a:xfrm>
        </p:spPr>
        <p:txBody>
          <a:bodyPr>
            <a:normAutofit fontScale="90000"/>
          </a:bodyPr>
          <a:lstStyle/>
          <a:p>
            <a:pPr algn="l"/>
            <a:r>
              <a:rPr lang="en-US" sz="2800" dirty="0"/>
              <a:t>EMPLOYEE WORKPLACE VIOLENCE TRAINING</a:t>
            </a:r>
            <a:br>
              <a:rPr lang="en-US" sz="2800" dirty="0"/>
            </a:br>
            <a:endParaRPr lang="en-US" dirty="0"/>
          </a:p>
        </p:txBody>
      </p:sp>
      <p:sp>
        <p:nvSpPr>
          <p:cNvPr id="6" name="Text Placeholder 5">
            <a:extLst>
              <a:ext uri="{FF2B5EF4-FFF2-40B4-BE49-F238E27FC236}">
                <a16:creationId xmlns:a16="http://schemas.microsoft.com/office/drawing/2014/main" id="{08DF72E0-567E-227B-58C4-1361680E11B8}"/>
              </a:ext>
            </a:extLst>
          </p:cNvPr>
          <p:cNvSpPr>
            <a:spLocks noGrp="1"/>
          </p:cNvSpPr>
          <p:nvPr>
            <p:ph type="body" idx="1"/>
          </p:nvPr>
        </p:nvSpPr>
        <p:spPr>
          <a:xfrm>
            <a:off x="3064043" y="862276"/>
            <a:ext cx="6032544" cy="4281223"/>
          </a:xfrm>
        </p:spPr>
        <p:txBody>
          <a:bodyPr>
            <a:normAutofit/>
          </a:bodyPr>
          <a:lstStyle/>
          <a:p>
            <a:pPr marL="139700" indent="0">
              <a:lnSpc>
                <a:spcPct val="120000"/>
              </a:lnSpc>
              <a:buNone/>
            </a:pPr>
            <a:r>
              <a:rPr lang="en-US" dirty="0"/>
              <a:t>Employee training must cover:</a:t>
            </a:r>
          </a:p>
          <a:p>
            <a:pPr marL="342900" indent="-342900">
              <a:lnSpc>
                <a:spcPct val="120000"/>
              </a:lnSpc>
              <a:spcBef>
                <a:spcPts val="0"/>
              </a:spcBef>
              <a:buFont typeface="Arial" panose="020B0604020202020204" pitchFamily="34" charset="0"/>
              <a:buChar char="•"/>
            </a:pPr>
            <a:r>
              <a:rPr lang="en-US" dirty="0"/>
              <a:t>The requirements of the workplace violence prevention  regulation.</a:t>
            </a:r>
          </a:p>
          <a:p>
            <a:pPr marL="342900" indent="-342900">
              <a:lnSpc>
                <a:spcPct val="120000"/>
              </a:lnSpc>
              <a:spcBef>
                <a:spcPts val="0"/>
              </a:spcBef>
              <a:buFont typeface="Arial" panose="020B0604020202020204" pitchFamily="34" charset="0"/>
              <a:buChar char="•"/>
            </a:pPr>
            <a:r>
              <a:rPr lang="en-US" dirty="0"/>
              <a:t>The risk factors that were identified in the risk evaluation.</a:t>
            </a:r>
          </a:p>
          <a:p>
            <a:pPr marL="342900" indent="-342900">
              <a:lnSpc>
                <a:spcPct val="120000"/>
              </a:lnSpc>
              <a:spcBef>
                <a:spcPts val="0"/>
              </a:spcBef>
              <a:buFont typeface="Arial" panose="020B0604020202020204" pitchFamily="34" charset="0"/>
              <a:buChar char="•"/>
            </a:pPr>
            <a:r>
              <a:rPr lang="en-US" dirty="0"/>
              <a:t>Measures that employees can take to protect themselves.</a:t>
            </a:r>
          </a:p>
          <a:p>
            <a:pPr marL="342900" indent="-342900">
              <a:lnSpc>
                <a:spcPct val="120000"/>
              </a:lnSpc>
              <a:spcBef>
                <a:spcPts val="0"/>
              </a:spcBef>
              <a:buFont typeface="Arial" panose="020B0604020202020204" pitchFamily="34" charset="0"/>
              <a:buChar char="•"/>
            </a:pPr>
            <a:r>
              <a:rPr lang="en-US" dirty="0"/>
              <a:t>Procedures that the employer has implemented to protect employees.</a:t>
            </a:r>
          </a:p>
          <a:p>
            <a:pPr marL="342900" indent="-342900">
              <a:lnSpc>
                <a:spcPct val="120000"/>
              </a:lnSpc>
              <a:spcBef>
                <a:spcPts val="0"/>
              </a:spcBef>
              <a:buFont typeface="Arial" panose="020B0604020202020204" pitchFamily="34" charset="0"/>
              <a:buChar char="•"/>
            </a:pPr>
            <a:r>
              <a:rPr lang="en-US" dirty="0"/>
              <a:t>Incident alert and notification procedures.</a:t>
            </a:r>
          </a:p>
          <a:p>
            <a:pPr marL="342900" indent="-342900">
              <a:lnSpc>
                <a:spcPct val="120000"/>
              </a:lnSpc>
              <a:spcBef>
                <a:spcPts val="0"/>
              </a:spcBef>
              <a:buFont typeface="Arial" panose="020B0604020202020204" pitchFamily="34" charset="0"/>
              <a:buChar char="•"/>
            </a:pPr>
            <a:r>
              <a:rPr lang="en-US" dirty="0"/>
              <a:t>Appropriate work practices and emergency procedures.</a:t>
            </a:r>
          </a:p>
          <a:p>
            <a:pPr marL="0" indent="0">
              <a:lnSpc>
                <a:spcPct val="120000"/>
              </a:lnSpc>
              <a:spcBef>
                <a:spcPts val="0"/>
              </a:spcBef>
              <a:buNone/>
            </a:pPr>
            <a:endParaRPr lang="en-US" dirty="0"/>
          </a:p>
          <a:p>
            <a:pPr marL="342900" indent="-342900">
              <a:lnSpc>
                <a:spcPct val="120000"/>
              </a:lnSpc>
              <a:spcBef>
                <a:spcPts val="0"/>
              </a:spcBef>
              <a:buFont typeface="Arial" panose="020B0604020202020204" pitchFamily="34" charset="0"/>
              <a:buChar char="•"/>
            </a:pPr>
            <a:r>
              <a:rPr lang="en-US" dirty="0"/>
              <a:t>Location of the written workplace violence prevention program:</a:t>
            </a:r>
          </a:p>
          <a:p>
            <a:pPr marL="800100" lvl="1" indent="-342900">
              <a:lnSpc>
                <a:spcPct val="120000"/>
              </a:lnSpc>
              <a:spcBef>
                <a:spcPts val="0"/>
              </a:spcBef>
              <a:buFont typeface="Arial" panose="020B0604020202020204" pitchFamily="34" charset="0"/>
              <a:buChar char="•"/>
            </a:pPr>
            <a:r>
              <a:rPr lang="en-US" sz="1400" dirty="0"/>
              <a:t>Supervisor </a:t>
            </a:r>
          </a:p>
          <a:p>
            <a:pPr marL="800100" lvl="1" indent="-342900">
              <a:lnSpc>
                <a:spcPct val="120000"/>
              </a:lnSpc>
              <a:spcBef>
                <a:spcPts val="0"/>
              </a:spcBef>
              <a:buFont typeface="Arial" panose="020B0604020202020204" pitchFamily="34" charset="0"/>
              <a:buChar char="•"/>
            </a:pPr>
            <a:r>
              <a:rPr lang="en-US" sz="1400" dirty="0"/>
              <a:t>Bulletin Board QR Code (coming soon)</a:t>
            </a:r>
          </a:p>
          <a:p>
            <a:pPr marL="800100" lvl="1" indent="-342900">
              <a:lnSpc>
                <a:spcPct val="120000"/>
              </a:lnSpc>
              <a:spcBef>
                <a:spcPts val="0"/>
              </a:spcBef>
              <a:buFont typeface="Arial" panose="020B0604020202020204" pitchFamily="34" charset="0"/>
              <a:buChar char="•"/>
            </a:pPr>
            <a:r>
              <a:rPr lang="en-US" sz="1400" dirty="0"/>
              <a:t>Belfast Website – District Plans</a:t>
            </a:r>
          </a:p>
        </p:txBody>
      </p:sp>
      <p:pic>
        <p:nvPicPr>
          <p:cNvPr id="8" name="Picture 7" descr="A picture containing text, keyboard, electronics, indoor&#10;&#10;Description automatically generated">
            <a:extLst>
              <a:ext uri="{FF2B5EF4-FFF2-40B4-BE49-F238E27FC236}">
                <a16:creationId xmlns:a16="http://schemas.microsoft.com/office/drawing/2014/main" id="{022B1355-F702-445D-1FA4-984AC657FB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1700" y="996695"/>
            <a:ext cx="2752342" cy="2990089"/>
          </a:xfrm>
          <a:prstGeom prst="rect">
            <a:avLst/>
          </a:prstGeom>
        </p:spPr>
      </p:pic>
    </p:spTree>
    <p:extLst>
      <p:ext uri="{BB962C8B-B14F-4D97-AF65-F5344CB8AC3E}">
        <p14:creationId xmlns:p14="http://schemas.microsoft.com/office/powerpoint/2010/main" val="3690409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75"/>
        <p:cNvGrpSpPr/>
        <p:nvPr/>
      </p:nvGrpSpPr>
      <p:grpSpPr>
        <a:xfrm>
          <a:off x="0" y="0"/>
          <a:ext cx="0" cy="0"/>
          <a:chOff x="0" y="0"/>
          <a:chExt cx="0" cy="0"/>
        </a:xfrm>
      </p:grpSpPr>
      <p:sp>
        <p:nvSpPr>
          <p:cNvPr id="176" name="Google Shape;176;p25"/>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108" b="-9109"/>
            </a:stretch>
          </a:blipFill>
          <a:ln>
            <a:noFill/>
          </a:ln>
        </p:spPr>
        <p:txBody>
          <a:bodyPr/>
          <a:lstStyle/>
          <a:p>
            <a:endParaRPr lang="en-US"/>
          </a:p>
        </p:txBody>
      </p:sp>
      <p:sp>
        <p:nvSpPr>
          <p:cNvPr id="177" name="Google Shape;177;p25"/>
          <p:cNvSpPr/>
          <p:nvPr/>
        </p:nvSpPr>
        <p:spPr>
          <a:xfrm>
            <a:off x="0" y="2250"/>
            <a:ext cx="9139483" cy="5140959"/>
          </a:xfrm>
          <a:custGeom>
            <a:avLst/>
            <a:gdLst/>
            <a:ahLst/>
            <a:cxnLst/>
            <a:rect l="l" t="t" r="r" b="b"/>
            <a:pathLst>
              <a:path w="4816592" h="2709333" extrusionOk="0">
                <a:moveTo>
                  <a:pt x="0" y="0"/>
                </a:moveTo>
                <a:lnTo>
                  <a:pt x="4816592" y="0"/>
                </a:lnTo>
                <a:lnTo>
                  <a:pt x="4816592" y="2709333"/>
                </a:lnTo>
                <a:lnTo>
                  <a:pt x="0" y="2709333"/>
                </a:lnTo>
                <a:close/>
              </a:path>
            </a:pathLst>
          </a:custGeom>
          <a:solidFill>
            <a:srgbClr val="004A86">
              <a:alpha val="69800"/>
            </a:srgbClr>
          </a:solidFill>
          <a:ln>
            <a:noFill/>
          </a:ln>
        </p:spPr>
        <p:txBody>
          <a:bodyPr/>
          <a:lstStyle/>
          <a:p>
            <a:endParaRPr lang="en-US"/>
          </a:p>
        </p:txBody>
      </p:sp>
      <p:sp>
        <p:nvSpPr>
          <p:cNvPr id="188" name="Google Shape;188;p25"/>
          <p:cNvSpPr txBox="1"/>
          <p:nvPr/>
        </p:nvSpPr>
        <p:spPr>
          <a:xfrm>
            <a:off x="2209352" y="3239774"/>
            <a:ext cx="1194451"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 sz="1600" b="0" i="0" u="none" strike="noStrike" cap="none" dirty="0">
                <a:solidFill>
                  <a:schemeClr val="bg1"/>
                </a:solidFill>
                <a:latin typeface="Merriweather"/>
                <a:ea typeface="Merriweather"/>
                <a:cs typeface="Merriweather"/>
                <a:sym typeface="Merriweather"/>
              </a:rPr>
              <a:t>Workplace Violence Risks</a:t>
            </a:r>
            <a:endParaRPr sz="1600" dirty="0">
              <a:solidFill>
                <a:schemeClr val="bg1"/>
              </a:solidFill>
            </a:endParaRPr>
          </a:p>
        </p:txBody>
      </p:sp>
      <p:sp>
        <p:nvSpPr>
          <p:cNvPr id="189" name="Google Shape;189;p25"/>
          <p:cNvSpPr txBox="1"/>
          <p:nvPr/>
        </p:nvSpPr>
        <p:spPr>
          <a:xfrm>
            <a:off x="2209352" y="4037583"/>
            <a:ext cx="1194451" cy="692497"/>
          </a:xfrm>
          <a:prstGeom prst="rect">
            <a:avLst/>
          </a:prstGeom>
          <a:noFill/>
          <a:ln>
            <a:noFill/>
          </a:ln>
        </p:spPr>
        <p:txBody>
          <a:bodyPr spcFirstLastPara="1" wrap="square" lIns="0" tIns="0" rIns="0" bIns="0" anchor="t" anchorCtr="0">
            <a:spAutoFit/>
          </a:bodyPr>
          <a:lstStyle/>
          <a:p>
            <a:pPr marL="171450" marR="0" lvl="1" indent="-171450" rtl="0">
              <a:lnSpc>
                <a:spcPct val="100000"/>
              </a:lnSpc>
              <a:spcBef>
                <a:spcPts val="0"/>
              </a:spcBef>
              <a:spcAft>
                <a:spcPts val="0"/>
              </a:spcAft>
              <a:buClr>
                <a:schemeClr val="bg1"/>
              </a:buClr>
              <a:buFont typeface="Wingdings" pitchFamily="2" charset="77"/>
              <a:buChar char="q"/>
            </a:pPr>
            <a:r>
              <a:rPr lang="en" sz="900" b="0" i="0" u="none" strike="noStrike" cap="none" dirty="0">
                <a:solidFill>
                  <a:srgbClr val="FFFFFF"/>
                </a:solidFill>
                <a:latin typeface="Nunito"/>
                <a:ea typeface="Nunito"/>
                <a:cs typeface="Nunito"/>
                <a:sym typeface="Nunito"/>
              </a:rPr>
              <a:t>Who is at risk?</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Gender</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Occupation</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Factors and warning signs</a:t>
            </a:r>
            <a:endParaRPr sz="700" dirty="0"/>
          </a:p>
        </p:txBody>
      </p:sp>
      <p:sp>
        <p:nvSpPr>
          <p:cNvPr id="190" name="Google Shape;190;p25"/>
          <p:cNvSpPr txBox="1"/>
          <p:nvPr/>
        </p:nvSpPr>
        <p:spPr>
          <a:xfrm>
            <a:off x="397269" y="3239774"/>
            <a:ext cx="1260142" cy="32316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 sz="1500" b="0" i="0" u="none" strike="noStrike" cap="none" dirty="0">
                <a:solidFill>
                  <a:schemeClr val="bg1"/>
                </a:solidFill>
                <a:latin typeface="Merriweather"/>
                <a:ea typeface="Merriweather"/>
                <a:cs typeface="Merriweather"/>
                <a:sym typeface="Merriweather"/>
              </a:rPr>
              <a:t>Introduction</a:t>
            </a:r>
            <a:endParaRPr sz="1500" dirty="0">
              <a:solidFill>
                <a:schemeClr val="bg1"/>
              </a:solidFill>
            </a:endParaRPr>
          </a:p>
        </p:txBody>
      </p:sp>
      <p:sp>
        <p:nvSpPr>
          <p:cNvPr id="191" name="Google Shape;191;p25"/>
          <p:cNvSpPr txBox="1"/>
          <p:nvPr/>
        </p:nvSpPr>
        <p:spPr>
          <a:xfrm>
            <a:off x="426697" y="3640026"/>
            <a:ext cx="1204187" cy="415498"/>
          </a:xfrm>
          <a:prstGeom prst="rect">
            <a:avLst/>
          </a:prstGeom>
          <a:noFill/>
          <a:ln>
            <a:noFill/>
          </a:ln>
        </p:spPr>
        <p:txBody>
          <a:bodyPr spcFirstLastPara="1" wrap="square" lIns="0" tIns="0" rIns="0" bIns="0" anchor="t" anchorCtr="0">
            <a:spAutoFit/>
          </a:bodyPr>
          <a:lstStyle/>
          <a:p>
            <a:pPr marL="171450" marR="0" lvl="1" indent="-171450" rtl="0">
              <a:spcBef>
                <a:spcPts val="0"/>
              </a:spcBef>
              <a:spcAft>
                <a:spcPts val="0"/>
              </a:spcAft>
              <a:buClr>
                <a:schemeClr val="bg1"/>
              </a:buClr>
              <a:buFont typeface="Wingdings" pitchFamily="2" charset="77"/>
              <a:buChar char="q"/>
            </a:pPr>
            <a:r>
              <a:rPr lang="en" sz="900" b="0" i="0" u="none" strike="noStrike" cap="none" dirty="0">
                <a:solidFill>
                  <a:srgbClr val="FFFFFF"/>
                </a:solidFill>
                <a:latin typeface="Nunito"/>
                <a:ea typeface="Nunito"/>
                <a:cs typeface="Nunito"/>
                <a:sym typeface="Nunito"/>
              </a:rPr>
              <a:t>Who is covered?</a:t>
            </a:r>
          </a:p>
          <a:p>
            <a:pPr marL="171450" marR="0" lvl="1" indent="-171450" rtl="0">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What is workplace violence?</a:t>
            </a:r>
            <a:endParaRPr sz="700" dirty="0"/>
          </a:p>
        </p:txBody>
      </p:sp>
      <p:sp>
        <p:nvSpPr>
          <p:cNvPr id="192" name="Google Shape;192;p25"/>
          <p:cNvSpPr txBox="1"/>
          <p:nvPr/>
        </p:nvSpPr>
        <p:spPr>
          <a:xfrm>
            <a:off x="3904953" y="3239774"/>
            <a:ext cx="1370909"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 sz="1600" b="0" i="0" u="none" strike="noStrike" cap="none" dirty="0">
                <a:solidFill>
                  <a:schemeClr val="bg1"/>
                </a:solidFill>
                <a:latin typeface="Merriweather"/>
                <a:ea typeface="Merriweather"/>
                <a:cs typeface="Merriweather"/>
                <a:sym typeface="Merriweather"/>
              </a:rPr>
              <a:t>Reporting System</a:t>
            </a:r>
            <a:endParaRPr sz="1600" dirty="0">
              <a:solidFill>
                <a:schemeClr val="bg1"/>
              </a:solidFill>
            </a:endParaRPr>
          </a:p>
        </p:txBody>
      </p:sp>
      <p:sp>
        <p:nvSpPr>
          <p:cNvPr id="193" name="Google Shape;193;p25"/>
          <p:cNvSpPr txBox="1"/>
          <p:nvPr/>
        </p:nvSpPr>
        <p:spPr>
          <a:xfrm>
            <a:off x="4031311" y="3862661"/>
            <a:ext cx="1114977" cy="969496"/>
          </a:xfrm>
          <a:prstGeom prst="rect">
            <a:avLst/>
          </a:prstGeom>
          <a:noFill/>
          <a:ln>
            <a:noFill/>
          </a:ln>
        </p:spPr>
        <p:txBody>
          <a:bodyPr spcFirstLastPara="1" wrap="square" lIns="0" tIns="0" rIns="0" bIns="0" anchor="t" anchorCtr="0">
            <a:spAutoFit/>
          </a:bodyPr>
          <a:lstStyle/>
          <a:p>
            <a:pPr marL="171450" marR="0" lvl="1" indent="-171450" rtl="0">
              <a:lnSpc>
                <a:spcPct val="100000"/>
              </a:lnSpc>
              <a:spcBef>
                <a:spcPts val="0"/>
              </a:spcBef>
              <a:spcAft>
                <a:spcPts val="0"/>
              </a:spcAft>
              <a:buClr>
                <a:schemeClr val="bg1"/>
              </a:buClr>
              <a:buFont typeface="Wingdings" pitchFamily="2" charset="77"/>
              <a:buChar char="q"/>
            </a:pPr>
            <a:r>
              <a:rPr lang="en" sz="900" b="0" i="0" u="none" strike="noStrike" cap="none" dirty="0">
                <a:solidFill>
                  <a:srgbClr val="FFFFFF"/>
                </a:solidFill>
                <a:latin typeface="Nunito"/>
                <a:ea typeface="Nunito"/>
                <a:cs typeface="Nunito"/>
                <a:sym typeface="Nunito"/>
              </a:rPr>
              <a:t>Policy statement</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Designated administrators</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Report must contain</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Incident report</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Privacy Prevention</a:t>
            </a:r>
            <a:endParaRPr sz="700" dirty="0"/>
          </a:p>
        </p:txBody>
      </p:sp>
      <p:sp>
        <p:nvSpPr>
          <p:cNvPr id="194" name="Google Shape;194;p25"/>
          <p:cNvSpPr txBox="1"/>
          <p:nvPr/>
        </p:nvSpPr>
        <p:spPr>
          <a:xfrm>
            <a:off x="835637" y="403158"/>
            <a:ext cx="7472700" cy="6303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 sz="3700" b="0" i="0" u="none" strike="noStrike" cap="none" dirty="0">
                <a:solidFill>
                  <a:srgbClr val="FFFFFF"/>
                </a:solidFill>
                <a:latin typeface="Merriweather"/>
                <a:ea typeface="Merriweather"/>
                <a:cs typeface="Merriweather"/>
                <a:sym typeface="Merriweather"/>
              </a:rPr>
              <a:t>Table Of Contents</a:t>
            </a:r>
            <a:endParaRPr sz="700" dirty="0"/>
          </a:p>
        </p:txBody>
      </p:sp>
      <p:pic>
        <p:nvPicPr>
          <p:cNvPr id="195" name="Google Shape;195;p25"/>
          <p:cNvPicPr preferRelativeResize="0"/>
          <p:nvPr/>
        </p:nvPicPr>
        <p:blipFill>
          <a:blip r:embed="rId4">
            <a:alphaModFix/>
          </a:blip>
          <a:stretch>
            <a:fillRect/>
          </a:stretch>
        </p:blipFill>
        <p:spPr>
          <a:xfrm>
            <a:off x="255129" y="1529883"/>
            <a:ext cx="1544423" cy="1514974"/>
          </a:xfrm>
          <a:prstGeom prst="rect">
            <a:avLst/>
          </a:prstGeom>
          <a:noFill/>
          <a:ln>
            <a:noFill/>
          </a:ln>
        </p:spPr>
      </p:pic>
      <p:pic>
        <p:nvPicPr>
          <p:cNvPr id="196" name="Google Shape;196;p25"/>
          <p:cNvPicPr preferRelativeResize="0"/>
          <p:nvPr/>
        </p:nvPicPr>
        <p:blipFill>
          <a:blip r:embed="rId5">
            <a:alphaModFix/>
          </a:blip>
          <a:stretch>
            <a:fillRect/>
          </a:stretch>
        </p:blipFill>
        <p:spPr>
          <a:xfrm>
            <a:off x="2032262" y="1530203"/>
            <a:ext cx="1548631" cy="1514335"/>
          </a:xfrm>
          <a:prstGeom prst="rect">
            <a:avLst/>
          </a:prstGeom>
          <a:noFill/>
          <a:ln>
            <a:noFill/>
          </a:ln>
        </p:spPr>
      </p:pic>
      <p:pic>
        <p:nvPicPr>
          <p:cNvPr id="197" name="Google Shape;197;p25"/>
          <p:cNvPicPr preferRelativeResize="0"/>
          <p:nvPr/>
        </p:nvPicPr>
        <p:blipFill>
          <a:blip r:embed="rId6">
            <a:alphaModFix/>
          </a:blip>
          <a:stretch>
            <a:fillRect/>
          </a:stretch>
        </p:blipFill>
        <p:spPr>
          <a:xfrm>
            <a:off x="3818196" y="1529883"/>
            <a:ext cx="1544423" cy="1514974"/>
          </a:xfrm>
          <a:prstGeom prst="rect">
            <a:avLst/>
          </a:prstGeom>
          <a:noFill/>
          <a:ln>
            <a:noFill/>
          </a:ln>
        </p:spPr>
      </p:pic>
      <p:sp>
        <p:nvSpPr>
          <p:cNvPr id="5" name="Google Shape;192;p25">
            <a:extLst>
              <a:ext uri="{FF2B5EF4-FFF2-40B4-BE49-F238E27FC236}">
                <a16:creationId xmlns:a16="http://schemas.microsoft.com/office/drawing/2014/main" id="{B34F5FD1-6A8A-D403-A33B-B8CB9B75348F}"/>
              </a:ext>
            </a:extLst>
          </p:cNvPr>
          <p:cNvSpPr txBox="1"/>
          <p:nvPr/>
        </p:nvSpPr>
        <p:spPr>
          <a:xfrm>
            <a:off x="5662822" y="3239774"/>
            <a:ext cx="1370909" cy="34471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 sz="1600" b="0" i="0" u="none" strike="noStrike" cap="none" dirty="0">
                <a:solidFill>
                  <a:schemeClr val="bg1"/>
                </a:solidFill>
                <a:latin typeface="Merriweather"/>
                <a:ea typeface="Merriweather"/>
                <a:cs typeface="Merriweather"/>
                <a:sym typeface="Merriweather"/>
              </a:rPr>
              <a:t>Training</a:t>
            </a:r>
            <a:endParaRPr sz="1600" dirty="0">
              <a:solidFill>
                <a:schemeClr val="bg1"/>
              </a:solidFill>
            </a:endParaRPr>
          </a:p>
        </p:txBody>
      </p:sp>
      <p:sp>
        <p:nvSpPr>
          <p:cNvPr id="6" name="Google Shape;193;p25">
            <a:extLst>
              <a:ext uri="{FF2B5EF4-FFF2-40B4-BE49-F238E27FC236}">
                <a16:creationId xmlns:a16="http://schemas.microsoft.com/office/drawing/2014/main" id="{637B9112-D0CB-593D-354C-9E3B7684182D}"/>
              </a:ext>
            </a:extLst>
          </p:cNvPr>
          <p:cNvSpPr txBox="1"/>
          <p:nvPr/>
        </p:nvSpPr>
        <p:spPr>
          <a:xfrm>
            <a:off x="5764696" y="3640026"/>
            <a:ext cx="1169952" cy="276999"/>
          </a:xfrm>
          <a:prstGeom prst="rect">
            <a:avLst/>
          </a:prstGeom>
          <a:noFill/>
          <a:ln>
            <a:noFill/>
          </a:ln>
        </p:spPr>
        <p:txBody>
          <a:bodyPr spcFirstLastPara="1" wrap="square" lIns="0" tIns="0" rIns="0" bIns="0" anchor="t" anchorCtr="0">
            <a:spAutoFit/>
          </a:bodyPr>
          <a:lstStyle/>
          <a:p>
            <a:pPr marL="171450" marR="0" lvl="1" indent="-171450" rtl="0">
              <a:lnSpc>
                <a:spcPct val="100000"/>
              </a:lnSpc>
              <a:spcBef>
                <a:spcPts val="0"/>
              </a:spcBef>
              <a:spcAft>
                <a:spcPts val="0"/>
              </a:spcAft>
              <a:buClr>
                <a:schemeClr val="bg1"/>
              </a:buClr>
              <a:buFont typeface="Wingdings" pitchFamily="2" charset="77"/>
              <a:buChar char="q"/>
            </a:pPr>
            <a:r>
              <a:rPr lang="en" sz="900" b="0" i="0" u="none" strike="noStrike" cap="none" dirty="0">
                <a:solidFill>
                  <a:srgbClr val="FFFFFF"/>
                </a:solidFill>
                <a:latin typeface="Nunito"/>
                <a:ea typeface="Nunito"/>
                <a:cs typeface="Nunito"/>
                <a:sym typeface="Nunito"/>
              </a:rPr>
              <a:t>Prevention Program</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Employee Training</a:t>
            </a:r>
            <a:endParaRPr sz="700" dirty="0"/>
          </a:p>
        </p:txBody>
      </p:sp>
      <p:sp>
        <p:nvSpPr>
          <p:cNvPr id="11" name="Google Shape;192;p25">
            <a:extLst>
              <a:ext uri="{FF2B5EF4-FFF2-40B4-BE49-F238E27FC236}">
                <a16:creationId xmlns:a16="http://schemas.microsoft.com/office/drawing/2014/main" id="{BE829887-A751-45BF-9D6E-0DE8E4454DDA}"/>
              </a:ext>
            </a:extLst>
          </p:cNvPr>
          <p:cNvSpPr txBox="1"/>
          <p:nvPr/>
        </p:nvSpPr>
        <p:spPr>
          <a:xfrm>
            <a:off x="7427795" y="3239774"/>
            <a:ext cx="1370909" cy="34471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 sz="1600" b="0" i="0" u="none" strike="noStrike" cap="none" dirty="0">
                <a:solidFill>
                  <a:schemeClr val="bg1"/>
                </a:solidFill>
                <a:latin typeface="Merriweather"/>
                <a:ea typeface="Merriweather"/>
                <a:cs typeface="Merriweather"/>
                <a:sym typeface="Merriweather"/>
              </a:rPr>
              <a:t>Violations</a:t>
            </a:r>
            <a:endParaRPr sz="1600" dirty="0">
              <a:solidFill>
                <a:schemeClr val="bg1"/>
              </a:solidFill>
            </a:endParaRPr>
          </a:p>
        </p:txBody>
      </p:sp>
      <p:sp>
        <p:nvSpPr>
          <p:cNvPr id="12" name="Google Shape;193;p25">
            <a:extLst>
              <a:ext uri="{FF2B5EF4-FFF2-40B4-BE49-F238E27FC236}">
                <a16:creationId xmlns:a16="http://schemas.microsoft.com/office/drawing/2014/main" id="{6C854A8D-2404-24A4-2829-1B3AB04B4221}"/>
              </a:ext>
            </a:extLst>
          </p:cNvPr>
          <p:cNvSpPr txBox="1"/>
          <p:nvPr/>
        </p:nvSpPr>
        <p:spPr>
          <a:xfrm>
            <a:off x="7563773" y="3640026"/>
            <a:ext cx="1114977" cy="692497"/>
          </a:xfrm>
          <a:prstGeom prst="rect">
            <a:avLst/>
          </a:prstGeom>
          <a:noFill/>
          <a:ln>
            <a:noFill/>
          </a:ln>
        </p:spPr>
        <p:txBody>
          <a:bodyPr spcFirstLastPara="1" wrap="square" lIns="0" tIns="0" rIns="0" bIns="0" anchor="t" anchorCtr="0">
            <a:spAutoFit/>
          </a:bodyPr>
          <a:lstStyle/>
          <a:p>
            <a:pPr marL="171450" marR="0" lvl="1" indent="-171450" rtl="0">
              <a:lnSpc>
                <a:spcPct val="100000"/>
              </a:lnSpc>
              <a:spcBef>
                <a:spcPts val="0"/>
              </a:spcBef>
              <a:spcAft>
                <a:spcPts val="0"/>
              </a:spcAft>
              <a:buClr>
                <a:schemeClr val="bg1"/>
              </a:buClr>
              <a:buFont typeface="Wingdings" pitchFamily="2" charset="77"/>
              <a:buChar char="q"/>
            </a:pPr>
            <a:r>
              <a:rPr lang="en" sz="900" b="0" i="0" u="none" strike="noStrike" cap="none" dirty="0">
                <a:solidFill>
                  <a:srgbClr val="FFFFFF"/>
                </a:solidFill>
                <a:latin typeface="Nunito"/>
                <a:ea typeface="Nunito"/>
                <a:cs typeface="Nunito"/>
                <a:sym typeface="Nunito"/>
              </a:rPr>
              <a:t>Violations of the workplace violence prevention law</a:t>
            </a:r>
          </a:p>
          <a:p>
            <a:pPr marL="171450" marR="0" lvl="1" indent="-171450" rtl="0">
              <a:lnSpc>
                <a:spcPct val="100000"/>
              </a:lnSpc>
              <a:spcBef>
                <a:spcPts val="0"/>
              </a:spcBef>
              <a:spcAft>
                <a:spcPts val="0"/>
              </a:spcAft>
              <a:buClr>
                <a:schemeClr val="bg1"/>
              </a:buClr>
              <a:buFont typeface="Wingdings" pitchFamily="2" charset="77"/>
              <a:buChar char="q"/>
            </a:pPr>
            <a:r>
              <a:rPr lang="en" sz="900" dirty="0">
                <a:solidFill>
                  <a:srgbClr val="FFFFFF"/>
                </a:solidFill>
                <a:latin typeface="Nunito"/>
                <a:cs typeface="Nunito"/>
                <a:sym typeface="Nunito"/>
              </a:rPr>
              <a:t>Whistleblower protection</a:t>
            </a:r>
            <a:endParaRPr sz="700" dirty="0"/>
          </a:p>
        </p:txBody>
      </p:sp>
      <p:pic>
        <p:nvPicPr>
          <p:cNvPr id="13" name="Google Shape;197;p25">
            <a:extLst>
              <a:ext uri="{FF2B5EF4-FFF2-40B4-BE49-F238E27FC236}">
                <a16:creationId xmlns:a16="http://schemas.microsoft.com/office/drawing/2014/main" id="{6687EA79-3864-7556-35E6-9CBAAD428989}"/>
              </a:ext>
            </a:extLst>
          </p:cNvPr>
          <p:cNvPicPr preferRelativeResize="0"/>
          <p:nvPr/>
        </p:nvPicPr>
        <p:blipFill>
          <a:blip r:embed="rId6">
            <a:alphaModFix/>
          </a:blip>
          <a:stretch>
            <a:fillRect/>
          </a:stretch>
        </p:blipFill>
        <p:spPr>
          <a:xfrm>
            <a:off x="7341038" y="1529883"/>
            <a:ext cx="1544423" cy="1514974"/>
          </a:xfrm>
          <a:prstGeom prst="rect">
            <a:avLst/>
          </a:prstGeom>
          <a:noFill/>
          <a:ln>
            <a:noFill/>
          </a:ln>
        </p:spPr>
      </p:pic>
      <p:pic>
        <p:nvPicPr>
          <p:cNvPr id="15" name="Google Shape;197;p25">
            <a:extLst>
              <a:ext uri="{FF2B5EF4-FFF2-40B4-BE49-F238E27FC236}">
                <a16:creationId xmlns:a16="http://schemas.microsoft.com/office/drawing/2014/main" id="{A713CAD0-48CD-037A-943A-0AD47800ABBF}"/>
              </a:ext>
            </a:extLst>
          </p:cNvPr>
          <p:cNvPicPr preferRelativeResize="0"/>
          <p:nvPr/>
        </p:nvPicPr>
        <p:blipFill>
          <a:blip r:embed="rId6">
            <a:alphaModFix/>
          </a:blip>
          <a:stretch>
            <a:fillRect/>
          </a:stretch>
        </p:blipFill>
        <p:spPr>
          <a:xfrm>
            <a:off x="5579617" y="1529883"/>
            <a:ext cx="1544423" cy="1514974"/>
          </a:xfrm>
          <a:prstGeom prst="rect">
            <a:avLst/>
          </a:prstGeom>
          <a:noFill/>
          <a:ln>
            <a:noFill/>
          </a:ln>
        </p:spPr>
      </p:pic>
      <p:pic>
        <p:nvPicPr>
          <p:cNvPr id="16" name="Picture 15">
            <a:extLst>
              <a:ext uri="{FF2B5EF4-FFF2-40B4-BE49-F238E27FC236}">
                <a16:creationId xmlns:a16="http://schemas.microsoft.com/office/drawing/2014/main" id="{BCDA726C-F686-DFFB-0231-C584E0E9E8DF}"/>
              </a:ext>
            </a:extLst>
          </p:cNvPr>
          <p:cNvPicPr>
            <a:picLocks noChangeAspect="1"/>
          </p:cNvPicPr>
          <p:nvPr/>
        </p:nvPicPr>
        <p:blipFill rotWithShape="1">
          <a:blip r:embed="rId7"/>
          <a:srcRect l="9184" r="-9184"/>
          <a:stretch/>
        </p:blipFill>
        <p:spPr>
          <a:xfrm>
            <a:off x="5577840" y="1529883"/>
            <a:ext cx="1758681" cy="1524445"/>
          </a:xfrm>
          <a:prstGeom prst="rect">
            <a:avLst/>
          </a:prstGeom>
        </p:spPr>
      </p:pic>
      <p:pic>
        <p:nvPicPr>
          <p:cNvPr id="17" name="Picture 16">
            <a:extLst>
              <a:ext uri="{FF2B5EF4-FFF2-40B4-BE49-F238E27FC236}">
                <a16:creationId xmlns:a16="http://schemas.microsoft.com/office/drawing/2014/main" id="{FFEAAAD4-9F24-9294-47B4-94CA2FA38D70}"/>
              </a:ext>
            </a:extLst>
          </p:cNvPr>
          <p:cNvPicPr>
            <a:picLocks noChangeAspect="1"/>
          </p:cNvPicPr>
          <p:nvPr/>
        </p:nvPicPr>
        <p:blipFill rotWithShape="1">
          <a:blip r:embed="rId8"/>
          <a:srcRect l="56492" r="-56492"/>
          <a:stretch/>
        </p:blipFill>
        <p:spPr>
          <a:xfrm>
            <a:off x="7315200" y="1529882"/>
            <a:ext cx="3609599" cy="15244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342"/>
        <p:cNvGrpSpPr/>
        <p:nvPr/>
      </p:nvGrpSpPr>
      <p:grpSpPr>
        <a:xfrm>
          <a:off x="0" y="0"/>
          <a:ext cx="0" cy="0"/>
          <a:chOff x="0" y="0"/>
          <a:chExt cx="0" cy="0"/>
        </a:xfrm>
      </p:grpSpPr>
      <p:sp>
        <p:nvSpPr>
          <p:cNvPr id="343" name="Google Shape;343;p34"/>
          <p:cNvSpPr txBox="1"/>
          <p:nvPr/>
        </p:nvSpPr>
        <p:spPr>
          <a:xfrm>
            <a:off x="15027" y="-415558"/>
            <a:ext cx="2986024" cy="323165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0" b="0" i="0" u="none" strike="noStrike" cap="none" dirty="0">
                <a:solidFill>
                  <a:srgbClr val="FFFFFF"/>
                </a:solidFill>
                <a:latin typeface="Merriweather"/>
                <a:ea typeface="Merriweather"/>
                <a:cs typeface="Merriweather"/>
                <a:sym typeface="Merriweather"/>
              </a:rPr>
              <a:t>05.</a:t>
            </a:r>
            <a:endParaRPr sz="700" dirty="0"/>
          </a:p>
        </p:txBody>
      </p:sp>
      <p:sp>
        <p:nvSpPr>
          <p:cNvPr id="344" name="Google Shape;344;p34"/>
          <p:cNvSpPr txBox="1"/>
          <p:nvPr/>
        </p:nvSpPr>
        <p:spPr>
          <a:xfrm>
            <a:off x="3128023" y="462592"/>
            <a:ext cx="5570705" cy="1163395"/>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5400" b="0" i="0" u="none" strike="noStrike" cap="none" dirty="0">
                <a:solidFill>
                  <a:srgbClr val="FFFFFF"/>
                </a:solidFill>
                <a:latin typeface="Merriweather"/>
                <a:ea typeface="Merriweather"/>
                <a:cs typeface="Merriweather"/>
                <a:sym typeface="Merriweather"/>
              </a:rPr>
              <a:t>Violations</a:t>
            </a:r>
            <a:endParaRPr sz="5400" dirty="0"/>
          </a:p>
        </p:txBody>
      </p:sp>
      <p:pic>
        <p:nvPicPr>
          <p:cNvPr id="346" name="Google Shape;346;p34"/>
          <p:cNvPicPr preferRelativeResize="0"/>
          <p:nvPr/>
        </p:nvPicPr>
        <p:blipFill>
          <a:blip r:embed="rId3">
            <a:alphaModFix/>
          </a:blip>
          <a:stretch>
            <a:fillRect/>
          </a:stretch>
        </p:blipFill>
        <p:spPr>
          <a:xfrm>
            <a:off x="0" y="2437800"/>
            <a:ext cx="9144003" cy="2705690"/>
          </a:xfrm>
          <a:prstGeom prst="rect">
            <a:avLst/>
          </a:prstGeom>
          <a:noFill/>
          <a:ln>
            <a:noFill/>
          </a:ln>
        </p:spPr>
      </p:pic>
      <p:pic>
        <p:nvPicPr>
          <p:cNvPr id="2" name="Picture 1">
            <a:extLst>
              <a:ext uri="{FF2B5EF4-FFF2-40B4-BE49-F238E27FC236}">
                <a16:creationId xmlns:a16="http://schemas.microsoft.com/office/drawing/2014/main" id="{493580A3-B93C-4B83-F4D0-F86182AC3ABC}"/>
              </a:ext>
            </a:extLst>
          </p:cNvPr>
          <p:cNvPicPr>
            <a:picLocks noChangeAspect="1"/>
          </p:cNvPicPr>
          <p:nvPr/>
        </p:nvPicPr>
        <p:blipFill>
          <a:blip r:embed="rId4"/>
          <a:stretch>
            <a:fillRect/>
          </a:stretch>
        </p:blipFill>
        <p:spPr>
          <a:xfrm>
            <a:off x="15026" y="2332296"/>
            <a:ext cx="9144003" cy="3006248"/>
          </a:xfrm>
          <a:prstGeom prst="rect">
            <a:avLst/>
          </a:prstGeom>
        </p:spPr>
      </p:pic>
    </p:spTree>
    <p:extLst>
      <p:ext uri="{BB962C8B-B14F-4D97-AF65-F5344CB8AC3E}">
        <p14:creationId xmlns:p14="http://schemas.microsoft.com/office/powerpoint/2010/main" val="245817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FD9B-3015-584F-2DA3-818F2BCED7CA}"/>
              </a:ext>
            </a:extLst>
          </p:cNvPr>
          <p:cNvSpPr>
            <a:spLocks noGrp="1"/>
          </p:cNvSpPr>
          <p:nvPr>
            <p:ph type="ctrTitle"/>
          </p:nvPr>
        </p:nvSpPr>
        <p:spPr>
          <a:xfrm>
            <a:off x="237201" y="427396"/>
            <a:ext cx="8520600" cy="1279271"/>
          </a:xfrm>
        </p:spPr>
        <p:txBody>
          <a:bodyPr>
            <a:noAutofit/>
          </a:bodyPr>
          <a:lstStyle/>
          <a:p>
            <a:r>
              <a:rPr lang="en-US" sz="3600" dirty="0"/>
              <a:t>VIOLATIONS OF THE WORKPLACE VIOLENCE PREVENTION LAW </a:t>
            </a:r>
            <a:endParaRPr lang="en-US" sz="3200" dirty="0"/>
          </a:p>
        </p:txBody>
      </p:sp>
      <p:sp>
        <p:nvSpPr>
          <p:cNvPr id="5" name="Subtitle 4">
            <a:extLst>
              <a:ext uri="{FF2B5EF4-FFF2-40B4-BE49-F238E27FC236}">
                <a16:creationId xmlns:a16="http://schemas.microsoft.com/office/drawing/2014/main" id="{4D08DCB7-C884-ED8A-4355-2F24B81BD7A7}"/>
              </a:ext>
            </a:extLst>
          </p:cNvPr>
          <p:cNvSpPr>
            <a:spLocks noGrp="1"/>
          </p:cNvSpPr>
          <p:nvPr>
            <p:ph type="subTitle" idx="1"/>
          </p:nvPr>
        </p:nvSpPr>
        <p:spPr>
          <a:xfrm>
            <a:off x="176107" y="1782190"/>
            <a:ext cx="8839199" cy="3297810"/>
          </a:xfrm>
        </p:spPr>
        <p:txBody>
          <a:bodyPr>
            <a:normAutofit fontScale="92500" lnSpcReduction="20000"/>
          </a:bodyPr>
          <a:lstStyle/>
          <a:p>
            <a:pPr algn="l" defTabSz="684213">
              <a:lnSpc>
                <a:spcPct val="120000"/>
              </a:lnSpc>
              <a:spcBef>
                <a:spcPts val="0"/>
              </a:spcBef>
            </a:pPr>
            <a:r>
              <a:rPr lang="en-US" sz="2800" dirty="0">
                <a:latin typeface="Calibri" panose="020F0502020204030204" pitchFamily="34" charset="0"/>
                <a:cs typeface="Calibri" panose="020F0502020204030204" pitchFamily="34" charset="0"/>
              </a:rPr>
              <a:t>Any employee or their authorized employee representative must inform their supervisor in writing if they believe: </a:t>
            </a:r>
          </a:p>
          <a:p>
            <a:pPr marL="396875" indent="-396875" algn="l" defTabSz="684213">
              <a:lnSpc>
                <a:spcPct val="120000"/>
              </a:lnSpc>
              <a:spcBef>
                <a:spcPts val="0"/>
              </a:spcBef>
              <a:buFont typeface="Arial" panose="020B0604020202020204" pitchFamily="34" charset="0"/>
              <a:buChar char="•"/>
            </a:pPr>
            <a:r>
              <a:rPr lang="en-US" sz="2800" dirty="0">
                <a:latin typeface="Calibri" panose="020F0502020204030204" pitchFamily="34" charset="0"/>
                <a:cs typeface="Calibri" panose="020F0502020204030204" pitchFamily="34" charset="0"/>
              </a:rPr>
              <a:t>A serious violation of the employer’s workplace violence prevention program exists.</a:t>
            </a:r>
          </a:p>
          <a:p>
            <a:pPr marL="396875" indent="-396875" algn="l" defTabSz="684213">
              <a:lnSpc>
                <a:spcPct val="120000"/>
              </a:lnSpc>
              <a:spcBef>
                <a:spcPts val="0"/>
              </a:spcBef>
              <a:buFont typeface="Arial" panose="020B0604020202020204" pitchFamily="34" charset="0"/>
              <a:buChar char="•"/>
            </a:pPr>
            <a:r>
              <a:rPr lang="en-US" sz="2800" dirty="0">
                <a:latin typeface="Calibri" panose="020F0502020204030204" pitchFamily="34" charset="0"/>
                <a:cs typeface="Calibri" panose="020F0502020204030204" pitchFamily="34" charset="0"/>
              </a:rPr>
              <a:t>Imminent danger of workplace violence exists.</a:t>
            </a:r>
          </a:p>
          <a:p>
            <a:pPr marL="396875" indent="-396875" algn="l" defTabSz="684213">
              <a:lnSpc>
                <a:spcPct val="120000"/>
              </a:lnSpc>
              <a:spcBef>
                <a:spcPts val="0"/>
              </a:spcBef>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algn="l" defTabSz="684213">
              <a:lnSpc>
                <a:spcPct val="120000"/>
              </a:lnSpc>
              <a:spcBef>
                <a:spcPts val="0"/>
              </a:spcBef>
            </a:pPr>
            <a:r>
              <a:rPr lang="en-US" sz="2800" dirty="0">
                <a:latin typeface="Calibri" panose="020F0502020204030204" pitchFamily="34" charset="0"/>
                <a:cs typeface="Calibri" panose="020F0502020204030204" pitchFamily="34" charset="0"/>
              </a:rPr>
              <a:t>They must allow the employer a reasonable opportunity to correct the violation or cause of imminent danger.</a:t>
            </a:r>
          </a:p>
        </p:txBody>
      </p:sp>
    </p:spTree>
    <p:extLst>
      <p:ext uri="{BB962C8B-B14F-4D97-AF65-F5344CB8AC3E}">
        <p14:creationId xmlns:p14="http://schemas.microsoft.com/office/powerpoint/2010/main" val="531835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47C61-C33E-F15A-4A87-EA48B270F083}"/>
              </a:ext>
            </a:extLst>
          </p:cNvPr>
          <p:cNvSpPr>
            <a:spLocks noGrp="1"/>
          </p:cNvSpPr>
          <p:nvPr>
            <p:ph type="title"/>
          </p:nvPr>
        </p:nvSpPr>
        <p:spPr>
          <a:xfrm>
            <a:off x="162560" y="445024"/>
            <a:ext cx="9042400" cy="825991"/>
          </a:xfrm>
        </p:spPr>
        <p:txBody>
          <a:bodyPr>
            <a:noAutofit/>
          </a:bodyPr>
          <a:lstStyle/>
          <a:p>
            <a:pPr algn="l"/>
            <a:r>
              <a:rPr lang="en-US" dirty="0"/>
              <a:t>VIOLATIONS OF THE WORKPLACE VIOLENCE PREVENTION LAW </a:t>
            </a:r>
            <a:br>
              <a:rPr lang="en-US" dirty="0"/>
            </a:br>
            <a:endParaRPr lang="en-US" dirty="0"/>
          </a:p>
        </p:txBody>
      </p:sp>
      <p:sp>
        <p:nvSpPr>
          <p:cNvPr id="5" name="Text Placeholder 4">
            <a:extLst>
              <a:ext uri="{FF2B5EF4-FFF2-40B4-BE49-F238E27FC236}">
                <a16:creationId xmlns:a16="http://schemas.microsoft.com/office/drawing/2014/main" id="{2DE08D3A-D6F2-E4F5-2430-69458D8B5D6F}"/>
              </a:ext>
            </a:extLst>
          </p:cNvPr>
          <p:cNvSpPr>
            <a:spLocks noGrp="1"/>
          </p:cNvSpPr>
          <p:nvPr>
            <p:ph type="body" idx="1"/>
          </p:nvPr>
        </p:nvSpPr>
        <p:spPr>
          <a:xfrm>
            <a:off x="162559" y="1453895"/>
            <a:ext cx="8923775" cy="3689605"/>
          </a:xfrm>
        </p:spPr>
        <p:txBody>
          <a:bodyPr>
            <a:normAutofit/>
          </a:bodyPr>
          <a:lstStyle/>
          <a:p>
            <a:pPr marL="114300" indent="0" defTabSz="684213">
              <a:lnSpc>
                <a:spcPct val="120000"/>
              </a:lnSpc>
              <a:spcBef>
                <a:spcPts val="0"/>
              </a:spcBef>
              <a:buNone/>
            </a:pPr>
            <a:r>
              <a:rPr lang="en-US" sz="2400" dirty="0">
                <a:latin typeface="Calibri" panose="020F0502020204030204" pitchFamily="34" charset="0"/>
                <a:cs typeface="Calibri" panose="020F0502020204030204" pitchFamily="34" charset="0"/>
              </a:rPr>
              <a:t>An employee or representative is NOT required to inform their supervisor in writing of a violation if they believe in good faith: </a:t>
            </a:r>
          </a:p>
          <a:p>
            <a:pPr marL="393192" indent="-393192" defTabSz="684213">
              <a:lnSpc>
                <a:spcPct val="120000"/>
              </a:lnSpc>
              <a:spcBef>
                <a:spcPts val="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They, themselves, another employee, or patient is imminent danger; and</a:t>
            </a:r>
          </a:p>
          <a:p>
            <a:pPr marL="393192" indent="-393192" defTabSz="684213">
              <a:lnSpc>
                <a:spcPct val="120000"/>
              </a:lnSpc>
              <a:spcBef>
                <a:spcPts val="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They do not believe informing their supervisor will result in corrective action. </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45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6E3C2B-D808-F37F-B7B1-8BFD51D1EC09}"/>
              </a:ext>
            </a:extLst>
          </p:cNvPr>
          <p:cNvSpPr>
            <a:spLocks noGrp="1"/>
          </p:cNvSpPr>
          <p:nvPr>
            <p:ph type="title"/>
          </p:nvPr>
        </p:nvSpPr>
        <p:spPr>
          <a:xfrm>
            <a:off x="311700" y="243856"/>
            <a:ext cx="8520600" cy="802087"/>
          </a:xfrm>
        </p:spPr>
        <p:txBody>
          <a:bodyPr>
            <a:normAutofit fontScale="90000"/>
          </a:bodyPr>
          <a:lstStyle/>
          <a:p>
            <a:pPr algn="l"/>
            <a:r>
              <a:rPr lang="en-US" sz="2800" dirty="0"/>
              <a:t>VIOLATIONS OF THE WORKPLACE VIOLENCE PREVENTION LAW </a:t>
            </a:r>
            <a:br>
              <a:rPr lang="en-US" sz="2800" dirty="0"/>
            </a:br>
            <a:endParaRPr lang="en-US" dirty="0"/>
          </a:p>
        </p:txBody>
      </p:sp>
      <p:sp>
        <p:nvSpPr>
          <p:cNvPr id="5" name="Text Placeholder 4">
            <a:extLst>
              <a:ext uri="{FF2B5EF4-FFF2-40B4-BE49-F238E27FC236}">
                <a16:creationId xmlns:a16="http://schemas.microsoft.com/office/drawing/2014/main" id="{34E72A82-4473-0AA9-DF58-F725619C473A}"/>
              </a:ext>
            </a:extLst>
          </p:cNvPr>
          <p:cNvSpPr>
            <a:spLocks noGrp="1"/>
          </p:cNvSpPr>
          <p:nvPr>
            <p:ph type="body" idx="1"/>
          </p:nvPr>
        </p:nvSpPr>
        <p:spPr>
          <a:xfrm>
            <a:off x="0" y="962851"/>
            <a:ext cx="6713838" cy="3807790"/>
          </a:xfrm>
        </p:spPr>
        <p:txBody>
          <a:bodyPr>
            <a:noAutofit/>
          </a:bodyPr>
          <a:lstStyle/>
          <a:p>
            <a:pPr marL="139700" indent="0" defTabSz="684213">
              <a:lnSpc>
                <a:spcPct val="120000"/>
              </a:lnSpc>
              <a:buNone/>
            </a:pPr>
            <a:r>
              <a:rPr lang="en-US" sz="2000" dirty="0">
                <a:latin typeface="Calibri" panose="020F0502020204030204" pitchFamily="34" charset="0"/>
                <a:cs typeface="Calibri" panose="020F0502020204030204" pitchFamily="34" charset="0"/>
              </a:rPr>
              <a:t>After a reasonable opportunity has passed and the employee or the authorized employee representative still believes: </a:t>
            </a:r>
          </a:p>
          <a:p>
            <a:pPr marL="392113" indent="-219075" defTabSz="684213">
              <a:lnSpc>
                <a:spcPct val="12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 serious violation of the workplace violence prevention program exists, and/or </a:t>
            </a:r>
          </a:p>
          <a:p>
            <a:pPr marL="392113" indent="-219075" defTabSz="684213">
              <a:lnSpc>
                <a:spcPct val="12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an imminent danger exists </a:t>
            </a:r>
          </a:p>
          <a:p>
            <a:pPr defTabSz="684213">
              <a:lnSpc>
                <a:spcPct val="120000"/>
              </a:lnSpc>
              <a:spcBef>
                <a:spcPts val="0"/>
              </a:spcBef>
            </a:pPr>
            <a:endParaRPr lang="en-US" sz="2000" dirty="0">
              <a:latin typeface="Calibri" panose="020F0502020204030204" pitchFamily="34" charset="0"/>
              <a:cs typeface="Calibri" panose="020F0502020204030204" pitchFamily="34" charset="0"/>
            </a:endParaRPr>
          </a:p>
          <a:p>
            <a:pPr marL="139700" indent="0" defTabSz="684213">
              <a:lnSpc>
                <a:spcPct val="120000"/>
              </a:lnSpc>
              <a:spcBef>
                <a:spcPts val="0"/>
              </a:spcBef>
              <a:buNone/>
            </a:pPr>
            <a:r>
              <a:rPr lang="en-US" sz="2000" dirty="0">
                <a:latin typeface="Calibri" panose="020F0502020204030204" pitchFamily="34" charset="0"/>
                <a:cs typeface="Calibri" panose="020F0502020204030204" pitchFamily="34" charset="0"/>
              </a:rPr>
              <a:t>The employee or authorized employee representative may submit a written request for an inspection by filing a complaint </a:t>
            </a:r>
            <a:r>
              <a:rPr lang="en-US" sz="2000" dirty="0">
                <a:effectLst/>
                <a:latin typeface="Calibri" panose="020F0502020204030204" pitchFamily="34" charset="0"/>
                <a:ea typeface="Times New Roman" panose="02020603050405020304" pitchFamily="18" charset="0"/>
                <a:cs typeface="Calibri" panose="020F0502020204030204" pitchFamily="34" charset="0"/>
              </a:rPr>
              <a:t>with the Public Employee Safety and Health (PESH) bureau at the Department of Labor’s Division of Safety and Health.</a:t>
            </a:r>
            <a:endParaRPr lang="en-US" sz="2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69133C8-D318-112E-EE18-6209C7F92E0A}"/>
              </a:ext>
            </a:extLst>
          </p:cNvPr>
          <p:cNvPicPr>
            <a:picLocks noChangeAspect="1"/>
          </p:cNvPicPr>
          <p:nvPr/>
        </p:nvPicPr>
        <p:blipFill>
          <a:blip r:embed="rId2"/>
          <a:stretch>
            <a:fillRect/>
          </a:stretch>
        </p:blipFill>
        <p:spPr>
          <a:xfrm>
            <a:off x="6591419" y="962851"/>
            <a:ext cx="2485106" cy="3740467"/>
          </a:xfrm>
          <a:prstGeom prst="rect">
            <a:avLst/>
          </a:prstGeom>
        </p:spPr>
      </p:pic>
    </p:spTree>
    <p:extLst>
      <p:ext uri="{BB962C8B-B14F-4D97-AF65-F5344CB8AC3E}">
        <p14:creationId xmlns:p14="http://schemas.microsoft.com/office/powerpoint/2010/main" val="1436451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274D27-F7E6-F879-EDE5-6FCD7EC906F2}"/>
              </a:ext>
            </a:extLst>
          </p:cNvPr>
          <p:cNvSpPr>
            <a:spLocks noGrp="1"/>
          </p:cNvSpPr>
          <p:nvPr>
            <p:ph type="title"/>
          </p:nvPr>
        </p:nvSpPr>
        <p:spPr>
          <a:xfrm>
            <a:off x="265500" y="879523"/>
            <a:ext cx="4045200" cy="1991400"/>
          </a:xfrm>
        </p:spPr>
        <p:txBody>
          <a:bodyPr>
            <a:noAutofit/>
          </a:bodyPr>
          <a:lstStyle/>
          <a:p>
            <a:pPr algn="l"/>
            <a:r>
              <a:rPr lang="en-US" sz="3200" dirty="0"/>
              <a:t>VIOLATIONS OF THE WORKPLACE VIOLENCE PREVENTION LAW </a:t>
            </a:r>
          </a:p>
        </p:txBody>
      </p:sp>
      <p:sp>
        <p:nvSpPr>
          <p:cNvPr id="5" name="Subtitle 4">
            <a:extLst>
              <a:ext uri="{FF2B5EF4-FFF2-40B4-BE49-F238E27FC236}">
                <a16:creationId xmlns:a16="http://schemas.microsoft.com/office/drawing/2014/main" id="{5C112969-137C-5CB9-D101-82C5B35BC204}"/>
              </a:ext>
            </a:extLst>
          </p:cNvPr>
          <p:cNvSpPr>
            <a:spLocks noGrp="1"/>
          </p:cNvSpPr>
          <p:nvPr>
            <p:ph type="subTitle" idx="1"/>
          </p:nvPr>
        </p:nvSpPr>
        <p:spPr>
          <a:xfrm>
            <a:off x="203201" y="2958523"/>
            <a:ext cx="4605866" cy="2087610"/>
          </a:xfrm>
        </p:spPr>
        <p:txBody>
          <a:bodyPr>
            <a:normAutofit/>
          </a:bodyPr>
          <a:lstStyle/>
          <a:p>
            <a:pPr marL="114300" indent="0" algn="l"/>
            <a:r>
              <a:rPr lang="en-US" sz="2000" dirty="0">
                <a:latin typeface="Calibri" panose="020F0502020204030204" pitchFamily="34" charset="0"/>
                <a:cs typeface="Calibri" panose="020F0502020204030204" pitchFamily="34" charset="0"/>
              </a:rPr>
              <a:t>No employer can retaliate against any employee because the employee exercises any right accorded him or her by this regulation (Whistleblower Protection).</a:t>
            </a:r>
          </a:p>
        </p:txBody>
      </p:sp>
      <p:pic>
        <p:nvPicPr>
          <p:cNvPr id="8" name="Picture 7" descr="Text&#10;&#10;Description automatically generated">
            <a:extLst>
              <a:ext uri="{FF2B5EF4-FFF2-40B4-BE49-F238E27FC236}">
                <a16:creationId xmlns:a16="http://schemas.microsoft.com/office/drawing/2014/main" id="{6DDD5EDF-4BD4-E9C8-165E-7A17D06F761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90654" y="860700"/>
            <a:ext cx="3934691" cy="3558475"/>
          </a:xfrm>
          <a:prstGeom prst="rect">
            <a:avLst/>
          </a:prstGeom>
        </p:spPr>
      </p:pic>
    </p:spTree>
    <p:extLst>
      <p:ext uri="{BB962C8B-B14F-4D97-AF65-F5344CB8AC3E}">
        <p14:creationId xmlns:p14="http://schemas.microsoft.com/office/powerpoint/2010/main" val="246655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418"/>
        <p:cNvGrpSpPr/>
        <p:nvPr/>
      </p:nvGrpSpPr>
      <p:grpSpPr>
        <a:xfrm>
          <a:off x="0" y="0"/>
          <a:ext cx="0" cy="0"/>
          <a:chOff x="0" y="0"/>
          <a:chExt cx="0" cy="0"/>
        </a:xfrm>
      </p:grpSpPr>
      <p:sp>
        <p:nvSpPr>
          <p:cNvPr id="421" name="Google Shape;421;p37"/>
          <p:cNvSpPr txBox="1"/>
          <p:nvPr/>
        </p:nvSpPr>
        <p:spPr>
          <a:xfrm>
            <a:off x="5256894" y="174289"/>
            <a:ext cx="1543050" cy="159729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nvGrpSpPr>
          <p:cNvPr id="422" name="Google Shape;422;p37"/>
          <p:cNvGrpSpPr/>
          <p:nvPr/>
        </p:nvGrpSpPr>
        <p:grpSpPr>
          <a:xfrm>
            <a:off x="5107093" y="74507"/>
            <a:ext cx="4036907" cy="5060075"/>
            <a:chOff x="2" y="-248890"/>
            <a:chExt cx="7076058" cy="9904587"/>
          </a:xfrm>
        </p:grpSpPr>
        <p:sp>
          <p:nvSpPr>
            <p:cNvPr id="423" name="Google Shape;423;p37"/>
            <p:cNvSpPr txBox="1"/>
            <p:nvPr/>
          </p:nvSpPr>
          <p:spPr>
            <a:xfrm>
              <a:off x="116568" y="-248890"/>
              <a:ext cx="6842922" cy="2133917"/>
            </a:xfrm>
            <a:prstGeom prst="rect">
              <a:avLst/>
            </a:prstGeom>
            <a:noFill/>
            <a:ln>
              <a:noFill/>
            </a:ln>
          </p:spPr>
          <p:txBody>
            <a:bodyPr spcFirstLastPara="1" wrap="square" lIns="0" tIns="0" rIns="0" bIns="0" anchor="t" anchorCtr="0">
              <a:spAutoFit/>
            </a:bodyPr>
            <a:lstStyle/>
            <a:p>
              <a:pPr algn="ctr"/>
              <a:r>
                <a:rPr lang="en-US" sz="2600" dirty="0">
                  <a:solidFill>
                    <a:schemeClr val="bg1"/>
                  </a:solidFill>
                  <a:latin typeface="Merriweather" pitchFamily="2" charset="77"/>
                </a:rPr>
                <a:t>ADDITIONAL INFORMATION</a:t>
              </a:r>
            </a:p>
          </p:txBody>
        </p:sp>
        <p:sp>
          <p:nvSpPr>
            <p:cNvPr id="425" name="Google Shape;425;p37"/>
            <p:cNvSpPr txBox="1"/>
            <p:nvPr/>
          </p:nvSpPr>
          <p:spPr>
            <a:xfrm>
              <a:off x="2" y="1643224"/>
              <a:ext cx="7076058" cy="8012473"/>
            </a:xfrm>
            <a:prstGeom prst="rect">
              <a:avLst/>
            </a:prstGeom>
            <a:noFill/>
            <a:ln>
              <a:noFill/>
            </a:ln>
          </p:spPr>
          <p:txBody>
            <a:bodyPr spcFirstLastPara="1" wrap="square" lIns="0" tIns="0" rIns="0" bIns="0" anchor="t" anchorCtr="0">
              <a:spAutoFit/>
            </a:bodyPr>
            <a:lstStyle/>
            <a:p>
              <a:pPr marL="285750" indent="-285750">
                <a:buClr>
                  <a:schemeClr val="bg1"/>
                </a:buClr>
                <a:buFont typeface="Arial" panose="020B0604020202020204" pitchFamily="34" charset="0"/>
                <a:buChar char="•"/>
              </a:pPr>
              <a:r>
                <a:rPr lang="en-US" dirty="0">
                  <a:solidFill>
                    <a:schemeClr val="bg1"/>
                  </a:solidFill>
                  <a:latin typeface="Arial"/>
                  <a:cs typeface="Arial"/>
                </a:rPr>
                <a:t>New York State Department of Labor</a:t>
              </a:r>
            </a:p>
            <a:p>
              <a:pPr marL="285750" indent="-285750">
                <a:buClr>
                  <a:schemeClr val="bg1"/>
                </a:buClr>
                <a:buFont typeface="Arial" panose="020B0604020202020204" pitchFamily="34" charset="0"/>
                <a:buChar char="•"/>
              </a:pPr>
              <a:endParaRPr lang="en-US" dirty="0">
                <a:solidFill>
                  <a:schemeClr val="bg1"/>
                </a:solidFill>
                <a:latin typeface="Arial"/>
                <a:cs typeface="Arial"/>
              </a:endParaRPr>
            </a:p>
            <a:p>
              <a:pPr marL="285750" marR="0" indent="-285750">
                <a:spcBef>
                  <a:spcPts val="0"/>
                </a:spcBef>
                <a:spcAft>
                  <a:spcPts val="0"/>
                </a:spcAft>
                <a:buClr>
                  <a:schemeClr val="bg1"/>
                </a:buClr>
                <a:buFont typeface="Arial" panose="020B0604020202020204" pitchFamily="34" charset="0"/>
                <a:buChar char="•"/>
              </a:pPr>
              <a:r>
                <a:rPr lang="en-US" dirty="0">
                  <a:solidFill>
                    <a:schemeClr val="bg1"/>
                  </a:solidFill>
                  <a:effectLst/>
                  <a:ea typeface="Times New Roman" panose="02020603050405020304" pitchFamily="18" charset="0"/>
                </a:rPr>
                <a:t>For additional information on recordkeeping or workplace violence prevention, or to request free and confidential consultation assistance, please use the contact information on the PESH Consultation Fact Sheet available here: </a:t>
              </a:r>
              <a:r>
                <a:rPr lang="en-US" dirty="0">
                  <a:solidFill>
                    <a:schemeClr val="bg1"/>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https://dol.ny.gov/system/files/documents/2023/11/p206_12-10-20.pdf</a:t>
              </a:r>
              <a:r>
                <a:rPr lang="en-US" dirty="0">
                  <a:solidFill>
                    <a:schemeClr val="bg1"/>
                  </a:solidFill>
                  <a:effectLst/>
                  <a:ea typeface="Times New Roman" panose="02020603050405020304" pitchFamily="18" charset="0"/>
                </a:rPr>
                <a:t> </a:t>
              </a:r>
            </a:p>
            <a:p>
              <a:pPr marL="285750" marR="0" indent="-285750">
                <a:spcBef>
                  <a:spcPts val="0"/>
                </a:spcBef>
                <a:spcAft>
                  <a:spcPts val="0"/>
                </a:spcAft>
                <a:buClr>
                  <a:schemeClr val="bg1"/>
                </a:buClr>
                <a:buFont typeface="Arial" panose="020B0604020202020204" pitchFamily="34" charset="0"/>
                <a:buChar char="•"/>
              </a:pPr>
              <a:endParaRPr lang="en-US" dirty="0">
                <a:solidFill>
                  <a:schemeClr val="bg1"/>
                </a:solidFill>
                <a:effectLst/>
                <a:ea typeface="Times New Roman" panose="02020603050405020304" pitchFamily="18" charset="0"/>
              </a:endParaRPr>
            </a:p>
            <a:p>
              <a:pPr marL="285750" indent="-285750">
                <a:spcBef>
                  <a:spcPts val="0"/>
                </a:spcBef>
                <a:buClr>
                  <a:schemeClr val="bg1"/>
                </a:buClr>
                <a:buFont typeface="Arial" panose="020B0604020202020204" pitchFamily="34" charset="0"/>
                <a:buChar char="•"/>
              </a:pPr>
              <a:r>
                <a:rPr lang="en-US" dirty="0">
                  <a:solidFill>
                    <a:schemeClr val="bg1"/>
                  </a:solidFill>
                  <a:ea typeface="Times New Roman" panose="02020603050405020304" pitchFamily="18" charset="0"/>
                </a:rPr>
                <a:t>For additional information on the PESH bureau see the PESH website here: </a:t>
              </a:r>
              <a:r>
                <a:rPr lang="en-US" dirty="0">
                  <a:solidFill>
                    <a:schemeClr val="bg1"/>
                  </a:solidFill>
                  <a:hlinkClick r:id="rId4">
                    <a:extLst>
                      <a:ext uri="{A12FA001-AC4F-418D-AE19-62706E023703}">
                        <ahyp:hlinkClr xmlns:ahyp="http://schemas.microsoft.com/office/drawing/2018/hyperlinkcolor" val="tx"/>
                      </a:ext>
                    </a:extLst>
                  </a:hlinkClick>
                </a:rPr>
                <a:t>https://dol.ny.gov/safety-and-health</a:t>
              </a:r>
              <a:endParaRPr lang="en-US" dirty="0">
                <a:solidFill>
                  <a:schemeClr val="bg1"/>
                </a:solidFill>
              </a:endParaRP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latin typeface="Arial"/>
                  <a:cs typeface="Arial"/>
                </a:rPr>
                <a:t>Our workplace violence website provides additional information including FAQs and templates employers.  It is available here: </a:t>
              </a:r>
              <a:r>
                <a:rPr lang="en-US" dirty="0">
                  <a:solidFill>
                    <a:schemeClr val="bg1"/>
                  </a:solidFill>
                  <a:hlinkClick r:id="rId5">
                    <a:extLst>
                      <a:ext uri="{A12FA001-AC4F-418D-AE19-62706E023703}">
                        <ahyp:hlinkClr xmlns:ahyp="http://schemas.microsoft.com/office/drawing/2018/hyperlinkcolor" val="tx"/>
                      </a:ext>
                    </a:extLst>
                  </a:hlinkClick>
                </a:rPr>
                <a:t>https://dol.ny.gov/workplace-violence-prevention-information</a:t>
              </a:r>
              <a:endParaRPr lang="en-US" dirty="0">
                <a:solidFill>
                  <a:schemeClr val="bg1"/>
                </a:solidFill>
              </a:endParaRPr>
            </a:p>
          </p:txBody>
        </p:sp>
      </p:grpSp>
      <p:pic>
        <p:nvPicPr>
          <p:cNvPr id="430" name="Google Shape;430;p37"/>
          <p:cNvPicPr preferRelativeResize="0"/>
          <p:nvPr/>
        </p:nvPicPr>
        <p:blipFill>
          <a:blip r:embed="rId6">
            <a:alphaModFix/>
          </a:blip>
          <a:stretch>
            <a:fillRect/>
          </a:stretch>
        </p:blipFill>
        <p:spPr>
          <a:xfrm>
            <a:off x="0" y="0"/>
            <a:ext cx="50546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201"/>
        <p:cNvGrpSpPr/>
        <p:nvPr/>
      </p:nvGrpSpPr>
      <p:grpSpPr>
        <a:xfrm>
          <a:off x="0" y="0"/>
          <a:ext cx="0" cy="0"/>
          <a:chOff x="0" y="0"/>
          <a:chExt cx="0" cy="0"/>
        </a:xfrm>
      </p:grpSpPr>
      <p:sp>
        <p:nvSpPr>
          <p:cNvPr id="202" name="Google Shape;202;p26"/>
          <p:cNvSpPr txBox="1"/>
          <p:nvPr/>
        </p:nvSpPr>
        <p:spPr>
          <a:xfrm>
            <a:off x="15027" y="-415558"/>
            <a:ext cx="2986024" cy="257651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0" b="0" i="0" u="none" strike="noStrike" cap="none" dirty="0">
                <a:solidFill>
                  <a:srgbClr val="FFFFFF"/>
                </a:solidFill>
                <a:latin typeface="Merriweather"/>
                <a:ea typeface="Merriweather"/>
                <a:cs typeface="Merriweather"/>
                <a:sym typeface="Merriweather"/>
              </a:rPr>
              <a:t>01.</a:t>
            </a:r>
            <a:endParaRPr sz="700" dirty="0"/>
          </a:p>
        </p:txBody>
      </p:sp>
      <p:sp>
        <p:nvSpPr>
          <p:cNvPr id="203" name="Google Shape;203;p26"/>
          <p:cNvSpPr txBox="1"/>
          <p:nvPr/>
        </p:nvSpPr>
        <p:spPr>
          <a:xfrm>
            <a:off x="3167778" y="534151"/>
            <a:ext cx="5329469" cy="872357"/>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5100" b="0" i="0" u="none" strike="noStrike" cap="none" dirty="0">
                <a:solidFill>
                  <a:srgbClr val="FFFFFF"/>
                </a:solidFill>
                <a:latin typeface="Merriweather"/>
                <a:ea typeface="Merriweather"/>
                <a:cs typeface="Merriweather"/>
                <a:sym typeface="Merriweather"/>
              </a:rPr>
              <a:t>Introduction</a:t>
            </a:r>
            <a:endParaRPr sz="700" dirty="0"/>
          </a:p>
        </p:txBody>
      </p:sp>
      <p:pic>
        <p:nvPicPr>
          <p:cNvPr id="205" name="Google Shape;205;p26"/>
          <p:cNvPicPr preferRelativeResize="0"/>
          <p:nvPr/>
        </p:nvPicPr>
        <p:blipFill>
          <a:blip r:embed="rId3">
            <a:alphaModFix/>
          </a:blip>
          <a:stretch>
            <a:fillRect/>
          </a:stretch>
        </p:blipFill>
        <p:spPr>
          <a:xfrm>
            <a:off x="0" y="2335109"/>
            <a:ext cx="9144003" cy="28083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11B097-97F7-B3A1-2BA3-CABEAEA19DFE}"/>
              </a:ext>
            </a:extLst>
          </p:cNvPr>
          <p:cNvSpPr>
            <a:spLocks noGrp="1"/>
          </p:cNvSpPr>
          <p:nvPr>
            <p:ph type="title"/>
          </p:nvPr>
        </p:nvSpPr>
        <p:spPr>
          <a:xfrm>
            <a:off x="128590" y="332032"/>
            <a:ext cx="8520600" cy="572700"/>
          </a:xfrm>
        </p:spPr>
        <p:txBody>
          <a:bodyPr>
            <a:normAutofit fontScale="90000"/>
          </a:bodyPr>
          <a:lstStyle/>
          <a:p>
            <a:pPr algn="l"/>
            <a:r>
              <a:rPr lang="en-US" sz="3600" dirty="0"/>
              <a:t>WHO IS COVERED BY THIS REGULATION? </a:t>
            </a:r>
            <a:br>
              <a:rPr lang="en-US" sz="2800" dirty="0"/>
            </a:br>
            <a:endParaRPr lang="en-US" dirty="0"/>
          </a:p>
        </p:txBody>
      </p:sp>
      <p:sp>
        <p:nvSpPr>
          <p:cNvPr id="5" name="Text Placeholder 4">
            <a:extLst>
              <a:ext uri="{FF2B5EF4-FFF2-40B4-BE49-F238E27FC236}">
                <a16:creationId xmlns:a16="http://schemas.microsoft.com/office/drawing/2014/main" id="{F5A97E3B-E4D0-FB42-AD63-BB202A83AE02}"/>
              </a:ext>
            </a:extLst>
          </p:cNvPr>
          <p:cNvSpPr>
            <a:spLocks noGrp="1"/>
          </p:cNvSpPr>
          <p:nvPr>
            <p:ph type="body" idx="1"/>
          </p:nvPr>
        </p:nvSpPr>
        <p:spPr>
          <a:xfrm>
            <a:off x="257181" y="1479493"/>
            <a:ext cx="8886819" cy="3489619"/>
          </a:xfrm>
        </p:spPr>
        <p:txBody>
          <a:bodyPr>
            <a:noAutofit/>
          </a:bodyPr>
          <a:lstStyle/>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State agencies </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Political subdivisions of the State (County, City, Town, Village)</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Fire Departments </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Police Departments</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Public authorities </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Public benefit corporations </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Public school districts</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Boards of Cooperative Education Services (BOCES)</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NYC Public Schools</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County Vocational Education and Extension Boards</a:t>
            </a:r>
          </a:p>
          <a:p>
            <a:pPr marL="342900" indent="-342900">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Any other governmental agency or instrumentality</a:t>
            </a:r>
          </a:p>
        </p:txBody>
      </p:sp>
      <p:sp>
        <p:nvSpPr>
          <p:cNvPr id="11" name="Text Placeholder 4">
            <a:extLst>
              <a:ext uri="{FF2B5EF4-FFF2-40B4-BE49-F238E27FC236}">
                <a16:creationId xmlns:a16="http://schemas.microsoft.com/office/drawing/2014/main" id="{006F6306-3A5E-760C-4B44-C3A4B61B3476}"/>
              </a:ext>
            </a:extLst>
          </p:cNvPr>
          <p:cNvSpPr txBox="1">
            <a:spLocks/>
          </p:cNvSpPr>
          <p:nvPr/>
        </p:nvSpPr>
        <p:spPr>
          <a:xfrm>
            <a:off x="128590" y="944841"/>
            <a:ext cx="8886819" cy="4544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Merriweather"/>
              <a:buChar char="●"/>
              <a:defRPr sz="1800" b="0" i="0" u="none" strike="noStrike" cap="none">
                <a:solidFill>
                  <a:schemeClr val="dk2"/>
                </a:solidFill>
                <a:latin typeface="Merriweather"/>
                <a:ea typeface="Merriweather"/>
                <a:cs typeface="Merriweather"/>
                <a:sym typeface="Merriweather"/>
              </a:defRPr>
            </a:lvl1pPr>
            <a:lvl2pPr marL="914400" marR="0" lvl="1" indent="-317500" algn="l" rtl="0">
              <a:lnSpc>
                <a:spcPct val="115000"/>
              </a:lnSpc>
              <a:spcBef>
                <a:spcPts val="0"/>
              </a:spcBef>
              <a:spcAft>
                <a:spcPts val="0"/>
              </a:spcAft>
              <a:buClr>
                <a:schemeClr val="dk2"/>
              </a:buClr>
              <a:buSzPts val="1400"/>
              <a:buFont typeface="Merriweather"/>
              <a:buChar char="○"/>
              <a:defRPr sz="1400" b="0" i="0" u="none" strike="noStrike" cap="none">
                <a:solidFill>
                  <a:schemeClr val="dk2"/>
                </a:solidFill>
                <a:latin typeface="Merriweather"/>
                <a:ea typeface="Merriweather"/>
                <a:cs typeface="Merriweather"/>
                <a:sym typeface="Merriweather"/>
              </a:defRPr>
            </a:lvl2pPr>
            <a:lvl3pPr marL="1371600" marR="0" lvl="2"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3pPr>
            <a:lvl4pPr marL="1828800" marR="0" lvl="3"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114300" indent="0">
              <a:buNone/>
            </a:pPr>
            <a:r>
              <a:rPr lang="en-US" sz="2800" dirty="0">
                <a:solidFill>
                  <a:schemeClr val="tx1"/>
                </a:solidFill>
                <a:latin typeface="Calibri" panose="020F0502020204030204" pitchFamily="34" charset="0"/>
                <a:cs typeface="Calibri" panose="020F0502020204030204" pitchFamily="34" charset="0"/>
              </a:rPr>
              <a:t>All public employers &amp; their employees including:</a:t>
            </a:r>
          </a:p>
        </p:txBody>
      </p:sp>
    </p:spTree>
    <p:extLst>
      <p:ext uri="{BB962C8B-B14F-4D97-AF65-F5344CB8AC3E}">
        <p14:creationId xmlns:p14="http://schemas.microsoft.com/office/powerpoint/2010/main" val="2435579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404"/>
        <p:cNvGrpSpPr/>
        <p:nvPr/>
      </p:nvGrpSpPr>
      <p:grpSpPr>
        <a:xfrm>
          <a:off x="0" y="0"/>
          <a:ext cx="0" cy="0"/>
          <a:chOff x="0" y="0"/>
          <a:chExt cx="0" cy="0"/>
        </a:xfrm>
      </p:grpSpPr>
      <p:pic>
        <p:nvPicPr>
          <p:cNvPr id="2" name="Picture 1" descr="A picture containing person, person, suit&#10;&#10;Description automatically generated">
            <a:extLst>
              <a:ext uri="{FF2B5EF4-FFF2-40B4-BE49-F238E27FC236}">
                <a16:creationId xmlns:a16="http://schemas.microsoft.com/office/drawing/2014/main" id="{39C03D73-3D80-E98B-CFA3-E0997CE24E11}"/>
              </a:ext>
            </a:extLst>
          </p:cNvPr>
          <p:cNvPicPr>
            <a:picLocks noChangeAspect="1"/>
          </p:cNvPicPr>
          <p:nvPr/>
        </p:nvPicPr>
        <p:blipFill>
          <a:blip r:embed="rId3" cstate="email">
            <a:alphaModFix amt="85000"/>
            <a:extLst>
              <a:ext uri="{28A0092B-C50C-407E-A947-70E740481C1C}">
                <a14:useLocalDpi xmlns:a14="http://schemas.microsoft.com/office/drawing/2010/main" val="0"/>
              </a:ext>
            </a:extLst>
          </a:blip>
          <a:stretch>
            <a:fillRect/>
          </a:stretch>
        </p:blipFill>
        <p:spPr>
          <a:xfrm>
            <a:off x="0" y="-15050"/>
            <a:ext cx="9170756" cy="5158550"/>
          </a:xfrm>
          <a:prstGeom prst="rect">
            <a:avLst/>
          </a:prstGeom>
        </p:spPr>
      </p:pic>
      <p:grpSp>
        <p:nvGrpSpPr>
          <p:cNvPr id="406" name="Google Shape;406;p36"/>
          <p:cNvGrpSpPr/>
          <p:nvPr/>
        </p:nvGrpSpPr>
        <p:grpSpPr>
          <a:xfrm>
            <a:off x="-6" y="-67732"/>
            <a:ext cx="9143998" cy="5283562"/>
            <a:chOff x="0" y="-73778"/>
            <a:chExt cx="4816592" cy="2783111"/>
          </a:xfrm>
        </p:grpSpPr>
        <p:sp>
          <p:nvSpPr>
            <p:cNvPr id="407" name="Google Shape;407;p36"/>
            <p:cNvSpPr/>
            <p:nvPr/>
          </p:nvSpPr>
          <p:spPr>
            <a:xfrm>
              <a:off x="0" y="-73778"/>
              <a:ext cx="4816592" cy="2783111"/>
            </a:xfrm>
            <a:custGeom>
              <a:avLst/>
              <a:gdLst/>
              <a:ahLst/>
              <a:cxnLst/>
              <a:rect l="l" t="t" r="r" b="b"/>
              <a:pathLst>
                <a:path w="4816592" h="2709333" extrusionOk="0">
                  <a:moveTo>
                    <a:pt x="0" y="0"/>
                  </a:moveTo>
                  <a:lnTo>
                    <a:pt x="4816592" y="0"/>
                  </a:lnTo>
                  <a:lnTo>
                    <a:pt x="4816592" y="2709333"/>
                  </a:lnTo>
                  <a:lnTo>
                    <a:pt x="0" y="2709333"/>
                  </a:lnTo>
                  <a:close/>
                </a:path>
              </a:pathLst>
            </a:custGeom>
            <a:solidFill>
              <a:srgbClr val="0F1A38">
                <a:alpha val="17254"/>
              </a:srgbClr>
            </a:solidFill>
            <a:ln>
              <a:noFill/>
            </a:ln>
          </p:spPr>
          <p:txBody>
            <a:bodyPr/>
            <a:lstStyle/>
            <a:p>
              <a:endParaRPr lang="en-US"/>
            </a:p>
          </p:txBody>
        </p:sp>
        <p:sp>
          <p:nvSpPr>
            <p:cNvPr id="408" name="Google Shape;408;p36"/>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12" name="Google Shape;412;p36"/>
          <p:cNvGrpSpPr/>
          <p:nvPr/>
        </p:nvGrpSpPr>
        <p:grpSpPr>
          <a:xfrm>
            <a:off x="60960" y="81278"/>
            <a:ext cx="8933226" cy="4637954"/>
            <a:chOff x="-2267430" y="-2559718"/>
            <a:chExt cx="16729544" cy="8365626"/>
          </a:xfrm>
        </p:grpSpPr>
        <p:sp>
          <p:nvSpPr>
            <p:cNvPr id="413" name="Google Shape;413;p36"/>
            <p:cNvSpPr txBox="1"/>
            <p:nvPr/>
          </p:nvSpPr>
          <p:spPr>
            <a:xfrm>
              <a:off x="-2267430" y="-2559718"/>
              <a:ext cx="16729544" cy="2154436"/>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 sz="3500" b="0" i="0" u="none" strike="noStrike" cap="none" dirty="0">
                  <a:solidFill>
                    <a:srgbClr val="FFFFFF"/>
                  </a:solidFill>
                  <a:latin typeface="Merriweather"/>
                  <a:ea typeface="Merriweather"/>
                  <a:cs typeface="Merriweather"/>
                  <a:sym typeface="Merriweather"/>
                </a:rPr>
                <a:t>What is Workplace Violence?</a:t>
              </a:r>
              <a:endParaRPr sz="3500" dirty="0"/>
            </a:p>
          </p:txBody>
        </p:sp>
        <p:sp>
          <p:nvSpPr>
            <p:cNvPr id="414" name="Google Shape;414;p36"/>
            <p:cNvSpPr txBox="1"/>
            <p:nvPr/>
          </p:nvSpPr>
          <p:spPr>
            <a:xfrm>
              <a:off x="-2267430" y="-300702"/>
              <a:ext cx="16729544" cy="6106610"/>
            </a:xfrm>
            <a:prstGeom prst="rect">
              <a:avLst/>
            </a:prstGeom>
            <a:noFill/>
            <a:ln>
              <a:noFill/>
            </a:ln>
          </p:spPr>
          <p:txBody>
            <a:bodyPr spcFirstLastPara="1" wrap="square" lIns="0" tIns="0" rIns="0" bIns="0" anchor="t" anchorCtr="0">
              <a:spAutoFit/>
            </a:bodyPr>
            <a:lstStyle/>
            <a:p>
              <a:pPr marL="342900" indent="-342900">
                <a:spcBef>
                  <a:spcPts val="0"/>
                </a:spcBef>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Any physical assault or act of aggressive behavior occurring in the workplace where a public employee performs work-related duties.</a:t>
              </a:r>
            </a:p>
            <a:p>
              <a:pPr marL="342900" indent="-342900">
                <a:spcBef>
                  <a:spcPts val="0"/>
                </a:spcBef>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Examples:</a:t>
              </a:r>
            </a:p>
            <a:p>
              <a:pPr marL="684213" lvl="2" indent="-34290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Any verbal or physical attempt or threat to inflict physical injury upon an employee.</a:t>
              </a:r>
            </a:p>
            <a:p>
              <a:pPr marL="684213" lvl="2" indent="-34290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Any intentional display of force which gives an employee reason to fear or expect bodily harm.</a:t>
              </a:r>
            </a:p>
            <a:p>
              <a:pPr marL="684213" lvl="2" indent="-34290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Intentional, wrongful, and nonconsensual physical contact with a person that causes injury.</a:t>
              </a:r>
            </a:p>
            <a:p>
              <a:pPr marL="684213" lvl="2" indent="-34290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Stalking an employee to create fear of harm for an employee’s physical safety and health.</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Shape 260"/>
        <p:cNvGrpSpPr/>
        <p:nvPr/>
      </p:nvGrpSpPr>
      <p:grpSpPr>
        <a:xfrm>
          <a:off x="0" y="0"/>
          <a:ext cx="0" cy="0"/>
          <a:chOff x="0" y="0"/>
          <a:chExt cx="0" cy="0"/>
        </a:xfrm>
      </p:grpSpPr>
      <p:sp>
        <p:nvSpPr>
          <p:cNvPr id="261" name="Google Shape;261;p30"/>
          <p:cNvSpPr txBox="1"/>
          <p:nvPr/>
        </p:nvSpPr>
        <p:spPr>
          <a:xfrm>
            <a:off x="15027" y="-415558"/>
            <a:ext cx="2986024" cy="257651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0" b="0" i="0" u="none" strike="noStrike" cap="none" dirty="0">
                <a:solidFill>
                  <a:srgbClr val="FFFFFF"/>
                </a:solidFill>
                <a:latin typeface="Merriweather"/>
                <a:ea typeface="Merriweather"/>
                <a:cs typeface="Merriweather"/>
                <a:sym typeface="Merriweather"/>
              </a:rPr>
              <a:t>02.</a:t>
            </a:r>
            <a:endParaRPr sz="700" dirty="0"/>
          </a:p>
        </p:txBody>
      </p:sp>
      <p:sp>
        <p:nvSpPr>
          <p:cNvPr id="262" name="Google Shape;262;p30"/>
          <p:cNvSpPr txBox="1"/>
          <p:nvPr/>
        </p:nvSpPr>
        <p:spPr>
          <a:xfrm>
            <a:off x="2968998" y="550053"/>
            <a:ext cx="5833099" cy="775597"/>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3600" b="0" i="0" u="none" strike="noStrike" cap="none" dirty="0">
                <a:solidFill>
                  <a:srgbClr val="FFFFFF"/>
                </a:solidFill>
                <a:latin typeface="Merriweather"/>
                <a:ea typeface="Merriweather"/>
                <a:cs typeface="Merriweather"/>
                <a:sym typeface="Merriweather"/>
              </a:rPr>
              <a:t>Workplace V</a:t>
            </a:r>
            <a:r>
              <a:rPr lang="en-US" sz="3600" b="0" i="0" u="none" strike="noStrike" cap="none" dirty="0" err="1">
                <a:solidFill>
                  <a:srgbClr val="FFFFFF"/>
                </a:solidFill>
                <a:latin typeface="Merriweather"/>
                <a:ea typeface="Merriweather"/>
                <a:cs typeface="Merriweather"/>
                <a:sym typeface="Merriweather"/>
              </a:rPr>
              <a:t>i</a:t>
            </a:r>
            <a:r>
              <a:rPr lang="en" sz="3600" b="0" i="0" u="none" strike="noStrike" cap="none" dirty="0" err="1">
                <a:solidFill>
                  <a:srgbClr val="FFFFFF"/>
                </a:solidFill>
                <a:latin typeface="Merriweather"/>
                <a:ea typeface="Merriweather"/>
                <a:cs typeface="Merriweather"/>
                <a:sym typeface="Merriweather"/>
              </a:rPr>
              <a:t>olence</a:t>
            </a:r>
            <a:r>
              <a:rPr lang="en" sz="3600" b="0" i="0" u="none" strike="noStrike" cap="none" dirty="0">
                <a:solidFill>
                  <a:srgbClr val="FFFFFF"/>
                </a:solidFill>
                <a:latin typeface="Merriweather"/>
                <a:ea typeface="Merriweather"/>
                <a:cs typeface="Merriweather"/>
                <a:sym typeface="Merriweather"/>
              </a:rPr>
              <a:t> Risks</a:t>
            </a:r>
            <a:endParaRPr sz="300" dirty="0"/>
          </a:p>
        </p:txBody>
      </p:sp>
      <p:pic>
        <p:nvPicPr>
          <p:cNvPr id="264" name="Google Shape;264;p30"/>
          <p:cNvPicPr preferRelativeResize="0"/>
          <p:nvPr/>
        </p:nvPicPr>
        <p:blipFill>
          <a:blip r:embed="rId3">
            <a:alphaModFix/>
          </a:blip>
          <a:stretch>
            <a:fillRect/>
          </a:stretch>
        </p:blipFill>
        <p:spPr>
          <a:xfrm>
            <a:off x="0" y="1995778"/>
            <a:ext cx="9144003" cy="31477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11B097-97F7-B3A1-2BA3-CABEAEA19DFE}"/>
              </a:ext>
            </a:extLst>
          </p:cNvPr>
          <p:cNvSpPr>
            <a:spLocks noGrp="1"/>
          </p:cNvSpPr>
          <p:nvPr>
            <p:ph type="title"/>
          </p:nvPr>
        </p:nvSpPr>
        <p:spPr>
          <a:xfrm>
            <a:off x="100265" y="108086"/>
            <a:ext cx="8520600" cy="572700"/>
          </a:xfrm>
        </p:spPr>
        <p:txBody>
          <a:bodyPr>
            <a:normAutofit fontScale="90000"/>
          </a:bodyPr>
          <a:lstStyle/>
          <a:p>
            <a:pPr algn="l"/>
            <a:r>
              <a:rPr lang="en-US" b="1" i="0" dirty="0">
                <a:effectLst/>
                <a:latin typeface="Merriweather" pitchFamily="2" charset="77"/>
              </a:rPr>
              <a:t>Who is at risk for workplace violence?</a:t>
            </a:r>
          </a:p>
        </p:txBody>
      </p:sp>
      <p:sp>
        <p:nvSpPr>
          <p:cNvPr id="5" name="Text Placeholder 4">
            <a:extLst>
              <a:ext uri="{FF2B5EF4-FFF2-40B4-BE49-F238E27FC236}">
                <a16:creationId xmlns:a16="http://schemas.microsoft.com/office/drawing/2014/main" id="{F5A97E3B-E4D0-FB42-AD63-BB202A83AE02}"/>
              </a:ext>
            </a:extLst>
          </p:cNvPr>
          <p:cNvSpPr>
            <a:spLocks noGrp="1"/>
          </p:cNvSpPr>
          <p:nvPr>
            <p:ph type="body" idx="1"/>
          </p:nvPr>
        </p:nvSpPr>
        <p:spPr>
          <a:xfrm>
            <a:off x="0" y="850119"/>
            <a:ext cx="9143999" cy="4107961"/>
          </a:xfrm>
        </p:spPr>
        <p:txBody>
          <a:bodyPr>
            <a:noAutofit/>
          </a:bodyPr>
          <a:lstStyle/>
          <a:p>
            <a:pPr marL="114300" indent="0" algn="l">
              <a:buNone/>
            </a:pPr>
            <a:endParaRPr lang="en-US" sz="2000" b="0" i="0" dirty="0">
              <a:solidFill>
                <a:schemeClr val="tx1"/>
              </a:solidFill>
              <a:effectLst/>
              <a:latin typeface="Calibri" panose="020F0502020204030204" pitchFamily="34" charset="0"/>
              <a:cs typeface="Calibri" panose="020F0502020204030204" pitchFamily="34" charset="0"/>
            </a:endParaRPr>
          </a:p>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There are four major types of workplace violence, including:</a:t>
            </a:r>
          </a:p>
          <a:p>
            <a:pPr lvl="1">
              <a:buFont typeface="Arial" panose="020B0604020202020204" pitchFamily="34" charset="0"/>
              <a:buChar char="•"/>
            </a:pPr>
            <a:r>
              <a:rPr lang="en-US" sz="2000" b="0" i="0" dirty="0">
                <a:solidFill>
                  <a:schemeClr val="tx1"/>
                </a:solidFill>
                <a:effectLst/>
                <a:latin typeface="Calibri" panose="020F0502020204030204" pitchFamily="34" charset="0"/>
                <a:cs typeface="Calibri" panose="020F0502020204030204" pitchFamily="34" charset="0"/>
              </a:rPr>
              <a:t>Criminal intent (e.g., robbery by someone with no relationship to the business)</a:t>
            </a:r>
          </a:p>
          <a:p>
            <a:pPr lvl="1">
              <a:buFont typeface="Arial" panose="020B0604020202020204" pitchFamily="34" charset="0"/>
              <a:buChar char="•"/>
            </a:pPr>
            <a:r>
              <a:rPr lang="en-US" sz="2000" b="0" i="0" dirty="0">
                <a:solidFill>
                  <a:schemeClr val="tx1"/>
                </a:solidFill>
                <a:effectLst/>
                <a:latin typeface="Calibri" panose="020F0502020204030204" pitchFamily="34" charset="0"/>
                <a:cs typeface="Calibri" panose="020F0502020204030204" pitchFamily="34" charset="0"/>
              </a:rPr>
              <a:t>Customer/client violence</a:t>
            </a:r>
          </a:p>
          <a:p>
            <a:pPr lvl="1">
              <a:buFont typeface="Arial" panose="020B0604020202020204" pitchFamily="34" charset="0"/>
              <a:buChar char="•"/>
            </a:pPr>
            <a:r>
              <a:rPr lang="en-US" sz="2000" b="0" i="0" dirty="0">
                <a:solidFill>
                  <a:schemeClr val="tx1"/>
                </a:solidFill>
                <a:effectLst/>
                <a:latin typeface="Calibri" panose="020F0502020204030204" pitchFamily="34" charset="0"/>
                <a:cs typeface="Calibri" panose="020F0502020204030204" pitchFamily="34" charset="0"/>
              </a:rPr>
              <a:t>Worker-on-worker</a:t>
            </a:r>
          </a:p>
          <a:p>
            <a:pPr lvl="1">
              <a:buFont typeface="Arial" panose="020B0604020202020204" pitchFamily="34" charset="0"/>
              <a:buChar char="•"/>
            </a:pPr>
            <a:r>
              <a:rPr lang="en-US" sz="2000" b="0" i="0" dirty="0">
                <a:solidFill>
                  <a:schemeClr val="tx1"/>
                </a:solidFill>
                <a:effectLst/>
                <a:latin typeface="Calibri" panose="020F0502020204030204" pitchFamily="34" charset="0"/>
                <a:cs typeface="Calibri" panose="020F0502020204030204" pitchFamily="34" charset="0"/>
              </a:rPr>
              <a:t>Personal relationship (such as domestic violence)</a:t>
            </a:r>
          </a:p>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While workplace violence can affect anyone, there are certain risk factors that increase a person’s risk, including gender and occupation.</a:t>
            </a:r>
          </a:p>
          <a:p>
            <a:pPr marL="114300" indent="0" algn="l">
              <a:buNone/>
            </a:pPr>
            <a:endParaRPr lang="en-US" sz="2000" b="1" i="0" dirty="0">
              <a:effectLst/>
              <a:latin typeface="Calibri" panose="020F0502020204030204" pitchFamily="34" charset="0"/>
              <a:cs typeface="Calibri" panose="020F0502020204030204" pitchFamily="34" charset="0"/>
            </a:endParaRPr>
          </a:p>
          <a:p>
            <a:pPr marL="114300" indent="0" algn="l">
              <a:buNone/>
            </a:pPr>
            <a:r>
              <a:rPr lang="en-US" sz="2000" b="1" i="0" dirty="0">
                <a:effectLst/>
                <a:latin typeface="Calibri" panose="020F0502020204030204" pitchFamily="34" charset="0"/>
                <a:cs typeface="Calibri" panose="020F0502020204030204" pitchFamily="34" charset="0"/>
              </a:rPr>
              <a:t>Gender</a:t>
            </a:r>
          </a:p>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Women in particular are vulnerable to domestic violence in the workplace.</a:t>
            </a:r>
          </a:p>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They have more than </a:t>
            </a:r>
            <a:r>
              <a:rPr lang="en-US" sz="2000" dirty="0">
                <a:solidFill>
                  <a:schemeClr val="tx1"/>
                </a:solidFill>
                <a:latin typeface="Calibri" panose="020F0502020204030204" pitchFamily="34" charset="0"/>
                <a:cs typeface="Calibri" panose="020F0502020204030204" pitchFamily="34" charset="0"/>
              </a:rPr>
              <a:t>double the rate of on-the-job homicides </a:t>
            </a:r>
            <a:r>
              <a:rPr lang="en-US" sz="2000" b="0" i="0" dirty="0">
                <a:solidFill>
                  <a:schemeClr val="tx1"/>
                </a:solidFill>
                <a:effectLst/>
                <a:latin typeface="Calibri" panose="020F0502020204030204" pitchFamily="34" charset="0"/>
                <a:cs typeface="Calibri" panose="020F0502020204030204" pitchFamily="34" charset="0"/>
              </a:rPr>
              <a:t>than men (19% to 8%), with 32% of the homicides committed by a domestic partner.</a:t>
            </a:r>
          </a:p>
        </p:txBody>
      </p:sp>
    </p:spTree>
    <p:extLst>
      <p:ext uri="{BB962C8B-B14F-4D97-AF65-F5344CB8AC3E}">
        <p14:creationId xmlns:p14="http://schemas.microsoft.com/office/powerpoint/2010/main" val="242758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11B097-97F7-B3A1-2BA3-CABEAEA19DFE}"/>
              </a:ext>
            </a:extLst>
          </p:cNvPr>
          <p:cNvSpPr>
            <a:spLocks noGrp="1"/>
          </p:cNvSpPr>
          <p:nvPr>
            <p:ph type="title"/>
          </p:nvPr>
        </p:nvSpPr>
        <p:spPr>
          <a:xfrm>
            <a:off x="55733" y="166040"/>
            <a:ext cx="8520600" cy="572700"/>
          </a:xfrm>
        </p:spPr>
        <p:txBody>
          <a:bodyPr>
            <a:normAutofit/>
          </a:bodyPr>
          <a:lstStyle/>
          <a:p>
            <a:pPr algn="l"/>
            <a:r>
              <a:rPr lang="en-US" sz="2800" dirty="0">
                <a:solidFill>
                  <a:schemeClr val="tx1"/>
                </a:solidFill>
              </a:rPr>
              <a:t>Occupation</a:t>
            </a:r>
            <a:endParaRPr lang="en-US" dirty="0">
              <a:solidFill>
                <a:schemeClr val="tx1"/>
              </a:solidFill>
            </a:endParaRPr>
          </a:p>
        </p:txBody>
      </p:sp>
      <p:sp>
        <p:nvSpPr>
          <p:cNvPr id="5" name="Text Placeholder 4">
            <a:extLst>
              <a:ext uri="{FF2B5EF4-FFF2-40B4-BE49-F238E27FC236}">
                <a16:creationId xmlns:a16="http://schemas.microsoft.com/office/drawing/2014/main" id="{F5A97E3B-E4D0-FB42-AD63-BB202A83AE02}"/>
              </a:ext>
            </a:extLst>
          </p:cNvPr>
          <p:cNvSpPr>
            <a:spLocks noGrp="1"/>
          </p:cNvSpPr>
          <p:nvPr>
            <p:ph type="body" idx="1"/>
          </p:nvPr>
        </p:nvSpPr>
        <p:spPr>
          <a:xfrm>
            <a:off x="55733" y="1036795"/>
            <a:ext cx="9032534" cy="3989017"/>
          </a:xfrm>
        </p:spPr>
        <p:txBody>
          <a:bodyPr>
            <a:normAutofit/>
          </a:bodyPr>
          <a:lstStyle/>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While taxi drivers, healthcare workers, and other social work occupations have some of the highest rates of workplace violence, other sectors of employment are seeing an increase in workplace violence, too. The publication “Injury Facts 2016” cites the following </a:t>
            </a:r>
            <a:r>
              <a:rPr lang="en-US" sz="2000" dirty="0">
                <a:solidFill>
                  <a:schemeClr val="tx1"/>
                </a:solidFill>
                <a:latin typeface="Calibri" panose="020F0502020204030204" pitchFamily="34" charset="0"/>
                <a:cs typeface="Calibri" panose="020F0502020204030204" pitchFamily="34" charset="0"/>
              </a:rPr>
              <a:t>workplace violence statistics for 2013</a:t>
            </a:r>
            <a:r>
              <a:rPr lang="en-US" sz="2000" b="0" i="0" dirty="0">
                <a:solidFill>
                  <a:schemeClr val="tx1"/>
                </a:solidFill>
                <a:effectLst/>
                <a:latin typeface="Calibri" panose="020F0502020204030204" pitchFamily="34" charset="0"/>
                <a:cs typeface="Calibri" panose="020F0502020204030204" pitchFamily="34" charset="0"/>
              </a:rPr>
              <a:t>:</a:t>
            </a:r>
          </a:p>
          <a:p>
            <a:pPr lvl="1">
              <a:buFont typeface="Arial" panose="020B0604020202020204" pitchFamily="34" charset="0"/>
              <a:buChar char="•"/>
            </a:pPr>
            <a:r>
              <a:rPr lang="en-US" sz="1850" b="0" i="0" dirty="0">
                <a:solidFill>
                  <a:schemeClr val="tx1"/>
                </a:solidFill>
                <a:effectLst/>
                <a:latin typeface="Calibri" panose="020F0502020204030204" pitchFamily="34" charset="0"/>
                <a:cs typeface="Calibri" panose="020F0502020204030204" pitchFamily="34" charset="0"/>
              </a:rPr>
              <a:t>Government: 37,110 injuries, 128 deaths</a:t>
            </a:r>
          </a:p>
          <a:p>
            <a:pPr lvl="1">
              <a:buFont typeface="Arial" panose="020B0604020202020204" pitchFamily="34" charset="0"/>
              <a:buChar char="•"/>
            </a:pPr>
            <a:r>
              <a:rPr lang="en-US" sz="1850" b="0" i="0" dirty="0">
                <a:solidFill>
                  <a:schemeClr val="tx1"/>
                </a:solidFill>
                <a:effectLst/>
                <a:latin typeface="Calibri" panose="020F0502020204030204" pitchFamily="34" charset="0"/>
                <a:cs typeface="Calibri" panose="020F0502020204030204" pitchFamily="34" charset="0"/>
              </a:rPr>
              <a:t>Education and health services: 22,590 injuries, 35 deaths</a:t>
            </a:r>
          </a:p>
          <a:p>
            <a:pPr lvl="1">
              <a:buFont typeface="Arial" panose="020B0604020202020204" pitchFamily="34" charset="0"/>
              <a:buChar char="•"/>
            </a:pPr>
            <a:r>
              <a:rPr lang="en-US" sz="1850" b="0" i="0" dirty="0">
                <a:solidFill>
                  <a:schemeClr val="tx1"/>
                </a:solidFill>
                <a:effectLst/>
                <a:latin typeface="Calibri" panose="020F0502020204030204" pitchFamily="34" charset="0"/>
                <a:cs typeface="Calibri" panose="020F0502020204030204" pitchFamily="34" charset="0"/>
              </a:rPr>
              <a:t>Professional and business services: 4,460 injuries, 65 deaths</a:t>
            </a:r>
          </a:p>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For these employees, workplace violence is the third leading cause of death on the job.</a:t>
            </a:r>
          </a:p>
          <a:p>
            <a:pPr marL="114300" indent="0" algn="l">
              <a:buNone/>
            </a:pPr>
            <a:endParaRPr lang="en-US" sz="2000" b="0" i="0" dirty="0">
              <a:solidFill>
                <a:schemeClr val="tx1"/>
              </a:solidFill>
              <a:effectLst/>
              <a:latin typeface="Calibri" panose="020F0502020204030204" pitchFamily="34" charset="0"/>
              <a:cs typeface="Calibri" panose="020F0502020204030204" pitchFamily="34" charset="0"/>
            </a:endParaRPr>
          </a:p>
          <a:p>
            <a:pPr marL="114300" indent="0" algn="l">
              <a:buNone/>
            </a:pPr>
            <a:r>
              <a:rPr lang="en-US" sz="2000" b="0" i="0" dirty="0">
                <a:solidFill>
                  <a:schemeClr val="tx1"/>
                </a:solidFill>
                <a:effectLst/>
                <a:latin typeface="Calibri" panose="020F0502020204030204" pitchFamily="34" charset="0"/>
                <a:cs typeface="Calibri" panose="020F0502020204030204" pitchFamily="34" charset="0"/>
              </a:rPr>
              <a:t>In general, the occupations with the highest risk of workplace violence include any that interact with the public, are open after dark, and serve alcohol.</a:t>
            </a:r>
          </a:p>
        </p:txBody>
      </p:sp>
    </p:spTree>
    <p:extLst>
      <p:ext uri="{BB962C8B-B14F-4D97-AF65-F5344CB8AC3E}">
        <p14:creationId xmlns:p14="http://schemas.microsoft.com/office/powerpoint/2010/main" val="212746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A8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3E115-0982-1553-7C45-BA2114C16248}"/>
              </a:ext>
            </a:extLst>
          </p:cNvPr>
          <p:cNvSpPr>
            <a:spLocks noGrp="1"/>
          </p:cNvSpPr>
          <p:nvPr>
            <p:ph type="title"/>
          </p:nvPr>
        </p:nvSpPr>
        <p:spPr>
          <a:xfrm>
            <a:off x="62300" y="1686314"/>
            <a:ext cx="4045200" cy="1482300"/>
          </a:xfrm>
        </p:spPr>
        <p:txBody>
          <a:bodyPr/>
          <a:lstStyle/>
          <a:p>
            <a:r>
              <a:rPr lang="en-US" dirty="0"/>
              <a:t>Workplace Violence Risk</a:t>
            </a:r>
          </a:p>
        </p:txBody>
      </p:sp>
      <p:sp>
        <p:nvSpPr>
          <p:cNvPr id="8" name="Text Placeholder 7">
            <a:extLst>
              <a:ext uri="{FF2B5EF4-FFF2-40B4-BE49-F238E27FC236}">
                <a16:creationId xmlns:a16="http://schemas.microsoft.com/office/drawing/2014/main" id="{6F1FF452-7C5E-BA18-FBEC-EF63B5CDBFA1}"/>
              </a:ext>
            </a:extLst>
          </p:cNvPr>
          <p:cNvSpPr>
            <a:spLocks noGrp="1"/>
          </p:cNvSpPr>
          <p:nvPr>
            <p:ph type="body" idx="2"/>
          </p:nvPr>
        </p:nvSpPr>
        <p:spPr>
          <a:xfrm>
            <a:off x="3989495" y="212513"/>
            <a:ext cx="5154505" cy="4930987"/>
          </a:xfrm>
        </p:spPr>
        <p:txBody>
          <a:bodyPr>
            <a:normAutofit/>
          </a:bodyPr>
          <a:lstStyle/>
          <a:p>
            <a:pPr marL="114300" indent="0" algn="l">
              <a:buNone/>
            </a:pPr>
            <a:r>
              <a:rPr lang="en-US" sz="1800" b="0" i="0" dirty="0">
                <a:solidFill>
                  <a:schemeClr val="tx1"/>
                </a:solidFill>
                <a:effectLst/>
                <a:latin typeface="Calibri" panose="020F0502020204030204" pitchFamily="34" charset="0"/>
                <a:cs typeface="Calibri" panose="020F0502020204030204" pitchFamily="34" charset="0"/>
              </a:rPr>
              <a:t>In general, workplace violence is the product of the interaction between three factors.</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The person committing the violence.</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The triggering event that motivates the person.</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A workplace that is more conducive to allowing violence to happen.</a:t>
            </a:r>
          </a:p>
          <a:p>
            <a:pPr marL="114300" indent="0" algn="l">
              <a:buNone/>
            </a:pPr>
            <a:endParaRPr lang="en-US" sz="1800" b="0" i="0" dirty="0">
              <a:solidFill>
                <a:schemeClr val="tx1"/>
              </a:solidFill>
              <a:effectLst/>
              <a:latin typeface="Calibri" panose="020F0502020204030204" pitchFamily="34" charset="0"/>
              <a:cs typeface="Calibri" panose="020F0502020204030204" pitchFamily="34" charset="0"/>
            </a:endParaRPr>
          </a:p>
          <a:p>
            <a:pPr marL="114300" indent="0" algn="l">
              <a:buNone/>
            </a:pPr>
            <a:r>
              <a:rPr lang="en-US" sz="1800" b="0" i="0" dirty="0">
                <a:solidFill>
                  <a:schemeClr val="tx1"/>
                </a:solidFill>
                <a:effectLst/>
                <a:latin typeface="Calibri" panose="020F0502020204030204" pitchFamily="34" charset="0"/>
                <a:cs typeface="Calibri" panose="020F0502020204030204" pitchFamily="34" charset="0"/>
              </a:rPr>
              <a:t>Warning signs of potential violence include some or all of the following:</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Excessive use of alcohol or drugs</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Behavioral changes that include poor job performance</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Depression or withdrawal</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Complaints about unfair treatment</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Violation of company policies</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Mood swings and overreaction to criticism or evaluations</a:t>
            </a:r>
          </a:p>
          <a:p>
            <a:pPr lvl="1">
              <a:buFont typeface="Arial" panose="020B0604020202020204" pitchFamily="34" charset="0"/>
              <a:buChar char="•"/>
            </a:pPr>
            <a:r>
              <a:rPr lang="en-US" sz="1800" b="0" i="0" dirty="0">
                <a:solidFill>
                  <a:schemeClr val="tx1"/>
                </a:solidFill>
                <a:effectLst/>
                <a:latin typeface="Calibri" panose="020F0502020204030204" pitchFamily="34" charset="0"/>
                <a:cs typeface="Calibri" panose="020F0502020204030204" pitchFamily="34" charset="0"/>
              </a:rPr>
              <a:t>Paranoia</a:t>
            </a:r>
          </a:p>
        </p:txBody>
      </p:sp>
    </p:spTree>
    <p:extLst>
      <p:ext uri="{BB962C8B-B14F-4D97-AF65-F5344CB8AC3E}">
        <p14:creationId xmlns:p14="http://schemas.microsoft.com/office/powerpoint/2010/main" val="109329459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TotalTime>
  <Words>1863</Words>
  <Application>Microsoft Office PowerPoint</Application>
  <PresentationFormat>On-screen Show (16:9)</PresentationFormat>
  <Paragraphs>189</Paragraphs>
  <Slides>25</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Nunito</vt:lpstr>
      <vt:lpstr>Arial</vt:lpstr>
      <vt:lpstr>Century Gothic</vt:lpstr>
      <vt:lpstr>Times New Roman</vt:lpstr>
      <vt:lpstr>Merriweather</vt:lpstr>
      <vt:lpstr>Calibri</vt:lpstr>
      <vt:lpstr>Wingdings</vt:lpstr>
      <vt:lpstr>Office Theme</vt:lpstr>
      <vt:lpstr>Vapor Trail</vt:lpstr>
      <vt:lpstr>PowerPoint Presentation</vt:lpstr>
      <vt:lpstr>PowerPoint Presentation</vt:lpstr>
      <vt:lpstr>PowerPoint Presentation</vt:lpstr>
      <vt:lpstr>WHO IS COVERED BY THIS REGULATION?  </vt:lpstr>
      <vt:lpstr>PowerPoint Presentation</vt:lpstr>
      <vt:lpstr>PowerPoint Presentation</vt:lpstr>
      <vt:lpstr>Who is at risk for workplace violence?</vt:lpstr>
      <vt:lpstr>Occupation</vt:lpstr>
      <vt:lpstr>Workplace Violence Risk</vt:lpstr>
      <vt:lpstr>PowerPoint Presentation</vt:lpstr>
      <vt:lpstr>BELFAST CENTRAL SCHOOL POLICY STATEMENT</vt:lpstr>
      <vt:lpstr>PowerPoint Presentation</vt:lpstr>
      <vt:lpstr>WORKPLACE VIOLENCE INCIDENT REPORTING SYSTEM</vt:lpstr>
      <vt:lpstr>BELFAST CSD WORKPLACE VIOLENCE INCIDENT REPORT</vt:lpstr>
      <vt:lpstr>WORKPLACE VIOLENCE INCIDENT REPORTING “PRIVACY PROTECTION” </vt:lpstr>
      <vt:lpstr>PowerPoint Presentation</vt:lpstr>
      <vt:lpstr>PowerPoint Presentation</vt:lpstr>
      <vt:lpstr>EMPLOYEE WORKPLACE VIOLENCE TRAINING </vt:lpstr>
      <vt:lpstr>EMPLOYEE WORKPLACE VIOLENCE TRAINING </vt:lpstr>
      <vt:lpstr>PowerPoint Presentation</vt:lpstr>
      <vt:lpstr>VIOLATIONS OF THE WORKPLACE VIOLENCE PREVENTION LAW </vt:lpstr>
      <vt:lpstr>VIOLATIONS OF THE WORKPLACE VIOLENCE PREVENTION LAW  </vt:lpstr>
      <vt:lpstr>VIOLATIONS OF THE WORKPLACE VIOLENCE PREVENTION LAW  </vt:lpstr>
      <vt:lpstr>VIOLATIONS OF THE WORKPLACE VIOLENCE PREVENTION LAW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Butler, Wendy</dc:creator>
  <cp:lastModifiedBy>Butler, Wendy</cp:lastModifiedBy>
  <cp:revision>41</cp:revision>
  <dcterms:modified xsi:type="dcterms:W3CDTF">2024-04-16T17:08:49Z</dcterms:modified>
</cp:coreProperties>
</file>