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4" r:id="rId2"/>
  </p:sldMasterIdLst>
  <p:notesMasterIdLst>
    <p:notesMasterId r:id="rId16"/>
  </p:notesMasterIdLst>
  <p:sldIdLst>
    <p:sldId id="257" r:id="rId3"/>
    <p:sldId id="258" r:id="rId4"/>
    <p:sldId id="259" r:id="rId5"/>
    <p:sldId id="262" r:id="rId6"/>
    <p:sldId id="260" r:id="rId7"/>
    <p:sldId id="261" r:id="rId8"/>
    <p:sldId id="263" r:id="rId9"/>
    <p:sldId id="264" r:id="rId10"/>
    <p:sldId id="265" r:id="rId11"/>
    <p:sldId id="269"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1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127000"/>
            <a:effectLst>
              <a:outerShdw blurRad="50800" dist="76200" dir="5400000" algn="ctr" rotWithShape="0">
                <a:srgbClr val="000000">
                  <a:alpha val="40000"/>
                </a:srgbClr>
              </a:outerShdw>
            </a:effectLst>
          </c:spPr>
          <c:marker>
            <c:symbol val="circle"/>
            <c:size val="12"/>
            <c:spPr>
              <a:effectLst>
                <a:outerShdw blurRad="50800" dist="76200" dir="5400000" algn="ctr" rotWithShape="0">
                  <a:srgbClr val="000000">
                    <a:alpha val="40000"/>
                  </a:srgbClr>
                </a:outerShdw>
              </a:effectLst>
              <a:scene3d>
                <a:camera prst="orthographicFront"/>
                <a:lightRig rig="threePt" dir="t"/>
              </a:scene3d>
              <a:sp3d>
                <a:bevelT prst="relaxedInset"/>
              </a:sp3d>
            </c:spPr>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8788-472E-AF9A-0C03B2593202}"/>
            </c:ext>
          </c:extLst>
        </c:ser>
        <c:ser>
          <c:idx val="1"/>
          <c:order val="1"/>
          <c:tx>
            <c:strRef>
              <c:f>Sheet1!$C$1</c:f>
              <c:strCache>
                <c:ptCount val="1"/>
                <c:pt idx="0">
                  <c:v>Series 2</c:v>
                </c:pt>
              </c:strCache>
            </c:strRef>
          </c:tx>
          <c:spPr>
            <a:ln w="127000"/>
            <a:effectLst>
              <a:outerShdw blurRad="50800" dist="76200" dir="5400000" algn="ctr" rotWithShape="0">
                <a:srgbClr val="000000">
                  <a:alpha val="40000"/>
                </a:srgbClr>
              </a:outerShdw>
            </a:effectLst>
          </c:spPr>
          <c:marker>
            <c:symbol val="circle"/>
            <c:size val="12"/>
            <c:spPr>
              <a:effectLst>
                <a:outerShdw blurRad="50800" dist="76200" dir="5400000" algn="ctr" rotWithShape="0">
                  <a:srgbClr val="000000">
                    <a:alpha val="40000"/>
                  </a:srgbClr>
                </a:outerShdw>
              </a:effectLst>
              <a:scene3d>
                <a:camera prst="orthographicFront"/>
                <a:lightRig rig="threePt" dir="t"/>
              </a:scene3d>
              <a:sp3d>
                <a:bevelT prst="relaxedInset"/>
              </a:sp3d>
            </c:spPr>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8788-472E-AF9A-0C03B2593202}"/>
            </c:ext>
          </c:extLst>
        </c:ser>
        <c:ser>
          <c:idx val="2"/>
          <c:order val="2"/>
          <c:tx>
            <c:strRef>
              <c:f>Sheet1!$D$1</c:f>
              <c:strCache>
                <c:ptCount val="1"/>
                <c:pt idx="0">
                  <c:v>Series 3</c:v>
                </c:pt>
              </c:strCache>
            </c:strRef>
          </c:tx>
          <c:spPr>
            <a:ln w="127000"/>
            <a:effectLst>
              <a:outerShdw blurRad="50800" dist="76200" dir="5400000" algn="ctr" rotWithShape="0">
                <a:srgbClr val="000000">
                  <a:alpha val="40000"/>
                </a:srgbClr>
              </a:outerShdw>
            </a:effectLst>
          </c:spPr>
          <c:marker>
            <c:symbol val="circle"/>
            <c:size val="12"/>
            <c:spPr>
              <a:effectLst>
                <a:outerShdw blurRad="50800" dist="76200" dir="5400000" algn="ctr" rotWithShape="0">
                  <a:srgbClr val="000000">
                    <a:alpha val="40000"/>
                  </a:srgbClr>
                </a:outerShdw>
              </a:effectLst>
              <a:scene3d>
                <a:camera prst="orthographicFront"/>
                <a:lightRig rig="threePt" dir="t"/>
              </a:scene3d>
              <a:sp3d>
                <a:bevelT prst="relaxedInset"/>
              </a:sp3d>
            </c:spPr>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8788-472E-AF9A-0C03B2593202}"/>
            </c:ext>
          </c:extLst>
        </c:ser>
        <c:ser>
          <c:idx val="3"/>
          <c:order val="3"/>
          <c:tx>
            <c:strRef>
              <c:f>Sheet1!$E$1</c:f>
              <c:strCache>
                <c:ptCount val="1"/>
                <c:pt idx="0">
                  <c:v>Series 4</c:v>
                </c:pt>
              </c:strCache>
            </c:strRef>
          </c:tx>
          <c:spPr>
            <a:ln w="127000"/>
            <a:effectLst>
              <a:outerShdw blurRad="50800" dist="76200" dir="5400000" algn="ctr" rotWithShape="0">
                <a:srgbClr val="000000">
                  <a:alpha val="40000"/>
                </a:srgbClr>
              </a:outerShdw>
            </a:effectLst>
          </c:spPr>
          <c:marker>
            <c:symbol val="circle"/>
            <c:size val="12"/>
            <c:spPr>
              <a:effectLst>
                <a:outerShdw blurRad="50800" dist="76200" dir="5400000" algn="ctr" rotWithShape="0">
                  <a:srgbClr val="000000">
                    <a:alpha val="40000"/>
                  </a:srgbClr>
                </a:outerShdw>
              </a:effectLst>
              <a:scene3d>
                <a:camera prst="orthographicFront"/>
                <a:lightRig rig="threePt" dir="t"/>
              </a:scene3d>
              <a:sp3d>
                <a:bevelT prst="relaxedInset"/>
              </a:sp3d>
            </c:spPr>
          </c:marker>
          <c:cat>
            <c:strRef>
              <c:f>Sheet1!$A$2:$A$5</c:f>
              <c:strCache>
                <c:ptCount val="4"/>
                <c:pt idx="0">
                  <c:v>Category 1</c:v>
                </c:pt>
                <c:pt idx="1">
                  <c:v>Category 2</c:v>
                </c:pt>
                <c:pt idx="2">
                  <c:v>Category 3</c:v>
                </c:pt>
                <c:pt idx="3">
                  <c:v>Category 4</c:v>
                </c:pt>
              </c:strCache>
            </c:strRef>
          </c:cat>
          <c:val>
            <c:numRef>
              <c:f>Sheet1!$E$2:$E$5</c:f>
              <c:numCache>
                <c:formatCode>General</c:formatCode>
                <c:ptCount val="4"/>
                <c:pt idx="0">
                  <c:v>1</c:v>
                </c:pt>
                <c:pt idx="1">
                  <c:v>3</c:v>
                </c:pt>
                <c:pt idx="2">
                  <c:v>5</c:v>
                </c:pt>
                <c:pt idx="3">
                  <c:v>5.5</c:v>
                </c:pt>
              </c:numCache>
            </c:numRef>
          </c:val>
          <c:smooth val="0"/>
          <c:extLst>
            <c:ext xmlns:c16="http://schemas.microsoft.com/office/drawing/2014/chart" uri="{C3380CC4-5D6E-409C-BE32-E72D297353CC}">
              <c16:uniqueId val="{00000003-8788-472E-AF9A-0C03B2593202}"/>
            </c:ext>
          </c:extLst>
        </c:ser>
        <c:dLbls>
          <c:showLegendKey val="0"/>
          <c:showVal val="0"/>
          <c:showCatName val="0"/>
          <c:showSerName val="0"/>
          <c:showPercent val="0"/>
          <c:showBubbleSize val="0"/>
        </c:dLbls>
        <c:marker val="1"/>
        <c:smooth val="0"/>
        <c:axId val="38856576"/>
        <c:axId val="39387136"/>
      </c:lineChart>
      <c:catAx>
        <c:axId val="38856576"/>
        <c:scaling>
          <c:orientation val="minMax"/>
        </c:scaling>
        <c:delete val="0"/>
        <c:axPos val="b"/>
        <c:numFmt formatCode="General" sourceLinked="0"/>
        <c:majorTickMark val="out"/>
        <c:minorTickMark val="none"/>
        <c:tickLblPos val="nextTo"/>
        <c:spPr>
          <a:ln>
            <a:solidFill>
              <a:schemeClr val="bg2"/>
            </a:solidFill>
          </a:ln>
        </c:spPr>
        <c:txPr>
          <a:bodyPr/>
          <a:lstStyle/>
          <a:p>
            <a:pPr>
              <a:defRPr sz="2400">
                <a:effectLst>
                  <a:outerShdw blurRad="38100" dist="38100" dir="2700000" algn="tl">
                    <a:srgbClr val="000000">
                      <a:alpha val="43137"/>
                    </a:srgbClr>
                  </a:outerShdw>
                </a:effectLst>
              </a:defRPr>
            </a:pPr>
            <a:endParaRPr lang="en-US"/>
          </a:p>
        </c:txPr>
        <c:crossAx val="39387136"/>
        <c:crosses val="autoZero"/>
        <c:auto val="1"/>
        <c:lblAlgn val="ctr"/>
        <c:lblOffset val="100"/>
        <c:noMultiLvlLbl val="0"/>
      </c:catAx>
      <c:valAx>
        <c:axId val="39387136"/>
        <c:scaling>
          <c:orientation val="minMax"/>
        </c:scaling>
        <c:delete val="0"/>
        <c:axPos val="l"/>
        <c:majorGridlines>
          <c:spPr>
            <a:ln>
              <a:solidFill>
                <a:schemeClr val="bg2"/>
              </a:solidFill>
            </a:ln>
          </c:spPr>
        </c:majorGridlines>
        <c:numFmt formatCode="General" sourceLinked="1"/>
        <c:majorTickMark val="out"/>
        <c:minorTickMark val="none"/>
        <c:tickLblPos val="nextTo"/>
        <c:spPr>
          <a:ln>
            <a:solidFill>
              <a:schemeClr val="bg2"/>
            </a:solidFill>
          </a:ln>
        </c:spPr>
        <c:txPr>
          <a:bodyPr/>
          <a:lstStyle/>
          <a:p>
            <a:pPr>
              <a:defRPr sz="2800">
                <a:effectLst>
                  <a:outerShdw blurRad="38100" dist="38100" dir="2700000" algn="tl">
                    <a:srgbClr val="000000">
                      <a:alpha val="43137"/>
                    </a:srgbClr>
                  </a:outerShdw>
                </a:effectLst>
              </a:defRPr>
            </a:pPr>
            <a:endParaRPr lang="en-US"/>
          </a:p>
        </c:txPr>
        <c:crossAx val="38856576"/>
        <c:crosses val="autoZero"/>
        <c:crossBetween val="between"/>
      </c:valAx>
      <c:spPr>
        <a:noFill/>
        <a:ln w="25400">
          <a:noFill/>
        </a:ln>
      </c:spPr>
    </c:plotArea>
    <c:legend>
      <c:legendPos val="r"/>
      <c:overlay val="0"/>
      <c:txPr>
        <a:bodyPr/>
        <a:lstStyle/>
        <a:p>
          <a:pPr>
            <a:defRPr sz="2800">
              <a:effectLst>
                <a:outerShdw blurRad="38100" dist="38100" dir="2700000" algn="tl">
                  <a:srgbClr val="000000">
                    <a:alpha val="43137"/>
                  </a:srgbClr>
                </a:outerShdw>
              </a:effectLst>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6.gif"/></Relationships>
</file>

<file path=ppt/drawings/drawing1.xml><?xml version="1.0" encoding="utf-8"?>
<c:userShapes xmlns:c="http://schemas.openxmlformats.org/drawingml/2006/chart">
  <cdr:relSizeAnchor xmlns:cdr="http://schemas.openxmlformats.org/drawingml/2006/chartDrawing">
    <cdr:from>
      <cdr:x>0.02058</cdr:x>
      <cdr:y>0</cdr:y>
    </cdr:from>
    <cdr:to>
      <cdr:x>0.97942</cdr:x>
      <cdr:y>1</cdr:y>
    </cdr:to>
    <cdr:pic>
      <cdr:nvPicPr>
        <cdr:cNvPr id="2" name="Picture 1" descr="pickleball.gif">
          <a:extLst xmlns:a="http://schemas.openxmlformats.org/drawingml/2006/main">
            <a:ext uri="{FF2B5EF4-FFF2-40B4-BE49-F238E27FC236}">
              <a16:creationId xmlns:a16="http://schemas.microsoft.com/office/drawing/2014/main" id="{F550294C-443A-4493-B63D-42555428DF4A}"/>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rot="5400000">
          <a:off x="0" y="0"/>
          <a:ext cx="5715000" cy="5479715"/>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4C2796-38F0-4163-B63C-6A929A5D6120}" type="datetimeFigureOut">
              <a:rPr lang="en-US" smtClean="0"/>
              <a:pPr/>
              <a:t>6/20/2018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CBF8A3-7C65-4CBF-A992-414CE124F48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6/20/2018 1:23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0"/>
            <a:ext cx="7681913" cy="1523495"/>
          </a:xfrm>
        </p:spPr>
        <p:txBody>
          <a:bodyPr/>
          <a:lstStyle/>
          <a:p>
            <a:br>
              <a:rPr lang="en-US" dirty="0"/>
            </a:br>
            <a:r>
              <a:rPr lang="en-US" dirty="0" err="1">
                <a:effectLst>
                  <a:glow rad="139700">
                    <a:schemeClr val="accent4">
                      <a:satMod val="175000"/>
                      <a:alpha val="40000"/>
                    </a:schemeClr>
                  </a:glow>
                  <a:outerShdw blurRad="38100" dist="38100" dir="2700000" algn="tl">
                    <a:srgbClr val="000000">
                      <a:alpha val="43137"/>
                    </a:srgbClr>
                  </a:outerShdw>
                </a:effectLst>
              </a:rPr>
              <a:t>Pickleball</a:t>
            </a:r>
            <a:endParaRPr lang="en-US" dirty="0">
              <a:effectLst>
                <a:glow rad="139700">
                  <a:schemeClr val="accent4">
                    <a:satMod val="175000"/>
                    <a:alpha val="40000"/>
                  </a:schemeClr>
                </a:glow>
                <a:outerShdw blurRad="38100" dist="38100" dir="2700000" algn="tl">
                  <a:srgbClr val="000000">
                    <a:alpha val="43137"/>
                  </a:srgbClr>
                </a:outerShdw>
              </a:effectLst>
            </a:endParaRPr>
          </a:p>
        </p:txBody>
      </p:sp>
      <p:sp>
        <p:nvSpPr>
          <p:cNvPr id="3" name="Subtitle 2"/>
          <p:cNvSpPr>
            <a:spLocks noGrp="1"/>
          </p:cNvSpPr>
          <p:nvPr>
            <p:ph type="subTitle" idx="1"/>
          </p:nvPr>
        </p:nvSpPr>
        <p:spPr>
          <a:xfrm>
            <a:off x="609600" y="5334000"/>
            <a:ext cx="7681913" cy="1370012"/>
          </a:xfrm>
        </p:spPr>
        <p:txBody>
          <a:bodyPr>
            <a:normAutofit fontScale="92500" lnSpcReduction="20000"/>
          </a:bodyPr>
          <a:lstStyle/>
          <a:p>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Morris Tech</a:t>
            </a:r>
          </a:p>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Physical Education Dept. </a:t>
            </a:r>
          </a:p>
        </p:txBody>
      </p:sp>
      <p:pic>
        <p:nvPicPr>
          <p:cNvPr id="4" name="Picture 3" descr="Pickleball_Rocks_TShirtA.jpg"/>
          <p:cNvPicPr>
            <a:picLocks noChangeAspect="1"/>
          </p:cNvPicPr>
          <p:nvPr/>
        </p:nvPicPr>
        <p:blipFill>
          <a:blip r:embed="rId3" cstate="print"/>
          <a:stretch>
            <a:fillRect/>
          </a:stretch>
        </p:blipFill>
        <p:spPr>
          <a:xfrm>
            <a:off x="0" y="0"/>
            <a:ext cx="9144000" cy="5334000"/>
          </a:xfrm>
          <a:prstGeom prst="rect">
            <a:avLst/>
          </a:prstGeom>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glow rad="139700">
                    <a:schemeClr val="accent4">
                      <a:satMod val="175000"/>
                      <a:alpha val="40000"/>
                    </a:schemeClr>
                  </a:glow>
                  <a:outerShdw blurRad="50800" dist="38100" dir="2700000" algn="tl" rotWithShape="0">
                    <a:prstClr val="black">
                      <a:alpha val="40000"/>
                    </a:prstClr>
                  </a:outerShdw>
                </a:effectLst>
              </a:rPr>
              <a:t>Singles Play </a:t>
            </a:r>
          </a:p>
        </p:txBody>
      </p:sp>
      <p:pic>
        <p:nvPicPr>
          <p:cNvPr id="5" name="Content Placeholder 4" descr="jwic43st.jpg"/>
          <p:cNvPicPr>
            <a:picLocks noGrp="1" noChangeAspect="1"/>
          </p:cNvPicPr>
          <p:nvPr>
            <p:ph sz="half" idx="1"/>
          </p:nvPr>
        </p:nvPicPr>
        <p:blipFill>
          <a:blip r:embed="rId2" cstate="print"/>
          <a:stretch>
            <a:fillRect/>
          </a:stretch>
        </p:blipFill>
        <p:spPr>
          <a:xfrm>
            <a:off x="685800" y="1411288"/>
            <a:ext cx="3657600" cy="4379912"/>
          </a:xfrm>
        </p:spPr>
      </p:pic>
      <p:sp>
        <p:nvSpPr>
          <p:cNvPr id="4" name="Content Placeholder 3"/>
          <p:cNvSpPr>
            <a:spLocks noGrp="1"/>
          </p:cNvSpPr>
          <p:nvPr>
            <p:ph sz="half" idx="2"/>
          </p:nvPr>
        </p:nvSpPr>
        <p:spPr>
          <a:xfrm>
            <a:off x="4648200" y="1411553"/>
            <a:ext cx="4114800" cy="3964162"/>
          </a:xfrm>
        </p:spPr>
        <p:txBody>
          <a:bodyPr/>
          <a:lstStyle/>
          <a:p>
            <a:r>
              <a:rPr lang="en-US" dirty="0"/>
              <a:t> </a:t>
            </a:r>
            <a:r>
              <a:rPr lang="en-US" dirty="0">
                <a:effectLst>
                  <a:glow rad="101600">
                    <a:schemeClr val="accent6">
                      <a:satMod val="175000"/>
                      <a:alpha val="40000"/>
                    </a:schemeClr>
                  </a:glow>
                </a:effectLst>
              </a:rPr>
              <a:t>All rules apply with one exception; when serving in singles, each player serves from the right hand court when the score is 0 or an even number and from the left hand court when the score is odd numbered.</a:t>
            </a:r>
          </a:p>
          <a:p>
            <a:endParaRPr lang="en-US"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Partner Title</a:t>
            </a:r>
            <a:endParaRPr lang="en-US" dirty="0"/>
          </a:p>
        </p:txBody>
      </p:sp>
      <p:sp>
        <p:nvSpPr>
          <p:cNvPr id="3" name="Subtitle 2"/>
          <p:cNvSpPr>
            <a:spLocks noGrp="1"/>
          </p:cNvSpPr>
          <p:nvPr>
            <p:ph type="subTitle" idx="1"/>
          </p:nvPr>
        </p:nvSpPr>
        <p:spPr>
          <a:xfrm>
            <a:off x="1368955" y="4344988"/>
            <a:ext cx="7043208" cy="1370012"/>
          </a:xfrm>
        </p:spPr>
        <p:txBody>
          <a:bodyPr/>
          <a:lstStyle/>
          <a:p>
            <a:r>
              <a:rPr lang="en-US" dirty="0"/>
              <a:t>Name</a:t>
            </a:r>
          </a:p>
          <a:p>
            <a:r>
              <a:rPr lang="en-US" dirty="0"/>
              <a:t>Title</a:t>
            </a:r>
          </a:p>
          <a:p>
            <a:r>
              <a:rPr lang="en-US" dirty="0"/>
              <a:t>Company</a:t>
            </a:r>
          </a:p>
        </p:txBody>
      </p:sp>
      <p:sp>
        <p:nvSpPr>
          <p:cNvPr id="4" name="Text Placeholder 3"/>
          <p:cNvSpPr>
            <a:spLocks noGrp="1"/>
          </p:cNvSpPr>
          <p:nvPr>
            <p:ph type="body" sz="quarter" idx="10"/>
          </p:nvPr>
        </p:nvSpPr>
        <p:spPr/>
        <p:txBody>
          <a:bodyPr/>
          <a:lstStyle/>
          <a:p>
            <a:r>
              <a:rPr lang="en-US" dirty="0"/>
              <a:t>p</a:t>
            </a:r>
            <a:r>
              <a:t>a</a:t>
            </a:r>
            <a:r>
              <a:rPr spc="-333"/>
              <a:t>r</a:t>
            </a:r>
            <a:r>
              <a:t>tner </a:t>
            </a:r>
            <a:endParaRPr lang="en-US"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Customer Title</a:t>
            </a:r>
            <a:endParaRPr lang="en-US" dirty="0"/>
          </a:p>
        </p:txBody>
      </p:sp>
      <p:sp>
        <p:nvSpPr>
          <p:cNvPr id="3" name="Subtitle 2"/>
          <p:cNvSpPr>
            <a:spLocks noGrp="1"/>
          </p:cNvSpPr>
          <p:nvPr>
            <p:ph type="subTitle" idx="1"/>
          </p:nvPr>
        </p:nvSpPr>
        <p:spPr>
          <a:xfrm>
            <a:off x="1368955" y="4344988"/>
            <a:ext cx="7043208" cy="1370012"/>
          </a:xfrm>
        </p:spPr>
        <p:txBody>
          <a:bodyPr/>
          <a:lstStyle/>
          <a:p>
            <a:r>
              <a:rPr lang="en-US" dirty="0"/>
              <a:t>Name</a:t>
            </a:r>
          </a:p>
          <a:p>
            <a:r>
              <a:rPr lang="en-US" dirty="0"/>
              <a:t>Title</a:t>
            </a:r>
          </a:p>
          <a:p>
            <a:r>
              <a:rPr lang="en-US" dirty="0"/>
              <a:t>Company</a:t>
            </a:r>
          </a:p>
        </p:txBody>
      </p:sp>
      <p:sp>
        <p:nvSpPr>
          <p:cNvPr id="4" name="Text Placeholder 3"/>
          <p:cNvSpPr>
            <a:spLocks noGrp="1"/>
          </p:cNvSpPr>
          <p:nvPr>
            <p:ph type="body" sz="quarter" idx="10"/>
          </p:nvPr>
        </p:nvSpPr>
        <p:spPr/>
        <p:txBody>
          <a:bodyPr/>
          <a:lstStyle/>
          <a:p>
            <a:r>
              <a:t>customer</a:t>
            </a:r>
            <a:endParaRPr lang="en-US"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Announcement Title</a:t>
            </a:r>
            <a:endParaRPr lang="en-US" dirty="0"/>
          </a:p>
        </p:txBody>
      </p:sp>
      <p:sp>
        <p:nvSpPr>
          <p:cNvPr id="4" name="Text Placeholder 3"/>
          <p:cNvSpPr>
            <a:spLocks noGrp="1"/>
          </p:cNvSpPr>
          <p:nvPr>
            <p:ph type="body" sz="quarter" idx="10"/>
          </p:nvPr>
        </p:nvSpPr>
        <p:spPr/>
        <p:txBody>
          <a:bodyPr/>
          <a:lstStyle/>
          <a:p>
            <a:r>
              <a:t>announcing</a:t>
            </a:r>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glow rad="139700">
                    <a:schemeClr val="accent4">
                      <a:satMod val="175000"/>
                      <a:alpha val="40000"/>
                    </a:schemeClr>
                  </a:glow>
                  <a:outerShdw blurRad="50800" dist="38100" dir="2700000" algn="tl" rotWithShape="0">
                    <a:prstClr val="black">
                      <a:alpha val="40000"/>
                    </a:prstClr>
                  </a:outerShdw>
                </a:effectLst>
              </a:rPr>
              <a:t>History of </a:t>
            </a:r>
            <a:r>
              <a:rPr lang="en-US" dirty="0" err="1">
                <a:effectLst>
                  <a:glow rad="139700">
                    <a:schemeClr val="accent4">
                      <a:satMod val="175000"/>
                      <a:alpha val="40000"/>
                    </a:schemeClr>
                  </a:glow>
                  <a:outerShdw blurRad="50800" dist="38100" dir="2700000" algn="tl" rotWithShape="0">
                    <a:prstClr val="black">
                      <a:alpha val="40000"/>
                    </a:prstClr>
                  </a:outerShdw>
                </a:effectLst>
              </a:rPr>
              <a:t>Pickleball</a:t>
            </a:r>
            <a:r>
              <a:rPr lang="en-US" dirty="0">
                <a:effectLst>
                  <a:glow rad="139700">
                    <a:schemeClr val="accent4">
                      <a:satMod val="175000"/>
                      <a:alpha val="40000"/>
                    </a:schemeClr>
                  </a:glow>
                  <a:outerShdw blurRad="50800" dist="38100" dir="2700000" algn="tl" rotWithShape="0">
                    <a:prstClr val="black">
                      <a:alpha val="40000"/>
                    </a:prstClr>
                  </a:outerShdw>
                </a:effectLst>
              </a:rPr>
              <a:t> </a:t>
            </a:r>
          </a:p>
        </p:txBody>
      </p:sp>
      <p:sp>
        <p:nvSpPr>
          <p:cNvPr id="3" name="Text Placeholder 2"/>
          <p:cNvSpPr>
            <a:spLocks noGrp="1"/>
          </p:cNvSpPr>
          <p:nvPr>
            <p:ph type="body" sz="quarter" idx="10"/>
          </p:nvPr>
        </p:nvSpPr>
        <p:spPr>
          <a:xfrm>
            <a:off x="381000" y="914400"/>
            <a:ext cx="8382000" cy="6555641"/>
          </a:xfrm>
        </p:spPr>
        <p:txBody>
          <a:bodyPr/>
          <a:lstStyle/>
          <a:p>
            <a:r>
              <a:rPr lang="en-US" sz="2000" dirty="0" err="1"/>
              <a:t>Pickleball</a:t>
            </a:r>
            <a:r>
              <a:rPr lang="en-US" sz="2000" dirty="0"/>
              <a:t> was created during the summer of 1965 on Bainbridge Island - a short ferry ride from Seattle, WA. The original purpose of the game was to provide a sport for the entire family, according to co-inventors U.S. Congressman Joel Pritchard, William Bell, and Barney McCallum.</a:t>
            </a:r>
            <a:br>
              <a:rPr lang="en-US" sz="2000" dirty="0"/>
            </a:br>
            <a:endParaRPr lang="en-US" sz="2000" dirty="0"/>
          </a:p>
          <a:p>
            <a:r>
              <a:rPr lang="en-US" sz="2000" dirty="0"/>
              <a:t>Pickles was the family dog that would chase after the errant balls and then hide in the bushes, thus Pickle's ball which was later shortened to the namesake of </a:t>
            </a:r>
            <a:r>
              <a:rPr lang="en-US" sz="2000" dirty="0" err="1"/>
              <a:t>Pickleball</a:t>
            </a:r>
            <a:r>
              <a:rPr lang="en-US" sz="2000" dirty="0"/>
              <a:t>. </a:t>
            </a:r>
          </a:p>
          <a:p>
            <a:endParaRPr lang="en-US" sz="2000" dirty="0"/>
          </a:p>
          <a:p>
            <a:r>
              <a:rPr lang="en-US" sz="2000" dirty="0"/>
              <a:t>Initially, families played </a:t>
            </a:r>
            <a:r>
              <a:rPr lang="en-US" sz="2000" dirty="0" err="1"/>
              <a:t>Pickleball</a:t>
            </a:r>
            <a:r>
              <a:rPr lang="en-US" sz="2000" dirty="0"/>
              <a:t> in their backyards on a hard surface, on driveways, and on residential dead-end streets. </a:t>
            </a:r>
          </a:p>
          <a:p>
            <a:endParaRPr lang="en-US" sz="2000" dirty="0"/>
          </a:p>
          <a:p>
            <a:r>
              <a:rPr lang="en-US" sz="2000" dirty="0"/>
              <a:t>Since the mid-1970's, </a:t>
            </a:r>
            <a:r>
              <a:rPr lang="en-US" sz="2000" dirty="0" err="1"/>
              <a:t>Pickleball</a:t>
            </a:r>
            <a:r>
              <a:rPr lang="en-US" sz="2000" dirty="0"/>
              <a:t> has grown and expanded from a family activity game to a paddle court sport with formalized rules. Now, over 20 years later, </a:t>
            </a:r>
            <a:r>
              <a:rPr lang="en-US" sz="2000" dirty="0" err="1"/>
              <a:t>Pickleball</a:t>
            </a:r>
            <a:r>
              <a:rPr lang="en-US" sz="2000" dirty="0"/>
              <a:t> is played in thousands of school P.E. programs, parks and recreation centers, correctional facilities, camps, YMCAs and retirement communities. This sport is becoming very popular among active senior adults at community centers and is growing in popularity on high school and college campuses.</a:t>
            </a:r>
            <a:br>
              <a:rPr lang="en-US" dirty="0"/>
            </a:br>
            <a:endParaRPr lang="en-US" dirty="0"/>
          </a:p>
          <a:p>
            <a:endParaRPr lang="en-US"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PowerPoint Template</a:t>
            </a:r>
            <a:br>
              <a:rPr lang="en-US" dirty="0"/>
            </a:br>
            <a:r>
              <a:rPr lang="en-US" sz="3600" dirty="0">
                <a:solidFill>
                  <a:schemeClr val="tx2"/>
                </a:solidFill>
              </a:rPr>
              <a:t>Subtitle color</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3502497"/>
          </a:xfrm>
        </p:spPr>
        <p:txBody>
          <a:bodyPr>
            <a:normAutofit/>
          </a:bodyPr>
          <a:lstStyle/>
          <a:p>
            <a:r>
              <a:rPr lang="en-US" dirty="0"/>
              <a:t>Example of a slide with a subhead</a:t>
            </a:r>
          </a:p>
          <a:p>
            <a:pPr lvl="1"/>
            <a:r>
              <a:rPr lang="en-US" dirty="0"/>
              <a:t>Set the slide title in “title case”</a:t>
            </a:r>
          </a:p>
          <a:p>
            <a:pPr lvl="1"/>
            <a:r>
              <a:rPr lang="en-US" dirty="0"/>
              <a:t>Set subheads in “sentence case”</a:t>
            </a:r>
          </a:p>
          <a:p>
            <a:pPr lvl="1"/>
            <a:r>
              <a:rPr lang="en-US" dirty="0"/>
              <a:t>Generally set subhead to 36pt or smaller so it will fit on a single line</a:t>
            </a:r>
          </a:p>
          <a:p>
            <a:pPr lvl="1"/>
            <a:r>
              <a:rPr lang="en-US" dirty="0"/>
              <a:t>The subhead color is defined for this template but must be selected. In PowerPoint 2007, it is the fourth font color from the left</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effectLst>
                  <a:glow rad="139700">
                    <a:schemeClr val="accent4">
                      <a:satMod val="175000"/>
                      <a:alpha val="40000"/>
                    </a:schemeClr>
                  </a:glow>
                  <a:outerShdw blurRad="50800" dist="38100" dir="2700000" algn="tl" rotWithShape="0">
                    <a:prstClr val="black">
                      <a:alpha val="40000"/>
                    </a:prstClr>
                  </a:outerShdw>
                </a:effectLst>
              </a:rPr>
              <a:t>Pickleball</a:t>
            </a:r>
            <a:r>
              <a:rPr lang="en-US" dirty="0">
                <a:effectLst>
                  <a:glow rad="139700">
                    <a:schemeClr val="accent4">
                      <a:satMod val="175000"/>
                      <a:alpha val="40000"/>
                    </a:schemeClr>
                  </a:glow>
                  <a:outerShdw blurRad="50800" dist="38100" dir="2700000" algn="tl" rotWithShape="0">
                    <a:prstClr val="black">
                      <a:alpha val="40000"/>
                    </a:prstClr>
                  </a:outerShdw>
                </a:effectLst>
              </a:rPr>
              <a:t> Court</a:t>
            </a:r>
          </a:p>
        </p:txBody>
      </p:sp>
      <p:graphicFrame>
        <p:nvGraphicFramePr>
          <p:cNvPr id="3" name="Chart 2"/>
          <p:cNvGraphicFramePr/>
          <p:nvPr/>
        </p:nvGraphicFramePr>
        <p:xfrm>
          <a:off x="152400" y="1149685"/>
          <a:ext cx="8763000" cy="547971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glow rad="101600">
                    <a:schemeClr val="accent4">
                      <a:satMod val="175000"/>
                      <a:alpha val="40000"/>
                    </a:schemeClr>
                  </a:glow>
                  <a:outerShdw blurRad="50800" dist="38100" dir="2700000" algn="tl" rotWithShape="0">
                    <a:prstClr val="black">
                      <a:alpha val="40000"/>
                    </a:prstClr>
                  </a:outerShdw>
                </a:effectLst>
              </a:rPr>
              <a:t>Rules of </a:t>
            </a:r>
            <a:r>
              <a:rPr lang="en-US" dirty="0" err="1">
                <a:effectLst>
                  <a:glow rad="101600">
                    <a:schemeClr val="accent4">
                      <a:satMod val="175000"/>
                      <a:alpha val="40000"/>
                    </a:schemeClr>
                  </a:glow>
                  <a:outerShdw blurRad="50800" dist="38100" dir="2700000" algn="tl" rotWithShape="0">
                    <a:prstClr val="black">
                      <a:alpha val="40000"/>
                    </a:prstClr>
                  </a:outerShdw>
                </a:effectLst>
              </a:rPr>
              <a:t>Pickleball</a:t>
            </a:r>
            <a:endParaRPr lang="en-US" dirty="0">
              <a:effectLst>
                <a:glow rad="101600">
                  <a:schemeClr val="accent4">
                    <a:satMod val="175000"/>
                    <a:alpha val="40000"/>
                  </a:schemeClr>
                </a:glow>
                <a:outerShdw blurRad="50800" dist="38100" dir="2700000" algn="tl" rotWithShape="0">
                  <a:prstClr val="black">
                    <a:alpha val="40000"/>
                  </a:prstClr>
                </a:outerShdw>
              </a:effectLst>
            </a:endParaRPr>
          </a:p>
        </p:txBody>
      </p:sp>
      <p:sp>
        <p:nvSpPr>
          <p:cNvPr id="4" name="Content Placeholder 3"/>
          <p:cNvSpPr>
            <a:spLocks noGrp="1"/>
          </p:cNvSpPr>
          <p:nvPr>
            <p:ph idx="1"/>
          </p:nvPr>
        </p:nvSpPr>
        <p:spPr>
          <a:xfrm>
            <a:off x="381000" y="1412875"/>
            <a:ext cx="8382000" cy="5429179"/>
          </a:xfrm>
        </p:spPr>
        <p:txBody>
          <a:bodyPr/>
          <a:lstStyle/>
          <a:p>
            <a:r>
              <a:rPr lang="en-US" sz="2400" b="1" dirty="0">
                <a:solidFill>
                  <a:schemeClr val="accent1">
                    <a:lumMod val="60000"/>
                    <a:lumOff val="40000"/>
                  </a:schemeClr>
                </a:solidFill>
                <a:effectLst>
                  <a:glow rad="101600">
                    <a:schemeClr val="accent6">
                      <a:satMod val="175000"/>
                      <a:alpha val="40000"/>
                    </a:schemeClr>
                  </a:glow>
                  <a:outerShdw blurRad="38100" dist="38100" dir="2700000" algn="tl">
                    <a:srgbClr val="000000">
                      <a:alpha val="43137"/>
                    </a:srgbClr>
                  </a:outerShdw>
                </a:effectLst>
              </a:rPr>
              <a:t>Serve:</a:t>
            </a:r>
            <a:r>
              <a:rPr lang="en-US" sz="2400" dirty="0">
                <a:effectLst>
                  <a:glow rad="101600">
                    <a:schemeClr val="accent6">
                      <a:satMod val="175000"/>
                      <a:alpha val="40000"/>
                    </a:schemeClr>
                  </a:glow>
                  <a:outerShdw blurRad="38100" dist="38100" dir="2700000" algn="tl">
                    <a:srgbClr val="000000">
                      <a:alpha val="43137"/>
                    </a:srgbClr>
                  </a:outerShdw>
                </a:effectLst>
              </a:rPr>
              <a:t>  Player must keep one foot behind the back line when serving.  </a:t>
            </a:r>
          </a:p>
          <a:p>
            <a:r>
              <a:rPr lang="en-US" sz="2400" dirty="0">
                <a:effectLst>
                  <a:glow rad="101600">
                    <a:schemeClr val="accent6">
                      <a:satMod val="175000"/>
                      <a:alpha val="40000"/>
                    </a:schemeClr>
                  </a:glow>
                  <a:outerShdw blurRad="38100" dist="38100" dir="2700000" algn="tl">
                    <a:srgbClr val="000000">
                      <a:alpha val="43137"/>
                    </a:srgbClr>
                  </a:outerShdw>
                </a:effectLst>
              </a:rPr>
              <a:t>The serve is made underhand.  </a:t>
            </a:r>
          </a:p>
          <a:p>
            <a:r>
              <a:rPr lang="en-US" sz="2400" dirty="0">
                <a:effectLst>
                  <a:glow rad="101600">
                    <a:schemeClr val="accent6">
                      <a:satMod val="175000"/>
                      <a:alpha val="40000"/>
                    </a:schemeClr>
                  </a:glow>
                  <a:outerShdw blurRad="38100" dist="38100" dir="2700000" algn="tl">
                    <a:srgbClr val="000000">
                      <a:alpha val="43137"/>
                    </a:srgbClr>
                  </a:outerShdw>
                </a:effectLst>
              </a:rPr>
              <a:t>The server must contact the ball in the air; it cannot be hit after a bounce.</a:t>
            </a:r>
          </a:p>
          <a:p>
            <a:r>
              <a:rPr lang="en-US" sz="2400" dirty="0">
                <a:effectLst>
                  <a:glow rad="101600">
                    <a:schemeClr val="accent6">
                      <a:satMod val="175000"/>
                      <a:alpha val="40000"/>
                    </a:schemeClr>
                  </a:glow>
                  <a:outerShdw blurRad="38100" dist="38100" dir="2700000" algn="tl">
                    <a:srgbClr val="000000">
                      <a:alpha val="43137"/>
                    </a:srgbClr>
                  </a:outerShdw>
                </a:effectLst>
              </a:rPr>
              <a:t>The service is made diagonally cross court and should land between the non-volley zone and the baseline.  </a:t>
            </a:r>
          </a:p>
          <a:p>
            <a:r>
              <a:rPr lang="en-US" sz="2400" dirty="0">
                <a:effectLst>
                  <a:glow rad="101600">
                    <a:schemeClr val="accent6">
                      <a:satMod val="175000"/>
                      <a:alpha val="40000"/>
                    </a:schemeClr>
                  </a:glow>
                  <a:outerShdw blurRad="38100" dist="38100" dir="2700000" algn="tl">
                    <a:srgbClr val="000000">
                      <a:alpha val="43137"/>
                    </a:srgbClr>
                  </a:outerShdw>
                </a:effectLst>
              </a:rPr>
              <a:t>Only one serve attempt is allowed, except if the ball touches the net on the serve and lands in the proper service court.   </a:t>
            </a:r>
          </a:p>
          <a:p>
            <a:r>
              <a:rPr lang="en-US" sz="2400" dirty="0">
                <a:effectLst>
                  <a:glow rad="101600">
                    <a:schemeClr val="accent6">
                      <a:satMod val="175000"/>
                      <a:alpha val="40000"/>
                    </a:schemeClr>
                  </a:glow>
                  <a:outerShdw blurRad="38100" dist="38100" dir="2700000" algn="tl">
                    <a:srgbClr val="000000">
                      <a:alpha val="43137"/>
                    </a:srgbClr>
                  </a:outerShdw>
                </a:effectLst>
              </a:rPr>
              <a:t>At the start of each game, the first serving team is allowed only one fault before giving up the serve to the opponents.  Thereafter, both members of each team will serve than default before the ball is turned over to the opposing team (in doubles).</a:t>
            </a:r>
          </a:p>
          <a:p>
            <a:endParaRPr lang="en-US" sz="2400"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20879851">
            <a:off x="381000" y="230188"/>
            <a:ext cx="8382000" cy="664797"/>
          </a:xfrm>
        </p:spPr>
        <p:txBody>
          <a:bodyPr/>
          <a:lstStyle/>
          <a:p>
            <a:r>
              <a:rPr lang="en-US" dirty="0">
                <a:effectLst>
                  <a:glow rad="139700">
                    <a:schemeClr val="accent4">
                      <a:satMod val="175000"/>
                      <a:alpha val="40000"/>
                    </a:schemeClr>
                  </a:glow>
                  <a:outerShdw blurRad="50800" dist="38100" dir="2700000" algn="tl" rotWithShape="0">
                    <a:prstClr val="black">
                      <a:alpha val="40000"/>
                    </a:prstClr>
                  </a:outerShdw>
                </a:effectLst>
              </a:rPr>
              <a:t>More Rules </a:t>
            </a:r>
          </a:p>
        </p:txBody>
      </p:sp>
      <p:sp>
        <p:nvSpPr>
          <p:cNvPr id="4" name="Content Placeholder 3"/>
          <p:cNvSpPr>
            <a:spLocks noGrp="1"/>
          </p:cNvSpPr>
          <p:nvPr>
            <p:ph sz="half" idx="1"/>
          </p:nvPr>
        </p:nvSpPr>
        <p:spPr>
          <a:xfrm>
            <a:off x="762000" y="1600200"/>
            <a:ext cx="3733800" cy="5016758"/>
          </a:xfrm>
        </p:spPr>
        <p:txBody>
          <a:bodyPr/>
          <a:lstStyle/>
          <a:p>
            <a:r>
              <a:rPr lang="en-US" sz="2400" dirty="0">
                <a:effectLst>
                  <a:glow rad="101600">
                    <a:schemeClr val="accent6">
                      <a:satMod val="175000"/>
                      <a:alpha val="40000"/>
                    </a:schemeClr>
                  </a:glow>
                </a:effectLst>
              </a:rPr>
              <a:t>A point is scored by the serving team when the receiving team makes a fault.</a:t>
            </a:r>
          </a:p>
          <a:p>
            <a:r>
              <a:rPr lang="en-US" sz="2400" dirty="0">
                <a:effectLst>
                  <a:glow rad="101600">
                    <a:schemeClr val="accent6">
                      <a:satMod val="175000"/>
                      <a:alpha val="40000"/>
                    </a:schemeClr>
                  </a:glow>
                </a:effectLst>
              </a:rPr>
              <a:t>A team shall only score a point when serving.</a:t>
            </a:r>
          </a:p>
          <a:p>
            <a:r>
              <a:rPr lang="en-US" sz="2400" dirty="0">
                <a:effectLst>
                  <a:glow rad="101600">
                    <a:schemeClr val="accent6">
                      <a:satMod val="175000"/>
                      <a:alpha val="40000"/>
                    </a:schemeClr>
                  </a:glow>
                </a:effectLst>
              </a:rPr>
              <a:t>When the serving team makes its first fault, players will stay on the same courts and turn the ball over to the other team.  </a:t>
            </a:r>
          </a:p>
          <a:p>
            <a:r>
              <a:rPr lang="en-US" sz="2400" dirty="0">
                <a:effectLst>
                  <a:glow rad="101600">
                    <a:schemeClr val="accent6">
                      <a:satMod val="175000"/>
                      <a:alpha val="40000"/>
                    </a:schemeClr>
                  </a:glow>
                </a:effectLst>
              </a:rPr>
              <a:t>Players switch courts only after scoring.</a:t>
            </a:r>
          </a:p>
          <a:p>
            <a:endParaRPr lang="en-US" dirty="0"/>
          </a:p>
        </p:txBody>
      </p:sp>
      <p:pic>
        <p:nvPicPr>
          <p:cNvPr id="7" name="Content Placeholder 6" descr="mr_pickleball_2.jpg"/>
          <p:cNvPicPr>
            <a:picLocks noGrp="1" noChangeAspect="1"/>
          </p:cNvPicPr>
          <p:nvPr>
            <p:ph sz="half" idx="2"/>
          </p:nvPr>
        </p:nvPicPr>
        <p:blipFill>
          <a:blip r:embed="rId3" cstate="print"/>
          <a:stretch>
            <a:fillRect/>
          </a:stretch>
        </p:blipFill>
        <p:spPr>
          <a:xfrm rot="593813">
            <a:off x="4975884" y="1188320"/>
            <a:ext cx="3544135" cy="4119908"/>
          </a:xfrm>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584165">
            <a:off x="6502598" y="943529"/>
            <a:ext cx="2343273" cy="664797"/>
          </a:xfrm>
        </p:spPr>
        <p:txBody>
          <a:bodyPr/>
          <a:lstStyle/>
          <a:p>
            <a:r>
              <a:rPr lang="en-US" dirty="0">
                <a:effectLst>
                  <a:glow rad="139700">
                    <a:schemeClr val="accent4">
                      <a:satMod val="175000"/>
                      <a:alpha val="40000"/>
                    </a:schemeClr>
                  </a:glow>
                  <a:outerShdw blurRad="50800" dist="38100" dir="2700000" algn="tl" rotWithShape="0">
                    <a:prstClr val="black">
                      <a:alpha val="40000"/>
                    </a:prstClr>
                  </a:outerShdw>
                </a:effectLst>
              </a:rPr>
              <a:t>Volley</a:t>
            </a:r>
          </a:p>
        </p:txBody>
      </p:sp>
      <p:sp>
        <p:nvSpPr>
          <p:cNvPr id="7" name="Content Placeholder 6"/>
          <p:cNvSpPr>
            <a:spLocks noGrp="1"/>
          </p:cNvSpPr>
          <p:nvPr>
            <p:ph sz="half" idx="1"/>
          </p:nvPr>
        </p:nvSpPr>
        <p:spPr>
          <a:xfrm rot="379380">
            <a:off x="2819400" y="1905000"/>
            <a:ext cx="3276600" cy="5638800"/>
          </a:xfrm>
        </p:spPr>
        <p:txBody>
          <a:bodyPr/>
          <a:lstStyle/>
          <a:p>
            <a:r>
              <a:rPr lang="en-US" dirty="0">
                <a:effectLst>
                  <a:glow rad="101600">
                    <a:schemeClr val="accent6">
                      <a:satMod val="175000"/>
                      <a:alpha val="40000"/>
                    </a:schemeClr>
                  </a:glow>
                </a:effectLst>
              </a:rPr>
              <a:t>All volleying (hitting the ball before it bounces) must be done with player's feet behind the </a:t>
            </a:r>
            <a:r>
              <a:rPr lang="en-US" b="1" dirty="0">
                <a:solidFill>
                  <a:schemeClr val="accent1">
                    <a:lumMod val="60000"/>
                    <a:lumOff val="40000"/>
                  </a:schemeClr>
                </a:solidFill>
                <a:effectLst>
                  <a:glow rad="101600">
                    <a:schemeClr val="accent6">
                      <a:satMod val="175000"/>
                      <a:alpha val="40000"/>
                    </a:schemeClr>
                  </a:glow>
                </a:effectLst>
              </a:rPr>
              <a:t>non-volley zone line</a:t>
            </a:r>
            <a:r>
              <a:rPr lang="en-US" dirty="0">
                <a:effectLst>
                  <a:glow rad="101600">
                    <a:schemeClr val="accent6">
                      <a:satMod val="175000"/>
                      <a:alpha val="40000"/>
                    </a:schemeClr>
                  </a:glow>
                </a:effectLst>
              </a:rPr>
              <a:t>.  </a:t>
            </a:r>
          </a:p>
          <a:p>
            <a:r>
              <a:rPr lang="en-US" dirty="0">
                <a:effectLst>
                  <a:glow rad="101600">
                    <a:schemeClr val="accent6">
                      <a:satMod val="175000"/>
                      <a:alpha val="40000"/>
                    </a:schemeClr>
                  </a:glow>
                </a:effectLst>
              </a:rPr>
              <a:t>It is a fault if the player steps over the line on the volley follow through.</a:t>
            </a:r>
          </a:p>
        </p:txBody>
      </p:sp>
      <p:pic>
        <p:nvPicPr>
          <p:cNvPr id="13" name="Content Placeholder 12" descr="pickleball-594x300.jpg"/>
          <p:cNvPicPr>
            <a:picLocks noGrp="1" noChangeAspect="1"/>
          </p:cNvPicPr>
          <p:nvPr>
            <p:ph sz="half" idx="2"/>
          </p:nvPr>
        </p:nvPicPr>
        <p:blipFill>
          <a:blip r:embed="rId3" cstate="print"/>
          <a:stretch>
            <a:fillRect/>
          </a:stretch>
        </p:blipFill>
        <p:spPr>
          <a:xfrm rot="1109168">
            <a:off x="408356" y="676055"/>
            <a:ext cx="2413160" cy="1845358"/>
          </a:xfrm>
        </p:spPr>
      </p:pic>
      <p:pic>
        <p:nvPicPr>
          <p:cNvPr id="14" name="Picture 13" descr="draft_lens2097997module10711099photo_1217958668pickleball_photo.jpg"/>
          <p:cNvPicPr>
            <a:picLocks noChangeAspect="1"/>
          </p:cNvPicPr>
          <p:nvPr/>
        </p:nvPicPr>
        <p:blipFill>
          <a:blip r:embed="rId4" cstate="print"/>
          <a:stretch>
            <a:fillRect/>
          </a:stretch>
        </p:blipFill>
        <p:spPr>
          <a:xfrm rot="1374064">
            <a:off x="6211177" y="3843522"/>
            <a:ext cx="2512066" cy="1884050"/>
          </a:xfrm>
          <a:prstGeom prst="rect">
            <a:avLst/>
          </a:prstGeom>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709281">
            <a:off x="3594528" y="1358882"/>
            <a:ext cx="7043208" cy="1523494"/>
          </a:xfrm>
        </p:spPr>
        <p:txBody>
          <a:bodyPr/>
          <a:lstStyle/>
          <a:p>
            <a:r>
              <a:rPr lang="en-US" dirty="0">
                <a:effectLst>
                  <a:glow rad="101600">
                    <a:schemeClr val="accent4">
                      <a:satMod val="175000"/>
                      <a:alpha val="40000"/>
                    </a:schemeClr>
                  </a:glow>
                  <a:outerShdw blurRad="50800" dist="38100" dir="2700000" algn="tl" rotWithShape="0">
                    <a:prstClr val="black">
                      <a:alpha val="40000"/>
                    </a:prstClr>
                  </a:outerShdw>
                </a:effectLst>
              </a:rPr>
              <a:t>Double Bounce Rule</a:t>
            </a:r>
          </a:p>
        </p:txBody>
      </p:sp>
      <p:sp>
        <p:nvSpPr>
          <p:cNvPr id="4" name="Text Placeholder 3"/>
          <p:cNvSpPr>
            <a:spLocks noGrp="1"/>
          </p:cNvSpPr>
          <p:nvPr>
            <p:ph type="body" sz="quarter" idx="10"/>
          </p:nvPr>
        </p:nvSpPr>
        <p:spPr>
          <a:xfrm rot="20215210">
            <a:off x="1229903" y="2930916"/>
            <a:ext cx="4504879" cy="2140681"/>
          </a:xfrm>
          <a:effectLst>
            <a:outerShdw blurRad="152400" dist="317500" dir="5400000" sx="90000" sy="-19000" rotWithShape="0">
              <a:prstClr val="black">
                <a:alpha val="15000"/>
              </a:prstClr>
            </a:outerShdw>
          </a:effectLst>
        </p:spPr>
        <p:txBody>
          <a:bodyPr/>
          <a:lstStyle/>
          <a:p>
            <a:r>
              <a:rPr lang="en-US" sz="2400" b="0" i="0" spc="0" dirty="0">
                <a:solidFill>
                  <a:schemeClr val="tx1"/>
                </a:solidFill>
                <a:effectLst>
                  <a:glow rad="101600">
                    <a:schemeClr val="accent6">
                      <a:satMod val="175000"/>
                      <a:alpha val="40000"/>
                    </a:schemeClr>
                  </a:glow>
                  <a:outerShdw blurRad="38100" dist="38100" dir="2700000" algn="tl">
                    <a:srgbClr val="000000">
                      <a:alpha val="43137"/>
                    </a:srgbClr>
                  </a:outerShdw>
                </a:effectLst>
                <a:cs typeface="Arial" pitchFamily="34" charset="0"/>
              </a:rPr>
              <a:t>Each  team  must  play  their  first  shot off the bounce.  That is, the receiving team must let the serve bounce and the serving team must let the return of serve bounce before playing it. After the two bounces have occurred, the ball can be either volleyed or played off a bounce.</a:t>
            </a:r>
          </a:p>
        </p:txBody>
      </p:sp>
      <p:pic>
        <p:nvPicPr>
          <p:cNvPr id="7" name="Picture 6" descr="pickleball-ball.gif"/>
          <p:cNvPicPr>
            <a:picLocks noChangeAspect="1"/>
          </p:cNvPicPr>
          <p:nvPr/>
        </p:nvPicPr>
        <p:blipFill>
          <a:blip r:embed="rId3" cstate="print"/>
          <a:stretch>
            <a:fillRect/>
          </a:stretch>
        </p:blipFill>
        <p:spPr>
          <a:xfrm rot="18944774">
            <a:off x="6517696" y="4047020"/>
            <a:ext cx="1925893" cy="1991656"/>
          </a:xfrm>
          <a:prstGeom prst="rect">
            <a:avLst/>
          </a:prstGeom>
        </p:spPr>
      </p:pic>
      <p:sp>
        <p:nvSpPr>
          <p:cNvPr id="11" name="Freeform 10"/>
          <p:cNvSpPr/>
          <p:nvPr/>
        </p:nvSpPr>
        <p:spPr>
          <a:xfrm>
            <a:off x="1533378" y="738554"/>
            <a:ext cx="5416062" cy="4672818"/>
          </a:xfrm>
          <a:custGeom>
            <a:avLst/>
            <a:gdLst>
              <a:gd name="connsiteX0" fmla="*/ 5416062 w 5416062"/>
              <a:gd name="connsiteY0" fmla="*/ 3552092 h 4672818"/>
              <a:gd name="connsiteX1" fmla="*/ 4515730 w 5416062"/>
              <a:gd name="connsiteY1" fmla="*/ 1582615 h 4672818"/>
              <a:gd name="connsiteX2" fmla="*/ 2363373 w 5416062"/>
              <a:gd name="connsiteY2" fmla="*/ 4508695 h 4672818"/>
              <a:gd name="connsiteX3" fmla="*/ 1674056 w 5416062"/>
              <a:gd name="connsiteY3" fmla="*/ 597877 h 4672818"/>
              <a:gd name="connsiteX4" fmla="*/ 0 w 5416062"/>
              <a:gd name="connsiteY4" fmla="*/ 921434 h 46728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6062" h="4672818">
                <a:moveTo>
                  <a:pt x="5416062" y="3552092"/>
                </a:moveTo>
                <a:cubicBezTo>
                  <a:pt x="5220287" y="2487636"/>
                  <a:pt x="5024512" y="1423181"/>
                  <a:pt x="4515730" y="1582615"/>
                </a:cubicBezTo>
                <a:cubicBezTo>
                  <a:pt x="4006949" y="1742049"/>
                  <a:pt x="2836985" y="4672818"/>
                  <a:pt x="2363373" y="4508695"/>
                </a:cubicBezTo>
                <a:cubicBezTo>
                  <a:pt x="1889761" y="4344572"/>
                  <a:pt x="2067951" y="1195754"/>
                  <a:pt x="1674056" y="597877"/>
                </a:cubicBezTo>
                <a:cubicBezTo>
                  <a:pt x="1280161" y="0"/>
                  <a:pt x="640080" y="460717"/>
                  <a:pt x="0" y="92143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12" name="Picture 11" descr="pickleball-ball.gif"/>
          <p:cNvPicPr>
            <a:picLocks noChangeAspect="1"/>
          </p:cNvPicPr>
          <p:nvPr/>
        </p:nvPicPr>
        <p:blipFill>
          <a:blip r:embed="rId3" cstate="print"/>
          <a:stretch>
            <a:fillRect/>
          </a:stretch>
        </p:blipFill>
        <p:spPr>
          <a:xfrm rot="18944774">
            <a:off x="421696" y="1227620"/>
            <a:ext cx="1925893" cy="1991656"/>
          </a:xfrm>
          <a:prstGeom prst="rect">
            <a:avLst/>
          </a:prstGeom>
        </p:spPr>
      </p:pic>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glow rad="139700">
                    <a:schemeClr val="accent4">
                      <a:satMod val="175000"/>
                      <a:alpha val="40000"/>
                    </a:schemeClr>
                  </a:glow>
                  <a:outerShdw blurRad="50800" dist="38100" dir="2700000" algn="tl" rotWithShape="0">
                    <a:prstClr val="black">
                      <a:alpha val="40000"/>
                    </a:prstClr>
                  </a:outerShdw>
                </a:effectLst>
              </a:rPr>
              <a:t>Fault</a:t>
            </a:r>
          </a:p>
        </p:txBody>
      </p:sp>
      <p:sp>
        <p:nvSpPr>
          <p:cNvPr id="4" name="Text Placeholder 3"/>
          <p:cNvSpPr>
            <a:spLocks noGrp="1"/>
          </p:cNvSpPr>
          <p:nvPr>
            <p:ph type="body" sz="quarter" idx="10"/>
          </p:nvPr>
        </p:nvSpPr>
        <p:spPr>
          <a:xfrm>
            <a:off x="722049" y="2355850"/>
            <a:ext cx="7690114" cy="3663950"/>
          </a:xfrm>
        </p:spPr>
        <p:txBody>
          <a:bodyPr/>
          <a:lstStyle/>
          <a:p>
            <a:r>
              <a:rPr lang="en-US" sz="2800" b="0" i="0" spc="0" dirty="0">
                <a:ln w="18415" cmpd="sng">
                  <a:solidFill>
                    <a:srgbClr val="FFFFFF"/>
                  </a:solidFill>
                  <a:prstDash val="solid"/>
                </a:ln>
                <a:solidFill>
                  <a:schemeClr val="tx1"/>
                </a:solidFill>
                <a:effectLst>
                  <a:glow rad="101600">
                    <a:schemeClr val="accent6">
                      <a:satMod val="175000"/>
                      <a:alpha val="40000"/>
                    </a:schemeClr>
                  </a:glow>
                  <a:outerShdw blurRad="63500" dir="3600000" algn="tl" rotWithShape="0">
                    <a:srgbClr val="000000">
                      <a:alpha val="70000"/>
                    </a:srgbClr>
                  </a:outerShdw>
                </a:effectLst>
              </a:rPr>
              <a:t> It is a fault when:</a:t>
            </a:r>
          </a:p>
          <a:p>
            <a:r>
              <a:rPr lang="en-US" sz="2800" b="0" i="0" spc="0" dirty="0">
                <a:ln w="18415" cmpd="sng">
                  <a:solidFill>
                    <a:srgbClr val="FFFFFF"/>
                  </a:solidFill>
                  <a:prstDash val="solid"/>
                </a:ln>
                <a:solidFill>
                  <a:schemeClr val="tx1"/>
                </a:solidFill>
                <a:effectLst>
                  <a:glow rad="101600">
                    <a:schemeClr val="accent6">
                      <a:satMod val="175000"/>
                      <a:alpha val="40000"/>
                    </a:schemeClr>
                  </a:glow>
                  <a:outerShdw blurRad="63500" dir="3600000" algn="tl" rotWithShape="0">
                    <a:srgbClr val="000000">
                      <a:alpha val="70000"/>
                    </a:srgbClr>
                  </a:outerShdw>
                </a:effectLst>
              </a:rPr>
              <a:t>    a) Hitting a ball out of bounds.  A ball landing on the line is good;</a:t>
            </a:r>
          </a:p>
          <a:p>
            <a:r>
              <a:rPr lang="en-US" sz="2800" b="0" i="0" spc="0" dirty="0">
                <a:ln w="18415" cmpd="sng">
                  <a:solidFill>
                    <a:srgbClr val="FFFFFF"/>
                  </a:solidFill>
                  <a:prstDash val="solid"/>
                </a:ln>
                <a:solidFill>
                  <a:schemeClr val="tx1"/>
                </a:solidFill>
                <a:effectLst>
                  <a:glow rad="101600">
                    <a:schemeClr val="accent6">
                      <a:satMod val="175000"/>
                      <a:alpha val="40000"/>
                    </a:schemeClr>
                  </a:glow>
                  <a:outerShdw blurRad="63500" dir="3600000" algn="tl" rotWithShape="0">
                    <a:srgbClr val="000000">
                      <a:alpha val="70000"/>
                    </a:srgbClr>
                  </a:outerShdw>
                </a:effectLst>
              </a:rPr>
              <a:t>    b) The ball does not clear the net;</a:t>
            </a:r>
          </a:p>
          <a:p>
            <a:r>
              <a:rPr lang="en-US" sz="2800" b="0" i="0" spc="0" dirty="0">
                <a:ln w="18415" cmpd="sng">
                  <a:solidFill>
                    <a:srgbClr val="FFFFFF"/>
                  </a:solidFill>
                  <a:prstDash val="solid"/>
                </a:ln>
                <a:solidFill>
                  <a:schemeClr val="tx1"/>
                </a:solidFill>
                <a:effectLst>
                  <a:glow rad="101600">
                    <a:schemeClr val="accent6">
                      <a:satMod val="175000"/>
                      <a:alpha val="40000"/>
                    </a:schemeClr>
                  </a:glow>
                  <a:outerShdw blurRad="63500" dir="3600000" algn="tl" rotWithShape="0">
                    <a:srgbClr val="000000">
                      <a:alpha val="70000"/>
                    </a:srgbClr>
                  </a:outerShdw>
                </a:effectLst>
              </a:rPr>
              <a:t>    c) Stepping into the non-volley zone and volleying the ball;</a:t>
            </a:r>
          </a:p>
          <a:p>
            <a:r>
              <a:rPr lang="en-US" sz="2800" b="0" i="0" spc="0" dirty="0">
                <a:ln w="18415" cmpd="sng">
                  <a:solidFill>
                    <a:srgbClr val="FFFFFF"/>
                  </a:solidFill>
                  <a:prstDash val="solid"/>
                </a:ln>
                <a:solidFill>
                  <a:schemeClr val="tx1"/>
                </a:solidFill>
                <a:effectLst>
                  <a:glow rad="101600">
                    <a:schemeClr val="accent6">
                      <a:satMod val="175000"/>
                      <a:alpha val="40000"/>
                    </a:schemeClr>
                  </a:glow>
                  <a:outerShdw blurRad="63500" dir="3600000" algn="tl" rotWithShape="0">
                    <a:srgbClr val="000000">
                      <a:alpha val="70000"/>
                    </a:srgbClr>
                  </a:outerShdw>
                </a:effectLst>
              </a:rPr>
              <a:t>    d) Volleying the ball before it has bounced once on each side of the net</a:t>
            </a:r>
          </a:p>
          <a:p>
            <a:pPr>
              <a:buClr>
                <a:schemeClr val="accent1">
                  <a:lumMod val="75000"/>
                </a:schemeClr>
              </a:buClr>
            </a:pPr>
            <a:r>
              <a:rPr lang="en-US" sz="2800" i="0" dirty="0">
                <a:effectLst>
                  <a:glow rad="101600">
                    <a:schemeClr val="accent6">
                      <a:satMod val="175000"/>
                      <a:alpha val="40000"/>
                    </a:schemeClr>
                  </a:glow>
                  <a:outerShdw blurRad="50800" dist="39000" dir="5460000" algn="tl">
                    <a:srgbClr val="000000">
                      <a:alpha val="38000"/>
                    </a:srgbClr>
                  </a:outerShdw>
                </a:effectLst>
              </a:rPr>
              <a:t> </a:t>
            </a:r>
            <a:r>
              <a:rPr lang="en-US" sz="2000" dirty="0">
                <a:effectLst>
                  <a:glow rad="101600">
                    <a:schemeClr val="accent6">
                      <a:satMod val="175000"/>
                      <a:alpha val="40000"/>
                    </a:schemeClr>
                  </a:glow>
                  <a:outerShdw blurRad="50800" dist="39000" dir="5460000" algn="tl">
                    <a:srgbClr val="000000">
                      <a:alpha val="38000"/>
                    </a:srgbClr>
                  </a:outerShdw>
                </a:effectLst>
              </a:rPr>
              <a:t>j</a:t>
            </a:r>
          </a:p>
        </p:txBody>
      </p:sp>
    </p:spTree>
  </p:cSld>
  <p:clrMapOvr>
    <a:masterClrMapping/>
  </p:clrMapOvr>
  <p:transition>
    <p:fade/>
  </p:transition>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Sample presentation slides</Template>
  <TotalTime>627</TotalTime>
  <Words>1265</Words>
  <Application>Microsoft Office PowerPoint</Application>
  <PresentationFormat>On-screen Show (4:3)</PresentationFormat>
  <Paragraphs>96</Paragraphs>
  <Slides>13</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Courier New</vt:lpstr>
      <vt:lpstr>Wingdings</vt:lpstr>
      <vt:lpstr>Sample presentation slides</vt:lpstr>
      <vt:lpstr>White with Courier font for code slides</vt:lpstr>
      <vt:lpstr> Pickleball</vt:lpstr>
      <vt:lpstr>History of Pickleball </vt:lpstr>
      <vt:lpstr>PowerPoint Template Subtitle color</vt:lpstr>
      <vt:lpstr>Pickleball Court</vt:lpstr>
      <vt:lpstr>Rules of Pickleball</vt:lpstr>
      <vt:lpstr>More Rules </vt:lpstr>
      <vt:lpstr>Volley</vt:lpstr>
      <vt:lpstr>Double Bounce Rule</vt:lpstr>
      <vt:lpstr>Fault</vt:lpstr>
      <vt:lpstr>Singles Play </vt:lpstr>
      <vt:lpstr>Partner Title</vt:lpstr>
      <vt:lpstr>Customer Title</vt:lpstr>
      <vt:lpstr>Announcement Title</vt:lpstr>
    </vt:vector>
  </TitlesOfParts>
  <Company>Morris County School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Pickleball</dc:title>
  <dc:creator>MCST</dc:creator>
  <cp:lastModifiedBy>madayk</cp:lastModifiedBy>
  <cp:revision>32</cp:revision>
  <dcterms:created xsi:type="dcterms:W3CDTF">2010-04-09T11:49:53Z</dcterms:created>
  <dcterms:modified xsi:type="dcterms:W3CDTF">2018-06-20T17:24:05Z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TC102867381033</vt:lpwstr>
  </property>
</Properties>
</file>