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7" r:id="rId5"/>
    <p:sldId id="270" r:id="rId6"/>
    <p:sldId id="258" r:id="rId7"/>
    <p:sldId id="259" r:id="rId8"/>
    <p:sldId id="266" r:id="rId9"/>
    <p:sldId id="260" r:id="rId10"/>
    <p:sldId id="269" r:id="rId11"/>
    <p:sldId id="268" r:id="rId12"/>
    <p:sldId id="264" r:id="rId13"/>
    <p:sldId id="261" r:id="rId14"/>
    <p:sldId id="263" r:id="rId15"/>
    <p:sldId id="26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1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E4833CD-C6A9-47D1-A167-06AC0459FB99}" type="datetimeFigureOut">
              <a:rPr lang="en-US" smtClean="0"/>
              <a:pPr/>
              <a:t>6/20/2018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F6DBC065-44AE-4891-B11E-E13F568EF96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E4833CD-C6A9-47D1-A167-06AC0459FB9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BC065-44AE-4891-B11E-E13F568EF96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E4833CD-C6A9-47D1-A167-06AC0459FB9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BC065-44AE-4891-B11E-E13F568EF96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E4833CD-C6A9-47D1-A167-06AC0459FB9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BC065-44AE-4891-B11E-E13F568EF968}"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E4833CD-C6A9-47D1-A167-06AC0459FB99}" type="datetimeFigureOut">
              <a:rPr lang="en-US" smtClean="0"/>
              <a:pPr/>
              <a:t>6/20/2018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DBC065-44AE-4891-B11E-E13F568EF96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E4833CD-C6A9-47D1-A167-06AC0459FB99}"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BC065-44AE-4891-B11E-E13F568EF968}"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E4833CD-C6A9-47D1-A167-06AC0459FB99}" type="datetimeFigureOut">
              <a:rPr lang="en-US" smtClean="0"/>
              <a:pPr/>
              <a:t>6/20/2018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DBC065-44AE-4891-B11E-E13F568EF9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E4833CD-C6A9-47D1-A167-06AC0459FB99}" type="datetimeFigureOut">
              <a:rPr lang="en-US" smtClean="0"/>
              <a:pPr/>
              <a:t>6/20/2018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DBC065-44AE-4891-B11E-E13F568EF968}"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4833CD-C6A9-47D1-A167-06AC0459FB99}" type="datetimeFigureOut">
              <a:rPr lang="en-US" smtClean="0"/>
              <a:pPr/>
              <a:t>6/20/2018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DBC065-44AE-4891-B11E-E13F568EF96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E4833CD-C6A9-47D1-A167-06AC0459FB99}" type="datetimeFigureOut">
              <a:rPr lang="en-US" smtClean="0"/>
              <a:pPr/>
              <a:t>6/20/2018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DBC065-44AE-4891-B11E-E13F568EF96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BE4833CD-C6A9-47D1-A167-06AC0459FB99}" type="datetimeFigureOut">
              <a:rPr lang="en-US" smtClean="0"/>
              <a:pPr/>
              <a:t>6/20/2018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6DBC065-44AE-4891-B11E-E13F568EF96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BE4833CD-C6A9-47D1-A167-06AC0459FB99}" type="datetimeFigureOut">
              <a:rPr lang="en-US" smtClean="0"/>
              <a:pPr/>
              <a:t>6/20/2018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F6DBC065-44AE-4891-B11E-E13F568EF96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ockeylangvandommelen.jpg"/>
          <p:cNvPicPr>
            <a:picLocks noChangeAspect="1"/>
          </p:cNvPicPr>
          <p:nvPr/>
        </p:nvPicPr>
        <p:blipFill>
          <a:blip r:embed="rId2" cstate="print"/>
          <a:stretch>
            <a:fillRect/>
          </a:stretch>
        </p:blipFill>
        <p:spPr>
          <a:xfrm>
            <a:off x="0" y="990600"/>
            <a:ext cx="9144000" cy="4876800"/>
          </a:xfrm>
          <a:prstGeom prst="rect">
            <a:avLst/>
          </a:prstGeom>
        </p:spPr>
      </p:pic>
      <p:sp>
        <p:nvSpPr>
          <p:cNvPr id="2" name="Title 1"/>
          <p:cNvSpPr>
            <a:spLocks noGrp="1"/>
          </p:cNvSpPr>
          <p:nvPr>
            <p:ph type="ctrTitle"/>
          </p:nvPr>
        </p:nvSpPr>
        <p:spPr>
          <a:xfrm>
            <a:off x="0" y="228600"/>
            <a:ext cx="9144000" cy="1143000"/>
          </a:xfrm>
        </p:spPr>
        <p:txBody>
          <a:bodyPr>
            <a:noAutofit/>
          </a:bodyPr>
          <a:lstStyle/>
          <a:p>
            <a:pPr algn="ctr"/>
            <a:r>
              <a:rPr lang="en-US" sz="8800" dirty="0">
                <a:solidFill>
                  <a:srgbClr val="FF0000"/>
                </a:solidFill>
                <a:latin typeface="Chiller" pitchFamily="82" charset="0"/>
              </a:rPr>
              <a:t>MCST</a:t>
            </a:r>
          </a:p>
        </p:txBody>
      </p:sp>
      <p:sp>
        <p:nvSpPr>
          <p:cNvPr id="3" name="Subtitle 2"/>
          <p:cNvSpPr>
            <a:spLocks noGrp="1"/>
          </p:cNvSpPr>
          <p:nvPr>
            <p:ph type="subTitle" idx="1"/>
          </p:nvPr>
        </p:nvSpPr>
        <p:spPr>
          <a:xfrm>
            <a:off x="304800" y="6019800"/>
            <a:ext cx="8534400" cy="609600"/>
          </a:xfrm>
        </p:spPr>
        <p:txBody>
          <a:bodyPr>
            <a:normAutofit fontScale="92500"/>
          </a:bodyPr>
          <a:lstStyle/>
          <a:p>
            <a:r>
              <a:rPr lang="en-US" dirty="0"/>
              <a:t>Mr. Prentice, Miss Murphy, Mr. Brophy, and Mrs. Adler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Floor Hockey is a modification of ice hockey with some clear differences.</a:t>
            </a:r>
          </a:p>
          <a:p>
            <a:pPr lvl="1"/>
            <a:r>
              <a:rPr lang="en-US" dirty="0"/>
              <a:t>Played on a hard floor – not ice  </a:t>
            </a:r>
          </a:p>
          <a:p>
            <a:pPr lvl="1"/>
            <a:r>
              <a:rPr lang="en-US" dirty="0"/>
              <a:t>No skates are used</a:t>
            </a:r>
          </a:p>
          <a:p>
            <a:pPr lvl="1"/>
            <a:r>
              <a:rPr lang="en-US" dirty="0"/>
              <a:t>Balls can be used instead of pucks.</a:t>
            </a:r>
          </a:p>
          <a:p>
            <a:pPr lvl="1"/>
            <a:r>
              <a:rPr lang="en-US" dirty="0"/>
              <a:t>Smaller goals can be used to increase shooting accuracy / control </a:t>
            </a:r>
          </a:p>
          <a:p>
            <a:pPr lvl="1"/>
            <a:r>
              <a:rPr lang="en-US" dirty="0"/>
              <a:t>Bully – used instead of a traditional face-off. </a:t>
            </a:r>
          </a:p>
          <a:p>
            <a:pPr lvl="2"/>
            <a:r>
              <a:rPr lang="en-US" dirty="0"/>
              <a:t>When the centers from each team face each other with the ball between them and tap sticks three times to begin play. </a:t>
            </a:r>
          </a:p>
          <a:p>
            <a:pPr lvl="2">
              <a:buNone/>
            </a:pPr>
            <a:r>
              <a:rPr lang="en-US" dirty="0"/>
              <a:t>  </a:t>
            </a:r>
          </a:p>
          <a:p>
            <a:endParaRPr lang="en-US" dirty="0"/>
          </a:p>
        </p:txBody>
      </p:sp>
      <p:sp>
        <p:nvSpPr>
          <p:cNvPr id="3" name="Title 2"/>
          <p:cNvSpPr>
            <a:spLocks noGrp="1"/>
          </p:cNvSpPr>
          <p:nvPr>
            <p:ph type="title"/>
          </p:nvPr>
        </p:nvSpPr>
        <p:spPr/>
        <p:txBody>
          <a:bodyPr/>
          <a:lstStyle/>
          <a:p>
            <a:pPr algn="ctr"/>
            <a:r>
              <a:rPr lang="en-US" dirty="0">
                <a:ln w="18000">
                  <a:solidFill>
                    <a:schemeClr val="accent2">
                      <a:satMod val="140000"/>
                    </a:schemeClr>
                  </a:solidFill>
                  <a:prstDash val="solid"/>
                  <a:miter lim="800000"/>
                </a:ln>
                <a:solidFill>
                  <a:schemeClr val="accent2"/>
                </a:solidFill>
                <a:effectLst>
                  <a:glow rad="101600">
                    <a:schemeClr val="accent5">
                      <a:satMod val="175000"/>
                      <a:alpha val="40000"/>
                    </a:schemeClr>
                  </a:glow>
                  <a:outerShdw blurRad="25500" dist="23000" dir="7020000" algn="tl">
                    <a:srgbClr val="000000">
                      <a:alpha val="50000"/>
                    </a:srgbClr>
                  </a:outerShdw>
                </a:effectLst>
              </a:rPr>
              <a:t>Floor Hockey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hield_20864.jpg"/>
          <p:cNvPicPr>
            <a:picLocks noGrp="1" noChangeAspect="1"/>
          </p:cNvPicPr>
          <p:nvPr>
            <p:ph idx="1"/>
          </p:nvPr>
        </p:nvPicPr>
        <p:blipFill>
          <a:blip r:embed="rId2" cstate="print"/>
          <a:stretch>
            <a:fillRect/>
          </a:stretch>
        </p:blipFill>
        <p:spPr>
          <a:xfrm>
            <a:off x="381000" y="2362200"/>
            <a:ext cx="2959100" cy="2959100"/>
          </a:xfrm>
        </p:spPr>
      </p:pic>
      <p:sp>
        <p:nvSpPr>
          <p:cNvPr id="3" name="Title 2"/>
          <p:cNvSpPr>
            <a:spLocks noGrp="1"/>
          </p:cNvSpPr>
          <p:nvPr>
            <p:ph type="title"/>
          </p:nvPr>
        </p:nvSpPr>
        <p:spPr/>
        <p:txBody>
          <a:bodyPr/>
          <a:lstStyle/>
          <a:p>
            <a:r>
              <a:rPr lang="en-US" dirty="0"/>
              <a:t>Equipment – Floor Hockey</a:t>
            </a:r>
          </a:p>
        </p:txBody>
      </p:sp>
      <p:sp>
        <p:nvSpPr>
          <p:cNvPr id="5" name="TextBox 4"/>
          <p:cNvSpPr txBox="1"/>
          <p:nvPr/>
        </p:nvSpPr>
        <p:spPr>
          <a:xfrm>
            <a:off x="1143000" y="1828800"/>
            <a:ext cx="1600200" cy="369332"/>
          </a:xfrm>
          <a:prstGeom prst="rect">
            <a:avLst/>
          </a:prstGeom>
          <a:noFill/>
        </p:spPr>
        <p:txBody>
          <a:bodyPr wrap="square" rtlCol="0">
            <a:spAutoFit/>
          </a:bodyPr>
          <a:lstStyle/>
          <a:p>
            <a:pPr algn="ct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Stick </a:t>
            </a:r>
          </a:p>
        </p:txBody>
      </p:sp>
      <p:pic>
        <p:nvPicPr>
          <p:cNvPr id="6" name="Picture 5" descr="HB.jpg"/>
          <p:cNvPicPr>
            <a:picLocks noChangeAspect="1"/>
          </p:cNvPicPr>
          <p:nvPr/>
        </p:nvPicPr>
        <p:blipFill>
          <a:blip r:embed="rId3" cstate="print"/>
          <a:stretch>
            <a:fillRect/>
          </a:stretch>
        </p:blipFill>
        <p:spPr>
          <a:xfrm>
            <a:off x="6477000" y="4419600"/>
            <a:ext cx="1809750" cy="1943100"/>
          </a:xfrm>
          <a:prstGeom prst="rect">
            <a:avLst/>
          </a:prstGeom>
        </p:spPr>
      </p:pic>
      <p:sp>
        <p:nvSpPr>
          <p:cNvPr id="7" name="TextBox 6"/>
          <p:cNvSpPr txBox="1"/>
          <p:nvPr/>
        </p:nvSpPr>
        <p:spPr>
          <a:xfrm>
            <a:off x="5943600" y="3886200"/>
            <a:ext cx="2819400" cy="369332"/>
          </a:xfrm>
          <a:prstGeom prst="rect">
            <a:avLst/>
          </a:prstGeom>
          <a:noFill/>
        </p:spPr>
        <p:txBody>
          <a:bodyPr wrap="square" rtlCol="0">
            <a:spAutoFit/>
          </a:bodyPr>
          <a:lstStyle/>
          <a:p>
            <a:pPr algn="ct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Floor hockey ball </a:t>
            </a:r>
          </a:p>
        </p:txBody>
      </p:sp>
      <p:pic>
        <p:nvPicPr>
          <p:cNvPr id="8" name="Picture 7" descr="p7809552reg.jpg"/>
          <p:cNvPicPr>
            <a:picLocks noChangeAspect="1"/>
          </p:cNvPicPr>
          <p:nvPr/>
        </p:nvPicPr>
        <p:blipFill>
          <a:blip r:embed="rId4" cstate="print"/>
          <a:stretch>
            <a:fillRect/>
          </a:stretch>
        </p:blipFill>
        <p:spPr>
          <a:xfrm>
            <a:off x="4419600" y="1447800"/>
            <a:ext cx="2438400" cy="2438400"/>
          </a:xfrm>
          <a:prstGeom prst="rect">
            <a:avLst/>
          </a:prstGeom>
        </p:spPr>
      </p:pic>
      <p:sp>
        <p:nvSpPr>
          <p:cNvPr id="9" name="TextBox 8"/>
          <p:cNvSpPr txBox="1"/>
          <p:nvPr/>
        </p:nvSpPr>
        <p:spPr>
          <a:xfrm>
            <a:off x="6934200" y="1752600"/>
            <a:ext cx="2057400" cy="369332"/>
          </a:xfrm>
          <a:prstGeom prst="rect">
            <a:avLst/>
          </a:prstGeom>
          <a:noFill/>
        </p:spPr>
        <p:txBody>
          <a:bodyPr wrap="square" rtlCol="0">
            <a:spAutoFit/>
          </a:bodyPr>
          <a:lstStyle/>
          <a:p>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Safety goggles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a:p>
        </p:txBody>
      </p:sp>
      <p:sp>
        <p:nvSpPr>
          <p:cNvPr id="3" name="Title 2"/>
          <p:cNvSpPr>
            <a:spLocks noGrp="1"/>
          </p:cNvSpPr>
          <p:nvPr>
            <p:ph type="title"/>
          </p:nvPr>
        </p:nvSpPr>
        <p:spPr/>
        <p:txBody>
          <a:bodyPr>
            <a:normAutofit/>
          </a:bodyPr>
          <a:lstStyle/>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28800"/>
            <a:ext cx="8305800" cy="5257800"/>
          </a:xfrm>
        </p:spPr>
        <p:txBody>
          <a:bodyPr>
            <a:normAutofit/>
          </a:bodyPr>
          <a:lstStyle/>
          <a:p>
            <a:endParaRPr lang="en-US" dirty="0"/>
          </a:p>
        </p:txBody>
      </p:sp>
      <p:sp>
        <p:nvSpPr>
          <p:cNvPr id="3" name="Title 2"/>
          <p:cNvSpPr>
            <a:spLocks noGrp="1"/>
          </p:cNvSpPr>
          <p:nvPr>
            <p:ph type="title"/>
          </p:nvPr>
        </p:nvSpPr>
        <p:spPr>
          <a:xfrm>
            <a:off x="7848600" y="274638"/>
            <a:ext cx="838200" cy="258762"/>
          </a:xfrm>
        </p:spPr>
        <p:txBody>
          <a:bodyPr>
            <a:normAutofit fontScale="90000"/>
          </a:bodyPr>
          <a:lstStyle/>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a:bodyPr>
          <a:lstStyle/>
          <a:p>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6400800" cy="5181600"/>
          </a:xfrm>
        </p:spPr>
        <p:txBody>
          <a:bodyPr>
            <a:normAutofit lnSpcReduction="10000"/>
          </a:bodyPr>
          <a:lstStyle/>
          <a:p>
            <a:pPr>
              <a:buNone/>
            </a:pPr>
            <a:endParaRPr lang="en-US" dirty="0"/>
          </a:p>
          <a:p>
            <a:pPr>
              <a:buFont typeface="Wingdings" pitchFamily="2" charset="2"/>
              <a:buChar char="Ø"/>
            </a:pPr>
            <a:r>
              <a:rPr lang="en-US" dirty="0"/>
              <a:t>Hockey officially came together as a sport in 1877 when a group of students from McGill University in Montreal came up with a set of rules to govern the game. </a:t>
            </a:r>
          </a:p>
          <a:p>
            <a:r>
              <a:rPr lang="en-US" dirty="0"/>
              <a:t>Lord Stanley of Preston saw hockey for the first time at the Montreal Winter Carnival in 1888. He liked it so much that he helped create the Stanley Cup as an award to the best hockey team in the country.</a:t>
            </a:r>
          </a:p>
          <a:p>
            <a:endParaRPr lang="en-US" dirty="0"/>
          </a:p>
          <a:p>
            <a:endParaRPr lang="en-US" dirty="0"/>
          </a:p>
          <a:p>
            <a:pPr>
              <a:buNone/>
            </a:pPr>
            <a:endParaRPr lang="en-US" dirty="0"/>
          </a:p>
          <a:p>
            <a:endParaRPr lang="en-US" dirty="0"/>
          </a:p>
        </p:txBody>
      </p:sp>
      <p:sp>
        <p:nvSpPr>
          <p:cNvPr id="2" name="Title 1"/>
          <p:cNvSpPr>
            <a:spLocks noGrp="1"/>
          </p:cNvSpPr>
          <p:nvPr>
            <p:ph type="title"/>
          </p:nvPr>
        </p:nvSpPr>
        <p:spPr>
          <a:xfrm rot="21031679">
            <a:off x="457200" y="274638"/>
            <a:ext cx="6553200" cy="1143000"/>
          </a:xfrm>
        </p:spPr>
        <p:txBody>
          <a:bodyPr>
            <a:normAutofit fontScale="90000"/>
          </a:bodyPr>
          <a:lstStyle/>
          <a:p>
            <a:r>
              <a:rPr lang="en-US" dirty="0">
                <a:solidFill>
                  <a:schemeClr val="bg2">
                    <a:lumMod val="50000"/>
                  </a:schemeClr>
                </a:solidFill>
              </a:rPr>
              <a:t>The History of </a:t>
            </a:r>
            <a:r>
              <a:rPr lang="en-US"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Ice</a:t>
            </a:r>
            <a:r>
              <a:rPr lang="en-US" dirty="0"/>
              <a:t> </a:t>
            </a:r>
            <a:r>
              <a:rPr lang="en-US" dirty="0">
                <a:solidFill>
                  <a:schemeClr val="bg2">
                    <a:lumMod val="50000"/>
                  </a:schemeClr>
                </a:solidFill>
              </a:rPr>
              <a:t>Hockey</a:t>
            </a:r>
            <a:endParaRPr lang="en-US" dirty="0">
              <a:solidFill>
                <a:schemeClr val="bg2">
                  <a:lumMod val="50000"/>
                </a:schemeClr>
              </a:solidFill>
              <a:effectLst>
                <a:outerShdw blurRad="50800" dist="38100" dir="18900000" algn="bl" rotWithShape="0">
                  <a:prstClr val="black">
                    <a:alpha val="40000"/>
                  </a:prstClr>
                </a:outerShdw>
              </a:effectLst>
            </a:endParaRPr>
          </a:p>
        </p:txBody>
      </p:sp>
      <p:pic>
        <p:nvPicPr>
          <p:cNvPr id="6" name="Picture 5" descr="images.jpg"/>
          <p:cNvPicPr>
            <a:picLocks noChangeAspect="1"/>
          </p:cNvPicPr>
          <p:nvPr/>
        </p:nvPicPr>
        <p:blipFill>
          <a:blip r:embed="rId2" cstate="print"/>
          <a:stretch>
            <a:fillRect/>
          </a:stretch>
        </p:blipFill>
        <p:spPr>
          <a:xfrm>
            <a:off x="6858000" y="1219200"/>
            <a:ext cx="2286000" cy="44958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495800"/>
          </a:xfrm>
        </p:spPr>
        <p:txBody>
          <a:bodyPr>
            <a:normAutofit fontScale="85000" lnSpcReduction="20000"/>
          </a:bodyPr>
          <a:lstStyle/>
          <a:p>
            <a:r>
              <a:rPr lang="en-US" dirty="0"/>
              <a:t>In 1890 the first official game in the US was played. </a:t>
            </a:r>
          </a:p>
          <a:p>
            <a:pPr>
              <a:buNone/>
            </a:pPr>
            <a:r>
              <a:rPr lang="en-US" dirty="0"/>
              <a:t>	Johns Hopkins vs. Yale University.  </a:t>
            </a:r>
          </a:p>
          <a:p>
            <a:r>
              <a:rPr lang="en-US" dirty="0"/>
              <a:t>The first professional hockey team was created in 1899.</a:t>
            </a:r>
          </a:p>
          <a:p>
            <a:r>
              <a:rPr lang="en-US" dirty="0"/>
              <a:t>The National Hockey League (or NHL), was formed in November 1917</a:t>
            </a:r>
          </a:p>
          <a:p>
            <a:r>
              <a:rPr lang="en-US" dirty="0"/>
              <a:t>Hockey joined the Olympics in 1920 and made its first official appearance in 1924. </a:t>
            </a:r>
          </a:p>
          <a:p>
            <a:r>
              <a:rPr lang="en-US" dirty="0"/>
              <a:t>Women's hockey played their first game in the Olympics in 1998.</a:t>
            </a:r>
          </a:p>
          <a:p>
            <a:r>
              <a:rPr lang="en-US" dirty="0"/>
              <a:t>On February 16, 2005 the NHL became the first major professional team sport in North America to cancel an entire season.  </a:t>
            </a:r>
          </a:p>
          <a:p>
            <a:endParaRPr lang="en-US" dirty="0"/>
          </a:p>
          <a:p>
            <a:endParaRPr lang="en-US" dirty="0"/>
          </a:p>
        </p:txBody>
      </p:sp>
      <p:sp>
        <p:nvSpPr>
          <p:cNvPr id="3" name="Title 2"/>
          <p:cNvSpPr>
            <a:spLocks noGrp="1"/>
          </p:cNvSpPr>
          <p:nvPr>
            <p:ph type="title"/>
          </p:nvPr>
        </p:nvSpPr>
        <p:spPr>
          <a:xfrm>
            <a:off x="4114800" y="274638"/>
            <a:ext cx="1752600" cy="1143000"/>
          </a:xfrm>
        </p:spPr>
        <p:txBody>
          <a:bodyPr/>
          <a:lstStyle/>
          <a:p>
            <a:r>
              <a:rPr lang="en-US" dirty="0"/>
              <a:t>VS.</a:t>
            </a:r>
          </a:p>
        </p:txBody>
      </p:sp>
      <p:pic>
        <p:nvPicPr>
          <p:cNvPr id="4" name="Picture 3" descr="imagesCA2I0CDR.jpg"/>
          <p:cNvPicPr>
            <a:picLocks noChangeAspect="1"/>
          </p:cNvPicPr>
          <p:nvPr/>
        </p:nvPicPr>
        <p:blipFill>
          <a:blip r:embed="rId2" cstate="print"/>
          <a:stretch>
            <a:fillRect/>
          </a:stretch>
        </p:blipFill>
        <p:spPr>
          <a:xfrm>
            <a:off x="1905000" y="228600"/>
            <a:ext cx="1905000" cy="1421423"/>
          </a:xfrm>
          <a:prstGeom prst="rect">
            <a:avLst/>
          </a:prstGeom>
        </p:spPr>
      </p:pic>
      <p:pic>
        <p:nvPicPr>
          <p:cNvPr id="5" name="Picture 4" descr="YaleLogo.jpg"/>
          <p:cNvPicPr>
            <a:picLocks noChangeAspect="1"/>
          </p:cNvPicPr>
          <p:nvPr/>
        </p:nvPicPr>
        <p:blipFill>
          <a:blip r:embed="rId3" cstate="print"/>
          <a:stretch>
            <a:fillRect/>
          </a:stretch>
        </p:blipFill>
        <p:spPr>
          <a:xfrm>
            <a:off x="5334000" y="152400"/>
            <a:ext cx="1539472" cy="1524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ockey-equipment.jpg"/>
          <p:cNvPicPr>
            <a:picLocks noGrp="1" noChangeAspect="1"/>
          </p:cNvPicPr>
          <p:nvPr>
            <p:ph idx="1"/>
          </p:nvPr>
        </p:nvPicPr>
        <p:blipFill>
          <a:blip r:embed="rId2" cstate="print"/>
          <a:stretch>
            <a:fillRect/>
          </a:stretch>
        </p:blipFill>
        <p:spPr>
          <a:xfrm>
            <a:off x="685800" y="1524000"/>
            <a:ext cx="7917850" cy="4191000"/>
          </a:xfrm>
        </p:spPr>
      </p:pic>
      <p:sp>
        <p:nvSpPr>
          <p:cNvPr id="3" name="Title 2"/>
          <p:cNvSpPr>
            <a:spLocks noGrp="1"/>
          </p:cNvSpPr>
          <p:nvPr>
            <p:ph type="title"/>
          </p:nvPr>
        </p:nvSpPr>
        <p:spPr/>
        <p:txBody>
          <a:bodyPr/>
          <a:lstStyle/>
          <a:p>
            <a:r>
              <a:rPr lang="en-US" dirty="0"/>
              <a:t>Equipment – Ice Hockey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ce-hockey-rink.gif"/>
          <p:cNvPicPr>
            <a:picLocks noGrp="1" noChangeAspect="1"/>
          </p:cNvPicPr>
          <p:nvPr>
            <p:ph idx="1"/>
          </p:nvPr>
        </p:nvPicPr>
        <p:blipFill>
          <a:blip r:embed="rId2" cstate="print"/>
          <a:stretch>
            <a:fillRect/>
          </a:stretch>
        </p:blipFill>
        <p:spPr>
          <a:xfrm rot="5400000">
            <a:off x="1333499" y="-1333498"/>
            <a:ext cx="6477000" cy="9144002"/>
          </a:xfrm>
        </p:spPr>
      </p:pic>
      <p:sp>
        <p:nvSpPr>
          <p:cNvPr id="3" name="Title 2"/>
          <p:cNvSpPr>
            <a:spLocks noGrp="1"/>
          </p:cNvSpPr>
          <p:nvPr>
            <p:ph type="title"/>
          </p:nvPr>
        </p:nvSpPr>
        <p:spPr>
          <a:xfrm>
            <a:off x="457200" y="274638"/>
            <a:ext cx="3200400" cy="1143000"/>
          </a:xfrm>
        </p:spPr>
        <p:txBody>
          <a:bodyPr/>
          <a:lstStyle/>
          <a:p>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Typically, hockey games are divided into 3-20 minute periods with 2 intermissions between them. </a:t>
            </a:r>
          </a:p>
          <a:p>
            <a:r>
              <a:rPr lang="en-US" dirty="0"/>
              <a:t>The object is to score points by hitting the puck into the goal or net.</a:t>
            </a:r>
          </a:p>
        </p:txBody>
      </p:sp>
      <p:sp>
        <p:nvSpPr>
          <p:cNvPr id="3" name="Title 2"/>
          <p:cNvSpPr>
            <a:spLocks noGrp="1"/>
          </p:cNvSpPr>
          <p:nvPr>
            <p:ph type="title"/>
          </p:nvPr>
        </p:nvSpPr>
        <p:spPr/>
        <p:txBody>
          <a:bodyPr/>
          <a:lstStyle/>
          <a:p>
            <a:r>
              <a:rPr lang="en-US" dirty="0"/>
              <a:t>The Game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r>
              <a:rPr lang="en-US" b="1" dirty="0"/>
              <a:t>5 players on floor plus goalie.</a:t>
            </a:r>
          </a:p>
          <a:p>
            <a:pPr lvl="1"/>
            <a:r>
              <a:rPr lang="en-US" b="1" dirty="0"/>
              <a:t>Game begins with face off at centerline and resume there after each goal.</a:t>
            </a:r>
          </a:p>
          <a:p>
            <a:pPr lvl="1"/>
            <a:r>
              <a:rPr lang="en-US" b="1" dirty="0"/>
              <a:t>Face off is called when ball is out of play, thrown or caught by any player other than goalie. Official will drop ball during face off.</a:t>
            </a:r>
          </a:p>
          <a:p>
            <a:pPr lvl="1"/>
            <a:r>
              <a:rPr lang="en-US" b="1" dirty="0"/>
              <a:t>Ball may be stopped by hand, but not held, passed or advanced by hand.</a:t>
            </a:r>
          </a:p>
          <a:p>
            <a:pPr lvl="1"/>
            <a:r>
              <a:rPr lang="en-US" b="1" dirty="0"/>
              <a:t>Ties will stand.</a:t>
            </a:r>
          </a:p>
        </p:txBody>
      </p:sp>
      <p:sp>
        <p:nvSpPr>
          <p:cNvPr id="3" name="Title 2"/>
          <p:cNvSpPr>
            <a:spLocks noGrp="1"/>
          </p:cNvSpPr>
          <p:nvPr>
            <p:ph type="title"/>
          </p:nvPr>
        </p:nvSpPr>
        <p:spPr/>
        <p:txBody>
          <a:bodyPr/>
          <a:lstStyle/>
          <a:p>
            <a:r>
              <a:rPr lang="en-US" dirty="0"/>
              <a:t>Rules and Regulations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b="1" dirty="0"/>
              <a:t>Goal is scored when player hits, sweeps or pushes the ball into the net directly off stick or it is deflected off one of their teammates or defensive player into net.</a:t>
            </a:r>
          </a:p>
          <a:p>
            <a:pPr lvl="1"/>
            <a:r>
              <a:rPr lang="en-US" b="1" dirty="0"/>
              <a:t>A player may touch, but not advance ball with their feet, but MAY NOT kick it directly into the goal.</a:t>
            </a:r>
          </a:p>
          <a:p>
            <a:pPr lvl="1"/>
            <a:r>
              <a:rPr lang="en-US" b="1" dirty="0"/>
              <a:t>A ball CANNOT be thrown into the goal to score.</a:t>
            </a:r>
          </a:p>
          <a:p>
            <a:pPr lvl="1"/>
            <a:r>
              <a:rPr lang="en-US" b="1" dirty="0"/>
              <a:t>When a goalie catches or stops the ball, they must be given room to release it to one of their players by hand or stick. </a:t>
            </a:r>
          </a:p>
          <a:p>
            <a:pPr lvl="1"/>
            <a:r>
              <a:rPr lang="en-US" b="1" dirty="0"/>
              <a:t>If a goalie falls onto a ball and is unable to release it, face-off is called to the front of the goal.</a:t>
            </a:r>
            <a:endParaRPr lang="en-US" dirty="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High Sticking - occur when a player intentionally or inadvertently plays with his or her stick above the height of the shoulders or above the cross bar of a hockey goal. Results in a one minute power play.</a:t>
            </a:r>
          </a:p>
          <a:p>
            <a:r>
              <a:rPr lang="en-US" dirty="0"/>
              <a:t>Offensive player in the crease – defense is awarded a free pass from the centerline.</a:t>
            </a:r>
          </a:p>
          <a:p>
            <a:r>
              <a:rPr lang="en-US" dirty="0"/>
              <a:t>Defensive player in the crease – offense is awarded a free corner pass in from the offensive side.  </a:t>
            </a:r>
          </a:p>
        </p:txBody>
      </p:sp>
      <p:sp>
        <p:nvSpPr>
          <p:cNvPr id="3" name="Title 2"/>
          <p:cNvSpPr>
            <a:spLocks noGrp="1"/>
          </p:cNvSpPr>
          <p:nvPr>
            <p:ph type="title"/>
          </p:nvPr>
        </p:nvSpPr>
        <p:spPr/>
        <p:txBody>
          <a:bodyPr/>
          <a:lstStyle/>
          <a:p>
            <a:r>
              <a:rPr lang="en-US" dirty="0"/>
              <a:t>Fouls and Penalties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10177</TotalTime>
  <Words>506</Words>
  <Application>Microsoft Office PowerPoint</Application>
  <PresentationFormat>On-screen Show (4:3)</PresentationFormat>
  <Paragraphs>49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Chiller</vt:lpstr>
      <vt:lpstr>Lucida Sans Unicode</vt:lpstr>
      <vt:lpstr>Verdana</vt:lpstr>
      <vt:lpstr>Wingdings</vt:lpstr>
      <vt:lpstr>Wingdings 2</vt:lpstr>
      <vt:lpstr>Wingdings 3</vt:lpstr>
      <vt:lpstr>Concourse</vt:lpstr>
      <vt:lpstr>MCST</vt:lpstr>
      <vt:lpstr>The History of Ice Hockey</vt:lpstr>
      <vt:lpstr>VS.</vt:lpstr>
      <vt:lpstr>Equipment – Ice Hockey </vt:lpstr>
      <vt:lpstr> </vt:lpstr>
      <vt:lpstr>The Game </vt:lpstr>
      <vt:lpstr>Rules and Regulations</vt:lpstr>
      <vt:lpstr>PowerPoint Presentation</vt:lpstr>
      <vt:lpstr>Fouls and Penalties</vt:lpstr>
      <vt:lpstr>Floor Hockey</vt:lpstr>
      <vt:lpstr>Equipment – Floor Hockey</vt:lpstr>
      <vt:lpstr>PowerPoint Presentation</vt:lpstr>
      <vt:lpstr>PowerPoint Presentation</vt:lpstr>
      <vt:lpstr>PowerPoint Presentation</vt:lpstr>
      <vt:lpstr>PowerPoint Presentation</vt:lpstr>
    </vt:vector>
  </TitlesOfParts>
  <Company>Morris County School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MCST</dc:title>
  <dc:creator>MCST</dc:creator>
  <cp:lastModifiedBy>madayk</cp:lastModifiedBy>
  <cp:revision>303</cp:revision>
  <dcterms:created xsi:type="dcterms:W3CDTF">2010-12-15T20:37:11Z</dcterms:created>
  <dcterms:modified xsi:type="dcterms:W3CDTF">2018-06-20T17:24:26Z</dcterms:modified>
</cp:coreProperties>
</file>