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0C4C7BF4-BD4D-43F2-ADC6-7248EE89E518}" type="datetimeFigureOut">
              <a:rPr lang="en-US" smtClean="0"/>
              <a:t>6/20/2018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590AC3E-4B74-441A-9C69-835959A92382}"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4C7BF4-BD4D-43F2-ADC6-7248EE89E518}"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0AC3E-4B74-441A-9C69-835959A9238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4C7BF4-BD4D-43F2-ADC6-7248EE89E518}"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0AC3E-4B74-441A-9C69-835959A9238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C4C7BF4-BD4D-43F2-ADC6-7248EE89E518}"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90AC3E-4B74-441A-9C69-835959A92382}"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C4C7BF4-BD4D-43F2-ADC6-7248EE89E518}" type="datetimeFigureOut">
              <a:rPr lang="en-US" smtClean="0"/>
              <a:t>6/20/2018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590AC3E-4B74-441A-9C69-835959A9238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C4C7BF4-BD4D-43F2-ADC6-7248EE89E518}"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0AC3E-4B74-441A-9C69-835959A92382}"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C4C7BF4-BD4D-43F2-ADC6-7248EE89E518}" type="datetimeFigureOut">
              <a:rPr lang="en-US" smtClean="0"/>
              <a:t>6/20/2018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90AC3E-4B74-441A-9C69-835959A92382}"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C4C7BF4-BD4D-43F2-ADC6-7248EE89E518}" type="datetimeFigureOut">
              <a:rPr lang="en-US" smtClean="0"/>
              <a:t>6/20/2018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90AC3E-4B74-441A-9C69-835959A9238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7BF4-BD4D-43F2-ADC6-7248EE89E518}" type="datetimeFigureOut">
              <a:rPr lang="en-US" smtClean="0"/>
              <a:t>6/20/2018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90AC3E-4B74-441A-9C69-835959A9238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C4C7BF4-BD4D-43F2-ADC6-7248EE89E518}"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90AC3E-4B74-441A-9C69-835959A92382}"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C4C7BF4-BD4D-43F2-ADC6-7248EE89E518}" type="datetimeFigureOut">
              <a:rPr lang="en-US" smtClean="0"/>
              <a:t>6/20/2018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590AC3E-4B74-441A-9C69-835959A92382}"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C4C7BF4-BD4D-43F2-ADC6-7248EE89E518}" type="datetimeFigureOut">
              <a:rPr lang="en-US" smtClean="0"/>
              <a:t>6/20/2018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590AC3E-4B74-441A-9C69-835959A9238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486400"/>
            <a:ext cx="6400800" cy="1600200"/>
          </a:xfrm>
        </p:spPr>
        <p:txBody>
          <a:bodyPr>
            <a:normAutofit/>
          </a:bodyPr>
          <a:lstStyle/>
          <a:p>
            <a:endParaRPr lang="en-US" dirty="0"/>
          </a:p>
        </p:txBody>
      </p:sp>
      <p:sp>
        <p:nvSpPr>
          <p:cNvPr id="2" name="Title 1"/>
          <p:cNvSpPr>
            <a:spLocks noGrp="1"/>
          </p:cNvSpPr>
          <p:nvPr>
            <p:ph type="ctrTitle"/>
          </p:nvPr>
        </p:nvSpPr>
        <p:spPr/>
        <p:txBody>
          <a:bodyPr/>
          <a:lstStyle/>
          <a:p>
            <a:endParaRPr lang="en-US" dirty="0"/>
          </a:p>
        </p:txBody>
      </p:sp>
      <p:pic>
        <p:nvPicPr>
          <p:cNvPr id="4" name="Picture 3" descr="untitled.bmp"/>
          <p:cNvPicPr>
            <a:picLocks noChangeAspect="1"/>
          </p:cNvPicPr>
          <p:nvPr/>
        </p:nvPicPr>
        <p:blipFill>
          <a:blip r:embed="rId2" cstate="print"/>
          <a:stretch>
            <a:fillRect/>
          </a:stretch>
        </p:blipFill>
        <p:spPr>
          <a:xfrm>
            <a:off x="0" y="0"/>
            <a:ext cx="9144000" cy="6858000"/>
          </a:xfrm>
          <a:prstGeom prst="rect">
            <a:avLst/>
          </a:prstGeom>
          <a:ln/>
        </p:spPr>
        <p:style>
          <a:lnRef idx="2">
            <a:schemeClr val="accent2">
              <a:shade val="50000"/>
            </a:schemeClr>
          </a:lnRef>
          <a:fillRef idx="1">
            <a:schemeClr val="accent2"/>
          </a:fillRef>
          <a:effectRef idx="0">
            <a:schemeClr val="accent2"/>
          </a:effectRef>
          <a:fontRef idx="minor">
            <a:schemeClr val="lt1"/>
          </a:fontRef>
        </p:style>
      </p:pic>
      <p:sp>
        <p:nvSpPr>
          <p:cNvPr id="5" name="Rectangle 4"/>
          <p:cNvSpPr/>
          <p:nvPr/>
        </p:nvSpPr>
        <p:spPr>
          <a:xfrm rot="3103492">
            <a:off x="1461261" y="62311"/>
            <a:ext cx="3609441" cy="2585323"/>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a:ln w="18000">
                  <a:solidFill>
                    <a:schemeClr val="accent2">
                      <a:satMod val="140000"/>
                    </a:schemeClr>
                  </a:solidFill>
                  <a:prstDash val="solid"/>
                  <a:miter lim="800000"/>
                </a:ln>
                <a:effectLst>
                  <a:outerShdw blurRad="25500" dist="23000" dir="7020000" algn="tl">
                    <a:srgbClr val="000000">
                      <a:alpha val="50000"/>
                    </a:srgbClr>
                  </a:outerShdw>
                </a:effectLst>
              </a:rPr>
              <a:t>MCST</a:t>
            </a:r>
          </a:p>
          <a:p>
            <a:pPr algn="ctr"/>
            <a:endParaRPr lang="en-US" sz="5400" b="1" dirty="0">
              <a:ln w="18000">
                <a:solidFill>
                  <a:schemeClr val="accent2">
                    <a:satMod val="140000"/>
                  </a:schemeClr>
                </a:solidFill>
                <a:prstDash val="solid"/>
                <a:miter lim="800000"/>
              </a:ln>
              <a:effectLst>
                <a:outerShdw blurRad="25500" dist="23000" dir="7020000" algn="tl">
                  <a:srgbClr val="000000">
                    <a:alpha val="50000"/>
                  </a:srgbClr>
                </a:outerShdw>
              </a:effectLst>
            </a:endParaRPr>
          </a:p>
          <a:p>
            <a:pPr algn="ctr"/>
            <a:r>
              <a:rPr lang="en-US" sz="5400" b="1" dirty="0">
                <a:ln w="18000">
                  <a:solidFill>
                    <a:schemeClr val="accent2">
                      <a:satMod val="140000"/>
                    </a:schemeClr>
                  </a:solidFill>
                  <a:prstDash val="solid"/>
                  <a:miter lim="800000"/>
                </a:ln>
                <a:effectLst>
                  <a:outerShdw blurRad="25500" dist="23000" dir="7020000" algn="tl">
                    <a:srgbClr val="000000">
                      <a:alpha val="50000"/>
                    </a:srgbClr>
                  </a:outerShdw>
                </a:effectLst>
              </a:rPr>
              <a:t>Basketball</a:t>
            </a:r>
            <a:endParaRPr lang="en-US" sz="5400" b="1" dirty="0">
              <a:ln w="11430"/>
              <a:effectLst>
                <a:outerShdw blurRad="80000" dist="40000" dir="5040000" algn="tl">
                  <a:srgbClr val="000000">
                    <a:alpha val="30000"/>
                  </a:srgbClr>
                </a:outerShdw>
              </a:effectLst>
            </a:endParaRPr>
          </a:p>
        </p:txBody>
      </p:sp>
      <p:sp>
        <p:nvSpPr>
          <p:cNvPr id="6" name="TextBox 5"/>
          <p:cNvSpPr txBox="1"/>
          <p:nvPr/>
        </p:nvSpPr>
        <p:spPr>
          <a:xfrm rot="19477272">
            <a:off x="5430904" y="4147876"/>
            <a:ext cx="1577063" cy="369332"/>
          </a:xfrm>
          <a:prstGeom prst="rect">
            <a:avLst/>
          </a:prstGeom>
          <a:noFill/>
        </p:spPr>
        <p:txBody>
          <a:bodyPr wrap="square" rtlCol="0">
            <a:spAutoFit/>
          </a:bodyPr>
          <a:lstStyle/>
          <a:p>
            <a:r>
              <a:rPr lang="en-US" dirty="0"/>
              <a:t>Mr. Prentice</a:t>
            </a:r>
          </a:p>
        </p:txBody>
      </p:sp>
      <p:sp>
        <p:nvSpPr>
          <p:cNvPr id="7" name="TextBox 6"/>
          <p:cNvSpPr txBox="1"/>
          <p:nvPr/>
        </p:nvSpPr>
        <p:spPr>
          <a:xfrm rot="19316090">
            <a:off x="158675" y="4205849"/>
            <a:ext cx="1737525" cy="369332"/>
          </a:xfrm>
          <a:prstGeom prst="rect">
            <a:avLst/>
          </a:prstGeom>
          <a:noFill/>
        </p:spPr>
        <p:txBody>
          <a:bodyPr wrap="square" rtlCol="0">
            <a:spAutoFit/>
          </a:bodyPr>
          <a:lstStyle/>
          <a:p>
            <a:r>
              <a:rPr lang="en-US" dirty="0"/>
              <a:t>Mr. Brophy</a:t>
            </a:r>
          </a:p>
        </p:txBody>
      </p:sp>
      <p:sp>
        <p:nvSpPr>
          <p:cNvPr id="8" name="TextBox 7"/>
          <p:cNvSpPr txBox="1"/>
          <p:nvPr/>
        </p:nvSpPr>
        <p:spPr>
          <a:xfrm rot="19052035">
            <a:off x="1101618" y="5224836"/>
            <a:ext cx="1548557" cy="369332"/>
          </a:xfrm>
          <a:prstGeom prst="rect">
            <a:avLst/>
          </a:prstGeom>
          <a:noFill/>
        </p:spPr>
        <p:txBody>
          <a:bodyPr wrap="square" rtlCol="0">
            <a:spAutoFit/>
          </a:bodyPr>
          <a:lstStyle/>
          <a:p>
            <a:r>
              <a:rPr lang="en-US" dirty="0"/>
              <a:t>Ms. Murphy</a:t>
            </a:r>
          </a:p>
        </p:txBody>
      </p:sp>
      <p:sp>
        <p:nvSpPr>
          <p:cNvPr id="9" name="TextBox 8"/>
          <p:cNvSpPr txBox="1"/>
          <p:nvPr/>
        </p:nvSpPr>
        <p:spPr>
          <a:xfrm rot="19571617">
            <a:off x="6291856" y="5127670"/>
            <a:ext cx="1331873" cy="369332"/>
          </a:xfrm>
          <a:prstGeom prst="rect">
            <a:avLst/>
          </a:prstGeom>
          <a:noFill/>
        </p:spPr>
        <p:txBody>
          <a:bodyPr wrap="square" rtlCol="0">
            <a:spAutoFit/>
          </a:bodyPr>
          <a:lstStyle/>
          <a:p>
            <a:r>
              <a:rPr lang="en-US" dirty="0"/>
              <a:t>Mrs. Adler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74638"/>
            <a:ext cx="7772400" cy="868362"/>
          </a:xfrm>
        </p:spPr>
        <p:txBody>
          <a:bodyPr>
            <a:normAutofit/>
          </a:bodyPr>
          <a:lstStyle/>
          <a:p>
            <a:pPr algn="ctr"/>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The Court</a:t>
            </a:r>
          </a:p>
        </p:txBody>
      </p:sp>
      <p:pic>
        <p:nvPicPr>
          <p:cNvPr id="4" name="Content Placeholder 3" descr="court.gif"/>
          <p:cNvPicPr>
            <a:picLocks noGrp="1" noChangeAspect="1"/>
          </p:cNvPicPr>
          <p:nvPr>
            <p:ph sz="quarter" idx="1"/>
          </p:nvPr>
        </p:nvPicPr>
        <p:blipFill>
          <a:blip r:embed="rId2" cstate="print"/>
          <a:stretch>
            <a:fillRect/>
          </a:stretch>
        </p:blipFill>
        <p:spPr>
          <a:xfrm>
            <a:off x="304800" y="1219200"/>
            <a:ext cx="8610600" cy="5334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ln w="18000">
                  <a:solidFill>
                    <a:schemeClr val="accent2">
                      <a:satMod val="140000"/>
                    </a:schemeClr>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effectLst>
                  <a:outerShdw blurRad="25500" dist="23000" dir="7020000" algn="tl">
                    <a:srgbClr val="000000">
                      <a:alpha val="50000"/>
                    </a:srgbClr>
                  </a:outerShdw>
                </a:effectLst>
              </a:rPr>
              <a:t>Basketball</a:t>
            </a:r>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a:ln w="18000">
                  <a:solidFill>
                    <a:schemeClr val="accent2">
                      <a:satMod val="140000"/>
                    </a:schemeClr>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effectLst>
                  <a:outerShdw blurRad="25500" dist="23000" dir="7020000" algn="tl">
                    <a:srgbClr val="000000">
                      <a:alpha val="50000"/>
                    </a:srgbClr>
                  </a:outerShdw>
                </a:effectLst>
              </a:rPr>
              <a:t>History</a:t>
            </a:r>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p>
        </p:txBody>
      </p:sp>
      <p:sp>
        <p:nvSpPr>
          <p:cNvPr id="3" name="Content Placeholder 2"/>
          <p:cNvSpPr>
            <a:spLocks noGrp="1"/>
          </p:cNvSpPr>
          <p:nvPr>
            <p:ph sz="quarter" idx="1"/>
          </p:nvPr>
        </p:nvSpPr>
        <p:spPr>
          <a:xfrm>
            <a:off x="0" y="1066800"/>
            <a:ext cx="5410200" cy="5562600"/>
          </a:xfrm>
        </p:spPr>
        <p:txBody>
          <a:bodyPr>
            <a:prstTxWarp prst="textPlain">
              <a:avLst/>
            </a:prstTxWarp>
            <a:normAutofit/>
          </a:bodyPr>
          <a:lstStyle/>
          <a:p>
            <a:pPr>
              <a:buNone/>
            </a:pPr>
            <a:r>
              <a:rPr lang="en-US" dirty="0"/>
              <a:t>	Basketball was invented at Springfield College by Dr. Naismith in 1891. In the beginning, a peach basket was used as the hoop. By 1932, things drastically changed when eight national federations founded the International Basketball Federation in Switzerland.  14 years later the National Basketball Association (NBA) was formed. Then in 1917, women began their own professional league, The Women’s National Basketball Association (WNBA)  </a:t>
            </a:r>
          </a:p>
        </p:txBody>
      </p:sp>
      <p:pic>
        <p:nvPicPr>
          <p:cNvPr id="4" name="Picture 3" descr="untitled.bmp"/>
          <p:cNvPicPr>
            <a:picLocks noChangeAspect="1"/>
          </p:cNvPicPr>
          <p:nvPr/>
        </p:nvPicPr>
        <p:blipFill>
          <a:blip r:embed="rId2" cstate="print"/>
          <a:stretch>
            <a:fillRect/>
          </a:stretch>
        </p:blipFill>
        <p:spPr>
          <a:xfrm>
            <a:off x="5496076" y="1676400"/>
            <a:ext cx="3333448" cy="4038600"/>
          </a:xfrm>
          <a:prstGeom prst="rect">
            <a:avLst/>
          </a:prstGeom>
        </p:spPr>
      </p:pic>
      <p:sp>
        <p:nvSpPr>
          <p:cNvPr id="5" name="TextBox 4"/>
          <p:cNvSpPr txBox="1"/>
          <p:nvPr/>
        </p:nvSpPr>
        <p:spPr>
          <a:xfrm>
            <a:off x="6172200" y="5791200"/>
            <a:ext cx="2286000" cy="369332"/>
          </a:xfrm>
          <a:prstGeom prst="rect">
            <a:avLst/>
          </a:prstGeom>
          <a:noFill/>
        </p:spPr>
        <p:txBody>
          <a:bodyPr wrap="square" rtlCol="0">
            <a:spAutoFit/>
          </a:bodyPr>
          <a:lstStyle/>
          <a:p>
            <a:r>
              <a:rPr lang="en-US" dirty="0"/>
              <a:t>  Dr. James Naismith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358375">
            <a:off x="187551" y="648129"/>
            <a:ext cx="5170751" cy="1143000"/>
          </a:xfrm>
        </p:spPr>
        <p:txBody>
          <a:bodyPr>
            <a:prstTxWarp prst="textTriangleInverted">
              <a:avLst>
                <a:gd name="adj" fmla="val 64316"/>
              </a:avLst>
            </a:prstTxWarp>
          </a:bodyPr>
          <a:lstStyle/>
          <a:p>
            <a:pPr algn="ctr"/>
            <a:r>
              <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Rules of the Game </a:t>
            </a:r>
          </a:p>
        </p:txBody>
      </p:sp>
      <p:sp>
        <p:nvSpPr>
          <p:cNvPr id="3" name="Content Placeholder 2"/>
          <p:cNvSpPr>
            <a:spLocks noGrp="1"/>
          </p:cNvSpPr>
          <p:nvPr>
            <p:ph sz="quarter" idx="1"/>
          </p:nvPr>
        </p:nvSpPr>
        <p:spPr>
          <a:xfrm>
            <a:off x="3886200" y="1066800"/>
            <a:ext cx="4724400" cy="5334000"/>
          </a:xfrm>
        </p:spPr>
        <p:txBody>
          <a:bodyPr>
            <a:noAutofit/>
          </a:bodyPr>
          <a:lstStyle/>
          <a:p>
            <a:r>
              <a:rPr lang="en-US"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Number of players</a:t>
            </a:r>
          </a:p>
          <a:p>
            <a:pPr>
              <a:buNone/>
            </a:pPr>
            <a:r>
              <a:rPr lang="en-US" sz="2400" b="1" dirty="0"/>
              <a:t>	</a:t>
            </a:r>
            <a:r>
              <a:rPr lang="en-US" sz="2400" dirty="0"/>
              <a:t>If you want to play basketball for fun, you have the possibility of playing on your own. But you can also play team games with either 1, 2, 3, 4 or 5 players on each teams. Teams can be mixed, with boys and girls, or not.</a:t>
            </a:r>
            <a:br>
              <a:rPr lang="en-US" sz="2400" dirty="0"/>
            </a:br>
            <a:br>
              <a:rPr lang="en-US" sz="2400" dirty="0"/>
            </a:br>
            <a:r>
              <a:rPr lang="en-US" sz="2400" dirty="0"/>
              <a:t>On a competition level, a team is made up of 5 players playing on the court and 5 players sitting on the bench that can be used for substitution during the whole period of the game. </a:t>
            </a:r>
            <a:br>
              <a:rPr lang="en-US" sz="2400" dirty="0"/>
            </a:br>
            <a:endParaRPr lang="en-US" sz="2400" dirty="0"/>
          </a:p>
        </p:txBody>
      </p:sp>
      <p:pic>
        <p:nvPicPr>
          <p:cNvPr id="5" name="Picture 4" descr="ref.jpg"/>
          <p:cNvPicPr>
            <a:picLocks noChangeAspect="1"/>
          </p:cNvPicPr>
          <p:nvPr/>
        </p:nvPicPr>
        <p:blipFill>
          <a:blip r:embed="rId2" cstate="print"/>
          <a:stretch>
            <a:fillRect/>
          </a:stretch>
        </p:blipFill>
        <p:spPr>
          <a:xfrm>
            <a:off x="609600" y="2667000"/>
            <a:ext cx="3230288" cy="3276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prstTxWarp prst="textPlain">
              <a:avLst/>
            </a:prstTxWarp>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Positions</a:t>
            </a:r>
          </a:p>
        </p:txBody>
      </p:sp>
      <p:sp>
        <p:nvSpPr>
          <p:cNvPr id="2" name="Content Placeholder 1"/>
          <p:cNvSpPr>
            <a:spLocks noGrp="1"/>
          </p:cNvSpPr>
          <p:nvPr>
            <p:ph sz="quarter" idx="1"/>
          </p:nvPr>
        </p:nvSpPr>
        <p:spPr>
          <a:xfrm>
            <a:off x="228600" y="1447800"/>
            <a:ext cx="3200400" cy="4953000"/>
          </a:xfrm>
        </p:spPr>
        <p:txBody>
          <a:bodyPr>
            <a:normAutofit fontScale="85000" lnSpcReduction="20000"/>
          </a:bodyPr>
          <a:lstStyle/>
          <a:p>
            <a:r>
              <a:rPr lang="en-US" sz="2800" dirty="0"/>
              <a:t>Each player is assigned a position when playing. This position is usually determined by the height of the player.</a:t>
            </a:r>
            <a:br>
              <a:rPr lang="en-US" sz="2800" dirty="0"/>
            </a:br>
            <a:br>
              <a:rPr lang="en-US" sz="2800" dirty="0"/>
            </a:br>
            <a:r>
              <a:rPr lang="en-US" sz="2800" dirty="0"/>
              <a:t>The tallest player on the team usually plays “center” also known as “position 5”, while the medium size ones play “forwards” / “position 3 and 4”. The shortest players then play “guards” / “position 1 and 2”.</a:t>
            </a:r>
            <a:endParaRPr lang="en-US" dirty="0"/>
          </a:p>
        </p:txBody>
      </p:sp>
      <p:pic>
        <p:nvPicPr>
          <p:cNvPr id="5" name="Picture 4" descr="_40530875_main_pic.gif"/>
          <p:cNvPicPr>
            <a:picLocks noChangeAspect="1"/>
          </p:cNvPicPr>
          <p:nvPr/>
        </p:nvPicPr>
        <p:blipFill>
          <a:blip r:embed="rId2" cstate="print"/>
          <a:stretch>
            <a:fillRect/>
          </a:stretch>
        </p:blipFill>
        <p:spPr>
          <a:xfrm>
            <a:off x="3429001" y="2209800"/>
            <a:ext cx="5334470" cy="42833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1166253">
            <a:off x="730688" y="1260674"/>
            <a:ext cx="7772400" cy="1143000"/>
          </a:xfrm>
        </p:spPr>
        <p:txBody>
          <a:bodyPr>
            <a:prstTxWarp prst="textPlain">
              <a:avLst/>
            </a:prstTxWarp>
            <a:scene3d>
              <a:camera prst="perspectiveHeroicExtremeLeftFacing"/>
              <a:lightRig rig="threePt" dir="t"/>
            </a:scene3d>
          </a:bodyPr>
          <a:lstStyle/>
          <a:p>
            <a:r>
              <a:rPr lang="en-US" b="1" dirty="0">
                <a:ln w="18000">
                  <a:solidFill>
                    <a:srgbClr val="FFC000"/>
                  </a:solidFill>
                  <a:prstDash val="solid"/>
                  <a:miter lim="800000"/>
                </a:ln>
                <a:solidFill>
                  <a:srgbClr val="FF0000"/>
                </a:solidFill>
                <a:effectLst>
                  <a:outerShdw blurRad="25500" dist="23000" dir="7020000" algn="tl">
                    <a:srgbClr val="000000">
                      <a:alpha val="50000"/>
                    </a:srgbClr>
                  </a:outerShdw>
                </a:effectLst>
              </a:rPr>
              <a:t>Scoring</a:t>
            </a:r>
          </a:p>
        </p:txBody>
      </p:sp>
      <p:sp>
        <p:nvSpPr>
          <p:cNvPr id="2" name="Content Placeholder 1"/>
          <p:cNvSpPr>
            <a:spLocks noGrp="1"/>
          </p:cNvSpPr>
          <p:nvPr>
            <p:ph sz="quarter" idx="1"/>
          </p:nvPr>
        </p:nvSpPr>
        <p:spPr/>
        <p:txBody>
          <a:bodyPr>
            <a:normAutofit/>
          </a:bodyPr>
          <a:lstStyle/>
          <a:p>
            <a:r>
              <a:rPr lang="en-US" sz="2800" dirty="0"/>
              <a:t>A player scores when he manages to throw the ball into the basket, with the ball passing through the basket from above the hoop. Scoring a basket increases the team’s score by 3, 2, or 1 point.</a:t>
            </a:r>
          </a:p>
          <a:p>
            <a:r>
              <a:rPr lang="en-US" dirty="0"/>
              <a:t>2 point field goal- a shot made from anywhere during play inside the 3 pt arc. </a:t>
            </a:r>
          </a:p>
          <a:p>
            <a:r>
              <a:rPr lang="en-US" dirty="0"/>
              <a:t>3 point field goal- a shot made from anywhere outside the 3 pt arc. </a:t>
            </a:r>
          </a:p>
          <a:p>
            <a:r>
              <a:rPr lang="en-US" dirty="0"/>
              <a:t>Free throw- 1 point is awarded to an unguarded shot taken from behind the free throw line while the clock is stopped.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265495">
            <a:off x="914400" y="274638"/>
            <a:ext cx="7772400" cy="1143000"/>
          </a:xfrm>
        </p:spPr>
        <p:txBody>
          <a:bodyPr>
            <a:normAutofit/>
            <a:scene3d>
              <a:camera prst="perspectiveRelaxed"/>
              <a:lightRig rig="threePt" dir="t"/>
            </a:scene3d>
          </a:bodyPr>
          <a:lstStyle/>
          <a:p>
            <a:r>
              <a:rPr lang="en-US" sz="5400" dirty="0">
                <a:ln>
                  <a:solidFill>
                    <a:schemeClr val="bg1">
                      <a:lumMod val="50000"/>
                    </a:schemeClr>
                  </a:solidFill>
                </a:ln>
                <a:solidFill>
                  <a:srgbClr val="FF0000"/>
                </a:solidFill>
                <a:effectLst>
                  <a:glow rad="101600">
                    <a:schemeClr val="accent1">
                      <a:satMod val="175000"/>
                      <a:alpha val="40000"/>
                    </a:schemeClr>
                  </a:glow>
                </a:effectLst>
              </a:rPr>
              <a:t>Violations!!</a:t>
            </a:r>
          </a:p>
        </p:txBody>
      </p:sp>
      <p:sp>
        <p:nvSpPr>
          <p:cNvPr id="2" name="Content Placeholder 1"/>
          <p:cNvSpPr>
            <a:spLocks noGrp="1"/>
          </p:cNvSpPr>
          <p:nvPr>
            <p:ph sz="quarter" idx="1"/>
          </p:nvPr>
        </p:nvSpPr>
        <p:spPr>
          <a:xfrm>
            <a:off x="457200" y="1600200"/>
            <a:ext cx="8229600" cy="4876800"/>
          </a:xfrm>
        </p:spPr>
        <p:txBody>
          <a:bodyPr>
            <a:normAutofit fontScale="77500" lnSpcReduction="20000"/>
          </a:bodyPr>
          <a:lstStyle/>
          <a:p>
            <a:r>
              <a:rPr lang="en-US" sz="2800" dirty="0"/>
              <a:t>A violation occurs when the player breaks one of the rules of Basketball. A violation results in the awarding of the ball to the opponents.</a:t>
            </a:r>
          </a:p>
          <a:p>
            <a:r>
              <a:rPr lang="en-US" sz="2800" b="1" dirty="0"/>
              <a:t>Traveling</a:t>
            </a:r>
            <a:r>
              <a:rPr lang="en-US" sz="2800" dirty="0"/>
              <a:t>- moving illegally with the ball </a:t>
            </a:r>
          </a:p>
          <a:p>
            <a:r>
              <a:rPr lang="en-US" sz="2800" b="1" dirty="0"/>
              <a:t>Three seconds- </a:t>
            </a:r>
            <a:r>
              <a:rPr lang="en-US" sz="2800" dirty="0"/>
              <a:t>an offensive player remains in the key (free throw lane- the area under the basket) for more than 3 seconds </a:t>
            </a:r>
          </a:p>
          <a:p>
            <a:r>
              <a:rPr lang="en-US" sz="2800" b="1" dirty="0"/>
              <a:t>Double dribble- </a:t>
            </a:r>
            <a:r>
              <a:rPr lang="en-US" sz="2800" dirty="0"/>
              <a:t>a player dribbles the ball with both hands at the same time or they stop and then start dribbling again </a:t>
            </a:r>
          </a:p>
          <a:p>
            <a:r>
              <a:rPr lang="en-US" sz="2800" b="1" dirty="0"/>
              <a:t>Free throw Violation </a:t>
            </a:r>
            <a:r>
              <a:rPr lang="en-US" sz="2800" dirty="0"/>
              <a:t>– Stepping over the free throw line before the ball hits the rim. </a:t>
            </a:r>
          </a:p>
          <a:p>
            <a:r>
              <a:rPr lang="en-US" sz="2800" b="1" dirty="0"/>
              <a:t>Back court violation</a:t>
            </a:r>
            <a:r>
              <a:rPr lang="en-US" sz="2800" dirty="0"/>
              <a:t> – going back over the centerline/half court to gain control of the ball after the ball has already been in the opponents court.  </a:t>
            </a:r>
          </a:p>
          <a:p>
            <a:pPr>
              <a:buNone/>
            </a:pPr>
            <a:br>
              <a:rPr lang="en-US" sz="2800"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20945069">
            <a:off x="972300" y="744931"/>
            <a:ext cx="5562600" cy="1143000"/>
          </a:xfrm>
        </p:spPr>
        <p:txBody>
          <a:bodyPr>
            <a:noAutofit/>
          </a:bodyPr>
          <a:lstStyle/>
          <a:p>
            <a:pPr algn="ctr"/>
            <a:r>
              <a:rPr lang="en-US" sz="8800" b="1" dirty="0">
                <a:ln w="31550" cmpd="sng">
                  <a:solidFill>
                    <a:schemeClr val="tx1">
                      <a:lumMod val="95000"/>
                      <a:lumOff val="5000"/>
                    </a:schemeClr>
                  </a:solidFill>
                  <a:prstDash val="solid"/>
                </a:ln>
                <a:solidFill>
                  <a:srgbClr val="FFFFFF"/>
                </a:solidFill>
                <a:effectLst>
                  <a:outerShdw blurRad="41275" dist="12700" dir="12000000" algn="tl" rotWithShape="0">
                    <a:srgbClr val="000000">
                      <a:alpha val="40000"/>
                    </a:srgbClr>
                  </a:outerShdw>
                </a:effectLst>
              </a:rPr>
              <a:t>Fouls</a:t>
            </a:r>
          </a:p>
        </p:txBody>
      </p:sp>
      <p:sp>
        <p:nvSpPr>
          <p:cNvPr id="2" name="Content Placeholder 1"/>
          <p:cNvSpPr>
            <a:spLocks noGrp="1"/>
          </p:cNvSpPr>
          <p:nvPr>
            <p:ph sz="quarter" idx="1"/>
          </p:nvPr>
        </p:nvSpPr>
        <p:spPr>
          <a:xfrm>
            <a:off x="152400" y="2209800"/>
            <a:ext cx="8610600" cy="4419600"/>
          </a:xfrm>
        </p:spPr>
        <p:txBody>
          <a:bodyPr>
            <a:normAutofit fontScale="70000" lnSpcReduction="20000"/>
          </a:bodyPr>
          <a:lstStyle/>
          <a:p>
            <a:r>
              <a:rPr lang="en-US" sz="2900" dirty="0"/>
              <a:t>A foul is an illegal action that can be committed by player from one team against a player from the opposing team. Basketball is generally said to be a non-contact game. If contact occurs beyond what is deemed to be reasonable, or if a player thereby obtains an unfair advantage from it, a foul is committed.</a:t>
            </a:r>
          </a:p>
          <a:p>
            <a:r>
              <a:rPr lang="en-US" sz="2900" b="1" dirty="0"/>
              <a:t>FOULS:</a:t>
            </a:r>
            <a:r>
              <a:rPr lang="en-US" sz="2900" dirty="0"/>
              <a:t> results in one or more free throws awarded to the opposing team</a:t>
            </a:r>
          </a:p>
          <a:p>
            <a:r>
              <a:rPr lang="en-US" sz="2900" b="1" dirty="0"/>
              <a:t>Blocking-</a:t>
            </a:r>
            <a:r>
              <a:rPr lang="en-US" sz="2900" dirty="0"/>
              <a:t> impeding the progress of an opponent by extending one or both arms horizontally or getting in the path of a moving player. </a:t>
            </a:r>
          </a:p>
          <a:p>
            <a:r>
              <a:rPr lang="en-US" sz="2900" b="1" dirty="0"/>
              <a:t>Charging-</a:t>
            </a:r>
            <a:r>
              <a:rPr lang="en-US" sz="2900" dirty="0"/>
              <a:t> running into a stationary player while you are moving with the ball. </a:t>
            </a:r>
          </a:p>
          <a:p>
            <a:r>
              <a:rPr lang="en-US" sz="2900" b="1" dirty="0"/>
              <a:t>Hacking-</a:t>
            </a:r>
            <a:r>
              <a:rPr lang="en-US" sz="2900" dirty="0"/>
              <a:t> the player hits the arm or hand of the person holding the ball. </a:t>
            </a:r>
          </a:p>
          <a:p>
            <a:r>
              <a:rPr lang="en-US" sz="2900" b="1" dirty="0"/>
              <a:t>Holding</a:t>
            </a:r>
            <a:r>
              <a:rPr lang="en-US" sz="2900" dirty="0"/>
              <a:t>- the player holds the person with or without the ball. </a:t>
            </a:r>
          </a:p>
          <a:p>
            <a:endParaRPr lang="en-US" sz="2900" dirty="0"/>
          </a:p>
          <a:p>
            <a:r>
              <a:rPr lang="en-US" sz="2900" b="1" i="1" u="sng" dirty="0"/>
              <a:t>Disqualifications </a:t>
            </a:r>
            <a:endParaRPr lang="en-US" sz="2900" b="1" dirty="0"/>
          </a:p>
          <a:p>
            <a:pPr lvl="1"/>
            <a:r>
              <a:rPr lang="en-US" sz="2700" b="1" dirty="0"/>
              <a:t>1. Five personal fouls </a:t>
            </a:r>
          </a:p>
          <a:p>
            <a:pPr lvl="1"/>
            <a:r>
              <a:rPr lang="en-US" sz="2700" b="1" dirty="0"/>
              <a:t>2. Single disqualifying foul (Flagrant Foul) </a:t>
            </a:r>
          </a:p>
          <a:p>
            <a:endParaRPr lang="en-US" dirty="0"/>
          </a:p>
        </p:txBody>
      </p:sp>
      <p:pic>
        <p:nvPicPr>
          <p:cNvPr id="4" name="Picture 3" descr="untitled.bmp"/>
          <p:cNvPicPr>
            <a:picLocks noChangeAspect="1"/>
          </p:cNvPicPr>
          <p:nvPr/>
        </p:nvPicPr>
        <p:blipFill>
          <a:blip r:embed="rId2" cstate="print"/>
          <a:stretch>
            <a:fillRect/>
          </a:stretch>
        </p:blipFill>
        <p:spPr>
          <a:xfrm rot="676880">
            <a:off x="6139585" y="444598"/>
            <a:ext cx="2133600" cy="16002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a:ln w="19050">
                  <a:solidFill>
                    <a:schemeClr val="tx1"/>
                  </a:solidFill>
                  <a:prstDash val="solid"/>
                </a:ln>
                <a:solidFill>
                  <a:schemeClr val="accent3"/>
                </a:solidFill>
                <a:effectLst>
                  <a:outerShdw blurRad="50000" dist="50800" dir="7500000" algn="tl">
                    <a:srgbClr val="000000">
                      <a:shade val="5000"/>
                      <a:alpha val="35000"/>
                    </a:srgbClr>
                  </a:outerShdw>
                </a:effectLst>
              </a:rPr>
              <a:t>TERMS</a:t>
            </a:r>
          </a:p>
        </p:txBody>
      </p:sp>
      <p:sp>
        <p:nvSpPr>
          <p:cNvPr id="2" name="Content Placeholder 1"/>
          <p:cNvSpPr>
            <a:spLocks noGrp="1"/>
          </p:cNvSpPr>
          <p:nvPr>
            <p:ph sz="quarter" idx="1"/>
          </p:nvPr>
        </p:nvSpPr>
        <p:spPr>
          <a:xfrm>
            <a:off x="381000" y="1447800"/>
            <a:ext cx="8305800" cy="5029200"/>
          </a:xfrm>
        </p:spPr>
        <p:txBody>
          <a:bodyPr>
            <a:normAutofit fontScale="85000" lnSpcReduction="20000"/>
          </a:bodyPr>
          <a:lstStyle/>
          <a:p>
            <a:pPr>
              <a:buNone/>
            </a:pPr>
            <a:r>
              <a:rPr lang="en-US" b="1" dirty="0"/>
              <a:t>	</a:t>
            </a:r>
            <a:endParaRPr lang="en-US" dirty="0"/>
          </a:p>
          <a:p>
            <a:r>
              <a:rPr lang="en-US" b="1" dirty="0"/>
              <a:t>Air ball- </a:t>
            </a:r>
            <a:r>
              <a:rPr lang="en-US" dirty="0"/>
              <a:t>a shot that completely misses the rim and the backboard </a:t>
            </a:r>
          </a:p>
          <a:p>
            <a:r>
              <a:rPr lang="en-US" b="1" dirty="0"/>
              <a:t>Jump Ball – </a:t>
            </a:r>
            <a:r>
              <a:rPr lang="en-US" dirty="0"/>
              <a:t>is used to start the game</a:t>
            </a:r>
          </a:p>
          <a:p>
            <a:r>
              <a:rPr lang="en-US" b="1" dirty="0"/>
              <a:t>Assist-</a:t>
            </a:r>
            <a:r>
              <a:rPr lang="en-US" dirty="0"/>
              <a:t> a pass to a teammate who then scores a field goal. </a:t>
            </a:r>
          </a:p>
          <a:p>
            <a:r>
              <a:rPr lang="en-US" b="1" dirty="0"/>
              <a:t>Defense</a:t>
            </a:r>
            <a:r>
              <a:rPr lang="en-US" dirty="0"/>
              <a:t>- team trying to stop the other team from scoring </a:t>
            </a:r>
          </a:p>
          <a:p>
            <a:r>
              <a:rPr lang="en-US" b="1" dirty="0"/>
              <a:t>Dunk</a:t>
            </a:r>
            <a:r>
              <a:rPr lang="en-US" dirty="0"/>
              <a:t>- to throw the ball down into the basket with the hand above the level of the rim </a:t>
            </a:r>
          </a:p>
          <a:p>
            <a:r>
              <a:rPr lang="en-US" b="1" dirty="0"/>
              <a:t>Fast break- </a:t>
            </a:r>
            <a:r>
              <a:rPr lang="en-US" dirty="0"/>
              <a:t>dribbling or passing the ball towards your basket before the defense can set up </a:t>
            </a:r>
          </a:p>
          <a:p>
            <a:r>
              <a:rPr lang="en-US" b="1" dirty="0"/>
              <a:t>Man-to-man</a:t>
            </a:r>
            <a:r>
              <a:rPr lang="en-US" dirty="0"/>
              <a:t>- a defensive strategy where everyone guards an assigned player </a:t>
            </a:r>
          </a:p>
          <a:p>
            <a:r>
              <a:rPr lang="en-US" b="1" dirty="0"/>
              <a:t>Offense</a:t>
            </a:r>
            <a:r>
              <a:rPr lang="en-US" dirty="0"/>
              <a:t>- team trying to score </a:t>
            </a:r>
          </a:p>
          <a:p>
            <a:r>
              <a:rPr lang="en-US" b="1" dirty="0"/>
              <a:t>Turn over- </a:t>
            </a:r>
            <a:r>
              <a:rPr lang="en-US" dirty="0"/>
              <a:t>any loss of the ball without a shot being taken </a:t>
            </a:r>
          </a:p>
          <a:p>
            <a:r>
              <a:rPr lang="en-US" b="1" dirty="0"/>
              <a:t>Zone defense- </a:t>
            </a:r>
            <a:r>
              <a:rPr lang="en-US" dirty="0"/>
              <a:t>a defensive strategy where everyone guards an area instead of a player (2-1-2, 2-3) </a:t>
            </a:r>
          </a:p>
          <a:p>
            <a:endParaRPr lang="en-US" dirty="0"/>
          </a:p>
        </p:txBody>
      </p:sp>
      <p:pic>
        <p:nvPicPr>
          <p:cNvPr id="4" name="Picture 3" descr="untitled.bmp"/>
          <p:cNvPicPr>
            <a:picLocks noChangeAspect="1"/>
          </p:cNvPicPr>
          <p:nvPr/>
        </p:nvPicPr>
        <p:blipFill>
          <a:blip r:embed="rId2" cstate="print"/>
          <a:stretch>
            <a:fillRect/>
          </a:stretch>
        </p:blipFill>
        <p:spPr>
          <a:xfrm>
            <a:off x="7543800" y="228600"/>
            <a:ext cx="1057275" cy="1600200"/>
          </a:xfrm>
          <a:prstGeom prst="rect">
            <a:avLst/>
          </a:prstGeom>
        </p:spPr>
      </p:pic>
      <p:pic>
        <p:nvPicPr>
          <p:cNvPr id="5" name="Picture 4" descr="untitled.bmp"/>
          <p:cNvPicPr>
            <a:picLocks noChangeAspect="1"/>
          </p:cNvPicPr>
          <p:nvPr/>
        </p:nvPicPr>
        <p:blipFill>
          <a:blip r:embed="rId2" cstate="print"/>
          <a:stretch>
            <a:fillRect/>
          </a:stretch>
        </p:blipFill>
        <p:spPr>
          <a:xfrm>
            <a:off x="304800" y="228600"/>
            <a:ext cx="904875" cy="16002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20850892">
            <a:off x="355181" y="-614405"/>
            <a:ext cx="7374593" cy="1786643"/>
          </a:xfrm>
        </p:spPr>
        <p:txBody>
          <a:bodyPr/>
          <a:lstStyle/>
          <a:p>
            <a:r>
              <a:rPr lang="en-US" dirty="0">
                <a:ln>
                  <a:solidFill>
                    <a:srgbClr val="FFFF00"/>
                  </a:solidFill>
                </a:ln>
                <a:solidFill>
                  <a:schemeClr val="tx1">
                    <a:lumMod val="50000"/>
                    <a:lumOff val="50000"/>
                  </a:schemeClr>
                </a:solidFill>
              </a:rPr>
              <a:t>SKILLZZZZ</a:t>
            </a:r>
          </a:p>
        </p:txBody>
      </p:sp>
      <p:sp>
        <p:nvSpPr>
          <p:cNvPr id="2" name="Content Placeholder 1"/>
          <p:cNvSpPr>
            <a:spLocks noGrp="1"/>
          </p:cNvSpPr>
          <p:nvPr>
            <p:ph sz="quarter" idx="1"/>
          </p:nvPr>
        </p:nvSpPr>
        <p:spPr>
          <a:xfrm>
            <a:off x="3276600" y="609600"/>
            <a:ext cx="5410200" cy="5867400"/>
          </a:xfrm>
        </p:spPr>
        <p:txBody>
          <a:bodyPr>
            <a:normAutofit fontScale="85000" lnSpcReduction="20000"/>
          </a:bodyPr>
          <a:lstStyle/>
          <a:p>
            <a:r>
              <a:rPr lang="en-US" b="1" dirty="0"/>
              <a:t>Boxing out</a:t>
            </a:r>
            <a:r>
              <a:rPr lang="en-US" dirty="0"/>
              <a:t>- a player’s position between an opposing player and the basket to obtain a better rebounding position. </a:t>
            </a:r>
          </a:p>
          <a:p>
            <a:r>
              <a:rPr lang="en-US" b="1" dirty="0"/>
              <a:t>Dribbling</a:t>
            </a:r>
            <a:r>
              <a:rPr lang="en-US" dirty="0"/>
              <a:t>- bouncing the ball with 1 hand using your fingertips instead of your palm so that it rebounds back to yourself </a:t>
            </a:r>
            <a:r>
              <a:rPr lang="en-US" b="1" dirty="0"/>
              <a:t>(the only legal way to move with the ball) 	</a:t>
            </a:r>
          </a:p>
          <a:p>
            <a:pPr lvl="1"/>
            <a:r>
              <a:rPr lang="en-US" b="1" dirty="0"/>
              <a:t>Low dribble for control (knee high) </a:t>
            </a:r>
          </a:p>
          <a:p>
            <a:pPr lvl="1"/>
            <a:r>
              <a:rPr lang="en-US" b="1" dirty="0"/>
              <a:t>High dribble for speed (waist height) </a:t>
            </a:r>
          </a:p>
          <a:p>
            <a:r>
              <a:rPr lang="en-US" b="1" dirty="0"/>
              <a:t>Passing</a:t>
            </a:r>
            <a:r>
              <a:rPr lang="en-US" dirty="0"/>
              <a:t>- moving the ball by throwing, bouncing, handing, or rolling it to another player (Chest- most common, Bounce, Lob, </a:t>
            </a:r>
            <a:r>
              <a:rPr lang="en-US" dirty="0" err="1"/>
              <a:t>ect</a:t>
            </a:r>
            <a:r>
              <a:rPr lang="en-US" dirty="0"/>
              <a:t>..)  Passing is better then shooting </a:t>
            </a:r>
          </a:p>
          <a:p>
            <a:r>
              <a:rPr lang="en-US" b="1" dirty="0"/>
              <a:t>Shooting</a:t>
            </a:r>
            <a:r>
              <a:rPr lang="en-US" dirty="0"/>
              <a:t>- throwing the ball to make a basket </a:t>
            </a:r>
          </a:p>
          <a:p>
            <a:r>
              <a:rPr lang="en-US" b="1" dirty="0"/>
              <a:t>Pivoting</a:t>
            </a:r>
            <a:r>
              <a:rPr lang="en-US" dirty="0"/>
              <a:t>- stepping once or more in any direction with the same foot while holding the other foot at its initial point. </a:t>
            </a:r>
          </a:p>
          <a:p>
            <a:r>
              <a:rPr lang="en-US" b="1" dirty="0"/>
              <a:t>Rebounding</a:t>
            </a:r>
            <a:r>
              <a:rPr lang="en-US" dirty="0"/>
              <a:t>- The recovering of a shot that bounces off the backboard or the rim.</a:t>
            </a:r>
          </a:p>
          <a:p>
            <a:endParaRPr lang="en-US" dirty="0"/>
          </a:p>
        </p:txBody>
      </p:sp>
      <p:pic>
        <p:nvPicPr>
          <p:cNvPr id="4" name="Picture 3" descr="untitled.bmp"/>
          <p:cNvPicPr>
            <a:picLocks noChangeAspect="1"/>
          </p:cNvPicPr>
          <p:nvPr/>
        </p:nvPicPr>
        <p:blipFill>
          <a:blip r:embed="rId2" cstate="print"/>
          <a:stretch>
            <a:fillRect/>
          </a:stretch>
        </p:blipFill>
        <p:spPr>
          <a:xfrm>
            <a:off x="228600" y="2057400"/>
            <a:ext cx="3048000" cy="4191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1582</TotalTime>
  <Words>486</Words>
  <Application>Microsoft Office PowerPoint</Application>
  <PresentationFormat>On-screen Show (4:3)</PresentationFormat>
  <Paragraphs>61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Franklin Gothic Book</vt:lpstr>
      <vt:lpstr>Perpetua</vt:lpstr>
      <vt:lpstr>Wingdings 2</vt:lpstr>
      <vt:lpstr>Equity</vt:lpstr>
      <vt:lpstr>PowerPoint Presentation</vt:lpstr>
      <vt:lpstr>Basketball History </vt:lpstr>
      <vt:lpstr>Rules of the Game </vt:lpstr>
      <vt:lpstr>Positions</vt:lpstr>
      <vt:lpstr>Scoring</vt:lpstr>
      <vt:lpstr>Violations!!</vt:lpstr>
      <vt:lpstr>Fouls</vt:lpstr>
      <vt:lpstr>TERMS</vt:lpstr>
      <vt:lpstr>SKILLZZZZ</vt:lpstr>
      <vt:lpstr>The Court</vt:lpstr>
    </vt:vector>
  </TitlesOfParts>
  <Company>Morris County School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MCST</dc:creator>
  <cp:lastModifiedBy>madayk</cp:lastModifiedBy>
  <cp:revision>36</cp:revision>
  <dcterms:created xsi:type="dcterms:W3CDTF">2010-11-15T16:54:35Z</dcterms:created>
  <dcterms:modified xsi:type="dcterms:W3CDTF">2018-06-20T17:25:07Z</dcterms:modified>
</cp:coreProperties>
</file>