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58"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C5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1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8B2F8DAB-DEA4-45E1-ACAA-5793EBEF42A1}" type="datetimeFigureOut">
              <a:rPr lang="en-US" smtClean="0"/>
              <a:pPr/>
              <a:t>6/20/2018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82962E8-4807-4072-9FDF-333843B37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2F8DAB-DEA4-45E1-ACAA-5793EBEF42A1}"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2F8DAB-DEA4-45E1-ACAA-5793EBEF42A1}"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2F8DAB-DEA4-45E1-ACAA-5793EBEF42A1}"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B2F8DAB-DEA4-45E1-ACAA-5793EBEF42A1}"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2F8DAB-DEA4-45E1-ACAA-5793EBEF42A1}"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8B2F8DAB-DEA4-45E1-ACAA-5793EBEF42A1}" type="datetimeFigureOut">
              <a:rPr lang="en-US" smtClean="0"/>
              <a:pPr/>
              <a:t>6/20/2018</a:t>
            </a:fld>
            <a:endParaRPr lang="en-US"/>
          </a:p>
        </p:txBody>
      </p:sp>
      <p:sp>
        <p:nvSpPr>
          <p:cNvPr id="27" name="Slide Number Placeholder 26"/>
          <p:cNvSpPr>
            <a:spLocks noGrp="1"/>
          </p:cNvSpPr>
          <p:nvPr>
            <p:ph type="sldNum" sz="quarter" idx="11"/>
          </p:nvPr>
        </p:nvSpPr>
        <p:spPr/>
        <p:txBody>
          <a:bodyPr rtlCol="0"/>
          <a:lstStyle/>
          <a:p>
            <a:fld id="{082962E8-4807-4072-9FDF-333843B37D2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8B2F8DAB-DEA4-45E1-ACAA-5793EBEF42A1}" type="datetimeFigureOut">
              <a:rPr lang="en-US" smtClean="0"/>
              <a:pPr/>
              <a:t>6/20/2018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82962E8-4807-4072-9FDF-333843B37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F8DAB-DEA4-45E1-ACAA-5793EBEF42A1}" type="datetimeFigureOut">
              <a:rPr lang="en-US" smtClean="0"/>
              <a:pPr/>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B2F8DAB-DEA4-45E1-ACAA-5793EBEF42A1}"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B2F8DAB-DEA4-45E1-ACAA-5793EBEF42A1}"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2962E8-4807-4072-9FDF-333843B37D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B2F8DAB-DEA4-45E1-ACAA-5793EBEF42A1}" type="datetimeFigureOut">
              <a:rPr lang="en-US" smtClean="0"/>
              <a:pPr/>
              <a:t>6/20/2018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82962E8-4807-4072-9FDF-333843B37D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457200" y="5029200"/>
            <a:ext cx="7162800" cy="1447800"/>
          </a:xfrm>
        </p:spPr>
        <p:txBody>
          <a:bodyPr/>
          <a:lstStyle/>
          <a:p>
            <a:r>
              <a:rPr lang="en-US" dirty="0"/>
              <a:t>Morris County School of Technology </a:t>
            </a:r>
          </a:p>
          <a:p>
            <a:r>
              <a:rPr lang="en-US" dirty="0"/>
              <a:t>Physical Education </a:t>
            </a:r>
          </a:p>
        </p:txBody>
      </p:sp>
      <p:pic>
        <p:nvPicPr>
          <p:cNvPr id="4" name="Picture 3" descr="logo1a.gif"/>
          <p:cNvPicPr>
            <a:picLocks noChangeAspect="1"/>
          </p:cNvPicPr>
          <p:nvPr/>
        </p:nvPicPr>
        <p:blipFill>
          <a:blip r:embed="rId2" cstate="print"/>
          <a:stretch>
            <a:fillRect/>
          </a:stretch>
        </p:blipFill>
        <p:spPr>
          <a:xfrm>
            <a:off x="0" y="1"/>
            <a:ext cx="9144000" cy="5105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lstStyle/>
          <a:p>
            <a:r>
              <a:rPr lang="en-US" b="1" dirty="0">
                <a:ln w="18000">
                  <a:solidFill>
                    <a:srgbClr val="FF0000"/>
                  </a:solidFill>
                  <a:prstDash val="solid"/>
                  <a:miter lim="800000"/>
                </a:ln>
                <a:solidFill>
                  <a:schemeClr val="accent6">
                    <a:lumMod val="40000"/>
                    <a:lumOff val="60000"/>
                  </a:schemeClr>
                </a:solidFill>
                <a:effectLst>
                  <a:outerShdw blurRad="25500" dist="23000" dir="7020000" algn="tl">
                    <a:srgbClr val="000000">
                      <a:alpha val="50000"/>
                    </a:srgbClr>
                  </a:outerShdw>
                  <a:reflection blurRad="6350" stA="55000" endA="300" endPos="45500" dir="5400000" sy="-100000" algn="bl" rotWithShape="0"/>
                </a:effectLst>
              </a:rPr>
              <a:t>Rules </a:t>
            </a:r>
          </a:p>
        </p:txBody>
      </p:sp>
      <p:sp>
        <p:nvSpPr>
          <p:cNvPr id="3" name="Content Placeholder 2"/>
          <p:cNvSpPr>
            <a:spLocks noGrp="1"/>
          </p:cNvSpPr>
          <p:nvPr>
            <p:ph idx="1"/>
          </p:nvPr>
        </p:nvSpPr>
        <p:spPr>
          <a:xfrm>
            <a:off x="457200" y="1676400"/>
            <a:ext cx="8229600" cy="4953000"/>
          </a:xfrm>
        </p:spPr>
        <p:txBody>
          <a:bodyPr>
            <a:normAutofit fontScale="70000" lnSpcReduction="20000"/>
            <a:scene3d>
              <a:camera prst="perspectiveFront"/>
              <a:lightRig rig="threePt" dir="t"/>
            </a:scene3d>
          </a:bodyPr>
          <a:lstStyle/>
          <a:p>
            <a:r>
              <a:rPr lang="en-US" b="1" dirty="0">
                <a:ln w="10541" cmpd="sng">
                  <a:solidFill>
                    <a:srgbClr val="7D7D7D">
                      <a:tint val="100000"/>
                      <a:shade val="100000"/>
                      <a:satMod val="110000"/>
                    </a:srgbClr>
                  </a:solidFill>
                  <a:prstDash val="solid"/>
                </a:ln>
                <a:solidFill>
                  <a:schemeClr val="tx2"/>
                </a:solidFill>
              </a:rPr>
              <a:t>The minimum number of players required to play a game with the WIFFLE</a:t>
            </a:r>
            <a:r>
              <a:rPr lang="en-US" b="1" baseline="30000" dirty="0">
                <a:ln w="10541" cmpd="sng">
                  <a:solidFill>
                    <a:srgbClr val="7D7D7D">
                      <a:tint val="100000"/>
                      <a:shade val="100000"/>
                      <a:satMod val="110000"/>
                    </a:srgbClr>
                  </a:solidFill>
                  <a:prstDash val="solid"/>
                </a:ln>
                <a:solidFill>
                  <a:schemeClr val="tx2"/>
                </a:solidFill>
              </a:rPr>
              <a:t> </a:t>
            </a:r>
            <a:r>
              <a:rPr lang="en-US" b="1" dirty="0">
                <a:ln w="10541" cmpd="sng">
                  <a:solidFill>
                    <a:srgbClr val="7D7D7D">
                      <a:tint val="100000"/>
                      <a:shade val="100000"/>
                      <a:satMod val="110000"/>
                    </a:srgbClr>
                  </a:solidFill>
                  <a:prstDash val="solid"/>
                </a:ln>
                <a:solidFill>
                  <a:schemeClr val="tx2"/>
                </a:solidFill>
              </a:rPr>
              <a:t>ball is two – the pitcher and batter – one player per side. </a:t>
            </a:r>
          </a:p>
          <a:p>
            <a:r>
              <a:rPr lang="en-US" b="1" dirty="0">
                <a:ln w="10541" cmpd="sng">
                  <a:solidFill>
                    <a:srgbClr val="7D7D7D">
                      <a:tint val="100000"/>
                      <a:shade val="100000"/>
                      <a:satMod val="110000"/>
                    </a:srgbClr>
                  </a:solidFill>
                  <a:prstDash val="solid"/>
                </a:ln>
                <a:solidFill>
                  <a:schemeClr val="tx2"/>
                </a:solidFill>
              </a:rPr>
              <a:t>The maximum number of players that can complete are ten – five players to a side. If a full team is playing, each side will consist of a catcher, pitcher, double area fielder, triple area fielder and home run area fielder. </a:t>
            </a:r>
          </a:p>
          <a:p>
            <a:r>
              <a:rPr lang="en-US" b="1" dirty="0">
                <a:ln w="10541" cmpd="sng">
                  <a:solidFill>
                    <a:srgbClr val="7D7D7D">
                      <a:tint val="100000"/>
                      <a:shade val="100000"/>
                      <a:satMod val="110000"/>
                    </a:srgbClr>
                  </a:solidFill>
                  <a:prstDash val="solid"/>
                </a:ln>
                <a:solidFill>
                  <a:schemeClr val="tx2"/>
                </a:solidFill>
              </a:rPr>
              <a:t>Fielders cannot move from one area to another when a full team is playing. </a:t>
            </a:r>
          </a:p>
          <a:p>
            <a:r>
              <a:rPr lang="en-US" b="1" dirty="0">
                <a:ln w="10541" cmpd="sng">
                  <a:solidFill>
                    <a:srgbClr val="7D7D7D">
                      <a:tint val="100000"/>
                      <a:shade val="100000"/>
                      <a:satMod val="110000"/>
                    </a:srgbClr>
                  </a:solidFill>
                  <a:prstDash val="solid"/>
                </a:ln>
                <a:solidFill>
                  <a:schemeClr val="tx2"/>
                </a:solidFill>
              </a:rPr>
              <a:t>As in baseball, the game is played with one team at bat and one team in the field. </a:t>
            </a:r>
          </a:p>
          <a:p>
            <a:r>
              <a:rPr lang="en-US" b="1" dirty="0">
                <a:ln w="10541" cmpd="sng">
                  <a:solidFill>
                    <a:srgbClr val="7D7D7D">
                      <a:tint val="100000"/>
                      <a:shade val="100000"/>
                      <a:satMod val="110000"/>
                    </a:srgbClr>
                  </a:solidFill>
                  <a:prstDash val="solid"/>
                </a:ln>
                <a:solidFill>
                  <a:schemeClr val="tx2"/>
                </a:solidFill>
              </a:rPr>
              <a:t>The batting order of the team at bat shall be Pitcher, Catcher, Double Area player, Triple Area player and finally Home Run area player. </a:t>
            </a:r>
          </a:p>
          <a:p>
            <a:r>
              <a:rPr lang="en-US" b="1" dirty="0">
                <a:ln w="10541" cmpd="sng">
                  <a:solidFill>
                    <a:srgbClr val="7D7D7D">
                      <a:tint val="100000"/>
                      <a:shade val="100000"/>
                      <a:satMod val="110000"/>
                    </a:srgbClr>
                  </a:solidFill>
                  <a:prstDash val="solid"/>
                </a:ln>
                <a:solidFill>
                  <a:schemeClr val="tx2"/>
                </a:solidFill>
              </a:rPr>
              <a:t>The rules of play are </a:t>
            </a:r>
            <a:r>
              <a:rPr lang="en-US" b="1" i="1" dirty="0">
                <a:ln w="10541" cmpd="sng">
                  <a:solidFill>
                    <a:srgbClr val="7D7D7D">
                      <a:tint val="100000"/>
                      <a:shade val="100000"/>
                      <a:satMod val="110000"/>
                    </a:srgbClr>
                  </a:solidFill>
                  <a:prstDash val="solid"/>
                </a:ln>
                <a:solidFill>
                  <a:schemeClr val="tx2"/>
                </a:solidFill>
              </a:rPr>
              <a:t>similar</a:t>
            </a:r>
            <a:r>
              <a:rPr lang="en-US" b="1" dirty="0">
                <a:ln w="10541" cmpd="sng">
                  <a:solidFill>
                    <a:srgbClr val="7D7D7D">
                      <a:tint val="100000"/>
                      <a:shade val="100000"/>
                      <a:satMod val="110000"/>
                    </a:srgbClr>
                  </a:solidFill>
                  <a:prstDash val="solid"/>
                </a:ln>
                <a:solidFill>
                  <a:schemeClr val="tx2"/>
                </a:solidFill>
              </a:rPr>
              <a:t> to baseball, however there is no base running. </a:t>
            </a:r>
          </a:p>
          <a:p>
            <a:r>
              <a:rPr lang="en-US" b="1" dirty="0">
                <a:ln w="10541" cmpd="sng">
                  <a:solidFill>
                    <a:srgbClr val="7D7D7D">
                      <a:tint val="100000"/>
                      <a:shade val="100000"/>
                      <a:satMod val="110000"/>
                    </a:srgbClr>
                  </a:solidFill>
                  <a:prstDash val="solid"/>
                </a:ln>
                <a:solidFill>
                  <a:schemeClr val="tx2"/>
                </a:solidFill>
              </a:rPr>
              <a:t>Three outs to retire a side, per inning, nine innings per game. In case of a tie, additional innings are played. For a complete inning, both sides must bat.</a:t>
            </a:r>
          </a:p>
          <a:p>
            <a:endParaRPr lang="en-US" b="1" dirty="0">
              <a:ln w="18000">
                <a:solidFill>
                  <a:srgbClr val="CAC505"/>
                </a:solidFill>
                <a:prstDash val="solid"/>
                <a:miter lim="800000"/>
              </a:ln>
              <a:solidFill>
                <a:schemeClr val="accent6">
                  <a:lumMod val="20000"/>
                  <a:lumOff val="80000"/>
                </a:schemeClr>
              </a:solidFill>
              <a:effectLst>
                <a:outerShdw blurRad="25500" dist="23000" dir="7020000" algn="tl">
                  <a:srgbClr val="000000">
                    <a:alpha val="5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633243">
            <a:off x="443595" y="130412"/>
            <a:ext cx="8229600" cy="1066800"/>
          </a:xfrm>
        </p:spPr>
        <p:txBody>
          <a:bodyPr/>
          <a:lstStyle/>
          <a:p>
            <a:r>
              <a:rPr lang="en-US" b="1" dirty="0">
                <a:ln w="18000">
                  <a:solidFill>
                    <a:srgbClr val="FF0000"/>
                  </a:solidFill>
                  <a:prstDash val="solid"/>
                  <a:miter lim="800000"/>
                </a:ln>
                <a:solidFill>
                  <a:schemeClr val="accent6">
                    <a:lumMod val="40000"/>
                    <a:lumOff val="60000"/>
                  </a:schemeClr>
                </a:solidFill>
                <a:effectLst>
                  <a:outerShdw blurRad="25500" dist="23000" dir="7020000" algn="tl">
                    <a:srgbClr val="000000">
                      <a:alpha val="50000"/>
                    </a:srgbClr>
                  </a:outerShdw>
                  <a:reflection blurRad="6350" stA="55000" endA="300" endPos="45500" dir="5400000" sy="-100000" algn="bl" rotWithShape="0"/>
                </a:effectLst>
              </a:rPr>
              <a:t>YOU’RE OUT!</a:t>
            </a:r>
          </a:p>
        </p:txBody>
      </p:sp>
      <p:sp>
        <p:nvSpPr>
          <p:cNvPr id="3" name="Content Placeholder 2"/>
          <p:cNvSpPr>
            <a:spLocks noGrp="1"/>
          </p:cNvSpPr>
          <p:nvPr>
            <p:ph idx="1"/>
          </p:nvPr>
        </p:nvSpPr>
        <p:spPr>
          <a:xfrm>
            <a:off x="685800" y="1981200"/>
            <a:ext cx="8229600" cy="4589694"/>
          </a:xfrm>
        </p:spPr>
        <p:txBody>
          <a:bodyPr>
            <a:normAutofit fontScale="92500" lnSpcReduction="10000"/>
          </a:bodyPr>
          <a:lstStyle/>
          <a:p>
            <a:r>
              <a:rPr lang="en-US" dirty="0"/>
              <a:t>An out for the batter can be made in three ways: </a:t>
            </a:r>
          </a:p>
          <a:p>
            <a:r>
              <a:rPr lang="en-US" dirty="0"/>
              <a:t>The batter can strike out only if he/she swings at a pitched ball and does not foul tip the third strike. </a:t>
            </a:r>
          </a:p>
          <a:p>
            <a:r>
              <a:rPr lang="en-US" dirty="0"/>
              <a:t>Foul tips count as a strike for the first two strikes only. A foul tip caught in back of the batters box does not count as an out. </a:t>
            </a:r>
          </a:p>
          <a:p>
            <a:r>
              <a:rPr lang="en-US" dirty="0"/>
              <a:t>Fly balls caught in fair or foul territory </a:t>
            </a:r>
          </a:p>
          <a:p>
            <a:r>
              <a:rPr lang="en-US" dirty="0"/>
              <a:t>Ground balls caught while the ball is in motion, in fair territory. </a:t>
            </a:r>
          </a:p>
          <a:p>
            <a:r>
              <a:rPr lang="en-US" dirty="0"/>
              <a:t>Bunting is not allowed and the batter cannot obtain a base on balls.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scene3d>
              <a:camera prst="isometricOffAxis2Left"/>
              <a:lightRig rig="threePt" dir="t"/>
            </a:scene3d>
          </a:bodyPr>
          <a:lstStyle/>
          <a:p>
            <a:r>
              <a:rPr lang="en-US" b="1" dirty="0">
                <a:ln w="18000">
                  <a:solidFill>
                    <a:srgbClr val="FF0000"/>
                  </a:solidFill>
                  <a:prstDash val="solid"/>
                  <a:miter lim="800000"/>
                </a:ln>
                <a:solidFill>
                  <a:schemeClr val="accent6">
                    <a:lumMod val="40000"/>
                    <a:lumOff val="60000"/>
                  </a:schemeClr>
                </a:solidFill>
                <a:effectLst>
                  <a:outerShdw blurRad="25500" dist="23000" dir="7020000" algn="tl">
                    <a:srgbClr val="000000">
                      <a:alpha val="50000"/>
                    </a:srgbClr>
                  </a:outerShdw>
                </a:effectLst>
              </a:rPr>
              <a:t>Scoring</a:t>
            </a:r>
            <a:br>
              <a:rPr lang="en-US" dirty="0"/>
            </a:br>
            <a:endParaRPr lang="en-US" dirty="0"/>
          </a:p>
        </p:txBody>
      </p:sp>
      <p:sp>
        <p:nvSpPr>
          <p:cNvPr id="3" name="Content Placeholder 2"/>
          <p:cNvSpPr>
            <a:spLocks noGrp="1"/>
          </p:cNvSpPr>
          <p:nvPr>
            <p:ph idx="1"/>
          </p:nvPr>
        </p:nvSpPr>
        <p:spPr>
          <a:xfrm>
            <a:off x="457200" y="1524000"/>
            <a:ext cx="8229600" cy="5050536"/>
          </a:xfrm>
        </p:spPr>
        <p:txBody>
          <a:bodyPr>
            <a:normAutofit fontScale="70000" lnSpcReduction="20000"/>
          </a:bodyPr>
          <a:lstStyle/>
          <a:p>
            <a:pPr>
              <a:buNone/>
            </a:pPr>
            <a:endParaRPr lang="en-US" dirty="0"/>
          </a:p>
          <a:p>
            <a:r>
              <a:rPr lang="en-US" dirty="0"/>
              <a:t>Single markers are placed approximately 24 feet from home plate on the foul line. A ball hit in the single area (i.e. the area between batters box and single markers and not caught, constitutes a single. Double markers are placed approximately 20 feet in back of the single markers on the foul line. A ball hit in the double area (between the single marker and the double marker) and not caught constitutes a double. Triple markers are placed on foul lines 20 feet back of the double markers. Balls hit in the triple area (between the double markers and triple markers) and not caught, constitute a triple. Balls hit past the triple markers, and not caught, constitute a home run.</a:t>
            </a:r>
          </a:p>
          <a:p>
            <a:r>
              <a:rPr lang="en-US" dirty="0"/>
              <a:t>The baseball rules of scoring apply:</a:t>
            </a:r>
          </a:p>
          <a:p>
            <a:r>
              <a:rPr lang="en-US" dirty="0"/>
              <a:t>Example: A player hits a single – his/her team has a man on first base (imaginary runners). The next player hits a single – the team now has a man of first and second. Third batter hits a home run – three runs score! (The imaginary runners on first and second, plus the home run.)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6800"/>
          </a:xfrm>
        </p:spPr>
        <p:txBody>
          <a:bodyPr>
            <a:normAutofit fontScale="90000"/>
          </a:bodyPr>
          <a:lstStyle/>
          <a:p>
            <a:pPr algn="ctr"/>
            <a:r>
              <a:rPr lang="en-US" b="1" u="sng" dirty="0">
                <a:ln w="12700">
                  <a:solidFill>
                    <a:srgbClr val="FF0000"/>
                  </a:solidFill>
                  <a:prstDash val="solid"/>
                </a:ln>
                <a:solidFill>
                  <a:schemeClr val="bg2">
                    <a:tint val="85000"/>
                    <a:satMod val="155000"/>
                  </a:schemeClr>
                </a:solidFill>
                <a:effectLst>
                  <a:outerShdw blurRad="41275" dist="20320" dir="1800000" algn="tl" rotWithShape="0">
                    <a:srgbClr val="000000">
                      <a:alpha val="40000"/>
                    </a:srgbClr>
                  </a:outerShdw>
                </a:effectLst>
              </a:rPr>
              <a:t>The Pitches </a:t>
            </a:r>
            <a:br>
              <a:rPr lang="en-US" dirty="0"/>
            </a:br>
            <a:endParaRPr lang="en-US" dirty="0"/>
          </a:p>
        </p:txBody>
      </p:sp>
      <p:sp>
        <p:nvSpPr>
          <p:cNvPr id="3" name="Content Placeholder 2"/>
          <p:cNvSpPr>
            <a:spLocks noGrp="1"/>
          </p:cNvSpPr>
          <p:nvPr>
            <p:ph idx="1"/>
          </p:nvPr>
        </p:nvSpPr>
        <p:spPr>
          <a:xfrm>
            <a:off x="457200" y="1371600"/>
            <a:ext cx="8229600" cy="5202936"/>
          </a:xfrm>
        </p:spPr>
        <p:txBody>
          <a:bodyPr/>
          <a:lstStyle/>
          <a:p>
            <a:pPr>
              <a:buNone/>
            </a:pPr>
            <a:endParaRPr lang="en-US" dirty="0"/>
          </a:p>
          <a:p>
            <a:r>
              <a:rPr lang="en-US" sz="2400" dirty="0">
                <a:ln w="18415" cmpd="sng">
                  <a:solidFill>
                    <a:srgbClr val="FFFFFF"/>
                  </a:solidFill>
                  <a:prstDash val="solid"/>
                </a:ln>
                <a:solidFill>
                  <a:srgbClr val="FFFF00"/>
                </a:solidFill>
                <a:effectLst>
                  <a:glow rad="101600">
                    <a:schemeClr val="accent4">
                      <a:satMod val="175000"/>
                      <a:alpha val="40000"/>
                    </a:schemeClr>
                  </a:glow>
                  <a:outerShdw blurRad="63500" dir="3600000" algn="tl" rotWithShape="0">
                    <a:srgbClr val="000000">
                      <a:alpha val="70000"/>
                    </a:srgbClr>
                  </a:outerShdw>
                </a:effectLst>
              </a:rPr>
              <a:t>The WIFFLE</a:t>
            </a:r>
            <a:r>
              <a:rPr lang="en-US" sz="2400" baseline="30000" dirty="0">
                <a:ln w="18415" cmpd="sng">
                  <a:solidFill>
                    <a:srgbClr val="FFFFFF"/>
                  </a:solidFill>
                  <a:prstDash val="solid"/>
                </a:ln>
                <a:solidFill>
                  <a:srgbClr val="FFFF00"/>
                </a:solidFill>
                <a:effectLst>
                  <a:glow rad="101600">
                    <a:schemeClr val="accent4">
                      <a:satMod val="175000"/>
                      <a:alpha val="40000"/>
                    </a:schemeClr>
                  </a:glow>
                  <a:outerShdw blurRad="63500" dir="3600000" algn="tl" rotWithShape="0">
                    <a:srgbClr val="000000">
                      <a:alpha val="70000"/>
                    </a:srgbClr>
                  </a:outerShdw>
                </a:effectLst>
              </a:rPr>
              <a:t> </a:t>
            </a:r>
            <a:r>
              <a:rPr lang="en-US" sz="2400" dirty="0">
                <a:ln w="18415" cmpd="sng">
                  <a:solidFill>
                    <a:srgbClr val="FFFFFF"/>
                  </a:solidFill>
                  <a:prstDash val="solid"/>
                </a:ln>
                <a:solidFill>
                  <a:srgbClr val="FFFF00"/>
                </a:solidFill>
                <a:effectLst>
                  <a:glow rad="101600">
                    <a:schemeClr val="accent4">
                      <a:satMod val="175000"/>
                      <a:alpha val="40000"/>
                    </a:schemeClr>
                  </a:glow>
                  <a:outerShdw blurRad="63500" dir="3600000" algn="tl" rotWithShape="0">
                    <a:srgbClr val="000000">
                      <a:alpha val="70000"/>
                    </a:srgbClr>
                  </a:outerShdw>
                </a:effectLst>
              </a:rPr>
              <a:t>ball is thrown like a baseball and will curve very easily. The diagrams below show how the ball should be held for curving and controlling the ball. Experiment with different grips and releases to find the pitches that work best for you. There is no need to throw the ball hard to produce results!</a:t>
            </a:r>
          </a:p>
          <a:p>
            <a:endParaRPr lang="en-US" dirty="0">
              <a:solidFill>
                <a:srgbClr val="FFFF00"/>
              </a:solidFill>
            </a:endParaRPr>
          </a:p>
        </p:txBody>
      </p:sp>
      <p:pic>
        <p:nvPicPr>
          <p:cNvPr id="4" name="Picture 3" descr="hands1.gif"/>
          <p:cNvPicPr>
            <a:picLocks noChangeAspect="1"/>
          </p:cNvPicPr>
          <p:nvPr/>
        </p:nvPicPr>
        <p:blipFill>
          <a:blip r:embed="rId2" cstate="print"/>
          <a:stretch>
            <a:fillRect/>
          </a:stretch>
        </p:blipFill>
        <p:spPr>
          <a:xfrm>
            <a:off x="838200" y="4343400"/>
            <a:ext cx="7543800" cy="2066925"/>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458</TotalTime>
  <Words>576</Words>
  <Application>Microsoft Office PowerPoint</Application>
  <PresentationFormat>On-screen Show (4:3)</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Georgia</vt:lpstr>
      <vt:lpstr>Trebuchet MS</vt:lpstr>
      <vt:lpstr>Wingdings 2</vt:lpstr>
      <vt:lpstr>Urban</vt:lpstr>
      <vt:lpstr>PowerPoint Presentation</vt:lpstr>
      <vt:lpstr>Rules </vt:lpstr>
      <vt:lpstr>YOU’RE OUT!</vt:lpstr>
      <vt:lpstr>Scoring </vt:lpstr>
      <vt:lpstr>The Pitches  </vt:lpstr>
    </vt:vector>
  </TitlesOfParts>
  <Company>Morris County School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MCST</dc:creator>
  <cp:lastModifiedBy>madayk</cp:lastModifiedBy>
  <cp:revision>46</cp:revision>
  <dcterms:created xsi:type="dcterms:W3CDTF">2010-05-05T03:10:43Z</dcterms:created>
  <dcterms:modified xsi:type="dcterms:W3CDTF">2018-06-20T17:22:56Z</dcterms:modified>
</cp:coreProperties>
</file>