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9600" r:id="rId2"/>
    <p:sldMasterId id="2147491450" r:id="rId3"/>
    <p:sldMasterId id="2147491981" r:id="rId4"/>
    <p:sldMasterId id="2147492695" r:id="rId5"/>
    <p:sldMasterId id="2147483654" r:id="rId6"/>
    <p:sldMasterId id="2147493954" r:id="rId7"/>
    <p:sldMasterId id="2147493956" r:id="rId8"/>
  </p:sldMasterIdLst>
  <p:notesMasterIdLst>
    <p:notesMasterId r:id="rId41"/>
  </p:notesMasterIdLst>
  <p:handoutMasterIdLst>
    <p:handoutMasterId r:id="rId42"/>
  </p:handoutMasterIdLst>
  <p:sldIdLst>
    <p:sldId id="260" r:id="rId9"/>
    <p:sldId id="264" r:id="rId10"/>
    <p:sldId id="265" r:id="rId11"/>
    <p:sldId id="267" r:id="rId12"/>
    <p:sldId id="266" r:id="rId13"/>
    <p:sldId id="273" r:id="rId14"/>
    <p:sldId id="272" r:id="rId15"/>
    <p:sldId id="271" r:id="rId16"/>
    <p:sldId id="270" r:id="rId17"/>
    <p:sldId id="278" r:id="rId18"/>
    <p:sldId id="277" r:id="rId19"/>
    <p:sldId id="276" r:id="rId20"/>
    <p:sldId id="282" r:id="rId21"/>
    <p:sldId id="269" r:id="rId22"/>
    <p:sldId id="275" r:id="rId23"/>
    <p:sldId id="298" r:id="rId24"/>
    <p:sldId id="299" r:id="rId25"/>
    <p:sldId id="281" r:id="rId26"/>
    <p:sldId id="280" r:id="rId27"/>
    <p:sldId id="279" r:id="rId28"/>
    <p:sldId id="292" r:id="rId29"/>
    <p:sldId id="291" r:id="rId30"/>
    <p:sldId id="290" r:id="rId31"/>
    <p:sldId id="288" r:id="rId32"/>
    <p:sldId id="287" r:id="rId33"/>
    <p:sldId id="286" r:id="rId34"/>
    <p:sldId id="285" r:id="rId35"/>
    <p:sldId id="284" r:id="rId36"/>
    <p:sldId id="283" r:id="rId37"/>
    <p:sldId id="274" r:id="rId38"/>
    <p:sldId id="297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B31"/>
    <a:srgbClr val="D12229"/>
    <a:srgbClr val="0070BB"/>
    <a:srgbClr val="DDBEEC"/>
    <a:srgbClr val="BA7ED8"/>
    <a:srgbClr val="6F2B90"/>
    <a:srgbClr val="1268B2"/>
    <a:srgbClr val="008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3891" autoAdjust="0"/>
  </p:normalViewPr>
  <p:slideViewPr>
    <p:cSldViewPr>
      <p:cViewPr varScale="1">
        <p:scale>
          <a:sx n="69" d="100"/>
          <a:sy n="69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EC449-B4B0-4AC7-86A8-1B8A02FA3598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9795F1-C0AC-4409-8DF7-06B36A5B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A858C1-982C-493F-B036-3634DA50009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E3FD79-5D70-4D6C-AF88-01BF925CC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3FD79-5D70-4D6C-AF88-01BF925CC4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376E2A-4E87-4995-8224-046C3641B0A4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1E21E-0DDD-47F8-B83E-867A5BBB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3CBAE-7845-4A26-86A8-14321130520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A9C574-F6E6-4F65-ADC7-886567210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63FA67-565C-47DF-AE12-3FE7CD355226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728263-A7C3-4C42-B05B-D02FF6D9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B02C4C-AE70-4599-B87A-AE981DB1F1B2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A44727-0239-4804-9F00-307E13D2C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78BDFA-29DD-4873-B3C3-8FE5C4DF837F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EA8F5A-886E-4635-BF57-0A1AC20FA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AC00BD-7690-4E1B-A36B-5C5433941B5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BE582D-07EA-4255-8301-1D2F18CE4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513CF-FBF7-4FED-819B-8B1F85A1F648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DFFB7-9C77-4EBD-B2FB-82B756EB2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5F3394-D864-43C8-B369-E27BB7650895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111757-635F-48C0-960E-5F0C13852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36DCCB-E07E-4EAE-BB7A-ED3B71289D95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00242-619B-44FE-98D3-6E2B649E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75374E-1A3D-4DC1-BD9F-19F5472E38A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63DFD8-3E5C-4A83-94A5-39952548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74C2C-1699-4795-B2A4-058459B88ED8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20AE05-7E1F-4F97-A580-4ACF7DF4B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B54FFC-ECAF-490C-9EE3-992A437E3866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CA1B00-F77B-4AAB-BE6E-1F3C4D113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EA291A-9761-4743-811D-32A35691A297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9D7D3-27A3-4EF6-858D-060D6DDF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FD8B0D-3A55-43E0-BB18-51552CAB30F7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E99424-5947-49AA-B10C-5FEBCE5C3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91C43-9223-4649-BAD5-0F5B050FEC3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F6A445-6B47-4E31-B933-83FE71CA7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EA1243-98A3-4F36-9BCF-BF4089BAFD83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1F2D55-0FD9-4656-B027-DD29B8BFA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A3B30D-7514-4729-A496-52C64C66F28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1501DD-BD0C-4D97-9895-54996576B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312939-5BC3-4FC5-B6E6-3E81B2510487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E63D16-70AF-47CB-83D1-EB0403F3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2FD112-B57B-4D4E-94A0-2782B24ABC2E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CDBFB4-870C-414D-994C-A2CEA2640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10969E-53CF-426B-89AF-85E8FD54BC22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3684E0-B390-4A14-AA96-BFD0237D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4AF550-77F6-4A1E-BCF3-4D17778E239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EC6FDC-37CA-4708-82B0-2A175DE7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48560B-9487-4879-9C27-ADB314BE6A5E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3BE803-F73D-4928-BD94-1DEFF5181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D7AE6-E3AA-4BC3-AC29-9EAA5B4F151E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CE9A9-A611-4D46-8846-4168D2DD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0DD63E-045A-40A8-AE3F-A1FD339CF933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77934F-6F03-49FD-B619-3C9D7A5EF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35CD01-1561-4010-8040-4D5D760FF24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DF8022-FF7D-45AF-947D-2AB2D3BFD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F405FE-7143-434F-97AE-569C67E8483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5AF0A0-7F3F-4079-A71B-29D81525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8D845D-866C-4A49-80C5-74A236B5E6E9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061C49-4B19-4BAE-B22E-18F59EC2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45C5E7-D29E-48BF-B22D-A49830314F9D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8EC46E-784B-4C1D-B614-2A88F580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6F54B0-FB41-48FA-A03F-9AAE8E789BB5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7EF63-3AC6-44D6-B011-CCAECCB5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EEF7E4-98E0-45B4-853E-098B0FAB6B15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0A0C30-E911-4208-948C-7D964B767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8C3B17-CF53-4D9C-A6FC-B1C94799AD4A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B70DE-7A26-4540-ADA2-32577F2C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67FAFA-55A0-4CA7-845C-1BA42C4E6FCC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E33AE-9A7C-4E9B-AC32-C5A14D5E1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D24D35-F7D5-4ADD-95D2-559AFC559A12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9F915E-CEF4-40ED-9B8F-21289733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4906AC-64CF-4563-B745-0B66EA5E797A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C5FF1-BB4E-4E44-8B28-B087855C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E67699-C182-4135-9D0B-FEDF1B36DEA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E0C8F6-7BCD-49EC-85D1-7F0D2C6C9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354C72-C84D-40BC-AEAD-465A8B55E9F0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0C44EB-C7D0-4FB5-BAFA-E70E92452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722BF-470E-4287-B8B9-AEBC1FD4A5CA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2A8E98-B55C-46BE-A3FA-50F91F37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A16C43-904C-440E-BD94-13A151229861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6D9BD7-3F71-4489-96C1-CABBC2BA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904459-7A73-46BB-91DD-FFAE81CBFC66}" type="datetimeFigureOut">
              <a:rPr lang="en-US"/>
              <a:pPr>
                <a:defRPr/>
              </a:pPr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AA09CA-8E8F-4CCC-93B5-CD84A1638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887" r:id="rId1"/>
    <p:sldLayoutId id="2147493888" r:id="rId2"/>
    <p:sldLayoutId id="2147493889" r:id="rId3"/>
    <p:sldLayoutId id="2147493890" r:id="rId4"/>
    <p:sldLayoutId id="2147493891" r:id="rId5"/>
    <p:sldLayoutId id="2147493892" r:id="rId6"/>
    <p:sldLayoutId id="2147493893" r:id="rId7"/>
    <p:sldLayoutId id="2147493894" r:id="rId8"/>
    <p:sldLayoutId id="2147493895" r:id="rId9"/>
    <p:sldLayoutId id="2147493896" r:id="rId10"/>
    <p:sldLayoutId id="2147493897" r:id="rId11"/>
    <p:sldLayoutId id="2147493898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14" r:id="rId1"/>
    <p:sldLayoutId id="2147493899" r:id="rId2"/>
    <p:sldLayoutId id="2147493915" r:id="rId3"/>
    <p:sldLayoutId id="2147493916" r:id="rId4"/>
    <p:sldLayoutId id="2147493917" r:id="rId5"/>
    <p:sldLayoutId id="2147493918" r:id="rId6"/>
    <p:sldLayoutId id="2147493919" r:id="rId7"/>
    <p:sldLayoutId id="2147493920" r:id="rId8"/>
    <p:sldLayoutId id="2147493921" r:id="rId9"/>
    <p:sldLayoutId id="2147493922" r:id="rId10"/>
    <p:sldLayoutId id="2147493923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24" r:id="rId1"/>
    <p:sldLayoutId id="2147493900" r:id="rId2"/>
    <p:sldLayoutId id="2147493925" r:id="rId3"/>
    <p:sldLayoutId id="2147493901" r:id="rId4"/>
    <p:sldLayoutId id="2147493926" r:id="rId5"/>
    <p:sldLayoutId id="2147493927" r:id="rId6"/>
    <p:sldLayoutId id="2147493928" r:id="rId7"/>
    <p:sldLayoutId id="2147493929" r:id="rId8"/>
    <p:sldLayoutId id="2147493930" r:id="rId9"/>
    <p:sldLayoutId id="2147493931" r:id="rId10"/>
    <p:sldLayoutId id="2147493932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33" r:id="rId1"/>
    <p:sldLayoutId id="2147493902" r:id="rId2"/>
    <p:sldLayoutId id="2147493934" r:id="rId3"/>
    <p:sldLayoutId id="2147493935" r:id="rId4"/>
    <p:sldLayoutId id="2147493936" r:id="rId5"/>
    <p:sldLayoutId id="2147493937" r:id="rId6"/>
    <p:sldLayoutId id="2147493938" r:id="rId7"/>
    <p:sldLayoutId id="2147493939" r:id="rId8"/>
    <p:sldLayoutId id="2147493940" r:id="rId9"/>
    <p:sldLayoutId id="2147493941" r:id="rId10"/>
    <p:sldLayoutId id="2147493942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43" r:id="rId1"/>
    <p:sldLayoutId id="2147493944" r:id="rId2"/>
    <p:sldLayoutId id="2147493945" r:id="rId3"/>
    <p:sldLayoutId id="2147493946" r:id="rId4"/>
    <p:sldLayoutId id="2147493947" r:id="rId5"/>
    <p:sldLayoutId id="2147493948" r:id="rId6"/>
    <p:sldLayoutId id="2147493949" r:id="rId7"/>
    <p:sldLayoutId id="2147493950" r:id="rId8"/>
    <p:sldLayoutId id="2147493951" r:id="rId9"/>
    <p:sldLayoutId id="2147493952" r:id="rId10"/>
    <p:sldLayoutId id="2147493953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03" r:id="rId1"/>
    <p:sldLayoutId id="2147493904" r:id="rId2"/>
    <p:sldLayoutId id="2147493905" r:id="rId3"/>
    <p:sldLayoutId id="2147493906" r:id="rId4"/>
    <p:sldLayoutId id="2147493907" r:id="rId5"/>
    <p:sldLayoutId id="2147493908" r:id="rId6"/>
    <p:sldLayoutId id="2147493909" r:id="rId7"/>
    <p:sldLayoutId id="2147493910" r:id="rId8"/>
    <p:sldLayoutId id="2147493911" r:id="rId9"/>
    <p:sldLayoutId id="2147493912" r:id="rId10"/>
    <p:sldLayoutId id="214749391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55" r:id="rId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957" r:id="rId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g-wlearning.com/health/0305/bm01/video07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3505200"/>
            <a:ext cx="6858000" cy="1295400"/>
          </a:xfrm>
        </p:spPr>
        <p:txBody>
          <a:bodyPr/>
          <a:lstStyle/>
          <a:p>
            <a:pPr marL="0" indent="3175" algn="ctr"/>
            <a:r>
              <a:rPr lang="en-US" b="1" dirty="0">
                <a:latin typeface="Arial" pitchFamily="34" charset="0"/>
                <a:cs typeface="Arial" pitchFamily="34" charset="0"/>
              </a:rPr>
              <a:t>Understanding Violent Behavior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19.2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Risk Factors for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114800" cy="457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Frustrated mental or emotional state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 gain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Exposure to violence (in the neighborhood or in the media)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 and drug use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Availability of a weapon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Larisa </a:t>
            </a:r>
            <a:r>
              <a:rPr lang="en-US" sz="900" dirty="0" err="1"/>
              <a:t>Lofitskaya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564647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133600"/>
            <a:ext cx="3276600" cy="316040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Types of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4419600" cy="41910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Bullying—aggressive behavior intended to cause injury or discomfort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Hazing—humiliating or dangerous activity done to gain entrance to a group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Gang violence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 crimes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Sexual violence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Amir </a:t>
            </a:r>
            <a:r>
              <a:rPr lang="en-US" sz="900" dirty="0" err="1"/>
              <a:t>Kaljikovic</a:t>
            </a:r>
            <a:r>
              <a:rPr lang="en-US" sz="900" dirty="0"/>
              <a:t>/shutterstock.com</a:t>
            </a:r>
          </a:p>
        </p:txBody>
      </p:sp>
      <p:pic>
        <p:nvPicPr>
          <p:cNvPr id="8" name="Picture 7" descr="shutterstock_1410839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400" y="1828800"/>
            <a:ext cx="25908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9" name="TextBox 4"/>
          <p:cNvSpPr txBox="1"/>
          <p:nvPr/>
        </p:nvSpPr>
        <p:spPr>
          <a:xfrm>
            <a:off x="457200" y="586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>
                <a:hlinkClick r:id="rId4"/>
              </a:rPr>
              <a:t>Click here for the Unit 7 video, “Can Bullies Be Stopped?”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Cyberbullying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6482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Cyberbullying may include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Sending mean or threatening e-mails or text messages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“Unfriending” people for no reason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Spreading embarrassing or personal information about a person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Hacking into people’s accounts to impersonate them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gemphoto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shutterstock_1308005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6800" y="2514600"/>
            <a:ext cx="3124200" cy="25400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19600"/>
          </a:xfrm>
        </p:spPr>
        <p:txBody>
          <a:bodyPr/>
          <a:lstStyle/>
          <a:p>
            <a:pPr marL="228600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can you do if you or someone you know is being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cyberbullied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Tell a trusted adult</a:t>
            </a: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Do not respond to online taunts</a:t>
            </a: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Print out threatening or abusive messages</a:t>
            </a: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Avoid the bullies or stay off the Internet as much as possible</a:t>
            </a: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Keep your passwords secret</a:t>
            </a: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Use privacy settings on social media</a:t>
            </a:r>
          </a:p>
          <a:p>
            <a:pPr marL="622300"/>
            <a:r>
              <a:rPr lang="en-US" sz="2200" dirty="0">
                <a:latin typeface="Arial" pitchFamily="34" charset="0"/>
                <a:cs typeface="Arial" pitchFamily="34" charset="0"/>
              </a:rPr>
              <a:t>Let your parents or guardians know what you are doing online and with whom you are interacting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Internet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274320" indent="-27432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addition to cyberbullying, identity theft is a type of violence that takes place on the Internet</a:t>
            </a:r>
          </a:p>
          <a:p>
            <a:pPr marL="548640"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of your personal information (birth date, address, social security number) without permission</a:t>
            </a:r>
          </a:p>
          <a:p>
            <a:pPr marL="274320" indent="-27432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 sexual abuse can also begin or take place on the Internet</a:t>
            </a:r>
          </a:p>
          <a:p>
            <a:pPr marL="548640"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predators meet and develop trusting relationships with potential victims, later suggesting meeting in person</a:t>
            </a:r>
          </a:p>
          <a:p>
            <a:pPr marL="274320" indent="-274320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 your passwords secret, use social media privacy settings, and let a trusted adult know if anything online makes you uncomfortable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Human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343400" cy="43434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form of modern slavery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are forced to perform a type of job or service against their will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Threats of violence or other types of pressure from employers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Sex trafficking (including prostitution)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ChameleonsEye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1464283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221832"/>
            <a:ext cx="3263868" cy="3188368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What Schools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828800"/>
            <a:ext cx="4343400" cy="43434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a culture that has zero tolerance for violent behaviors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violence prevention programs teach students the skills to</a:t>
            </a:r>
          </a:p>
          <a:p>
            <a:pPr marL="548640"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situations that can lead to violence</a:t>
            </a:r>
          </a:p>
          <a:p>
            <a:pPr marL="548640"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solve problems without violence</a:t>
            </a:r>
          </a:p>
          <a:p>
            <a:pPr marL="548640"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communicate effectively</a:t>
            </a:r>
          </a:p>
          <a:p>
            <a:pPr marL="548640"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conflict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AntonioDiaz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2001908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2743200"/>
            <a:ext cx="3352800" cy="23368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/>
          <a:lstStyle/>
          <a:p>
            <a:pPr marL="228600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are some actions being taken by bullying programs in schools?</a:t>
            </a:r>
          </a:p>
          <a:p>
            <a:pPr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Selecting strong, positive, responsible student leaders</a:t>
            </a: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Develop positive team-building activities</a:t>
            </a: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Make sure that all students know there is zero tolerance for violence. Be specific about consequences</a:t>
            </a: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Install a buddy system for older students to look out for younger students</a:t>
            </a: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Encourage students to immediately report any violent behaviors they observe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429000"/>
            <a:ext cx="6858000" cy="1600200"/>
          </a:xfrm>
        </p:spPr>
        <p:txBody>
          <a:bodyPr/>
          <a:lstStyle/>
          <a:p>
            <a:pPr marL="0" indent="3175" algn="ctr"/>
            <a:r>
              <a:rPr lang="en-US" b="1" dirty="0">
                <a:latin typeface="Arial" pitchFamily="34" charset="0"/>
                <a:cs typeface="Arial" pitchFamily="34" charset="0"/>
              </a:rPr>
              <a:t>The Reality of </a:t>
            </a:r>
          </a:p>
          <a:p>
            <a:pPr marL="0" indent="3175" algn="ctr"/>
            <a:r>
              <a:rPr lang="en-US" b="1" dirty="0">
                <a:latin typeface="Arial" pitchFamily="34" charset="0"/>
                <a:cs typeface="Arial" pitchFamily="34" charset="0"/>
              </a:rPr>
              <a:t>Family Violence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19.3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5486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Palatino Linotype" pitchFamily="18" charset="0"/>
                <a:cs typeface="Arial" charset="0"/>
              </a:rPr>
              <a:t>Chapter 19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5486400" cy="1371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Palatino Linotype" pitchFamily="18" charset="0"/>
              </a:rPr>
              <a:t>Dealing with Conflict, Violence, and Abuse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762000" y="28956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19.1 Understanding Conflict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19.2 Understanding Violent Behavior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19.3 The Reality of Family Violence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19.4 Unwanted Sexual Activity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Domestic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95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Abuse that involves couples who are married, dating, or in a romantic relationship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Occurs when one person in a relationship uses physical violence or mental or emotional abuse to control or dominate the other person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Abuse and violence should not occur in healthy relationships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Halfpoint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1899554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29200" y="2362200"/>
            <a:ext cx="3276600" cy="258604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Elder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267200" cy="4800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abuse or neglect that harms or seeks to harm an older adult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Typically committed by family members or paid caregivers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Abuse can be physical, emotional, sexual, or financial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Abuse can also be neglect, a failure to provide for an older adult’s basic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itsmejust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1459563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362200"/>
            <a:ext cx="3429000" cy="2849739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Child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95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Physical, emotional, psychological, or sexual abuse committed by parents or caregivers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 sexual abuse—type of abuse in which an adult uses a child for sexual stimulation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Neglect—type of abuse that involves caregivers not meeting a dependent person’s basic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JPagetRFPhotos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19.8_10752766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286000"/>
            <a:ext cx="3491865" cy="29718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267200"/>
          </a:xfrm>
        </p:spPr>
        <p:txBody>
          <a:bodyPr/>
          <a:lstStyle/>
          <a:p>
            <a:pPr marL="173038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some consequences of child abuse?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child’s sense of well-being is shattered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injuries—brain damage, blindness, motor impairments, cognitive impairments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Greater likelihood of developing diseases as adults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Greater likelihood of engaging in behaviors that could harm their health (smoking, drinking, abusing drugs)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Greater likelihood of experiencing psychological problems (depression, anxiety, eating disorders, PTSD)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impair the ability to establish and maintain healthy relationships in adulthood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657600"/>
            <a:ext cx="7467600" cy="8382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Unwanted Sexual Activity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19.4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What Is Sexual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6482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Includes rape, or nonconsensual sexual intercourse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include kissing and sexual touching if consent is not given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Includes sexual abuse of children by family members, domestic abuse of one spouse by another, stranger rape, and date rape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males than females carry out acts of sexual violence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males and females can be victims of sexual attacks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Importance of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495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direct, verbal agreement that occurs when a person clearly says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 does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 if a person says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nothing at all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Without mutual consent—consent by both people—unwanted sexual activity is sexual abuse or rape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do not consent to sexual activity if they are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Pressured or coerced by someone else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the influence of alcohol or drugs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Asleep or unconscious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Younger than a particular age—typically 16, 17, or 18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</p:spPr>
        <p:txBody>
          <a:bodyPr/>
          <a:lstStyle/>
          <a:p>
            <a:pPr marL="228600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Give examples of how sexual violence can impact physical, emotional, and social health.</a:t>
            </a: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Physical: bruises, broken bones, pelvic pain, gastrointestinal disorders, migraines, back pain</a:t>
            </a: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Emotional: shock, denial, fear, anxiety, shame, guilt, confusion, depression, post-traumatic stress disorder</a:t>
            </a:r>
          </a:p>
          <a:p>
            <a:pPr marL="622300"/>
            <a:r>
              <a:rPr lang="en-US" sz="2400" dirty="0">
                <a:latin typeface="Arial" pitchFamily="34" charset="0"/>
                <a:cs typeface="Arial" pitchFamily="34" charset="0"/>
              </a:rPr>
              <a:t>Social: hesitancy to trust people, alienation from friends and family members, unfair shame or blame from society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Rape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91000" cy="44958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Involves sexual violence, but is often described as an act of power and aggression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Rapists can be strangers or acquaintances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Acquaintance rape—rape committed by someone the victim knows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Rapists use force, violence, weapons, or alcohol or drugs to make other people submit to sexual 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RomanRuzicka</a:t>
            </a:r>
            <a:r>
              <a:rPr lang="en-US" sz="900" dirty="0"/>
              <a:t>/shutterstock.com</a:t>
            </a:r>
          </a:p>
        </p:txBody>
      </p:sp>
      <p:pic>
        <p:nvPicPr>
          <p:cNvPr id="6" name="Picture 5" descr="19.10_1700181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057400"/>
            <a:ext cx="3276600" cy="3454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Getting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524000"/>
            <a:ext cx="4419600" cy="49530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to a safe place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medical care to treat injuries and prevent sexually transmitted infections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Talk to doctors about preventing pregnancy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police to report rape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 clothing as evidence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 your experience with a trusted adult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psychological counseling</a:t>
            </a:r>
          </a:p>
          <a:p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 that rape is 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rapist’s fault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Wavebreak</a:t>
            </a:r>
            <a:r>
              <a:rPr lang="en-US" sz="900" dirty="0"/>
              <a:t> Media/thinkstock.com</a:t>
            </a:r>
          </a:p>
        </p:txBody>
      </p:sp>
      <p:pic>
        <p:nvPicPr>
          <p:cNvPr id="6" name="Picture 5" descr="Spotlight-Image_1752187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362200"/>
            <a:ext cx="3352800" cy="26416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3581400"/>
            <a:ext cx="6858000" cy="1295400"/>
          </a:xfrm>
        </p:spPr>
        <p:txBody>
          <a:bodyPr/>
          <a:lstStyle/>
          <a:p>
            <a:pPr marL="0" indent="3175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Understanding Conflict</a:t>
            </a:r>
          </a:p>
        </p:txBody>
      </p:sp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Lesson 19.1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 marL="112713" indent="3175">
              <a:buNone/>
            </a:pPr>
            <a:r>
              <a:rPr lang="en-US" sz="2600" i="1" dirty="0"/>
              <a:t>Although sexual assault is </a:t>
            </a:r>
            <a:r>
              <a:rPr lang="en-US" sz="2600" dirty="0"/>
              <a:t>never</a:t>
            </a:r>
            <a:r>
              <a:rPr lang="en-US" sz="2600" i="1" dirty="0"/>
              <a:t> the victim’s fault, you can take steps to reduce your risk of becoming a victim. What are some steps you can take to prevent assault?</a:t>
            </a:r>
          </a:p>
          <a:p>
            <a:pPr marL="112713" indent="3175">
              <a:buNone/>
            </a:pPr>
            <a:endParaRPr lang="en-US" sz="900" dirty="0"/>
          </a:p>
          <a:p>
            <a:pPr marL="506413"/>
            <a:r>
              <a:rPr lang="en-US" sz="2200" dirty="0"/>
              <a:t>Be aware of your surroundings</a:t>
            </a:r>
          </a:p>
          <a:p>
            <a:pPr marL="506413"/>
            <a:r>
              <a:rPr lang="en-US" sz="2200" dirty="0"/>
              <a:t>Avoid walking alone, especially at night</a:t>
            </a:r>
          </a:p>
          <a:p>
            <a:pPr marL="506413"/>
            <a:r>
              <a:rPr lang="en-US" sz="2200" dirty="0"/>
              <a:t>Never accept a ride from a stranger</a:t>
            </a:r>
          </a:p>
          <a:p>
            <a:pPr marL="506413"/>
            <a:r>
              <a:rPr lang="en-US" sz="2200" dirty="0"/>
              <a:t>If you are attacked, yell </a:t>
            </a:r>
            <a:r>
              <a:rPr lang="en-US" sz="2200" i="1" dirty="0"/>
              <a:t>stop </a:t>
            </a:r>
            <a:r>
              <a:rPr lang="en-US" sz="2200" dirty="0"/>
              <a:t>to attract attention</a:t>
            </a:r>
          </a:p>
          <a:p>
            <a:pPr marL="506413"/>
            <a:r>
              <a:rPr lang="en-US" sz="2200" dirty="0"/>
              <a:t>Avoid using alcohol or drugs</a:t>
            </a:r>
          </a:p>
          <a:p>
            <a:pPr marL="506413"/>
            <a:r>
              <a:rPr lang="en-US" sz="2200" dirty="0"/>
              <a:t>Let people know where you are going</a:t>
            </a:r>
          </a:p>
          <a:p>
            <a:pPr marL="506413"/>
            <a:r>
              <a:rPr lang="en-US" sz="2200" dirty="0"/>
              <a:t>Do not leave a drink unattended</a:t>
            </a:r>
          </a:p>
          <a:p>
            <a:pPr marL="506413"/>
            <a:r>
              <a:rPr lang="en-US" sz="2200" dirty="0"/>
              <a:t>Get out of any situation that makes you uncomfortable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Sexual Harassment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49530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unwanted sexual attention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Verbal—the use of words, gossip, threats, sexual jokes, or inappropriate comments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Nonverbal—sexual gestures, pinching, rubbing, or brushing up against someone in an inappropriate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LDprod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17163299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95800" y="2286000"/>
            <a:ext cx="3352800" cy="2946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indent="3175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can you do if you are experiencing sexual harassment?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 details of events, dates, locations, and possible witnesses to the harassment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 e-mails, texts, and other communication as evidence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work, speak to a supervisor or human resources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school, speak to a teacher, counselor, or principal</a:t>
            </a:r>
          </a:p>
          <a:p>
            <a:pPr marL="565150">
              <a:buNone/>
            </a:pP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69863" indent="3175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can a bystander do to help?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Try to get the person being harassed out of the situation</a:t>
            </a:r>
          </a:p>
          <a:p>
            <a:pPr marL="565150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Notify someone who can stop the harassment</a:t>
            </a:r>
          </a:p>
          <a:p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905000"/>
            <a:ext cx="3886200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2713" indent="3175"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 some examples of violence, abuse, or conflict that could occur in family, peer, or dating relationships.</a:t>
            </a:r>
          </a:p>
          <a:p>
            <a:pPr marL="112713" indent="3175">
              <a:buNone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2713" indent="3175">
              <a:buNone/>
              <a:defRPr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would you resolve or deal with these issues?</a:t>
            </a: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Warm-Up</a:t>
            </a:r>
          </a:p>
        </p:txBody>
      </p:sp>
      <p:pic>
        <p:nvPicPr>
          <p:cNvPr id="4" name="Picture 3" descr="Ch19_19-1 warm-up_shutterstock_712375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0" y="1752600"/>
            <a:ext cx="2743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266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Monkey Business Images/shutterstock.com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Causes and Consequences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of Conflict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4038600" cy="49530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Conflicts occur when</a:t>
            </a:r>
          </a:p>
          <a:p>
            <a:pPr marL="548640"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have different priorities, values, and needs</a:t>
            </a:r>
          </a:p>
          <a:p>
            <a:pPr marL="548640"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or groups have misunderstandings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marL="548640"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Negative effects on psychological and emotional well-being</a:t>
            </a:r>
          </a:p>
          <a:p>
            <a:pPr marL="548640" lvl="1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that impacts physical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Elena </a:t>
            </a:r>
            <a:r>
              <a:rPr lang="en-US" sz="900" dirty="0" err="1"/>
              <a:t>Elisseeva</a:t>
            </a:r>
            <a:r>
              <a:rPr lang="en-US" sz="900" dirty="0"/>
              <a:t>/shutterstock.com</a:t>
            </a:r>
          </a:p>
        </p:txBody>
      </p:sp>
      <p:pic>
        <p:nvPicPr>
          <p:cNvPr id="7" name="Picture 6" descr="shutterstock_353794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00165" y="2286000"/>
            <a:ext cx="3481835" cy="2819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3733800"/>
          </a:xfrm>
        </p:spPr>
        <p:txBody>
          <a:bodyPr/>
          <a:lstStyle/>
          <a:p>
            <a:pPr marL="228600" indent="3175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Why should you always try to resolve conflicts?</a:t>
            </a:r>
          </a:p>
          <a:p>
            <a:pPr marL="228600" indent="3175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indent="3175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Unresolved conflicts can have negative effects on a person’s psychological and emotional well-being. Conflict is a type of stress that can cause people to develop serious health problems. Working through conflicts can even strengthen relationships.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Strategies for Resolving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752600"/>
            <a:ext cx="4495800" cy="44958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Conflict is inevitable, but you can learn strategies for resolving conflict productively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Embrace differences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 calm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 your feelings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Listen to what the other person is saying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 compromise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assertive (but not aggressive)</a:t>
            </a:r>
          </a:p>
          <a:p>
            <a:pPr lvl="1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Monkey Business Images/shutterstock.com</a:t>
            </a:r>
          </a:p>
        </p:txBody>
      </p:sp>
      <p:pic>
        <p:nvPicPr>
          <p:cNvPr id="7" name="Picture 6" descr="shutterstock_1917849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438400"/>
            <a:ext cx="3391592" cy="2438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343400"/>
          </a:xfrm>
        </p:spPr>
        <p:txBody>
          <a:bodyPr/>
          <a:lstStyle/>
          <a:p>
            <a:pPr marL="169863" indent="3175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difference between being assertive and being aggressive? Why is one more effective than the other in resolving conflicts?</a:t>
            </a:r>
          </a:p>
          <a:p>
            <a:pPr marL="169863" indent="3175">
              <a:buNone/>
            </a:pP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Assertive means to speak honestly about your feelings, needs, and goals.</a:t>
            </a:r>
          </a:p>
          <a:p>
            <a:pPr marL="56515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Aggressive means to speak or act toward others in a demanding and insulting way.</a:t>
            </a:r>
          </a:p>
          <a:p>
            <a:pPr marL="565150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 aggressive often makes it harder to effectively resolve conflicts and can cause conflicts to escalate.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914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Seeking Outside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267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Sometimes a conflict is too serious or difficult for the people involved to manage it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mediator—or neutral third party—can step in to help mediate a compromise or other solution to the conflict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Dragon Images/shutterstock.com</a:t>
            </a:r>
          </a:p>
        </p:txBody>
      </p:sp>
      <p:pic>
        <p:nvPicPr>
          <p:cNvPr id="7" name="Picture 6" descr="shutterstock_2027166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286000"/>
            <a:ext cx="3352800" cy="274796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inal EssHealth TEMPLAT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 TEMPLATE</Template>
  <TotalTime>0</TotalTime>
  <Words>1615</Words>
  <Application>Microsoft Macintosh PowerPoint</Application>
  <PresentationFormat>On-screen Show (4:3)</PresentationFormat>
  <Paragraphs>226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Helvetica</vt:lpstr>
      <vt:lpstr>Palatino Linotype</vt:lpstr>
      <vt:lpstr>Tahoma</vt:lpstr>
      <vt:lpstr>Verdana</vt:lpstr>
      <vt:lpstr>Final EssHealth TEMPLATE</vt:lpstr>
      <vt:lpstr>Lesson</vt:lpstr>
      <vt:lpstr>Content</vt:lpstr>
      <vt:lpstr>Warm-Up</vt:lpstr>
      <vt:lpstr>Think Further</vt:lpstr>
      <vt:lpstr>Title Slide</vt:lpstr>
      <vt:lpstr>1_Title Slide</vt:lpstr>
      <vt:lpstr>2_Title Slide</vt:lpstr>
      <vt:lpstr>PowerPoint Presentation</vt:lpstr>
      <vt:lpstr>Chapter 19</vt:lpstr>
      <vt:lpstr>Lesson 19.1</vt:lpstr>
      <vt:lpstr>Warm-Up</vt:lpstr>
      <vt:lpstr>Causes and Consequences  of Conflict</vt:lpstr>
      <vt:lpstr>PowerPoint Presentation</vt:lpstr>
      <vt:lpstr>Strategies for Resolving Conflict</vt:lpstr>
      <vt:lpstr>Critical Thinking</vt:lpstr>
      <vt:lpstr>Seeking Outside Help</vt:lpstr>
      <vt:lpstr>Lesson 19.2</vt:lpstr>
      <vt:lpstr>Risk Factors for Violence</vt:lpstr>
      <vt:lpstr>Types of Violence</vt:lpstr>
      <vt:lpstr>Cyberbullying</vt:lpstr>
      <vt:lpstr>PowerPoint Presentation</vt:lpstr>
      <vt:lpstr>Internet Violence</vt:lpstr>
      <vt:lpstr>Human Trafficking</vt:lpstr>
      <vt:lpstr>What Schools Are Doing</vt:lpstr>
      <vt:lpstr>PowerPoint Presentation</vt:lpstr>
      <vt:lpstr>Lesson 19.3</vt:lpstr>
      <vt:lpstr>Domestic Violence</vt:lpstr>
      <vt:lpstr>Elder Abuse</vt:lpstr>
      <vt:lpstr>Child Abuse</vt:lpstr>
      <vt:lpstr>Critical Thinking</vt:lpstr>
      <vt:lpstr>Lesson 19.4</vt:lpstr>
      <vt:lpstr>What Is Sexual Violence?</vt:lpstr>
      <vt:lpstr>The Importance of Consent</vt:lpstr>
      <vt:lpstr>PowerPoint Presentation</vt:lpstr>
      <vt:lpstr>Rape</vt:lpstr>
      <vt:lpstr>Getting Treatment</vt:lpstr>
      <vt:lpstr>PowerPoint Presentation</vt:lpstr>
      <vt:lpstr>Sexual Harassment</vt:lpstr>
      <vt:lpstr>Critical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2014-11-18T18:14:57Z</dcterms:created>
  <dcterms:modified xsi:type="dcterms:W3CDTF">2019-03-05T12:53:45Z</dcterms:modified>
</cp:coreProperties>
</file>