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6858000" cx="9144000"/>
  <p:notesSz cx="7010400" cy="9296400"/>
  <p:embeddedFontLst>
    <p:embeddedFont>
      <p:font typeface="Corsiva"/>
      <p:regular r:id="rId31"/>
      <p:bold r:id="rId32"/>
      <p:italic r:id="rId33"/>
      <p:boldItalic r:id="rId34"/>
    </p:embeddedFont>
    <p:embeddedFont>
      <p:font typeface="Libre Baskerville"/>
      <p:regular r:id="rId35"/>
      <p:bold r:id="rId36"/>
      <p: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72CCA3B-FCE9-470D-8794-4299110D30F4}">
  <a:tblStyle styleId="{972CCA3B-FCE9-470D-8794-4299110D30F4}" styleName="Table_0">
    <a:wholeTbl>
      <a:tcTxStyle b="off" i="off">
        <a:font>
          <a:latin typeface="Lucida Sans Unicode"/>
          <a:ea typeface="Lucida Sans Unicode"/>
          <a:cs typeface="Lucida Sans Unicode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AE6E7"/>
          </a:solidFill>
        </a:fill>
      </a:tcStyle>
    </a:wholeTbl>
    <a:band1H>
      <a:tcTxStyle b="off" i="off"/>
      <a:tcStyle>
        <a:fill>
          <a:solidFill>
            <a:srgbClr val="D3CAC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3CACA"/>
          </a:solidFill>
        </a:fill>
      </a:tcStyle>
    </a:band1V>
    <a:band2V>
      <a:tcTxStyle b="off" i="off"/>
    </a:band2V>
    <a:la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orsiva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Corsiva-italic.fntdata"/><Relationship Id="rId10" Type="http://schemas.openxmlformats.org/officeDocument/2006/relationships/slide" Target="slides/slide4.xml"/><Relationship Id="rId32" Type="http://schemas.openxmlformats.org/officeDocument/2006/relationships/font" Target="fonts/Corsiva-bold.fntdata"/><Relationship Id="rId13" Type="http://schemas.openxmlformats.org/officeDocument/2006/relationships/slide" Target="slides/slide7.xml"/><Relationship Id="rId35" Type="http://schemas.openxmlformats.org/officeDocument/2006/relationships/font" Target="fonts/LibreBaskerville-regular.fntdata"/><Relationship Id="rId12" Type="http://schemas.openxmlformats.org/officeDocument/2006/relationships/slide" Target="slides/slide6.xml"/><Relationship Id="rId34" Type="http://schemas.openxmlformats.org/officeDocument/2006/relationships/font" Target="fonts/Corsiva-boldItalic.fntdata"/><Relationship Id="rId15" Type="http://schemas.openxmlformats.org/officeDocument/2006/relationships/slide" Target="slides/slide9.xml"/><Relationship Id="rId37" Type="http://schemas.openxmlformats.org/officeDocument/2006/relationships/font" Target="fonts/LibreBaskerville-italic.fntdata"/><Relationship Id="rId14" Type="http://schemas.openxmlformats.org/officeDocument/2006/relationships/slide" Target="slides/slide8.xml"/><Relationship Id="rId36" Type="http://schemas.openxmlformats.org/officeDocument/2006/relationships/font" Target="fonts/LibreBaskerville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2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40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2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1:notes"/>
          <p:cNvSpPr txBox="1"/>
          <p:nvPr>
            <p:ph idx="12" type="sldNum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0:notes"/>
          <p:cNvSpPr txBox="1"/>
          <p:nvPr>
            <p:ph idx="1" type="body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10:notes"/>
          <p:cNvSpPr txBox="1"/>
          <p:nvPr>
            <p:ph idx="12" type="sldNum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1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2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13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14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5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7:notes"/>
          <p:cNvSpPr txBox="1"/>
          <p:nvPr>
            <p:ph idx="1" type="body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p17:notes"/>
          <p:cNvSpPr txBox="1"/>
          <p:nvPr>
            <p:ph idx="12" type="sldNum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8:notes"/>
          <p:cNvSpPr txBox="1"/>
          <p:nvPr>
            <p:ph idx="1" type="body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p18:notes"/>
          <p:cNvSpPr txBox="1"/>
          <p:nvPr>
            <p:ph idx="12" type="sldNum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9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19:notes"/>
          <p:cNvSpPr txBox="1"/>
          <p:nvPr>
            <p:ph idx="1" type="body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p19:notes"/>
          <p:cNvSpPr txBox="1"/>
          <p:nvPr>
            <p:ph idx="12" type="sldNum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2:notes"/>
          <p:cNvSpPr txBox="1"/>
          <p:nvPr>
            <p:ph idx="1" type="body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p2:notes"/>
          <p:cNvSpPr txBox="1"/>
          <p:nvPr>
            <p:ph idx="12" type="sldNum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20:notes"/>
          <p:cNvSpPr txBox="1"/>
          <p:nvPr>
            <p:ph idx="1" type="body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p20:notes"/>
          <p:cNvSpPr txBox="1"/>
          <p:nvPr>
            <p:ph idx="12" type="sldNum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21:notes"/>
          <p:cNvSpPr txBox="1"/>
          <p:nvPr>
            <p:ph idx="1" type="body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p21:notes"/>
          <p:cNvSpPr txBox="1"/>
          <p:nvPr>
            <p:ph idx="12" type="sldNum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22:notes"/>
          <p:cNvSpPr txBox="1"/>
          <p:nvPr>
            <p:ph idx="1" type="body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p22:notes"/>
          <p:cNvSpPr txBox="1"/>
          <p:nvPr>
            <p:ph idx="12" type="sldNum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23:notes"/>
          <p:cNvSpPr txBox="1"/>
          <p:nvPr>
            <p:ph idx="1" type="body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p23:notes"/>
          <p:cNvSpPr txBox="1"/>
          <p:nvPr>
            <p:ph idx="12" type="sldNum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:notes"/>
          <p:cNvSpPr txBox="1"/>
          <p:nvPr>
            <p:ph idx="1" type="body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p3:notes"/>
          <p:cNvSpPr txBox="1"/>
          <p:nvPr>
            <p:ph idx="12" type="sldNum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 txBox="1"/>
          <p:nvPr>
            <p:ph idx="12" type="sldNum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 txBox="1"/>
          <p:nvPr>
            <p:ph idx="12" type="sldNum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 txBox="1"/>
          <p:nvPr>
            <p:ph idx="12" type="sldNum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7:notes"/>
          <p:cNvSpPr txBox="1"/>
          <p:nvPr>
            <p:ph idx="1" type="body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7:notes"/>
          <p:cNvSpPr txBox="1"/>
          <p:nvPr>
            <p:ph idx="12" type="sldNum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701675" y="4416427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p8:notes"/>
          <p:cNvSpPr txBox="1"/>
          <p:nvPr>
            <p:ph idx="12" type="sldNum"/>
          </p:nvPr>
        </p:nvSpPr>
        <p:spPr>
          <a:xfrm>
            <a:off x="3970340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9:notes"/>
          <p:cNvSpPr txBox="1"/>
          <p:nvPr>
            <p:ph idx="1" type="body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p9:notes"/>
          <p:cNvSpPr txBox="1"/>
          <p:nvPr>
            <p:ph idx="12" type="sldNum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>
            <a:gsLst>
              <a:gs pos="0">
                <a:srgbClr val="570000"/>
              </a:gs>
              <a:gs pos="55000">
                <a:srgbClr val="8F4F50"/>
              </a:gs>
              <a:gs pos="100000">
                <a:srgbClr val="570000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22" name="Google Shape;22;p2"/>
            <p:cNvSpPr/>
            <p:nvPr/>
          </p:nvSpPr>
          <p:spPr>
            <a:xfrm>
              <a:off x="1687032" y="4832896"/>
              <a:ext cx="7456968" cy="518176"/>
            </a:xfrm>
            <a:custGeom>
              <a:rect b="b" l="l" r="r" t="t"/>
              <a:pathLst>
                <a:path extrusionOk="0" h="367" w="469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B29C9D">
                <a:alpha val="4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5926" y="5135025"/>
              <a:ext cx="9108074" cy="838869"/>
            </a:xfrm>
            <a:custGeom>
              <a:rect b="b" l="l" r="r" t="t"/>
              <a:pathLst>
                <a:path extrusionOk="0" h="528" w="576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0" y="4883888"/>
              <a:ext cx="9144000" cy="1981200"/>
            </a:xfrm>
            <a:custGeom>
              <a:rect b="b" l="l" r="r" t="t"/>
              <a:pathLst>
                <a:path extrusionOk="0" h="1248" w="576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algn="t" flip="none" tx="0" sx="50000" ty="0" sy="5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" name="Google Shape;25;p2"/>
            <p:cNvCxnSpPr/>
            <p:nvPr/>
          </p:nvCxnSpPr>
          <p:spPr>
            <a:xfrm>
              <a:off x="-3765" y="4880373"/>
              <a:ext cx="9147765" cy="839943"/>
            </a:xfrm>
            <a:prstGeom prst="straightConnector1">
              <a:avLst/>
            </a:prstGeom>
            <a:noFill/>
            <a:ln cap="flat" cmpd="sng" w="12050">
              <a:solidFill>
                <a:srgbClr val="AB929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6" name="Google Shape;26;p2"/>
          <p:cNvSpPr txBox="1"/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"/>
          <p:cNvSpPr txBox="1"/>
          <p:nvPr>
            <p:ph idx="1" type="subTitle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marR="64008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8" name="Google Shape;28;p2"/>
          <p:cNvSpPr txBox="1"/>
          <p:nvPr>
            <p:ph idx="10" type="dt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"/>
          <p:cNvSpPr txBox="1"/>
          <p:nvPr>
            <p:ph idx="11" type="ftr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AE6E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"/>
          <p:cNvSpPr txBox="1"/>
          <p:nvPr>
            <p:ph idx="12" type="sldNum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/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ucida Sans"/>
              <a:buNone/>
              <a:defRPr b="0" sz="2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" type="body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8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2" type="body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6776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Char char="?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800"/>
              <a:buChar char="◦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0" type="dt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1" type="ftr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1"/>
          <p:cNvSpPr txBox="1"/>
          <p:nvPr>
            <p:ph idx="12" type="sldNum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" type="body"/>
          </p:nvPr>
        </p:nvSpPr>
        <p:spPr>
          <a:xfrm rot="5400000">
            <a:off x="2378965" y="-440435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6324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0" type="dt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1" type="ftr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12" type="sldNum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/>
          <p:nvPr>
            <p:ph type="title"/>
          </p:nvPr>
        </p:nvSpPr>
        <p:spPr>
          <a:xfrm rot="5400000">
            <a:off x="4936367" y="2182286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3"/>
          <p:cNvSpPr txBox="1"/>
          <p:nvPr>
            <p:ph idx="1" type="body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6324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03" name="Google Shape;103;p13"/>
          <p:cNvSpPr txBox="1"/>
          <p:nvPr>
            <p:ph idx="10" type="dt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3"/>
          <p:cNvSpPr txBox="1"/>
          <p:nvPr>
            <p:ph idx="11" type="ftr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3"/>
          <p:cNvSpPr txBox="1"/>
          <p:nvPr>
            <p:ph idx="12" type="sldNum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/>
          <p:nvPr>
            <p:ph idx="1" type="body"/>
          </p:nvPr>
        </p:nvSpPr>
        <p:spPr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6324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3" name="Google Shape;33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"/>
          <p:cNvSpPr txBox="1"/>
          <p:nvPr>
            <p:ph idx="10" type="dt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"/>
          <p:cNvSpPr txBox="1"/>
          <p:nvPr>
            <p:ph idx="11" type="ftr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"/>
          <p:cNvSpPr txBox="1"/>
          <p:nvPr>
            <p:ph idx="12" type="sldNum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/>
          <p:nvPr>
            <p:ph idx="1" type="body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504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4"/>
              <a:buChar char="?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2" type="body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504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4"/>
              <a:buChar char="?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0" type="dt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11" type="ftr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"/>
          <p:cNvSpPr txBox="1"/>
          <p:nvPr>
            <p:ph idx="12" type="sldNum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0" type="dt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1" type="ftr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5186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Char char="?"/>
              <a:defRPr/>
            </a:lvl1pPr>
            <a:lvl2pPr indent="-374650" lvl="1" marL="9144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300"/>
              <a:buChar char="◦"/>
              <a:defRPr/>
            </a:lvl2pPr>
            <a:lvl3pPr indent="-36195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100"/>
              <a:buChar char="●"/>
              <a:defRPr/>
            </a:lvl3pPr>
            <a:lvl4pPr indent="-34925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9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302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Char char="■"/>
              <a:defRPr/>
            </a:lvl7pPr>
            <a:lvl8pPr indent="-3302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Char char="■"/>
              <a:defRPr/>
            </a:lvl8pPr>
            <a:lvl9pPr indent="-3302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287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2" type="body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287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3" type="body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2232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Char char="?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4" type="body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2232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2"/>
              <a:buChar char="?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715963" y="5002213"/>
            <a:ext cx="3802062" cy="1443037"/>
          </a:xfrm>
          <a:custGeom>
            <a:rect b="b" l="l" r="r" t="t"/>
            <a:pathLst>
              <a:path extrusionOk="0" h="528" w="5760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B29C9D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-53975" y="5784850"/>
            <a:ext cx="3802063" cy="838200"/>
          </a:xfrm>
          <a:custGeom>
            <a:rect b="b" l="l" r="r" t="t"/>
            <a:pathLst>
              <a:path extrusionOk="0" h="528" w="5760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" name="Google Shape;66;p8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cap="flat" cmpd="sng" w="12050">
            <a:solidFill>
              <a:srgbClr val="AB929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5F0106"/>
              </a:gs>
              <a:gs pos="72000">
                <a:srgbClr val="8D5153"/>
              </a:gs>
              <a:gs pos="100000">
                <a:srgbClr val="A48181"/>
              </a:gs>
            </a:gsLst>
            <a:lin ang="16200000" scaled="0"/>
          </a:gradFill>
          <a:ln cap="rnd" cmpd="sng" w="9525">
            <a:solidFill>
              <a:srgbClr val="4F0A0E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09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8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5F0106"/>
              </a:gs>
              <a:gs pos="72000">
                <a:srgbClr val="8D5153"/>
              </a:gs>
              <a:gs pos="100000">
                <a:srgbClr val="A48181"/>
              </a:gs>
            </a:gsLst>
            <a:lin ang="16200000" scaled="0"/>
          </a:gradFill>
          <a:ln cap="rnd" cmpd="sng" w="9525">
            <a:solidFill>
              <a:srgbClr val="4F0A0E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09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8"/>
          <p:cNvSpPr txBox="1"/>
          <p:nvPr>
            <p:ph idx="1" type="body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marR="18288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52"/>
              <a:buNone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2921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000"/>
              <a:buChar char="●"/>
              <a:defRPr sz="1000"/>
            </a:lvl3pPr>
            <a:lvl4pPr indent="-28575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0" name="Google Shape;70;p8"/>
          <p:cNvSpPr/>
          <p:nvPr>
            <p:ph idx="2" type="pic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8"/>
          <p:cNvSpPr txBox="1"/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ucida Sans"/>
              <a:buNone/>
              <a:defRPr b="0" sz="3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8"/>
          <p:cNvSpPr txBox="1"/>
          <p:nvPr>
            <p:ph idx="10" type="dt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1" type="ftr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2" type="sldNum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5F0106"/>
              </a:gs>
              <a:gs pos="72000">
                <a:srgbClr val="8D5153"/>
              </a:gs>
              <a:gs pos="100000">
                <a:srgbClr val="A48181"/>
              </a:gs>
            </a:gsLst>
            <a:lin ang="16200000" scaled="0"/>
          </a:gradFill>
          <a:ln cap="rnd" cmpd="sng" w="9525">
            <a:solidFill>
              <a:srgbClr val="4F0A0E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09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9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5F0106"/>
              </a:gs>
              <a:gs pos="72000">
                <a:srgbClr val="8D5153"/>
              </a:gs>
              <a:gs pos="100000">
                <a:srgbClr val="A48181"/>
              </a:gs>
            </a:gsLst>
            <a:lin ang="16200000" scaled="0"/>
          </a:gradFill>
          <a:ln cap="rnd" cmpd="sng" w="9525">
            <a:solidFill>
              <a:srgbClr val="4F0A0E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09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9"/>
          <p:cNvSpPr txBox="1"/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/>
              <a:buNone/>
              <a:defRPr b="1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1" type="body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64"/>
              <a:buNone/>
              <a:defRPr sz="23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0" name="Google Shape;80;p9"/>
          <p:cNvSpPr txBox="1"/>
          <p:nvPr>
            <p:ph idx="10" type="dt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9"/>
          <p:cNvSpPr txBox="1"/>
          <p:nvPr>
            <p:ph idx="11" type="ftr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idx="10" type="dt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 txBox="1"/>
          <p:nvPr>
            <p:ph idx="11" type="ftr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0"/>
          <p:cNvSpPr txBox="1"/>
          <p:nvPr>
            <p:ph idx="12" type="sldNum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3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50000" ty="0" sy="50000"/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715963" y="5002213"/>
            <a:ext cx="3802062" cy="1443037"/>
          </a:xfrm>
          <a:custGeom>
            <a:rect b="b" l="l" r="r" t="t"/>
            <a:pathLst>
              <a:path extrusionOk="0" h="528" w="5760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B29C9D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-53975" y="5784850"/>
            <a:ext cx="3802063" cy="838200"/>
          </a:xfrm>
          <a:custGeom>
            <a:rect b="b" l="l" r="r" t="t"/>
            <a:pathLst>
              <a:path extrusionOk="0" h="528" w="5760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Google Shape;13;p1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cap="flat" cmpd="sng" w="12050">
            <a:solidFill>
              <a:srgbClr val="AB929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" name="Google Shape;14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" type="body"/>
          </p:nvPr>
        </p:nvSpPr>
        <p:spPr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5186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b="0" i="0" sz="27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-374650" lvl="1" marL="914400" marR="0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0" type="dt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1" type="ftr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2" type="sldNum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dsniezak@stcharles.k12.la.us" TargetMode="External"/><Relationship Id="rId4" Type="http://schemas.openxmlformats.org/officeDocument/2006/relationships/hyperlink" Target="mailto:dsniezak@stcharles.k12.la.u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jpg"/><Relationship Id="rId4" Type="http://schemas.openxmlformats.org/officeDocument/2006/relationships/image" Target="../media/image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mailto:dsniezak@stcharles.k12.la.us" TargetMode="External"/><Relationship Id="rId4" Type="http://schemas.openxmlformats.org/officeDocument/2006/relationships/hyperlink" Target="mailto:wplasse@stcharles.k12.la.us" TargetMode="External"/><Relationship Id="rId5" Type="http://schemas.openxmlformats.org/officeDocument/2006/relationships/hyperlink" Target="mailto:jvicknair3@stcharles.k12.la.us" TargetMode="External"/><Relationship Id="rId6" Type="http://schemas.openxmlformats.org/officeDocument/2006/relationships/hyperlink" Target="mailto:msuitt@stcharles.k12.la.us" TargetMode="External"/><Relationship Id="rId7" Type="http://schemas.openxmlformats.org/officeDocument/2006/relationships/hyperlink" Target="mailto:svines@stcharles.k12.la.us" TargetMode="External"/><Relationship Id="rId8" Type="http://schemas.openxmlformats.org/officeDocument/2006/relationships/hyperlink" Target="mailto:labbey@stcharles.k12.la.us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/>
          <p:nvPr>
            <p:ph type="ctrTitle"/>
          </p:nvPr>
        </p:nvSpPr>
        <p:spPr>
          <a:xfrm>
            <a:off x="228600" y="1752601"/>
            <a:ext cx="8458200" cy="18297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8805"/>
              <a:buNone/>
            </a:pPr>
            <a:r>
              <a:rPr lang="en-US" sz="5400">
                <a:latin typeface="Calibri"/>
                <a:ea typeface="Calibri"/>
                <a:cs typeface="Calibri"/>
                <a:sym typeface="Calibri"/>
              </a:rPr>
              <a:t>Scheduling 101</a:t>
            </a:r>
            <a:br>
              <a:rPr lang="en-US" sz="5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100">
                <a:latin typeface="Calibri"/>
                <a:ea typeface="Calibri"/>
                <a:cs typeface="Calibri"/>
                <a:sym typeface="Calibri"/>
              </a:rPr>
              <a:t>A Guide to Scheduling Gifted, Honors, &amp; AP classes </a:t>
            </a:r>
            <a:endParaRPr/>
          </a:p>
        </p:txBody>
      </p:sp>
      <p:sp>
        <p:nvSpPr>
          <p:cNvPr id="112" name="Google Shape;112;p14"/>
          <p:cNvSpPr txBox="1"/>
          <p:nvPr>
            <p:ph idx="1" type="subTitle"/>
          </p:nvPr>
        </p:nvSpPr>
        <p:spPr>
          <a:xfrm>
            <a:off x="381000" y="3582362"/>
            <a:ext cx="8458200" cy="1229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76"/>
              <a:buNone/>
            </a:pPr>
            <a:r>
              <a:t/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rPr i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 overview for Gifted, Honors,  &amp; Advanced Placement students     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>
            <p:ph idx="1" type="body"/>
          </p:nvPr>
        </p:nvSpPr>
        <p:spPr>
          <a:xfrm>
            <a:off x="0" y="1371600"/>
            <a:ext cx="4800600" cy="4843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243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2"/>
              <a:buFont typeface="Courier New"/>
              <a:buChar char="o"/>
            </a:pPr>
            <a:r>
              <a:rPr b="1" lang="en-US" sz="2400">
                <a:solidFill>
                  <a:srgbClr val="C00000"/>
                </a:solidFill>
              </a:rPr>
              <a:t>English</a:t>
            </a:r>
            <a:endParaRPr/>
          </a:p>
          <a:p>
            <a:pPr indent="-342900" lvl="1" marL="735013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b="1" lang="en-US" sz="2000"/>
              <a:t>AP Language &amp; Composition</a:t>
            </a:r>
            <a:endParaRPr/>
          </a:p>
          <a:p>
            <a:pPr indent="-342900" lvl="1" marL="735013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b="1" lang="en-US" sz="2000"/>
              <a:t>AP Literature &amp; Composition</a:t>
            </a:r>
            <a:endParaRPr/>
          </a:p>
          <a:p>
            <a:pPr indent="-256540" lvl="0" marL="45243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Font typeface="Courier New"/>
              <a:buNone/>
            </a:pPr>
            <a:r>
              <a:t/>
            </a:r>
            <a:endParaRPr sz="2000"/>
          </a:p>
          <a:p>
            <a:pPr indent="-342900" lvl="0" marL="45243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Font typeface="Courier New"/>
              <a:buChar char="o"/>
            </a:pPr>
            <a:r>
              <a:rPr b="1" lang="en-US" sz="2400">
                <a:solidFill>
                  <a:srgbClr val="C00000"/>
                </a:solidFill>
              </a:rPr>
              <a:t>STEM</a:t>
            </a:r>
            <a:endParaRPr/>
          </a:p>
          <a:p>
            <a:pPr indent="-228600" lvl="1" marL="620712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000"/>
              <a:buChar char="◦"/>
            </a:pPr>
            <a:r>
              <a:rPr b="1" lang="en-US" sz="2000"/>
              <a:t>AP Calculus AB</a:t>
            </a:r>
            <a:endParaRPr/>
          </a:p>
          <a:p>
            <a:pPr indent="-228600" lvl="1" marL="620713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000"/>
              <a:buChar char="◦"/>
            </a:pPr>
            <a:r>
              <a:rPr b="1" lang="en-US" sz="2000"/>
              <a:t>AP Biology II</a:t>
            </a:r>
            <a:endParaRPr/>
          </a:p>
          <a:p>
            <a:pPr indent="-228600" lvl="1" marL="620713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000"/>
              <a:buChar char="◦"/>
            </a:pPr>
            <a:r>
              <a:rPr b="1" lang="en-US" sz="2000"/>
              <a:t>AP Environmental Science</a:t>
            </a:r>
            <a:endParaRPr b="1" sz="2000"/>
          </a:p>
          <a:p>
            <a:pPr indent="-228600" lvl="1" marL="620713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000"/>
              <a:buChar char="◦"/>
            </a:pPr>
            <a:r>
              <a:rPr b="1" lang="en-US" sz="2000"/>
              <a:t>AP Computer Science Principles</a:t>
            </a:r>
            <a:endParaRPr/>
          </a:p>
          <a:p>
            <a:pPr indent="-228600" lvl="1" marL="620712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000"/>
              <a:buChar char="◦"/>
            </a:pPr>
            <a:r>
              <a:rPr b="1" lang="en-US" sz="2000"/>
              <a:t>AP Computer Science A</a:t>
            </a:r>
            <a:endParaRPr b="1" sz="2000"/>
          </a:p>
          <a:p>
            <a:pPr indent="0" lvl="0" marL="0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1904"/>
              <a:buNone/>
            </a:pPr>
            <a:r>
              <a:t/>
            </a:r>
            <a:endParaRPr b="1" sz="2000"/>
          </a:p>
          <a:p>
            <a:pPr indent="0" lvl="0" marL="10953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</a:pPr>
            <a:r>
              <a:t/>
            </a:r>
            <a:endParaRPr sz="2000"/>
          </a:p>
        </p:txBody>
      </p:sp>
      <p:sp>
        <p:nvSpPr>
          <p:cNvPr id="184" name="Google Shape;184;p23"/>
          <p:cNvSpPr txBox="1"/>
          <p:nvPr>
            <p:ph idx="2" type="body"/>
          </p:nvPr>
        </p:nvSpPr>
        <p:spPr>
          <a:xfrm>
            <a:off x="4572000" y="1295400"/>
            <a:ext cx="4495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243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2"/>
              <a:buFont typeface="Courier New"/>
              <a:buChar char="o"/>
            </a:pPr>
            <a:r>
              <a:rPr b="1" lang="en-US" sz="2400">
                <a:solidFill>
                  <a:srgbClr val="C00000"/>
                </a:solidFill>
              </a:rPr>
              <a:t>History &amp; Social Sciences</a:t>
            </a:r>
            <a:endParaRPr/>
          </a:p>
          <a:p>
            <a:pPr indent="-342900" lvl="1" marL="735013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b="1" lang="en-US" sz="2000"/>
              <a:t>AP Human Geography</a:t>
            </a:r>
            <a:endParaRPr/>
          </a:p>
          <a:p>
            <a:pPr indent="-342900" lvl="1" marL="735013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b="1" lang="en-US" sz="2000"/>
              <a:t>AP US History</a:t>
            </a:r>
            <a:endParaRPr/>
          </a:p>
          <a:p>
            <a:pPr indent="-342900" lvl="1" marL="735013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b="1" lang="en-US" sz="2000"/>
              <a:t>AP World History</a:t>
            </a:r>
            <a:endParaRPr/>
          </a:p>
          <a:p>
            <a:pPr indent="-342900" lvl="1" marL="735013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b="1" lang="en-US" sz="2000"/>
              <a:t>AP Psychology</a:t>
            </a:r>
            <a:endParaRPr b="1" sz="1600"/>
          </a:p>
          <a:p>
            <a:pPr indent="-169227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80"/>
              <a:buFont typeface="Courier New"/>
              <a:buNone/>
            </a:pPr>
            <a:r>
              <a:t/>
            </a:r>
            <a:endParaRPr sz="1000"/>
          </a:p>
          <a:p>
            <a:pPr indent="-128269" lvl="0" marL="28098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80"/>
              <a:buFont typeface="Courier New"/>
              <a:buNone/>
            </a:pPr>
            <a:r>
              <a:t/>
            </a:r>
            <a:endParaRPr sz="1000"/>
          </a:p>
          <a:p>
            <a:pPr indent="-342900" lvl="0" marL="45243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Font typeface="Courier New"/>
              <a:buChar char="o"/>
            </a:pPr>
            <a:r>
              <a:rPr b="1" lang="en-US" sz="2400">
                <a:solidFill>
                  <a:srgbClr val="C00000"/>
                </a:solidFill>
              </a:rPr>
              <a:t>Arts</a:t>
            </a:r>
            <a:endParaRPr/>
          </a:p>
          <a:p>
            <a:pPr indent="-228600" lvl="1" marL="620713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000"/>
              <a:buChar char="◦"/>
            </a:pPr>
            <a:r>
              <a:rPr b="1" lang="en-US" sz="2000"/>
              <a:t>AP Art History</a:t>
            </a:r>
            <a:endParaRPr/>
          </a:p>
          <a:p>
            <a:pPr indent="-228600" lvl="1" marL="620713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000"/>
              <a:buChar char="◦"/>
            </a:pPr>
            <a:r>
              <a:rPr b="1" lang="en-US" sz="2000"/>
              <a:t>AP Studio Art (2-D,3-D, and Drawing)</a:t>
            </a:r>
            <a:endParaRPr b="1" sz="2000"/>
          </a:p>
          <a:p>
            <a:pPr indent="-228600" lvl="1" marL="620713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000"/>
              <a:buChar char="◦"/>
            </a:pPr>
            <a:r>
              <a:rPr b="1" lang="en-US" sz="2000"/>
              <a:t>AP Music Theory</a:t>
            </a:r>
            <a:endParaRPr/>
          </a:p>
          <a:p>
            <a:pPr indent="0" lvl="0" marL="10953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4"/>
              <a:buNone/>
            </a:pPr>
            <a:r>
              <a:t/>
            </a:r>
            <a:endParaRPr/>
          </a:p>
        </p:txBody>
      </p:sp>
      <p:sp>
        <p:nvSpPr>
          <p:cNvPr id="185" name="Google Shape;185;p23"/>
          <p:cNvSpPr txBox="1"/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7940"/>
              <a:buNone/>
            </a:pPr>
            <a:r>
              <a:rPr lang="en-US"/>
              <a:t>15</a:t>
            </a:r>
            <a:r>
              <a:rPr lang="en-US">
                <a:solidFill>
                  <a:srgbClr val="C00000"/>
                </a:solidFill>
              </a:rPr>
              <a:t> AP</a:t>
            </a:r>
            <a:r>
              <a:rPr lang="en-US"/>
              <a:t> Classes are offered at DHS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ACT ALL STARS</a:t>
            </a:r>
            <a:endParaRPr b="1"/>
          </a:p>
        </p:txBody>
      </p:sp>
      <p:sp>
        <p:nvSpPr>
          <p:cNvPr id="191" name="Google Shape;191;p2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000"/>
              <a:buNone/>
            </a:pPr>
            <a:r>
              <a:rPr b="1" lang="en-US" sz="3000"/>
              <a:t>All thirty students who scored a 28 or higher on the ACT are in the honors program.</a:t>
            </a:r>
            <a:endParaRPr/>
          </a:p>
          <a:p>
            <a:pPr indent="0" lvl="0" marL="381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1" sz="3000"/>
          </a:p>
          <a:p>
            <a:pPr indent="0" lvl="0" marL="381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000"/>
              <a:buNone/>
            </a:pPr>
            <a:r>
              <a:rPr b="1" lang="en-US" sz="3000"/>
              <a:t>Also, all twenty students who have a 30+ on the ACT are in the honors program.</a:t>
            </a:r>
            <a:endParaRPr b="1" sz="3000"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 b="1" sz="25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AP AWARDS</a:t>
            </a:r>
            <a:endParaRPr b="1"/>
          </a:p>
        </p:txBody>
      </p:sp>
      <p:sp>
        <p:nvSpPr>
          <p:cNvPr id="197" name="Google Shape;197;p2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b="1" lang="en-US" sz="3000"/>
              <a:t>We had 64 students last year qualify as AP Scholars, meaning they earned a 3 or higher on at least </a:t>
            </a:r>
            <a:r>
              <a:rPr b="1" i="1" lang="en-US" sz="3000"/>
              <a:t>three</a:t>
            </a:r>
            <a:r>
              <a:rPr b="1" lang="en-US" sz="3000"/>
              <a:t> or more exams.</a:t>
            </a:r>
            <a:endParaRPr b="1" sz="30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 b="1" sz="2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AP AWARDS</a:t>
            </a:r>
            <a:endParaRPr b="1"/>
          </a:p>
        </p:txBody>
      </p:sp>
      <p:sp>
        <p:nvSpPr>
          <p:cNvPr id="203" name="Google Shape;203;p2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b="1" lang="en-US" sz="2800"/>
              <a:t>We had 11 students qualify as an AP Scholar with Honor: students earned an average of 3.25 on AP exams, with a 3 or higher on at least </a:t>
            </a:r>
            <a:r>
              <a:rPr b="1" i="1" lang="en-US" sz="2800"/>
              <a:t>four</a:t>
            </a:r>
            <a:r>
              <a:rPr b="1" lang="en-US" sz="2800"/>
              <a:t> exams.</a:t>
            </a:r>
            <a:endParaRPr b="1" sz="28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 b="1" sz="28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b="1" lang="en-US" sz="2800"/>
              <a:t>Students who earn at least this much credit are essentially earning a semester or more of college, </a:t>
            </a:r>
            <a:r>
              <a:rPr b="1" i="1" lang="en-US" sz="2800"/>
              <a:t>before they even start.</a:t>
            </a:r>
            <a:endParaRPr b="1" i="1" sz="28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 b="1" sz="28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 b="1" sz="28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 b="1" sz="25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 b="1" sz="2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AP AWARDS</a:t>
            </a:r>
            <a:endParaRPr b="1"/>
          </a:p>
        </p:txBody>
      </p:sp>
      <p:sp>
        <p:nvSpPr>
          <p:cNvPr id="209" name="Google Shape;209;p2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b="1" lang="en-US" sz="2833"/>
              <a:t>We had 13 students qualify as an AP Scholar with Distinction: students earned an average of 3.5 on AP exams, with a 3 or higher on at least </a:t>
            </a:r>
            <a:r>
              <a:rPr b="1" i="1" lang="en-US" sz="2833"/>
              <a:t>five</a:t>
            </a:r>
            <a:r>
              <a:rPr b="1" lang="en-US" sz="2833"/>
              <a:t> exams</a:t>
            </a:r>
            <a:endParaRPr b="1" sz="2833"/>
          </a:p>
          <a:p>
            <a:pPr indent="-457200" lvl="0" marL="5058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34"/>
              <a:buFont typeface="Noto Sans Symbols"/>
              <a:buChar char="⮚"/>
            </a:pPr>
            <a:r>
              <a:rPr b="1" lang="en-US" sz="2833"/>
              <a:t>One of these students went to LSU with 29 credit hours, which she says allows her to take the classes she wanted in her major.</a:t>
            </a:r>
            <a:endParaRPr b="1" sz="2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NATIONAL MERIT SCHOLARS</a:t>
            </a:r>
            <a:endParaRPr b="1"/>
          </a:p>
        </p:txBody>
      </p:sp>
      <p:sp>
        <p:nvSpPr>
          <p:cNvPr id="215" name="Google Shape;215;p2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b="1" lang="en-US" sz="3000"/>
              <a:t>All four of our National Merit Scholar Semi-Finalists are honors students</a:t>
            </a:r>
            <a:endParaRPr b="1" sz="3000"/>
          </a:p>
          <a:p>
            <a:pPr indent="-457200" lvl="0" marL="4953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000"/>
              <a:buFont typeface="Noto Sans Symbols"/>
              <a:buChar char="⮚"/>
            </a:pPr>
            <a:r>
              <a:rPr b="1" lang="en-US" sz="3000"/>
              <a:t>If they become finalists, then they have the opportunity to earn scholarships to over 160 schools, including LSU, LA Tech, and Tulane.</a:t>
            </a:r>
            <a:endParaRPr/>
          </a:p>
          <a:p>
            <a:pPr indent="-457200" lvl="0" marL="4953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000"/>
              <a:buFont typeface="Noto Sans Symbols"/>
              <a:buChar char="⮚"/>
            </a:pPr>
            <a:r>
              <a:rPr b="1" lang="en-US" sz="3000"/>
              <a:t>Many of these schools offer full rides, opportunities for travel, and internships.</a:t>
            </a:r>
            <a:endParaRPr b="1" sz="3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7940"/>
              <a:buNone/>
            </a:pPr>
            <a:r>
              <a:rPr b="1" lang="en-US"/>
              <a:t>WHAT HONORS STUDENTS HAVE TO SAY</a:t>
            </a:r>
            <a:endParaRPr b="1"/>
          </a:p>
        </p:txBody>
      </p:sp>
      <p:sp>
        <p:nvSpPr>
          <p:cNvPr id="221" name="Google Shape;221;p2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6936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36"/>
              <a:buFont typeface="Noto Sans Symbols"/>
              <a:buChar char="⮚"/>
            </a:pPr>
            <a:r>
              <a:rPr lang="en-US" sz="2500">
                <a:latin typeface="Libre Baskerville"/>
                <a:ea typeface="Libre Baskerville"/>
                <a:cs typeface="Libre Baskerville"/>
                <a:sym typeface="Libre Baskerville"/>
              </a:rPr>
              <a:t>It is statistically proven that just taking honors classes increases college acceptability, while also promoting a work-life balance necessary for later life. </a:t>
            </a:r>
            <a:endParaRPr sz="25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26314" lvl="0" marL="8001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Font typeface="Noto Sans Symbols"/>
              <a:buNone/>
            </a:pPr>
            <a:r>
              <a:t/>
            </a:r>
            <a:endParaRPr sz="25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76936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36"/>
              <a:buFont typeface="Noto Sans Symbols"/>
              <a:buChar char="⮚"/>
            </a:pPr>
            <a:r>
              <a:rPr lang="en-US" sz="2500">
                <a:latin typeface="Libre Baskerville"/>
                <a:ea typeface="Libre Baskerville"/>
                <a:cs typeface="Libre Baskerville"/>
                <a:sym typeface="Libre Baskerville"/>
              </a:rPr>
              <a:t>Instead of being forced to gain all the skills needed for college while already in college, honors classes are a risk-free test run of sorts. If you mess up in high school, it's a lot easier to recover from than a slip-up in college.</a:t>
            </a:r>
            <a:r>
              <a:rPr lang="en-US" sz="2500">
                <a:solidFill>
                  <a:srgbClr val="000000"/>
                </a:solidFill>
                <a:highlight>
                  <a:srgbClr val="FFFFFF"/>
                </a:highlight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 sz="3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/>
          <p:nvPr>
            <p:ph type="title"/>
          </p:nvPr>
        </p:nvSpPr>
        <p:spPr>
          <a:xfrm>
            <a:off x="228600" y="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1" lang="en-US" sz="3600">
                <a:solidFill>
                  <a:schemeClr val="dk1"/>
                </a:solidFill>
              </a:rPr>
              <a:t>Sample </a:t>
            </a:r>
            <a:r>
              <a:rPr lang="en-US" sz="3600">
                <a:solidFill>
                  <a:schemeClr val="dk1"/>
                </a:solidFill>
              </a:rPr>
              <a:t>9</a:t>
            </a:r>
            <a:r>
              <a:rPr baseline="30000" lang="en-US" sz="3600">
                <a:solidFill>
                  <a:schemeClr val="dk1"/>
                </a:solidFill>
              </a:rPr>
              <a:t>th</a:t>
            </a:r>
            <a:r>
              <a:rPr lang="en-US" sz="3600">
                <a:solidFill>
                  <a:schemeClr val="dk1"/>
                </a:solidFill>
              </a:rPr>
              <a:t>-grade</a:t>
            </a:r>
            <a:r>
              <a:rPr lang="en-US" sz="3600">
                <a:solidFill>
                  <a:srgbClr val="C00000"/>
                </a:solidFill>
              </a:rPr>
              <a:t> Honors </a:t>
            </a:r>
            <a:r>
              <a:rPr lang="en-US" sz="3600">
                <a:solidFill>
                  <a:schemeClr val="dk1"/>
                </a:solidFill>
              </a:rPr>
              <a:t>schedule</a:t>
            </a:r>
            <a:endParaRPr/>
          </a:p>
        </p:txBody>
      </p:sp>
      <p:sp>
        <p:nvSpPr>
          <p:cNvPr id="228" name="Google Shape;228;p30"/>
          <p:cNvSpPr txBox="1"/>
          <p:nvPr>
            <p:ph idx="4" type="body"/>
          </p:nvPr>
        </p:nvSpPr>
        <p:spPr>
          <a:xfrm>
            <a:off x="4267200" y="838200"/>
            <a:ext cx="48768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1" marL="6207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28597" lvl="1" marL="620713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graphicFrame>
        <p:nvGraphicFramePr>
          <p:cNvPr id="229" name="Google Shape;229;p30"/>
          <p:cNvGraphicFramePr/>
          <p:nvPr/>
        </p:nvGraphicFramePr>
        <p:xfrm>
          <a:off x="533400" y="129540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{972CCA3B-FCE9-470D-8794-4299110D30F4}</a:tableStyleId>
              </a:tblPr>
              <a:tblGrid>
                <a:gridCol w="3497575"/>
              </a:tblGrid>
              <a:tr h="533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Fall</a:t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  <a:tr h="23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ucida Sans"/>
                        <a:buNone/>
                      </a:pPr>
                      <a:r>
                        <a:rPr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1. Honors English I</a:t>
                      </a:r>
                      <a:endParaRPr i="0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231725">
                <a:tc>
                  <a:txBody>
                    <a:bodyPr/>
                    <a:lstStyle/>
                    <a:p>
                      <a:pPr indent="0" lvl="0" marL="2286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Algebra I or </a:t>
                      </a:r>
                      <a:r>
                        <a:rPr b="1" lang="en-US" sz="1800" u="none" cap="none" strike="noStrike">
                          <a:solidFill>
                            <a:srgbClr val="BFBFB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elective</a:t>
                      </a:r>
                      <a:endParaRPr sz="1800" u="none" cap="none" strike="noStrike">
                        <a:solidFill>
                          <a:srgbClr val="BFBFB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23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3.</a:t>
                      </a: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Honors Civics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495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ucida Sans"/>
                        <a:buNone/>
                      </a:pPr>
                      <a:r>
                        <a:rPr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4. </a:t>
                      </a:r>
                      <a:r>
                        <a:rPr i="0" lang="en-US" sz="1800" u="none" cap="none" strike="noStrike">
                          <a:solidFill>
                            <a:srgbClr val="BFBFB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 I</a:t>
                      </a:r>
                      <a:endParaRPr i="0" sz="1800" u="none" cap="none" strike="noStrike">
                        <a:solidFill>
                          <a:srgbClr val="BFBFB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graphicFrame>
        <p:nvGraphicFramePr>
          <p:cNvPr id="230" name="Google Shape;230;p30"/>
          <p:cNvGraphicFramePr/>
          <p:nvPr/>
        </p:nvGraphicFramePr>
        <p:xfrm>
          <a:off x="4662854" y="129540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{972CCA3B-FCE9-470D-8794-4299110D30F4}</a:tableStyleId>
              </a:tblPr>
              <a:tblGrid>
                <a:gridCol w="3810000"/>
              </a:tblGrid>
              <a:tr h="533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Spring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351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ucida Sans"/>
                        <a:buNone/>
                      </a:pPr>
                      <a:r>
                        <a:rPr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1. </a:t>
                      </a:r>
                      <a:r>
                        <a:rPr i="0" lang="en-US" sz="1800" u="none" cap="none" strike="noStrike">
                          <a:solidFill>
                            <a:srgbClr val="BFBFB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Band or another elective</a:t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</a:tr>
              <a:tr h="351400">
                <a:tc>
                  <a:txBody>
                    <a:bodyPr/>
                    <a:lstStyle/>
                    <a:p>
                      <a:pPr indent="0" lvl="0" marL="2286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2. Honors Geometry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429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3.</a:t>
                      </a: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Honors </a:t>
                      </a: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Biology I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553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ucida Sans"/>
                        <a:buNone/>
                      </a:pPr>
                      <a:r>
                        <a:rPr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4. </a:t>
                      </a:r>
                      <a:r>
                        <a:rPr i="0" lang="en-US" sz="1800" u="none" cap="none" strike="noStrike">
                          <a:solidFill>
                            <a:srgbClr val="BFBFB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Elective</a:t>
                      </a:r>
                      <a:endParaRPr i="0" sz="1800" u="none" cap="none" strike="noStrike">
                        <a:solidFill>
                          <a:srgbClr val="BFBFB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231" name="Google Shape;231;p30"/>
          <p:cNvSpPr txBox="1"/>
          <p:nvPr/>
        </p:nvSpPr>
        <p:spPr>
          <a:xfrm>
            <a:off x="228600" y="3698527"/>
            <a:ext cx="8713177" cy="2616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electives: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Electives for 9</a:t>
            </a:r>
            <a:r>
              <a:rPr b="0" baseline="3000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-graders are somewhat limited, and are listed in the DHS Course Catalog.  Suggestions are included below.</a:t>
            </a:r>
            <a:endParaRPr b="1" i="0" sz="16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	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**</a:t>
            </a:r>
            <a:r>
              <a:rPr b="1" i="0" lang="en-US" sz="1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Quest for Success </a:t>
            </a:r>
            <a:r>
              <a:rPr b="0" i="0" lang="en-US" sz="1400" u="none" cap="none" strike="noStrike">
                <a:solidFill>
                  <a:srgbClr val="C00000"/>
                </a:solidFill>
                <a:latin typeface="Lucida Sans"/>
                <a:ea typeface="Lucida Sans"/>
                <a:cs typeface="Lucida Sans"/>
                <a:sym typeface="Lucida Sans"/>
              </a:rPr>
              <a:t>(You will be scheduled in this elective if you are NOT in 4 honors classes.)</a:t>
            </a:r>
            <a:endParaRPr b="0" i="0" sz="1400" u="none" cap="none" strike="noStrike">
              <a:solidFill>
                <a:srgbClr val="C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aphicFrame>
        <p:nvGraphicFramePr>
          <p:cNvPr id="232" name="Google Shape;232;p30"/>
          <p:cNvGraphicFramePr/>
          <p:nvPr/>
        </p:nvGraphicFramePr>
        <p:xfrm>
          <a:off x="381000" y="439102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{972CCA3B-FCE9-470D-8794-4299110D30F4}</a:tableStyleId>
              </a:tblPr>
              <a:tblGrid>
                <a:gridCol w="2254900"/>
                <a:gridCol w="2139700"/>
                <a:gridCol w="1917500"/>
                <a:gridCol w="1917500"/>
              </a:tblGrid>
              <a:tr h="17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sng" cap="none" strike="noStrike"/>
                        <a:t>Foreign Language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sng" cap="none" strike="noStrike"/>
                        <a:t>Fine &amp; Applied Arts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sng" cap="none" strike="noStrike"/>
                        <a:t>STEM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sng" cap="none" strike="noStrike"/>
                        <a:t>Talented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</a:rPr>
                        <a:t>Spanish I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D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Art I  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Basic Drafting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Talented Drama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202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B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Cadet Band  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IBCA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Talented Music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524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(Only students who are taking ALL Honors/gifted courses can start foreign language in 9</a:t>
                      </a:r>
                      <a:r>
                        <a:rPr b="0" baseline="30000" lang="en-US" sz="1000" u="none" cap="none" strike="noStrike">
                          <a:solidFill>
                            <a:schemeClr val="dk1"/>
                          </a:solidFill>
                        </a:rPr>
                        <a:t>th</a:t>
                      </a:r>
                      <a:r>
                        <a:rPr b="0" lang="en-US" sz="1000" u="none" cap="none" strike="noStrike">
                          <a:solidFill>
                            <a:schemeClr val="dk1"/>
                          </a:solidFill>
                        </a:rPr>
                        <a:t> grade.)</a:t>
                      </a:r>
                      <a:endParaRPr b="0"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D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Choir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General Tech     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Talented Visual Arts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778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Family and Consumer Sciences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AP Computer Science Principles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233" name="Google Shape;233;p30"/>
          <p:cNvSpPr/>
          <p:nvPr/>
        </p:nvSpPr>
        <p:spPr>
          <a:xfrm>
            <a:off x="457200" y="309562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 txBox="1"/>
          <p:nvPr>
            <p:ph idx="1" type="body"/>
          </p:nvPr>
        </p:nvSpPr>
        <p:spPr>
          <a:xfrm>
            <a:off x="76200" y="1371600"/>
            <a:ext cx="9067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3651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2"/>
              <a:buFont typeface="Noto Sans Symbols"/>
              <a:buNone/>
            </a:pPr>
            <a:r>
              <a:t/>
            </a:r>
            <a:endParaRPr b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5587" lvl="0" marL="36512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4"/>
              <a:buFont typeface="Noto Sans Symbols"/>
              <a:buNone/>
            </a:pPr>
            <a:r>
              <a:rPr b="1"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ELIGIBILITY REQUIREMENTS</a:t>
            </a:r>
            <a:endParaRPr/>
          </a:p>
          <a:p>
            <a:pPr indent="-255587" lvl="0" marL="36512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44"/>
              <a:buFont typeface="Noto Sans Symbols"/>
              <a:buNone/>
            </a:pPr>
            <a:r>
              <a:t/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indent="-255587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Font typeface="Noto Sans Symbols"/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To enroll in an Honors class at the freshman level, a student should …</a:t>
            </a:r>
            <a:endParaRPr/>
          </a:p>
          <a:p>
            <a:pPr indent="-255587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16"/>
              <a:buFont typeface="Noto Sans Symbols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243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Font typeface="Courier New"/>
              <a:buChar char="o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have earned an </a:t>
            </a:r>
            <a:r>
              <a:rPr b="1" lang="en-US" sz="24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or a </a:t>
            </a:r>
            <a:r>
              <a:rPr b="1" lang="en-US" sz="24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in the preceding class.</a:t>
            </a:r>
            <a:endParaRPr/>
          </a:p>
          <a:p>
            <a:pPr indent="-342900" lvl="0" marL="45243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Font typeface="Courier New"/>
              <a:buChar char="o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have a </a:t>
            </a: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core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GPA of 3.0.</a:t>
            </a:r>
            <a:endParaRPr/>
          </a:p>
          <a:p>
            <a:pPr indent="-342900" lvl="0" marL="45243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Font typeface="Courier New"/>
              <a:buChar char="o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have scored </a:t>
            </a: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Mastery</a:t>
            </a: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Advanced</a:t>
            </a: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on LEAP tests.</a:t>
            </a:r>
            <a:endParaRPr/>
          </a:p>
          <a:p>
            <a:pPr indent="-342900" lvl="0" marL="45243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Font typeface="Courier New"/>
              <a:buChar char="o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have strong </a:t>
            </a: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teacher recommendations.</a:t>
            </a:r>
            <a:endParaRPr/>
          </a:p>
          <a:p>
            <a:pPr indent="0" lvl="0" marL="10953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t/>
            </a:r>
            <a:endParaRPr b="1" sz="3200">
              <a:solidFill>
                <a:srgbClr val="7F7F7F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-255587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rPr b="1" lang="en-US" sz="240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    </a:t>
            </a:r>
            <a:r>
              <a:rPr b="1" lang="en-US" sz="360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THIS IS A </a:t>
            </a:r>
            <a:r>
              <a:rPr b="1" lang="en-US" sz="3600" u="sng">
                <a:solidFill>
                  <a:srgbClr val="7F7F7F"/>
                </a:solidFill>
                <a:latin typeface="Corsiva"/>
                <a:ea typeface="Corsiva"/>
                <a:cs typeface="Corsiva"/>
                <a:sym typeface="Corsiva"/>
              </a:rPr>
              <a:t>FULL YEAR </a:t>
            </a:r>
            <a:r>
              <a:rPr b="1" lang="en-US" sz="360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COMMITMENT! </a:t>
            </a:r>
            <a:endParaRPr/>
          </a:p>
        </p:txBody>
      </p:sp>
      <p:sp>
        <p:nvSpPr>
          <p:cNvPr id="240" name="Google Shape;240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5353"/>
              <a:buNone/>
            </a:pPr>
            <a:r>
              <a:rPr i="1" lang="en-US" sz="4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Who</a:t>
            </a: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 can apply for Honors Program classes?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"/>
          <p:cNvSpPr txBox="1"/>
          <p:nvPr>
            <p:ph type="title"/>
          </p:nvPr>
        </p:nvSpPr>
        <p:spPr>
          <a:xfrm>
            <a:off x="228600" y="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1" lang="en-US" sz="4000">
                <a:solidFill>
                  <a:srgbClr val="C00000"/>
                </a:solidFill>
              </a:rPr>
              <a:t>How</a:t>
            </a:r>
            <a:r>
              <a:rPr lang="en-US" sz="4000"/>
              <a:t> do I </a:t>
            </a:r>
            <a:r>
              <a:rPr lang="en-US"/>
              <a:t>express interest in Honors Program? </a:t>
            </a:r>
            <a:endParaRPr/>
          </a:p>
        </p:txBody>
      </p:sp>
      <p:sp>
        <p:nvSpPr>
          <p:cNvPr id="247" name="Google Shape;247;p32"/>
          <p:cNvSpPr txBox="1"/>
          <p:nvPr>
            <p:ph idx="1" type="body"/>
          </p:nvPr>
        </p:nvSpPr>
        <p:spPr>
          <a:xfrm>
            <a:off x="76200" y="1249425"/>
            <a:ext cx="8915400" cy="5031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287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4"/>
              <a:buNone/>
            </a:pPr>
            <a:r>
              <a:rPr lang="en-US" sz="2800"/>
              <a:t>The Honors Program Letter of Intent:</a:t>
            </a:r>
            <a:endParaRPr b="1" i="1" sz="2800" u="sng"/>
          </a:p>
        </p:txBody>
      </p:sp>
      <p:sp>
        <p:nvSpPr>
          <p:cNvPr id="248" name="Google Shape;248;p32"/>
          <p:cNvSpPr txBox="1"/>
          <p:nvPr>
            <p:ph idx="4" type="body"/>
          </p:nvPr>
        </p:nvSpPr>
        <p:spPr>
          <a:xfrm>
            <a:off x="17532" y="1752600"/>
            <a:ext cx="9050267" cy="5124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9228" lvl="0" marL="3651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"/>
              <a:buFont typeface="Noto Sans Symbols"/>
              <a:buNone/>
            </a:pPr>
            <a:r>
              <a:t/>
            </a:r>
            <a:endParaRPr b="1" sz="2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243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"/>
              <a:buFont typeface="Courier New"/>
              <a:buChar char="o"/>
            </a:pPr>
            <a:r>
              <a:rPr b="1"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Access the </a:t>
            </a:r>
            <a:r>
              <a:rPr lang="en-US" sz="1400" u="sng"/>
              <a:t>DHS Honors Program-Portal  </a:t>
            </a:r>
            <a:r>
              <a:rPr b="1"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Google Classroom. </a:t>
            </a:r>
            <a:r>
              <a:rPr b="1"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Email</a:t>
            </a:r>
            <a:r>
              <a:rPr b="1"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dsniezak@stcharles.k12.la.us</a:t>
            </a:r>
            <a:r>
              <a:rPr b="1"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or ask your counselor if you need the class code</a:t>
            </a:r>
            <a:r>
              <a:rPr b="1"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/>
          </a:p>
          <a:p>
            <a:pPr indent="-256540" lvl="0" marL="53879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"/>
              <a:buFont typeface="Courier New"/>
              <a:buNone/>
            </a:pPr>
            <a:r>
              <a:t/>
            </a:r>
            <a:endParaRPr b="1" sz="2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243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"/>
              <a:buFont typeface="Courier New"/>
              <a:buChar char="o"/>
            </a:pPr>
            <a:r>
              <a:rPr b="1"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There are 3 simple steps to the process:</a:t>
            </a:r>
            <a:endParaRPr/>
          </a:p>
          <a:p>
            <a:pPr indent="-285750" lvl="1" marL="677863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1600"/>
              <a:buFont typeface="Courier New"/>
              <a:buChar char="o"/>
            </a:pPr>
            <a:r>
              <a:rPr b="1"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1. Complete the Google Form: </a:t>
            </a:r>
            <a:r>
              <a:rPr b="1" lang="en-US" sz="1900">
                <a:latin typeface="Calibri"/>
                <a:ea typeface="Calibri"/>
                <a:cs typeface="Calibri"/>
                <a:sym typeface="Calibri"/>
              </a:rPr>
              <a:t>DHS Student</a:t>
            </a:r>
            <a:r>
              <a:rPr b="1" lang="en-US" sz="1900" strike="sngStrik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900"/>
              <a:t>Survey of Intent</a:t>
            </a:r>
            <a:r>
              <a:rPr b="1" lang="en-US" sz="2100"/>
              <a:t> </a:t>
            </a:r>
            <a:r>
              <a:rPr b="1"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for DHS Honors Program.</a:t>
            </a:r>
            <a:endParaRPr/>
          </a:p>
          <a:p>
            <a:pPr indent="-285750" lvl="1" marL="677863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1600"/>
              <a:buFont typeface="Courier New"/>
              <a:buChar char="o"/>
            </a:pPr>
            <a:r>
              <a:rPr b="1"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2. Submit a copy of your most recent </a:t>
            </a:r>
            <a:r>
              <a:rPr b="1" lang="en-US" sz="1600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rPr>
              <a:t>report card </a:t>
            </a:r>
            <a:r>
              <a:rPr b="1"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b="1" lang="en-US" sz="1600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dsniezak@stcharles.k12.la.us</a:t>
            </a:r>
            <a:r>
              <a:rPr b="1" lang="en-US" sz="16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285750" lvl="1" marL="677863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1600"/>
              <a:buFont typeface="Courier New"/>
              <a:buChar char="o"/>
            </a:pPr>
            <a:r>
              <a:rPr b="1"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3. Email two of your core teachers and ask them to complete a </a:t>
            </a:r>
            <a:r>
              <a:rPr b="1" i="1" lang="en-US" sz="1600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rPr>
              <a:t>teacher recommendation </a:t>
            </a:r>
            <a:r>
              <a:rPr b="1"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form on your behalf.</a:t>
            </a:r>
            <a:endParaRPr b="1" sz="16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6500" lvl="0" marL="3651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4"/>
              <a:buFont typeface="Courier New"/>
              <a:buNone/>
            </a:pPr>
            <a:r>
              <a:t/>
            </a:r>
            <a:endParaRPr b="1" sz="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6500" lvl="0" marL="3651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4"/>
              <a:buFont typeface="Courier New"/>
              <a:buNone/>
            </a:pPr>
            <a:r>
              <a:t/>
            </a:r>
            <a:endParaRPr b="1" sz="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6500" lvl="0" marL="3651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4"/>
              <a:buFont typeface="Courier New"/>
              <a:buNone/>
            </a:pPr>
            <a:r>
              <a:t/>
            </a:r>
            <a:endParaRPr b="1" sz="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243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"/>
              <a:buFont typeface="Courier New"/>
              <a:buChar char="o"/>
            </a:pPr>
            <a:r>
              <a:rPr b="1"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Submit all components </a:t>
            </a:r>
            <a:r>
              <a:rPr lang="en-US"/>
              <a:t>by </a:t>
            </a:r>
            <a:r>
              <a:rPr lang="en-US">
                <a:highlight>
                  <a:srgbClr val="FFFF00"/>
                </a:highlight>
              </a:rPr>
              <a:t>February 2, 2024</a:t>
            </a:r>
            <a:r>
              <a:rPr lang="en-US"/>
              <a:t>.</a:t>
            </a:r>
            <a:endParaRPr/>
          </a:p>
          <a:p>
            <a:pPr indent="-221044" lvl="0" marL="3651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4"/>
              <a:buFont typeface="Noto Sans Symbols"/>
              <a:buNone/>
            </a:pPr>
            <a:r>
              <a:t/>
            </a:r>
            <a:endParaRPr b="1" sz="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95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2"/>
              <a:buNone/>
            </a:pPr>
            <a:r>
              <a:t/>
            </a:r>
            <a:endParaRPr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597" lvl="1" marL="620713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>
            <p:ph idx="1" type="body"/>
          </p:nvPr>
        </p:nvSpPr>
        <p:spPr>
          <a:xfrm>
            <a:off x="152400" y="1219200"/>
            <a:ext cx="8839200" cy="56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3651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2"/>
              <a:buFont typeface="Noto Sans Symbols"/>
              <a:buNone/>
            </a:pP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The Honors Program is the highest</a:t>
            </a:r>
            <a:r>
              <a:rPr b="1" lang="en-US" sz="2100" strike="sngStrik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academic recognition offered at DHS. The benefits include earning college credit, increasing your ACT scores, and recognition with a letterman’s jacket and stole/cord at graduation.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-255587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44"/>
              <a:buNone/>
            </a:pPr>
            <a:r>
              <a:t/>
            </a:r>
            <a:endParaRPr b="1" sz="5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5587" lvl="0" marL="36512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rPr b="1" i="1" lang="en-US" sz="29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Honors Program Recognition </a:t>
            </a:r>
            <a:r>
              <a:rPr b="1" lang="en-US" sz="29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REQUIREMENTS</a:t>
            </a:r>
            <a:endParaRPr b="1" sz="29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5587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44"/>
              <a:buFont typeface="Noto Sans Symbols"/>
              <a:buNone/>
            </a:pPr>
            <a:r>
              <a:t/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243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Font typeface="Courier New"/>
              <a:buChar char="o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Pass </a:t>
            </a:r>
            <a:r>
              <a:rPr b="1"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18  Honors, Gifted, DE, and/or AP classes </a:t>
            </a:r>
            <a:r>
              <a:rPr b="1" i="1" lang="en-US" sz="2000">
                <a:latin typeface="Calibri"/>
                <a:ea typeface="Calibri"/>
                <a:cs typeface="Calibri"/>
                <a:sym typeface="Calibri"/>
              </a:rPr>
              <a:t>with a grade of C or better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285750" lvl="1" marL="677863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1600"/>
              <a:buFont typeface="Courier New"/>
              <a:buChar char="o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en-US" sz="1600"/>
              <a:t>Honors, Gifted, Dual Enrollment,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>
                <a:latin typeface="Lucida Sans"/>
                <a:ea typeface="Lucida Sans"/>
                <a:cs typeface="Lucida Sans"/>
                <a:sym typeface="Lucida Sans"/>
              </a:rPr>
              <a:t>&amp; AP </a:t>
            </a:r>
            <a:r>
              <a:rPr b="1" lang="en-US" sz="1600">
                <a:latin typeface="Lucida Sans"/>
                <a:ea typeface="Lucida Sans"/>
                <a:cs typeface="Lucida Sans"/>
                <a:sym typeface="Lucida Sans"/>
              </a:rPr>
              <a:t>English</a:t>
            </a:r>
            <a:r>
              <a:rPr lang="en-US" sz="1600">
                <a:latin typeface="Lucida Sans"/>
                <a:ea typeface="Lucida Sans"/>
                <a:cs typeface="Lucida Sans"/>
                <a:sym typeface="Lucida Sans"/>
              </a:rPr>
              <a:t> classes </a:t>
            </a:r>
            <a:endParaRPr/>
          </a:p>
          <a:p>
            <a:pPr indent="-285750" lvl="1" marL="677863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1600"/>
              <a:buFont typeface="Courier New"/>
              <a:buChar char="o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en-US" sz="1600"/>
              <a:t>Honors, Gifted, Dual Enrollment</a:t>
            </a:r>
            <a:r>
              <a:rPr lang="en-US" sz="1600">
                <a:latin typeface="Lucida Sans"/>
                <a:ea typeface="Lucida Sans"/>
                <a:cs typeface="Lucida Sans"/>
                <a:sym typeface="Lucida Sans"/>
              </a:rPr>
              <a:t>, &amp; AP </a:t>
            </a:r>
            <a:r>
              <a:rPr b="1" lang="en-US" sz="1600">
                <a:latin typeface="Lucida Sans"/>
                <a:ea typeface="Lucida Sans"/>
                <a:cs typeface="Lucida Sans"/>
                <a:sym typeface="Lucida Sans"/>
              </a:rPr>
              <a:t>Math</a:t>
            </a:r>
            <a:r>
              <a:rPr lang="en-US" sz="1600">
                <a:latin typeface="Lucida Sans"/>
                <a:ea typeface="Lucida Sans"/>
                <a:cs typeface="Lucida Sans"/>
                <a:sym typeface="Lucida Sans"/>
              </a:rPr>
              <a:t> classes</a:t>
            </a:r>
            <a:endParaRPr/>
          </a:p>
          <a:p>
            <a:pPr indent="-285750" lvl="1" marL="677863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1600"/>
              <a:buFont typeface="Courier New"/>
              <a:buChar char="o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en-US" sz="1600"/>
              <a:t>Honors, Dual Enrollment,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>
                <a:latin typeface="Lucida Sans"/>
                <a:ea typeface="Lucida Sans"/>
                <a:cs typeface="Lucida Sans"/>
                <a:sym typeface="Lucida Sans"/>
              </a:rPr>
              <a:t>&amp; AP </a:t>
            </a:r>
            <a:r>
              <a:rPr b="1" lang="en-US" sz="1600">
                <a:latin typeface="Lucida Sans"/>
                <a:ea typeface="Lucida Sans"/>
                <a:cs typeface="Lucida Sans"/>
                <a:sym typeface="Lucida Sans"/>
              </a:rPr>
              <a:t>Science</a:t>
            </a:r>
            <a:r>
              <a:rPr lang="en-US" sz="1600">
                <a:latin typeface="Lucida Sans"/>
                <a:ea typeface="Lucida Sans"/>
                <a:cs typeface="Lucida Sans"/>
                <a:sym typeface="Lucida Sans"/>
              </a:rPr>
              <a:t> classes</a:t>
            </a:r>
            <a:endParaRPr/>
          </a:p>
          <a:p>
            <a:pPr indent="-285750" lvl="1" marL="677863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1600"/>
              <a:buFont typeface="Courier New"/>
              <a:buChar char="o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1600"/>
              <a:t> Honors, Dual Enrollment,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>
                <a:latin typeface="Lucida Sans"/>
                <a:ea typeface="Lucida Sans"/>
                <a:cs typeface="Lucida Sans"/>
                <a:sym typeface="Lucida Sans"/>
              </a:rPr>
              <a:t>&amp; AP </a:t>
            </a:r>
            <a:r>
              <a:rPr b="1" lang="en-US" sz="1600">
                <a:latin typeface="Lucida Sans"/>
                <a:ea typeface="Lucida Sans"/>
                <a:cs typeface="Lucida Sans"/>
                <a:sym typeface="Lucida Sans"/>
              </a:rPr>
              <a:t>Social Studies </a:t>
            </a:r>
            <a:r>
              <a:rPr lang="en-US" sz="1600">
                <a:latin typeface="Lucida Sans"/>
                <a:ea typeface="Lucida Sans"/>
                <a:cs typeface="Lucida Sans"/>
                <a:sym typeface="Lucida Sans"/>
              </a:rPr>
              <a:t>classes </a:t>
            </a:r>
            <a:r>
              <a:rPr lang="en-US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(must include H Civics, APUSH)</a:t>
            </a:r>
            <a:endParaRPr/>
          </a:p>
          <a:p>
            <a:pPr indent="-285750" lvl="1" marL="677863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1600"/>
              <a:buFont typeface="Courier New"/>
              <a:buChar char="o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i="1" lang="en-US" sz="1600">
                <a:latin typeface="Calibri"/>
                <a:ea typeface="Calibri"/>
                <a:cs typeface="Calibri"/>
                <a:sym typeface="Calibri"/>
              </a:rPr>
              <a:t>additional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/>
              <a:t>Honors, Dual Enrollment</a:t>
            </a:r>
            <a:r>
              <a:rPr lang="en-US" sz="1600">
                <a:latin typeface="Lucida Sans"/>
                <a:ea typeface="Lucida Sans"/>
                <a:cs typeface="Lucida Sans"/>
                <a:sym typeface="Lucida Sans"/>
              </a:rPr>
              <a:t>, &amp; AP classes of your choice</a:t>
            </a:r>
            <a:endParaRPr/>
          </a:p>
          <a:p>
            <a:pPr indent="-342900" lvl="0" marL="45243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Font typeface="Courier New"/>
              <a:buChar char="o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Earn an overall </a:t>
            </a:r>
            <a:r>
              <a:rPr b="1"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85 B average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in all </a:t>
            </a:r>
            <a:r>
              <a:rPr lang="en-US" sz="2000"/>
              <a:t>Honors, Gifted, DE </a:t>
            </a:r>
            <a:r>
              <a:rPr lang="en-US" sz="2000">
                <a:latin typeface="Lucida Sans"/>
                <a:ea typeface="Lucida Sans"/>
                <a:cs typeface="Lucida Sans"/>
                <a:sym typeface="Lucida Sans"/>
              </a:rPr>
              <a:t>and AP classes.</a:t>
            </a:r>
            <a:endParaRPr/>
          </a:p>
          <a:p>
            <a:pPr indent="-255587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44"/>
              <a:buNone/>
            </a:pPr>
            <a:r>
              <a:rPr b="1" lang="en-US" sz="800"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                                                                                                                               </a:t>
            </a:r>
            <a:endParaRPr b="1" sz="800">
              <a:latin typeface="Calibri"/>
              <a:ea typeface="Calibri"/>
              <a:cs typeface="Calibri"/>
              <a:sym typeface="Calibri"/>
            </a:endParaRPr>
          </a:p>
          <a:p>
            <a:pPr indent="-255587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44"/>
              <a:buNone/>
            </a:pPr>
            <a:r>
              <a:rPr b="1" lang="en-US"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					</a:t>
            </a:r>
            <a:r>
              <a:rPr b="1" lang="en-US" sz="2400">
                <a:solidFill>
                  <a:srgbClr val="7F7F7F"/>
                </a:solidFill>
                <a:latin typeface="Corsiva"/>
                <a:ea typeface="Corsiva"/>
                <a:cs typeface="Corsiva"/>
                <a:sym typeface="Corsiva"/>
              </a:rPr>
              <a:t>Remember : </a:t>
            </a:r>
            <a:endParaRPr/>
          </a:p>
          <a:p>
            <a:pPr indent="-255587" lvl="0" marL="365125" rtl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rPr b="1" lang="en-US" sz="240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You MUST start this journey in 9</a:t>
            </a:r>
            <a:r>
              <a:rPr b="1" baseline="30000" lang="en-US" sz="240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th</a:t>
            </a:r>
            <a:r>
              <a:rPr b="1" lang="en-US" sz="240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 grade.</a:t>
            </a:r>
            <a:endParaRPr b="1" sz="3600">
              <a:solidFill>
                <a:srgbClr val="C0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19" name="Google Shape;119;p15"/>
          <p:cNvSpPr txBox="1"/>
          <p:nvPr>
            <p:ph type="title"/>
          </p:nvPr>
        </p:nvSpPr>
        <p:spPr>
          <a:xfrm>
            <a:off x="152400" y="274638"/>
            <a:ext cx="8763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 is the Honors Program?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"/>
          <p:cNvSpPr txBox="1"/>
          <p:nvPr>
            <p:ph type="title"/>
          </p:nvPr>
        </p:nvSpPr>
        <p:spPr>
          <a:xfrm>
            <a:off x="228600" y="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>
                <a:solidFill>
                  <a:srgbClr val="C00000"/>
                </a:solidFill>
              </a:rPr>
              <a:t>How does the </a:t>
            </a:r>
            <a:r>
              <a:rPr lang="en-US"/>
              <a:t>scheduling process work? </a:t>
            </a:r>
            <a:endParaRPr/>
          </a:p>
        </p:txBody>
      </p:sp>
      <p:sp>
        <p:nvSpPr>
          <p:cNvPr id="255" name="Google Shape;255;p33"/>
          <p:cNvSpPr txBox="1"/>
          <p:nvPr>
            <p:ph idx="1" type="body"/>
          </p:nvPr>
        </p:nvSpPr>
        <p:spPr>
          <a:xfrm>
            <a:off x="228600" y="1369750"/>
            <a:ext cx="4191000" cy="48024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287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4"/>
              <a:buNone/>
            </a:pPr>
            <a:r>
              <a:rPr i="1" lang="en-US" sz="2800" u="sng"/>
              <a:t>Your</a:t>
            </a:r>
            <a:r>
              <a:rPr lang="en-US" sz="2800"/>
              <a:t> responsibilities: 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44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rPr lang="en-US"/>
              <a:t>Complete an Honors Program Intent to Enroll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rPr lang="en-US"/>
              <a:t>Packet, choose your classes, sign the commitment oath, copy your report card, and submit all materials to DHS by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992"/>
              <a:buNone/>
            </a:pPr>
            <a:r>
              <a:rPr lang="en-US">
                <a:solidFill>
                  <a:schemeClr val="dk1"/>
                </a:solidFill>
                <a:highlight>
                  <a:srgbClr val="FFFF00"/>
                </a:highlight>
              </a:rPr>
              <a:t>February 2, 2024</a:t>
            </a:r>
            <a:r>
              <a:rPr lang="en-US">
                <a:highlight>
                  <a:srgbClr val="FFFF00"/>
                </a:highlight>
              </a:rPr>
              <a:t>.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256" name="Google Shape;256;p33"/>
          <p:cNvSpPr txBox="1"/>
          <p:nvPr>
            <p:ph idx="4" type="body"/>
          </p:nvPr>
        </p:nvSpPr>
        <p:spPr>
          <a:xfrm>
            <a:off x="4664550" y="838200"/>
            <a:ext cx="44796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6725" lvl="0" marL="3651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2"/>
              <a:buNone/>
            </a:pPr>
            <a:r>
              <a:t/>
            </a:r>
            <a:endParaRPr b="1" sz="9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95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4"/>
              <a:buNone/>
            </a:pPr>
            <a:r>
              <a:rPr b="1" i="1"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1" i="1" lang="en-US" sz="28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Our</a:t>
            </a:r>
            <a:r>
              <a:rPr b="1"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responsibilities:</a:t>
            </a:r>
            <a:endParaRPr/>
          </a:p>
          <a:p>
            <a:pPr indent="0" lvl="0" marL="1095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2"/>
              <a:buNone/>
            </a:pPr>
            <a:r>
              <a:t/>
            </a:r>
            <a:endParaRPr b="1" sz="9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95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2"/>
              <a:buNone/>
            </a:pPr>
            <a:r>
              <a:t/>
            </a:r>
            <a:endParaRPr b="1" sz="9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95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2"/>
              <a:buNone/>
            </a:pPr>
            <a:r>
              <a:t/>
            </a:r>
            <a:endParaRPr b="1" sz="9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20713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800"/>
              <a:buChar char="◦"/>
            </a:pPr>
            <a:r>
              <a:rPr b="1"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By early May:</a:t>
            </a:r>
            <a:endParaRPr/>
          </a:p>
          <a:p>
            <a:pPr indent="0" lvl="2" marL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None/>
            </a:pPr>
            <a:r>
              <a:rPr lang="en-US"/>
              <a:t>The Honors Team will review intention, recommendations, and grades. </a:t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/>
          </a:p>
          <a:p>
            <a:pPr indent="-177800" lvl="1" marL="620713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b="1" sz="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1" marL="620713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b="1" sz="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1" marL="620712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rgbClr val="C00000"/>
              </a:buClr>
              <a:buSzPts val="2800"/>
              <a:buChar char="◦"/>
            </a:pPr>
            <a:r>
              <a:rPr b="1" lang="en-US" sz="2800">
                <a:solidFill>
                  <a:srgbClr val="C00000"/>
                </a:solidFill>
              </a:rPr>
              <a:t>In late May:</a:t>
            </a:r>
            <a:endParaRPr b="1" sz="2800">
              <a:solidFill>
                <a:srgbClr val="C00000"/>
              </a:solidFill>
            </a:endParaRPr>
          </a:p>
          <a:p>
            <a:pPr indent="0" lvl="2" marL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None/>
            </a:pPr>
            <a:r>
              <a:rPr lang="en-US"/>
              <a:t>Placement letters will be emailed to the parent’s email address.</a:t>
            </a:r>
            <a:endParaRPr/>
          </a:p>
          <a:p>
            <a:pPr indent="0" lvl="2" marL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71450" lvl="1" marL="620713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900">
              <a:latin typeface="Calibri"/>
              <a:ea typeface="Calibri"/>
              <a:cs typeface="Calibri"/>
              <a:sym typeface="Calibri"/>
            </a:endParaRPr>
          </a:p>
          <a:p>
            <a:pPr indent="-228597" lvl="1" marL="620713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i="1" sz="16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 txBox="1"/>
          <p:nvPr>
            <p:ph idx="1" type="body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marR="1828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2"/>
              <a:buNone/>
            </a:pPr>
            <a:r>
              <a:rPr i="1" lang="en-US" sz="2400"/>
              <a:t>No excuses …</a:t>
            </a:r>
            <a:endParaRPr/>
          </a:p>
        </p:txBody>
      </p:sp>
      <p:sp>
        <p:nvSpPr>
          <p:cNvPr id="263" name="Google Shape;263;p34"/>
          <p:cNvSpPr txBox="1"/>
          <p:nvPr>
            <p:ph type="title"/>
          </p:nvPr>
        </p:nvSpPr>
        <p:spPr>
          <a:xfrm>
            <a:off x="228600" y="4880722"/>
            <a:ext cx="83058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Lucida Sans"/>
              <a:buNone/>
            </a:pPr>
            <a:r>
              <a:rPr lang="en-US">
                <a:solidFill>
                  <a:schemeClr val="dk1"/>
                </a:solidFill>
              </a:rPr>
              <a:t>   APPLICATION DEADLINE:   </a:t>
            </a:r>
            <a:r>
              <a:rPr lang="en-US">
                <a:highlight>
                  <a:srgbClr val="FFFF00"/>
                </a:highlight>
              </a:rPr>
              <a:t>February 2, 2024</a:t>
            </a:r>
            <a:endParaRPr strike="sngStrike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  <p:pic>
        <p:nvPicPr>
          <p:cNvPr descr="C:\Users\djacobi\AppData\Local\Microsoft\Windows\Temporary Internet Files\Content.IE5\NW583OYB\bi[1].jpg" id="264" name="Google Shape;26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7237" y="3424237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jacobi\AppData\Local\Microsoft\Windows\Temporary Internet Files\Content.IE5\NW583OYB\bi[1].jpg" id="265" name="Google Shape;26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7237" y="3424237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4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572" l="0" r="0" t="575"/>
          <a:stretch/>
        </p:blipFill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5"/>
          <p:cNvSpPr txBox="1"/>
          <p:nvPr>
            <p:ph idx="1" type="body"/>
          </p:nvPr>
        </p:nvSpPr>
        <p:spPr>
          <a:xfrm>
            <a:off x="228600" y="1447800"/>
            <a:ext cx="8839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256032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8000"/>
              <a:buFont typeface="Noto Sans Symbols"/>
              <a:buNone/>
            </a:pPr>
            <a:r>
              <a:rPr b="1" lang="en-US" sz="12800">
                <a:latin typeface="Calibri"/>
                <a:ea typeface="Calibri"/>
                <a:cs typeface="Calibri"/>
                <a:sym typeface="Calibri"/>
              </a:rPr>
              <a:t>DHS Honors Program students are leaders and participants in all of the following and more</a:t>
            </a:r>
            <a:r>
              <a:rPr lang="en-US" sz="12800"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Font typeface="Noto Sans Symbols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Font typeface="Noto Sans Symbols"/>
              <a:buNone/>
            </a:pPr>
            <a:r>
              <a:rPr b="1" lang="en-US" sz="8000">
                <a:latin typeface="Calibri"/>
                <a:ea typeface="Calibri"/>
                <a:cs typeface="Calibri"/>
                <a:sym typeface="Calibri"/>
              </a:rPr>
              <a:t>Sports</a:t>
            </a:r>
            <a:r>
              <a:rPr lang="en-US" sz="8000">
                <a:latin typeface="Calibri"/>
                <a:ea typeface="Calibri"/>
                <a:cs typeface="Calibri"/>
                <a:sym typeface="Calibri"/>
              </a:rPr>
              <a:t>: football, soccer, tennis, basketball, baseball, softball, swimming, wrestling </a:t>
            </a:r>
            <a:endParaRPr/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Font typeface="Noto Sans Symbols"/>
              <a:buNone/>
            </a:pPr>
            <a:r>
              <a:rPr b="1" lang="en-US" sz="8000">
                <a:latin typeface="Calibri"/>
                <a:ea typeface="Calibri"/>
                <a:cs typeface="Calibri"/>
                <a:sym typeface="Calibri"/>
              </a:rPr>
              <a:t>Clubs</a:t>
            </a:r>
            <a:r>
              <a:rPr lang="en-US" sz="8000">
                <a:latin typeface="Calibri"/>
                <a:ea typeface="Calibri"/>
                <a:cs typeface="Calibri"/>
                <a:sym typeface="Calibri"/>
              </a:rPr>
              <a:t>: National Honor Society, Beta, Interact, Mu Alpha Theta, WISE Ecology Club, </a:t>
            </a:r>
            <a:endParaRPr/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Font typeface="Noto Sans Symbols"/>
              <a:buNone/>
            </a:pPr>
            <a:r>
              <a:rPr lang="en-US" sz="8000">
                <a:latin typeface="Calibri"/>
                <a:ea typeface="Calibri"/>
                <a:cs typeface="Calibri"/>
                <a:sym typeface="Calibri"/>
              </a:rPr>
              <a:t>            Culture Club, National English Honor Society, Anime Club, Newspaper, 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Font typeface="Noto Sans Symbols"/>
              <a:buNone/>
            </a:pPr>
            <a:r>
              <a:rPr lang="en-US" sz="8000">
                <a:latin typeface="Calibri"/>
                <a:ea typeface="Calibri"/>
                <a:cs typeface="Calibri"/>
                <a:sym typeface="Calibri"/>
              </a:rPr>
              <a:t>            Yearbook, and Film Club</a:t>
            </a:r>
            <a:endParaRPr/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en-US" sz="8000">
                <a:latin typeface="Calibri"/>
                <a:ea typeface="Calibri"/>
                <a:cs typeface="Calibri"/>
                <a:sym typeface="Calibri"/>
              </a:rPr>
              <a:t>Robotics					                        JROTC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Font typeface="Noto Sans Symbols"/>
              <a:buNone/>
            </a:pPr>
            <a:r>
              <a:rPr lang="en-US" sz="8000">
                <a:latin typeface="Calibri"/>
                <a:ea typeface="Calibri"/>
                <a:cs typeface="Calibri"/>
                <a:sym typeface="Calibri"/>
              </a:rPr>
              <a:t>Pride of Destrehan Band 				        DHS Indoor Percussion</a:t>
            </a:r>
            <a:endParaRPr/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Font typeface="Noto Sans Symbols"/>
              <a:buNone/>
            </a:pPr>
            <a:r>
              <a:rPr lang="en-US" sz="8000">
                <a:latin typeface="Calibri"/>
                <a:ea typeface="Calibri"/>
                <a:cs typeface="Calibri"/>
                <a:sym typeface="Calibri"/>
              </a:rPr>
              <a:t>Desty Darlings					                DHS Cheerleaders</a:t>
            </a:r>
            <a:endParaRPr/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en-US" sz="8000">
                <a:latin typeface="Calibri"/>
                <a:ea typeface="Calibri"/>
                <a:cs typeface="Calibri"/>
                <a:sym typeface="Calibri"/>
              </a:rPr>
              <a:t>Student Council	E-Board				        DHS Choir, Show Choir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en-US" sz="8000">
                <a:latin typeface="Calibri"/>
                <a:ea typeface="Calibri"/>
                <a:cs typeface="Calibri"/>
                <a:sym typeface="Calibri"/>
              </a:rPr>
              <a:t>Athletic Trainers				 	                Girls &amp; Boys State</a:t>
            </a:r>
            <a:endParaRPr/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en-US" sz="8000">
                <a:latin typeface="Calibri"/>
                <a:ea typeface="Calibri"/>
                <a:cs typeface="Calibri"/>
                <a:sym typeface="Calibri"/>
              </a:rPr>
              <a:t>Gifted, Talented Art, Talented Theater, Talented Music     Wildcat Mentors	</a:t>
            </a:r>
            <a:endParaRPr/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en-US" sz="8000">
                <a:latin typeface="Calibri"/>
                <a:ea typeface="Calibri"/>
                <a:cs typeface="Calibri"/>
                <a:sym typeface="Calibri"/>
              </a:rPr>
              <a:t>State, District, and Parish Honor Band and Honor Choir    Young Authors</a:t>
            </a:r>
            <a:endParaRPr/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en-US" sz="8000">
                <a:latin typeface="Calibri"/>
                <a:ea typeface="Calibri"/>
                <a:cs typeface="Calibri"/>
                <a:sym typeface="Calibri"/>
              </a:rPr>
              <a:t>District and State Literary Rally </a:t>
            </a:r>
            <a:endParaRPr/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en-US" sz="8000">
                <a:latin typeface="Calibri"/>
                <a:ea typeface="Calibri"/>
                <a:cs typeface="Calibri"/>
                <a:sym typeface="Calibri"/>
              </a:rPr>
              <a:t>	</a:t>
            </a:r>
            <a:endParaRPr b="1" i="1" sz="80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Font typeface="Noto Sans Symbols"/>
              <a:buNone/>
            </a:pPr>
            <a:r>
              <a:rPr b="1" i="1" lang="en-US" sz="5100">
                <a:latin typeface="Calibri"/>
                <a:ea typeface="Calibri"/>
                <a:cs typeface="Calibri"/>
                <a:sym typeface="Calibri"/>
              </a:rPr>
              <a:t>						</a:t>
            </a:r>
            <a:r>
              <a:rPr b="1" i="1" lang="en-US" sz="1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Find </a:t>
            </a:r>
            <a:r>
              <a:rPr b="1" i="1" lang="en-US" sz="128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b="1" i="1" lang="en-US" sz="1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place . . . </a:t>
            </a:r>
            <a:endParaRPr sz="1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0179"/>
              <a:buNone/>
            </a:pPr>
            <a:r>
              <a:rPr i="1" lang="en-US" sz="31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Speaking of NO EXCUSES …     </a:t>
            </a:r>
            <a:r>
              <a:rPr i="1" lang="en-US" sz="49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Need a life? </a:t>
            </a:r>
            <a:br>
              <a:rPr i="1"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		    		</a:t>
            </a:r>
            <a:r>
              <a:rPr i="1"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It could be here!</a:t>
            </a:r>
            <a:endParaRPr sz="3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6"/>
          <p:cNvSpPr txBox="1"/>
          <p:nvPr>
            <p:ph idx="1" type="body"/>
          </p:nvPr>
        </p:nvSpPr>
        <p:spPr>
          <a:xfrm>
            <a:off x="152400" y="885092"/>
            <a:ext cx="88392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2"/>
              <a:buFont typeface="Noto Sans Symbols"/>
              <a:buChar char="🞂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All information is available on the </a:t>
            </a: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DHS website</a:t>
            </a:r>
            <a:endParaRPr/>
          </a:p>
          <a:p>
            <a:pPr indent="-228600" lvl="3" marL="1143698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400"/>
              <a:buFont typeface="Noto Sans Symbols"/>
              <a:buChar char="●"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Academics</a:t>
            </a:r>
            <a:endParaRPr/>
          </a:p>
          <a:p>
            <a:pPr indent="-228600" lvl="3" marL="114300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400"/>
              <a:buFont typeface="Noto Sans Symbols"/>
              <a:buChar char="●"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Advanced Placement</a:t>
            </a:r>
            <a:endParaRPr b="1"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Font typeface="Noto Sans Symbols"/>
              <a:buChar char="🞂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Email an Honors Program Representative:</a:t>
            </a:r>
            <a:endParaRPr/>
          </a:p>
          <a:p>
            <a:pPr indent="-228600" lvl="1" marL="621792" rtl="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000"/>
              <a:buFont typeface="Verdana"/>
              <a:buChar char="◦"/>
            </a:pPr>
            <a:r>
              <a:rPr b="1"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D’Otta Sniezak</a:t>
            </a:r>
            <a:r>
              <a:rPr b="1" lang="en-US" sz="20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9</a:t>
            </a:r>
            <a:r>
              <a:rPr baseline="30000" lang="en-US" sz="20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- 12</a:t>
            </a:r>
            <a:r>
              <a:rPr baseline="30000" lang="en-US" sz="20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-grade Gifted English Teacher      </a:t>
            </a: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dsniezak@stcharles.k12.la.us</a:t>
            </a:r>
            <a:endParaRPr sz="2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21792" rtl="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000"/>
              <a:buFont typeface="Verdana"/>
              <a:buChar char="◦"/>
            </a:pPr>
            <a:r>
              <a:rPr b="1"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William Plasse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, 11</a:t>
            </a:r>
            <a:r>
              <a:rPr baseline="30000" lang="en-US" sz="20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&amp; 12</a:t>
            </a:r>
            <a:r>
              <a:rPr baseline="30000" lang="en-US" sz="20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-grade AP English Teacher      </a:t>
            </a: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wplasse@stcharles.k12.la.us</a:t>
            </a:r>
            <a:endParaRPr sz="2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21792" rtl="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000"/>
              <a:buFont typeface="Verdana"/>
              <a:buChar char="◦"/>
            </a:pPr>
            <a:r>
              <a:rPr b="1"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Jordyn Vicknair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, 9</a:t>
            </a:r>
            <a:r>
              <a:rPr baseline="30000" lang="en-US" sz="20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- 12</a:t>
            </a:r>
            <a:r>
              <a:rPr baseline="30000" lang="en-US" sz="20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-grade Gifted Math Teacher      </a:t>
            </a: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jvicknair3@stcharles.k12.la.us</a:t>
            </a:r>
            <a:endParaRPr sz="2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21792" rtl="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000"/>
              <a:buFont typeface="Verdana"/>
              <a:buChar char="◦"/>
            </a:pPr>
            <a:r>
              <a:rPr b="1"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Max Suitt</a:t>
            </a: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baseline="30000" lang="en-US" sz="20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&amp; 12</a:t>
            </a:r>
            <a:r>
              <a:rPr baseline="30000" lang="en-US" sz="20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-grade AP Social Studies Teacher </a:t>
            </a: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msuitt@stcharles.k12.la.us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21792" rtl="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000"/>
              <a:buFont typeface="Calibri"/>
              <a:buChar char="◦"/>
            </a:pPr>
            <a:r>
              <a:rPr b="1"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Sarah Vines,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9th &amp; 12th grade Honors/AP Biology Teacher </a:t>
            </a: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svines@stcharles.k12.la.us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21792" rtl="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000"/>
              <a:buFont typeface="Verdana"/>
              <a:buChar char="◦"/>
            </a:pPr>
            <a:r>
              <a:rPr b="1"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Laura Abbey, </a:t>
            </a:r>
            <a:r>
              <a:rPr lang="en-US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AP administrator, </a:t>
            </a: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labbey@stcharles.k12.la.us</a:t>
            </a:r>
            <a:r>
              <a:rPr lang="en-US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1" marL="621792" rtl="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400"/>
              <a:buFont typeface="Verdana"/>
              <a:buNone/>
            </a:pPr>
            <a:r>
              <a:t/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  <p:sp>
        <p:nvSpPr>
          <p:cNvPr id="280" name="Google Shape;280;p36"/>
          <p:cNvSpPr txBox="1"/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Contact Us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7"/>
          <p:cNvSpPr txBox="1"/>
          <p:nvPr>
            <p:ph idx="1" type="body"/>
          </p:nvPr>
        </p:nvSpPr>
        <p:spPr>
          <a:xfrm>
            <a:off x="4703885" y="1216880"/>
            <a:ext cx="4747846" cy="5254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6324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Font typeface="Courier New"/>
              <a:buChar char="o"/>
            </a:pPr>
            <a:r>
              <a:rPr b="1" lang="en-US"/>
              <a:t>Classroom Code</a:t>
            </a:r>
            <a:endParaRPr/>
          </a:p>
          <a:p>
            <a:pPr indent="0" lvl="0" marL="150876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None/>
            </a:pPr>
            <a:r>
              <a:rPr b="1" lang="en-US"/>
              <a:t>	</a:t>
            </a:r>
            <a:r>
              <a:rPr b="1" lang="en-US" sz="3600"/>
              <a:t>qntarcp</a:t>
            </a:r>
            <a:endParaRPr b="1" sz="3600"/>
          </a:p>
        </p:txBody>
      </p:sp>
      <p:sp>
        <p:nvSpPr>
          <p:cNvPr id="286" name="Google Shape;286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Contact Us</a:t>
            </a:r>
            <a:endParaRPr/>
          </a:p>
        </p:txBody>
      </p:sp>
      <p:pic>
        <p:nvPicPr>
          <p:cNvPr descr="https://lh7-us.googleusercontent.com/6h2ntINRVUonXKOoIUa13TT3jCXdvxAEIdRlr_oGWxm4onTJGzrSfo6MkH8SW4L7abSlAwxQwR7IoA1v06r9n2VW-SKm7HCetUtk2dDgfoSKsXifX1yvSNNWjqxMVi2Y7QgrHDn3ZH81HKe8QQrE5dU" id="287" name="Google Shape;28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775" y="1216880"/>
            <a:ext cx="4091110" cy="4066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>
            <p:ph idx="1" type="body"/>
          </p:nvPr>
        </p:nvSpPr>
        <p:spPr>
          <a:xfrm>
            <a:off x="212800" y="1143000"/>
            <a:ext cx="88551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3651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2"/>
              <a:buNone/>
            </a:pPr>
            <a:r>
              <a:rPr b="1" lang="en-US" sz="2100" u="sng">
                <a:solidFill>
                  <a:srgbClr val="C00000"/>
                </a:solidFill>
              </a:rPr>
              <a:t>Choice 1: </a:t>
            </a:r>
            <a:endParaRPr sz="2400"/>
          </a:p>
          <a:p>
            <a:pPr indent="-255587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rPr b="1" lang="en-US" sz="2900"/>
              <a:t>Pursue </a:t>
            </a:r>
            <a:r>
              <a:rPr b="1" i="1" lang="en-US" sz="2900">
                <a:solidFill>
                  <a:srgbClr val="C00000"/>
                </a:solidFill>
              </a:rPr>
              <a:t>Honors Program Recognition</a:t>
            </a:r>
            <a:r>
              <a:rPr b="1" i="1" lang="en-US" sz="2900"/>
              <a:t>.</a:t>
            </a:r>
            <a:endParaRPr b="1" i="1" sz="2900"/>
          </a:p>
          <a:p>
            <a:pPr indent="-255587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Font typeface="Noto Sans Symbols"/>
              <a:buNone/>
            </a:pPr>
            <a:r>
              <a:t/>
            </a:r>
            <a:endParaRPr b="1" sz="2100" u="sng">
              <a:solidFill>
                <a:srgbClr val="C00000"/>
              </a:solidFill>
            </a:endParaRPr>
          </a:p>
          <a:p>
            <a:pPr indent="-255587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Font typeface="Noto Sans Symbols"/>
              <a:buNone/>
            </a:pPr>
            <a:r>
              <a:rPr b="1" lang="en-US" sz="2400" u="sng">
                <a:solidFill>
                  <a:srgbClr val="C00000"/>
                </a:solidFill>
              </a:rPr>
              <a:t>Choice 2:</a:t>
            </a:r>
            <a:endParaRPr/>
          </a:p>
          <a:p>
            <a:pPr indent="-255587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Font typeface="Noto Sans Symbols"/>
              <a:buNone/>
            </a:pPr>
            <a:r>
              <a:rPr b="1" lang="en-US" sz="3000"/>
              <a:t>Take Honors, DE, and AP classes in your area(s) of strength and/or interest.</a:t>
            </a:r>
            <a:endParaRPr sz="2500"/>
          </a:p>
          <a:p>
            <a:pPr indent="-342900" lvl="0" marL="45243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Font typeface="Courier New"/>
              <a:buChar char="o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Students can take 1, 2, 3, or 4 Honors courses in 9</a:t>
            </a:r>
            <a:r>
              <a:rPr baseline="30000" lang="en-US" sz="20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-grade.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243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Font typeface="Courier New"/>
              <a:buChar char="o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Choices include: Honors English I, Honors Geometry, Honors Biology, and Honors Civics.</a:t>
            </a:r>
            <a:endParaRPr/>
          </a:p>
          <a:p>
            <a:pPr indent="0" lvl="0" marL="102393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8"/>
              <a:buNone/>
            </a:pPr>
            <a:r>
              <a:t/>
            </a:r>
            <a:endParaRPr sz="1600" u="sng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8"/>
              <a:buNone/>
            </a:pPr>
            <a:r>
              <a:rPr lang="en-US" sz="1600" u="sng"/>
              <a:t>Note: </a:t>
            </a:r>
            <a:r>
              <a:rPr lang="en-US" sz="1600"/>
              <a:t>If a 9</a:t>
            </a:r>
            <a:r>
              <a:rPr baseline="30000" lang="en-US" sz="1600"/>
              <a:t>th</a:t>
            </a:r>
            <a:r>
              <a:rPr lang="en-US" sz="1600"/>
              <a:t>-grader is in Algebra I and wants to </a:t>
            </a:r>
            <a:r>
              <a:rPr b="1" i="1" lang="en-US" sz="1600"/>
              <a:t>pursue Honor Program Recognition</a:t>
            </a:r>
            <a:r>
              <a:rPr lang="en-US" sz="1600"/>
              <a:t>, he/she must also take Honors Geometry in 9</a:t>
            </a:r>
            <a:r>
              <a:rPr baseline="30000" lang="en-US" sz="1600"/>
              <a:t>th</a:t>
            </a:r>
            <a:r>
              <a:rPr lang="en-US" sz="1600"/>
              <a:t> grade.</a:t>
            </a:r>
            <a:endParaRPr/>
          </a:p>
          <a:p>
            <a:pPr indent="0" lvl="0" marL="10953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139001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  <p:sp>
        <p:nvSpPr>
          <p:cNvPr id="126" name="Google Shape;126;p16"/>
          <p:cNvSpPr txBox="1"/>
          <p:nvPr>
            <p:ph type="title"/>
          </p:nvPr>
        </p:nvSpPr>
        <p:spPr>
          <a:xfrm>
            <a:off x="753650" y="3437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1" lang="en-US" sz="4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 are my choices?</a:t>
            </a:r>
            <a:endParaRPr sz="3700"/>
          </a:p>
        </p:txBody>
      </p:sp>
      <p:pic>
        <p:nvPicPr>
          <p:cNvPr descr="C:\Documents and Settings\djacobi\Local Settings\Temporary Internet Files\Content.IE5\IZ4OP2XL\MCj03981210000[1].wmf" id="127" name="Google Shape;12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200" y="228600"/>
            <a:ext cx="135461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>
            <p:ph idx="1" type="body"/>
          </p:nvPr>
        </p:nvSpPr>
        <p:spPr>
          <a:xfrm>
            <a:off x="4114800" y="1371600"/>
            <a:ext cx="4114800" cy="4843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243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"/>
              <a:buFont typeface="Courier New"/>
              <a:buChar char="o"/>
            </a:pPr>
            <a:r>
              <a:rPr b="1" lang="en-US" sz="2000"/>
              <a:t>Honors English I</a:t>
            </a:r>
            <a:endParaRPr/>
          </a:p>
          <a:p>
            <a:pPr indent="-342900" lvl="0" marL="45243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Font typeface="Courier New"/>
              <a:buChar char="o"/>
            </a:pPr>
            <a:r>
              <a:rPr b="1" lang="en-US" sz="2000"/>
              <a:t>Honors English II</a:t>
            </a:r>
            <a:endParaRPr/>
          </a:p>
          <a:p>
            <a:pPr indent="-256540" lvl="0" marL="53879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Font typeface="Courier New"/>
              <a:buNone/>
            </a:pPr>
            <a:r>
              <a:t/>
            </a:r>
            <a:endParaRPr b="1" sz="2000"/>
          </a:p>
          <a:p>
            <a:pPr indent="-342900" lvl="0" marL="45243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Font typeface="Courier New"/>
              <a:buChar char="o"/>
            </a:pPr>
            <a:r>
              <a:rPr b="1" lang="en-US" sz="2000"/>
              <a:t>Honors Geometry</a:t>
            </a:r>
            <a:endParaRPr/>
          </a:p>
          <a:p>
            <a:pPr indent="-342900" lvl="0" marL="45243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Font typeface="Courier New"/>
              <a:buChar char="o"/>
            </a:pPr>
            <a:r>
              <a:rPr b="1" lang="en-US" sz="2000"/>
              <a:t>Honors Algebra II</a:t>
            </a:r>
            <a:endParaRPr/>
          </a:p>
          <a:p>
            <a:pPr indent="-342900" lvl="0" marL="45243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Font typeface="Courier New"/>
              <a:buChar char="o"/>
            </a:pPr>
            <a:r>
              <a:rPr b="1" lang="en-US" sz="2000"/>
              <a:t>Honors Pre-Calculus</a:t>
            </a:r>
            <a:endParaRPr/>
          </a:p>
          <a:p>
            <a:pPr indent="-342900" lvl="0" marL="45243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Font typeface="Courier New"/>
              <a:buChar char="o"/>
            </a:pPr>
            <a:r>
              <a:rPr b="1" lang="en-US" sz="2000"/>
              <a:t>Honors Calculus</a:t>
            </a:r>
            <a:endParaRPr/>
          </a:p>
          <a:p>
            <a:pPr indent="-256540" lvl="0" marL="53879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Font typeface="Courier New"/>
              <a:buNone/>
            </a:pPr>
            <a:r>
              <a:t/>
            </a:r>
            <a:endParaRPr b="1" sz="2000"/>
          </a:p>
          <a:p>
            <a:pPr indent="-342900" lvl="0" marL="45243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Font typeface="Courier New"/>
              <a:buChar char="o"/>
            </a:pPr>
            <a:r>
              <a:rPr b="1" lang="en-US" sz="2000"/>
              <a:t>Honors Biology I</a:t>
            </a:r>
            <a:endParaRPr/>
          </a:p>
          <a:p>
            <a:pPr indent="-342900" lvl="0" marL="45243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Font typeface="Courier New"/>
              <a:buChar char="o"/>
            </a:pPr>
            <a:r>
              <a:rPr b="1" lang="en-US" sz="2000"/>
              <a:t>**Honors Chemistry I</a:t>
            </a:r>
            <a:endParaRPr b="1" sz="2000"/>
          </a:p>
          <a:p>
            <a:pPr indent="-342900" lvl="0" marL="41179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b="1" lang="en-US" sz="2000"/>
              <a:t>Honors Physics</a:t>
            </a:r>
            <a:endParaRPr b="1" sz="2000"/>
          </a:p>
          <a:p>
            <a:pPr indent="-256540" lvl="0" marL="53879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Font typeface="Courier New"/>
              <a:buNone/>
            </a:pPr>
            <a:r>
              <a:t/>
            </a:r>
            <a:endParaRPr b="1" sz="2000"/>
          </a:p>
          <a:p>
            <a:pPr indent="-342900" lvl="0" marL="45243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Font typeface="Courier New"/>
              <a:buChar char="o"/>
            </a:pPr>
            <a:r>
              <a:rPr b="1" lang="en-US" sz="2000"/>
              <a:t>Honors Civics</a:t>
            </a:r>
            <a:endParaRPr b="1" sz="2000"/>
          </a:p>
          <a:p>
            <a:pPr indent="0" lvl="0" marL="36512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4"/>
              <a:buNone/>
            </a:pPr>
            <a:r>
              <a:t/>
            </a:r>
            <a:endParaRPr b="1" sz="2000"/>
          </a:p>
        </p:txBody>
      </p:sp>
      <p:sp>
        <p:nvSpPr>
          <p:cNvPr id="134" name="Google Shape;134;p17"/>
          <p:cNvSpPr txBox="1"/>
          <p:nvPr>
            <p:ph type="title"/>
          </p:nvPr>
        </p:nvSpPr>
        <p:spPr>
          <a:xfrm>
            <a:off x="152400" y="274638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7940"/>
              <a:buNone/>
            </a:pPr>
            <a:r>
              <a:rPr lang="en-US">
                <a:solidFill>
                  <a:schemeClr val="dk1"/>
                </a:solidFill>
              </a:rPr>
              <a:t>9</a:t>
            </a:r>
            <a:r>
              <a:rPr lang="en-US">
                <a:solidFill>
                  <a:srgbClr val="C00000"/>
                </a:solidFill>
              </a:rPr>
              <a:t> Honors</a:t>
            </a:r>
            <a:r>
              <a:rPr lang="en-US"/>
              <a:t> Classes are offered at DHS</a:t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609600" y="1981200"/>
            <a:ext cx="1905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HONORS </a:t>
            </a:r>
            <a:r>
              <a:rPr b="1" i="0" lang="en-US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classes are offered in </a:t>
            </a:r>
            <a:r>
              <a:rPr b="1" i="1" lang="en-US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core</a:t>
            </a:r>
            <a:r>
              <a:rPr b="1" i="0" lang="en-US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areas only 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>
            <p:ph idx="1" type="body"/>
          </p:nvPr>
        </p:nvSpPr>
        <p:spPr>
          <a:xfrm>
            <a:off x="457200" y="1295400"/>
            <a:ext cx="46482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095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en-US" sz="2000" u="sng">
                <a:solidFill>
                  <a:srgbClr val="C00000"/>
                </a:solidFill>
              </a:rPr>
              <a:t>English:</a:t>
            </a:r>
            <a:endParaRPr/>
          </a:p>
          <a:p>
            <a:pPr indent="-342900" lvl="0" marL="45243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Font typeface="Courier New"/>
              <a:buChar char="o"/>
            </a:pPr>
            <a:r>
              <a:rPr b="1" lang="en-US" sz="2400">
                <a:solidFill>
                  <a:srgbClr val="232323"/>
                </a:solidFill>
              </a:rPr>
              <a:t>Gifted English I</a:t>
            </a:r>
            <a:endParaRPr b="1" sz="2400">
              <a:solidFill>
                <a:srgbClr val="C00000"/>
              </a:solidFill>
            </a:endParaRPr>
          </a:p>
          <a:p>
            <a:pPr indent="-342900" lvl="0" marL="45243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32"/>
              <a:buFont typeface="Courier New"/>
              <a:buChar char="o"/>
            </a:pPr>
            <a:r>
              <a:rPr b="1" lang="en-US" sz="2400">
                <a:solidFill>
                  <a:srgbClr val="232323"/>
                </a:solidFill>
              </a:rPr>
              <a:t>Gifted English II</a:t>
            </a:r>
            <a:endParaRPr/>
          </a:p>
          <a:p>
            <a:pPr indent="-342900" lvl="0" marL="45243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32"/>
              <a:buFont typeface="Courier New"/>
              <a:buChar char="o"/>
            </a:pPr>
            <a:r>
              <a:rPr b="1" lang="en-US" sz="2400"/>
              <a:t>Gifted English Seminar</a:t>
            </a:r>
            <a:endParaRPr/>
          </a:p>
          <a:p>
            <a:pPr indent="-342900" lvl="0" marL="45243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32"/>
              <a:buFont typeface="Courier New"/>
              <a:buChar char="o"/>
            </a:pPr>
            <a:r>
              <a:rPr b="1" lang="en-US" sz="2400">
                <a:solidFill>
                  <a:srgbClr val="232323"/>
                </a:solidFill>
              </a:rPr>
              <a:t>Gifted AP Language &amp; Composition</a:t>
            </a:r>
            <a:endParaRPr/>
          </a:p>
          <a:p>
            <a:pPr indent="-342900" lvl="0" marL="45243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32"/>
              <a:buFont typeface="Courier New"/>
              <a:buChar char="o"/>
            </a:pPr>
            <a:r>
              <a:rPr b="1" lang="en-US" sz="2400">
                <a:solidFill>
                  <a:srgbClr val="232323"/>
                </a:solidFill>
              </a:rPr>
              <a:t>Gifted AP Literature &amp; Composition</a:t>
            </a:r>
            <a:endParaRPr/>
          </a:p>
          <a:p>
            <a:pPr indent="-342900" lvl="0" marL="452438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32"/>
              <a:buFont typeface="Courier New"/>
              <a:buChar char="o"/>
            </a:pPr>
            <a:r>
              <a:rPr b="1" lang="en-US" sz="2400">
                <a:solidFill>
                  <a:srgbClr val="232323"/>
                </a:solidFill>
              </a:rPr>
              <a:t>Gifted Independent Study</a:t>
            </a:r>
            <a:endParaRPr/>
          </a:p>
        </p:txBody>
      </p:sp>
      <p:sp>
        <p:nvSpPr>
          <p:cNvPr id="142" name="Google Shape;142;p18"/>
          <p:cNvSpPr txBox="1"/>
          <p:nvPr>
            <p:ph type="title"/>
          </p:nvPr>
        </p:nvSpPr>
        <p:spPr>
          <a:xfrm>
            <a:off x="228600" y="274638"/>
            <a:ext cx="87190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7940"/>
              <a:buNone/>
            </a:pPr>
            <a:r>
              <a:rPr lang="en-US">
                <a:solidFill>
                  <a:schemeClr val="dk1"/>
                </a:solidFill>
              </a:rPr>
              <a:t>11 </a:t>
            </a:r>
            <a:r>
              <a:rPr lang="en-US">
                <a:solidFill>
                  <a:srgbClr val="C00000"/>
                </a:solidFill>
              </a:rPr>
              <a:t>Gifted</a:t>
            </a:r>
            <a:r>
              <a:rPr lang="en-US"/>
              <a:t> Classes are offered at DHS</a:t>
            </a:r>
            <a:endParaRPr/>
          </a:p>
        </p:txBody>
      </p:sp>
      <p:sp>
        <p:nvSpPr>
          <p:cNvPr id="143" name="Google Shape;143;p18"/>
          <p:cNvSpPr/>
          <p:nvPr/>
        </p:nvSpPr>
        <p:spPr>
          <a:xfrm>
            <a:off x="4800600" y="1289538"/>
            <a:ext cx="4267200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095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Lucida Sans"/>
              <a:buNone/>
            </a:pPr>
            <a:r>
              <a:rPr b="0" i="0" lang="en-US" sz="2000" u="sng" cap="none" strike="noStrike">
                <a:solidFill>
                  <a:srgbClr val="C00000"/>
                </a:solidFill>
                <a:latin typeface="Lucida Sans"/>
                <a:ea typeface="Lucida Sans"/>
                <a:cs typeface="Lucida Sans"/>
                <a:sym typeface="Lucida Sans"/>
              </a:rPr>
              <a:t>Math: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2400"/>
              <a:buFont typeface="Courier New"/>
              <a:buChar char="o"/>
            </a:pPr>
            <a:r>
              <a:rPr b="1" i="0" lang="en-US" sz="2400" u="none" cap="none" strike="noStrike">
                <a:solidFill>
                  <a:srgbClr val="232323"/>
                </a:solidFill>
                <a:latin typeface="Lucida Sans"/>
                <a:ea typeface="Lucida Sans"/>
                <a:cs typeface="Lucida Sans"/>
                <a:sym typeface="Lucida Sans"/>
              </a:rPr>
              <a:t>Gifted Geometry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323"/>
              </a:buClr>
              <a:buSzPts val="2400"/>
              <a:buFont typeface="Courier New"/>
              <a:buChar char="o"/>
            </a:pPr>
            <a:r>
              <a:rPr b="1" i="0" lang="en-US" sz="2400" u="none" cap="none" strike="noStrike">
                <a:solidFill>
                  <a:srgbClr val="232323"/>
                </a:solidFill>
                <a:latin typeface="Lucida Sans"/>
                <a:ea typeface="Lucida Sans"/>
                <a:cs typeface="Lucida Sans"/>
                <a:sym typeface="Lucida Sans"/>
              </a:rPr>
              <a:t>Gifted Algebra II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323"/>
              </a:buClr>
              <a:buSzPts val="2400"/>
              <a:buFont typeface="Courier New"/>
              <a:buChar char="o"/>
            </a:pPr>
            <a:r>
              <a:rPr b="1" i="0" lang="en-US" sz="2400" u="none" cap="none" strike="noStrike">
                <a:solidFill>
                  <a:srgbClr val="232323"/>
                </a:solidFill>
                <a:latin typeface="Lucida Sans"/>
                <a:ea typeface="Lucida Sans"/>
                <a:cs typeface="Lucida Sans"/>
                <a:sym typeface="Lucida Sans"/>
              </a:rPr>
              <a:t>Gifted Pre-Calculus</a:t>
            </a:r>
            <a:endParaRPr b="1" i="0" sz="2400" u="none" cap="none" strike="noStrike">
              <a:solidFill>
                <a:srgbClr val="23232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323"/>
              </a:buClr>
              <a:buSzPts val="2400"/>
              <a:buFont typeface="Courier New"/>
              <a:buChar char="o"/>
            </a:pPr>
            <a:r>
              <a:rPr b="1" i="0" lang="en-US" sz="2400" u="none" cap="none" strike="noStrike">
                <a:solidFill>
                  <a:srgbClr val="232323"/>
                </a:solidFill>
                <a:latin typeface="Lucida Sans"/>
                <a:ea typeface="Lucida Sans"/>
                <a:cs typeface="Lucida Sans"/>
                <a:sym typeface="Lucida Sans"/>
              </a:rPr>
              <a:t>Gifted Calculus </a:t>
            </a:r>
            <a:r>
              <a:rPr b="1" i="1" lang="en-US" sz="2000" u="none" cap="none" strike="noStrike">
                <a:solidFill>
                  <a:srgbClr val="232323"/>
                </a:solidFill>
                <a:latin typeface="Lucida Sans"/>
                <a:ea typeface="Lucida Sans"/>
                <a:cs typeface="Lucida Sans"/>
                <a:sym typeface="Lucida Sans"/>
              </a:rPr>
              <a:t>(Differential)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2323"/>
              </a:buClr>
              <a:buSzPts val="2400"/>
              <a:buFont typeface="Courier New"/>
              <a:buChar char="o"/>
            </a:pPr>
            <a:r>
              <a:rPr b="1" i="0" lang="en-US" sz="2400" u="none" cap="none" strike="noStrike">
                <a:solidFill>
                  <a:srgbClr val="232323"/>
                </a:solidFill>
                <a:latin typeface="Lucida Sans"/>
                <a:ea typeface="Lucida Sans"/>
                <a:cs typeface="Lucida Sans"/>
                <a:sym typeface="Lucida Sans"/>
              </a:rPr>
              <a:t>Gifted AP Calculus AB </a:t>
            </a:r>
            <a:r>
              <a:rPr b="1" i="1" lang="en-US" sz="2000" u="none" cap="none" strike="noStrike">
                <a:solidFill>
                  <a:srgbClr val="232323"/>
                </a:solidFill>
                <a:latin typeface="Lucida Sans"/>
                <a:ea typeface="Lucida Sans"/>
                <a:cs typeface="Lucida Sans"/>
                <a:sym typeface="Lucida Sans"/>
              </a:rPr>
              <a:t>(Integral)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3141784" y="5715000"/>
            <a:ext cx="58351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rgbClr val="AC161F"/>
                </a:solidFill>
                <a:latin typeface="Arial"/>
                <a:ea typeface="Arial"/>
                <a:cs typeface="Arial"/>
                <a:sym typeface="Arial"/>
              </a:rPr>
              <a:t>Remember that only students who have been identified as “gifted” are eligible to enroll in gifted classes.</a:t>
            </a:r>
            <a:endParaRPr b="0" i="1" sz="1800" u="none" cap="none" strike="noStrike">
              <a:solidFill>
                <a:srgbClr val="AC161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>
                <a:solidFill>
                  <a:srgbClr val="C00000"/>
                </a:solidFill>
              </a:rPr>
              <a:t>Dual Enrollment**</a:t>
            </a:r>
            <a:endParaRPr sz="2400">
              <a:solidFill>
                <a:srgbClr val="3F3F3F"/>
              </a:solidFill>
            </a:endParaRPr>
          </a:p>
        </p:txBody>
      </p:sp>
      <p:sp>
        <p:nvSpPr>
          <p:cNvPr id="151" name="Google Shape;151;p19"/>
          <p:cNvSpPr txBox="1"/>
          <p:nvPr>
            <p:ph idx="4294967295" type="body"/>
          </p:nvPr>
        </p:nvSpPr>
        <p:spPr>
          <a:xfrm>
            <a:off x="0" y="1371600"/>
            <a:ext cx="9144000" cy="4843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2550" lvl="1" marL="6207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Noto Sans Symbols"/>
              <a:buNone/>
            </a:pPr>
            <a:r>
              <a:t/>
            </a:r>
            <a:endParaRPr b="1">
              <a:solidFill>
                <a:srgbClr val="C00000"/>
              </a:solidFill>
            </a:endParaRPr>
          </a:p>
          <a:p>
            <a:pPr indent="0" lvl="0" marL="10953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rPr lang="en-US" sz="2400"/>
              <a:t>	</a:t>
            </a:r>
            <a:endParaRPr b="1" sz="2400"/>
          </a:p>
          <a:p>
            <a:pPr indent="0" lvl="0" marL="10953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</a:pPr>
            <a:r>
              <a:t/>
            </a:r>
            <a:endParaRPr sz="2000"/>
          </a:p>
        </p:txBody>
      </p:sp>
      <p:sp>
        <p:nvSpPr>
          <p:cNvPr id="152" name="Google Shape;152;p19"/>
          <p:cNvSpPr txBox="1"/>
          <p:nvPr/>
        </p:nvSpPr>
        <p:spPr>
          <a:xfrm>
            <a:off x="311475" y="4081400"/>
            <a:ext cx="89154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Requirements: 2.5 overall GPA, min 11</a:t>
            </a:r>
            <a:r>
              <a:rPr b="0" baseline="30000" i="0" lang="en-US" sz="1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18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grade, ACT composite of 19 (ELA – 19, Math – 18)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**Only DE courses that qualify on the TOPS University 5-point scale are acceptable as Honors Program Recognition 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			https://www.southeastern.edu/future_students/dual_enrollment/index.html</a:t>
            </a:r>
            <a:endParaRPr b="0" i="0" sz="1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357196"/>
            <a:ext cx="31051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325" y="1248625"/>
            <a:ext cx="8229600" cy="288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/>
          <p:nvPr>
            <p:ph idx="1" type="body"/>
          </p:nvPr>
        </p:nvSpPr>
        <p:spPr>
          <a:xfrm>
            <a:off x="-1" y="1203657"/>
            <a:ext cx="9117623" cy="4435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1" marL="6207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b="1" lang="en-US" sz="1800">
                <a:solidFill>
                  <a:srgbClr val="C00000"/>
                </a:solidFill>
              </a:rPr>
              <a:t>11</a:t>
            </a:r>
            <a:r>
              <a:rPr b="1" baseline="30000" lang="en-US" sz="1800">
                <a:solidFill>
                  <a:srgbClr val="C00000"/>
                </a:solidFill>
              </a:rPr>
              <a:t>th</a:t>
            </a:r>
            <a:r>
              <a:rPr b="1" lang="en-US" sz="1800">
                <a:solidFill>
                  <a:srgbClr val="C00000"/>
                </a:solidFill>
              </a:rPr>
              <a:t> grade: </a:t>
            </a:r>
            <a:r>
              <a:rPr b="1" lang="en-US" sz="1800">
                <a:solidFill>
                  <a:schemeClr val="accent2"/>
                </a:solidFill>
              </a:rPr>
              <a:t>DE </a:t>
            </a:r>
            <a:r>
              <a:rPr b="1" lang="en-US" sz="1800">
                <a:solidFill>
                  <a:srgbClr val="262626"/>
                </a:solidFill>
              </a:rPr>
              <a:t>English III: English Comp I </a:t>
            </a:r>
            <a:r>
              <a:rPr lang="en-US" sz="1200">
                <a:solidFill>
                  <a:srgbClr val="262626"/>
                </a:solidFill>
              </a:rPr>
              <a:t>in lieu of </a:t>
            </a:r>
            <a:r>
              <a:rPr b="1" lang="en-US" sz="1200">
                <a:solidFill>
                  <a:srgbClr val="262626"/>
                </a:solidFill>
              </a:rPr>
              <a:t>AP Language &amp; Composition</a:t>
            </a:r>
            <a:endParaRPr sz="2200"/>
          </a:p>
          <a:p>
            <a:pPr indent="-228600" lvl="1" marL="620712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b="1" lang="en-US" sz="1800">
                <a:solidFill>
                  <a:srgbClr val="C00000"/>
                </a:solidFill>
              </a:rPr>
              <a:t>12</a:t>
            </a:r>
            <a:r>
              <a:rPr b="1" baseline="30000" lang="en-US" sz="1800">
                <a:solidFill>
                  <a:srgbClr val="C00000"/>
                </a:solidFill>
              </a:rPr>
              <a:t>th</a:t>
            </a:r>
            <a:r>
              <a:rPr b="1" lang="en-US" sz="1800">
                <a:solidFill>
                  <a:srgbClr val="C00000"/>
                </a:solidFill>
              </a:rPr>
              <a:t> grade: </a:t>
            </a:r>
            <a:r>
              <a:rPr b="1" lang="en-US" sz="1800">
                <a:solidFill>
                  <a:schemeClr val="accent2"/>
                </a:solidFill>
              </a:rPr>
              <a:t>DE </a:t>
            </a:r>
            <a:r>
              <a:rPr b="1" lang="en-US" sz="1800">
                <a:solidFill>
                  <a:srgbClr val="262626"/>
                </a:solidFill>
              </a:rPr>
              <a:t>English IV: English Comp II </a:t>
            </a:r>
            <a:r>
              <a:rPr lang="en-US" sz="1200">
                <a:solidFill>
                  <a:srgbClr val="262626"/>
                </a:solidFill>
              </a:rPr>
              <a:t>in lieu of </a:t>
            </a:r>
            <a:r>
              <a:rPr b="1" lang="en-US" sz="1200">
                <a:solidFill>
                  <a:srgbClr val="262626"/>
                </a:solidFill>
              </a:rPr>
              <a:t>AP Literature &amp; Composition</a:t>
            </a:r>
            <a:endParaRPr sz="2200"/>
          </a:p>
          <a:p>
            <a:pPr indent="0" lvl="0" marL="620712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1904"/>
              <a:buNone/>
            </a:pPr>
            <a:r>
              <a:t/>
            </a:r>
            <a:endParaRPr sz="2200"/>
          </a:p>
          <a:p>
            <a:pPr indent="-228600" lvl="1" marL="620713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b="1" lang="en-US" sz="1800">
                <a:solidFill>
                  <a:srgbClr val="C00000"/>
                </a:solidFill>
              </a:rPr>
              <a:t>11</a:t>
            </a:r>
            <a:r>
              <a:rPr b="1" baseline="30000" lang="en-US" sz="1800">
                <a:solidFill>
                  <a:srgbClr val="C00000"/>
                </a:solidFill>
              </a:rPr>
              <a:t>th</a:t>
            </a:r>
            <a:r>
              <a:rPr b="1" lang="en-US" sz="1800">
                <a:solidFill>
                  <a:srgbClr val="C00000"/>
                </a:solidFill>
              </a:rPr>
              <a:t> </a:t>
            </a:r>
            <a:r>
              <a:rPr b="1" lang="en-US" sz="1200">
                <a:solidFill>
                  <a:srgbClr val="C00000"/>
                </a:solidFill>
              </a:rPr>
              <a:t>or</a:t>
            </a:r>
            <a:r>
              <a:rPr b="1" lang="en-US" sz="1800">
                <a:solidFill>
                  <a:srgbClr val="C00000"/>
                </a:solidFill>
              </a:rPr>
              <a:t> 12</a:t>
            </a:r>
            <a:r>
              <a:rPr b="1" baseline="30000" lang="en-US" sz="1800">
                <a:solidFill>
                  <a:srgbClr val="C00000"/>
                </a:solidFill>
              </a:rPr>
              <a:t>th</a:t>
            </a:r>
            <a:r>
              <a:rPr b="1" lang="en-US" sz="1800">
                <a:solidFill>
                  <a:srgbClr val="C00000"/>
                </a:solidFill>
              </a:rPr>
              <a:t> grade: </a:t>
            </a:r>
            <a:r>
              <a:rPr b="1" lang="en-US" sz="1800">
                <a:solidFill>
                  <a:schemeClr val="accent2"/>
                </a:solidFill>
              </a:rPr>
              <a:t>DE </a:t>
            </a:r>
            <a:r>
              <a:rPr b="1" lang="en-US" sz="1800">
                <a:solidFill>
                  <a:srgbClr val="262626"/>
                </a:solidFill>
              </a:rPr>
              <a:t>College Algebra </a:t>
            </a:r>
            <a:r>
              <a:rPr lang="en-US" sz="1200">
                <a:solidFill>
                  <a:srgbClr val="262626"/>
                </a:solidFill>
              </a:rPr>
              <a:t>in lieu of </a:t>
            </a:r>
            <a:r>
              <a:rPr b="1" lang="en-US" sz="1200">
                <a:solidFill>
                  <a:srgbClr val="262626"/>
                </a:solidFill>
              </a:rPr>
              <a:t>Honors Pre-Calculus</a:t>
            </a:r>
            <a:endParaRPr sz="2200"/>
          </a:p>
          <a:p>
            <a:pPr indent="-228600" lvl="1" marL="620713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b="1" lang="en-US" sz="1800">
                <a:solidFill>
                  <a:srgbClr val="C00000"/>
                </a:solidFill>
              </a:rPr>
              <a:t>11</a:t>
            </a:r>
            <a:r>
              <a:rPr b="1" baseline="30000" lang="en-US" sz="1800">
                <a:solidFill>
                  <a:srgbClr val="C00000"/>
                </a:solidFill>
              </a:rPr>
              <a:t>th</a:t>
            </a:r>
            <a:r>
              <a:rPr b="1" lang="en-US" sz="1800">
                <a:solidFill>
                  <a:srgbClr val="C00000"/>
                </a:solidFill>
              </a:rPr>
              <a:t> </a:t>
            </a:r>
            <a:r>
              <a:rPr b="1" lang="en-US" sz="1200">
                <a:solidFill>
                  <a:srgbClr val="C00000"/>
                </a:solidFill>
              </a:rPr>
              <a:t>or</a:t>
            </a:r>
            <a:r>
              <a:rPr b="1" lang="en-US" sz="1800">
                <a:solidFill>
                  <a:srgbClr val="C00000"/>
                </a:solidFill>
              </a:rPr>
              <a:t> 12</a:t>
            </a:r>
            <a:r>
              <a:rPr b="1" baseline="30000" lang="en-US" sz="1800">
                <a:solidFill>
                  <a:srgbClr val="C00000"/>
                </a:solidFill>
              </a:rPr>
              <a:t>th</a:t>
            </a:r>
            <a:r>
              <a:rPr b="1" lang="en-US" sz="1800">
                <a:solidFill>
                  <a:srgbClr val="C00000"/>
                </a:solidFill>
              </a:rPr>
              <a:t> grade: </a:t>
            </a:r>
            <a:r>
              <a:rPr b="1" lang="en-US" sz="1800">
                <a:solidFill>
                  <a:schemeClr val="accent2"/>
                </a:solidFill>
              </a:rPr>
              <a:t>DE </a:t>
            </a:r>
            <a:r>
              <a:rPr b="1" lang="en-US" sz="1800">
                <a:solidFill>
                  <a:srgbClr val="262626"/>
                </a:solidFill>
              </a:rPr>
              <a:t>College Trigonometry </a:t>
            </a:r>
            <a:r>
              <a:rPr lang="en-US" sz="1200">
                <a:solidFill>
                  <a:srgbClr val="262626"/>
                </a:solidFill>
              </a:rPr>
              <a:t>(must take DE College Algebra first)</a:t>
            </a:r>
            <a:endParaRPr sz="600">
              <a:solidFill>
                <a:srgbClr val="262626"/>
              </a:solidFill>
            </a:endParaRPr>
          </a:p>
          <a:p>
            <a:pPr indent="-228600" lvl="1" marL="620712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b="1" lang="en-US" sz="1800">
                <a:solidFill>
                  <a:srgbClr val="C00000"/>
                </a:solidFill>
              </a:rPr>
              <a:t>11</a:t>
            </a:r>
            <a:r>
              <a:rPr b="1" baseline="30000" lang="en-US" sz="1800">
                <a:solidFill>
                  <a:srgbClr val="C00000"/>
                </a:solidFill>
              </a:rPr>
              <a:t>th</a:t>
            </a:r>
            <a:r>
              <a:rPr b="1" lang="en-US" sz="1800">
                <a:solidFill>
                  <a:srgbClr val="C00000"/>
                </a:solidFill>
              </a:rPr>
              <a:t> </a:t>
            </a:r>
            <a:r>
              <a:rPr b="1" lang="en-US" sz="1200">
                <a:solidFill>
                  <a:srgbClr val="C00000"/>
                </a:solidFill>
              </a:rPr>
              <a:t>or</a:t>
            </a:r>
            <a:r>
              <a:rPr b="1" lang="en-US" sz="1800">
                <a:solidFill>
                  <a:srgbClr val="C00000"/>
                </a:solidFill>
              </a:rPr>
              <a:t> 12</a:t>
            </a:r>
            <a:r>
              <a:rPr b="1" baseline="30000" lang="en-US" sz="1800">
                <a:solidFill>
                  <a:srgbClr val="C00000"/>
                </a:solidFill>
              </a:rPr>
              <a:t>th</a:t>
            </a:r>
            <a:r>
              <a:rPr b="1" lang="en-US" sz="1800">
                <a:solidFill>
                  <a:srgbClr val="C00000"/>
                </a:solidFill>
              </a:rPr>
              <a:t> grade: </a:t>
            </a:r>
            <a:r>
              <a:rPr b="1" lang="en-US" sz="1800">
                <a:solidFill>
                  <a:schemeClr val="accent2"/>
                </a:solidFill>
              </a:rPr>
              <a:t>DE </a:t>
            </a:r>
            <a:r>
              <a:rPr b="1" lang="en-US" sz="1800">
                <a:solidFill>
                  <a:srgbClr val="262626"/>
                </a:solidFill>
              </a:rPr>
              <a:t>Statistics </a:t>
            </a:r>
            <a:r>
              <a:rPr lang="en-US" sz="1200">
                <a:solidFill>
                  <a:srgbClr val="262626"/>
                </a:solidFill>
              </a:rPr>
              <a:t>(must take DE College Algebra first)</a:t>
            </a:r>
            <a:endParaRPr b="1" sz="1800">
              <a:solidFill>
                <a:srgbClr val="262626"/>
              </a:solidFill>
            </a:endParaRPr>
          </a:p>
          <a:p>
            <a:pPr indent="0" lvl="0" marL="620712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1904"/>
              <a:buNone/>
            </a:pPr>
            <a:r>
              <a:t/>
            </a:r>
            <a:endParaRPr b="1" sz="1800">
              <a:solidFill>
                <a:srgbClr val="262626"/>
              </a:solidFill>
            </a:endParaRPr>
          </a:p>
          <a:p>
            <a:pPr indent="-228600" lvl="1" marL="620712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b="1" lang="en-US" sz="1800">
                <a:solidFill>
                  <a:srgbClr val="C00000"/>
                </a:solidFill>
              </a:rPr>
              <a:t>11</a:t>
            </a:r>
            <a:r>
              <a:rPr b="1" baseline="30000" lang="en-US" sz="1800">
                <a:solidFill>
                  <a:srgbClr val="C00000"/>
                </a:solidFill>
              </a:rPr>
              <a:t>th</a:t>
            </a:r>
            <a:r>
              <a:rPr b="1" lang="en-US" sz="1800">
                <a:solidFill>
                  <a:srgbClr val="C00000"/>
                </a:solidFill>
              </a:rPr>
              <a:t> grade: </a:t>
            </a:r>
            <a:r>
              <a:rPr b="1" lang="en-US" sz="1800">
                <a:solidFill>
                  <a:schemeClr val="accent2"/>
                </a:solidFill>
              </a:rPr>
              <a:t>DE </a:t>
            </a:r>
            <a:r>
              <a:rPr b="1" lang="en-US" sz="1800">
                <a:solidFill>
                  <a:srgbClr val="262626"/>
                </a:solidFill>
              </a:rPr>
              <a:t>Chemistry I </a:t>
            </a:r>
            <a:r>
              <a:rPr lang="en-US" sz="1200">
                <a:solidFill>
                  <a:srgbClr val="262626"/>
                </a:solidFill>
              </a:rPr>
              <a:t>in lieu of </a:t>
            </a:r>
            <a:r>
              <a:rPr b="1" lang="en-US" sz="1200">
                <a:solidFill>
                  <a:srgbClr val="262626"/>
                </a:solidFill>
              </a:rPr>
              <a:t>Honors Chemistry I</a:t>
            </a:r>
            <a:endParaRPr b="1" sz="1200">
              <a:solidFill>
                <a:srgbClr val="262626"/>
              </a:solidFill>
            </a:endParaRPr>
          </a:p>
          <a:p>
            <a:pPr indent="-177800" lvl="1" marL="620712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rgbClr val="262626"/>
              </a:buClr>
              <a:buSzPts val="1200"/>
              <a:buChar char="⮚"/>
            </a:pPr>
            <a:r>
              <a:rPr b="1" lang="en-US" sz="1200">
                <a:solidFill>
                  <a:srgbClr val="262626"/>
                </a:solidFill>
              </a:rPr>
              <a:t> </a:t>
            </a:r>
            <a:r>
              <a:rPr b="1" lang="en-US" sz="1800">
                <a:solidFill>
                  <a:srgbClr val="C00000"/>
                </a:solidFill>
              </a:rPr>
              <a:t>12th grade:</a:t>
            </a:r>
            <a:r>
              <a:rPr b="1" lang="en-US" sz="1700">
                <a:solidFill>
                  <a:srgbClr val="262626"/>
                </a:solidFill>
              </a:rPr>
              <a:t> </a:t>
            </a:r>
            <a:r>
              <a:rPr b="1" lang="en-US" sz="1800">
                <a:solidFill>
                  <a:srgbClr val="262626"/>
                </a:solidFill>
              </a:rPr>
              <a:t>DE Chemistry II</a:t>
            </a:r>
            <a:endParaRPr b="1" sz="1800">
              <a:solidFill>
                <a:srgbClr val="262626"/>
              </a:solidFill>
            </a:endParaRPr>
          </a:p>
          <a:p>
            <a:pPr indent="-203200" lvl="1" marL="620712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rgbClr val="262626"/>
              </a:buClr>
              <a:buSzPts val="1600"/>
              <a:buChar char="⮚"/>
            </a:pPr>
            <a:r>
              <a:rPr b="1" lang="en-US" sz="1900">
                <a:solidFill>
                  <a:srgbClr val="C00000"/>
                </a:solidFill>
              </a:rPr>
              <a:t>12th grade:</a:t>
            </a:r>
            <a:r>
              <a:rPr b="1" lang="en-US" sz="1800">
                <a:solidFill>
                  <a:srgbClr val="262626"/>
                </a:solidFill>
              </a:rPr>
              <a:t> DE Biology I</a:t>
            </a:r>
            <a:endParaRPr b="1" sz="1800">
              <a:solidFill>
                <a:srgbClr val="262626"/>
              </a:solidFill>
            </a:endParaRPr>
          </a:p>
          <a:p>
            <a:pPr indent="0" lvl="0" marL="620712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1904"/>
              <a:buNone/>
            </a:pPr>
            <a:r>
              <a:t/>
            </a:r>
            <a:endParaRPr b="1" sz="1800">
              <a:solidFill>
                <a:srgbClr val="262626"/>
              </a:solidFill>
            </a:endParaRPr>
          </a:p>
          <a:p>
            <a:pPr indent="-177800" lvl="1" marL="620713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800"/>
              <a:buFont typeface="Noto Sans Symbols"/>
              <a:buNone/>
            </a:pPr>
            <a:r>
              <a:t/>
            </a:r>
            <a:endParaRPr b="1" sz="600">
              <a:solidFill>
                <a:srgbClr val="C00000"/>
              </a:solidFill>
            </a:endParaRPr>
          </a:p>
          <a:p>
            <a:pPr indent="-203200" lvl="1" marL="620712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000"/>
              <a:buFont typeface="Noto Sans Symbols"/>
              <a:buChar char="⮚"/>
            </a:pPr>
            <a:r>
              <a:rPr b="1" lang="en-US" sz="2000">
                <a:solidFill>
                  <a:srgbClr val="C00000"/>
                </a:solidFill>
              </a:rPr>
              <a:t>11</a:t>
            </a:r>
            <a:r>
              <a:rPr b="1" baseline="30000" lang="en-US" sz="2000">
                <a:solidFill>
                  <a:srgbClr val="C00000"/>
                </a:solidFill>
              </a:rPr>
              <a:t>th</a:t>
            </a:r>
            <a:r>
              <a:rPr b="1" lang="en-US" sz="2000">
                <a:solidFill>
                  <a:srgbClr val="C00000"/>
                </a:solidFill>
              </a:rPr>
              <a:t> </a:t>
            </a:r>
            <a:r>
              <a:rPr b="1" lang="en-US" sz="1400">
                <a:solidFill>
                  <a:srgbClr val="C00000"/>
                </a:solidFill>
              </a:rPr>
              <a:t>or </a:t>
            </a:r>
            <a:r>
              <a:rPr b="1" lang="en-US" sz="2000">
                <a:solidFill>
                  <a:srgbClr val="C00000"/>
                </a:solidFill>
              </a:rPr>
              <a:t>12</a:t>
            </a:r>
            <a:r>
              <a:rPr b="1" baseline="30000" lang="en-US" sz="2000">
                <a:solidFill>
                  <a:srgbClr val="C00000"/>
                </a:solidFill>
              </a:rPr>
              <a:t>th</a:t>
            </a:r>
            <a:r>
              <a:rPr b="1" lang="en-US" sz="2000">
                <a:solidFill>
                  <a:srgbClr val="C00000"/>
                </a:solidFill>
              </a:rPr>
              <a:t> grade: </a:t>
            </a:r>
            <a:r>
              <a:rPr b="1" lang="en-US" sz="2000">
                <a:solidFill>
                  <a:schemeClr val="accent2"/>
                </a:solidFill>
              </a:rPr>
              <a:t>DE </a:t>
            </a:r>
            <a:r>
              <a:rPr b="1" lang="en-US" sz="2000">
                <a:solidFill>
                  <a:srgbClr val="262626"/>
                </a:solidFill>
              </a:rPr>
              <a:t>Spanish 101 and </a:t>
            </a:r>
            <a:r>
              <a:rPr b="1" lang="en-US" sz="2000">
                <a:solidFill>
                  <a:schemeClr val="accent2"/>
                </a:solidFill>
              </a:rPr>
              <a:t>DE </a:t>
            </a:r>
            <a:r>
              <a:rPr b="1" lang="en-US" sz="2000">
                <a:solidFill>
                  <a:srgbClr val="262626"/>
                </a:solidFill>
              </a:rPr>
              <a:t>Spanish 102</a:t>
            </a:r>
            <a:endParaRPr sz="2200"/>
          </a:p>
          <a:p>
            <a:pPr indent="0" lvl="2" marL="630238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800"/>
          </a:p>
          <a:p>
            <a:pPr indent="-114300" lvl="2" marL="858838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 b="1" sz="1800"/>
          </a:p>
          <a:p>
            <a:pPr indent="-76200" lvl="1" marL="620713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 b="1">
              <a:solidFill>
                <a:srgbClr val="C00000"/>
              </a:solidFill>
            </a:endParaRPr>
          </a:p>
          <a:p>
            <a:pPr indent="0" lvl="0" marL="10953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rPr lang="en-US" sz="2400"/>
              <a:t>	</a:t>
            </a:r>
            <a:endParaRPr b="1" sz="2400"/>
          </a:p>
          <a:p>
            <a:pPr indent="0" lvl="0" marL="10953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</a:pPr>
            <a:r>
              <a:t/>
            </a:r>
            <a:endParaRPr sz="2000"/>
          </a:p>
        </p:txBody>
      </p:sp>
      <p:sp>
        <p:nvSpPr>
          <p:cNvPr id="161" name="Google Shape;161;p20"/>
          <p:cNvSpPr txBox="1"/>
          <p:nvPr>
            <p:ph type="title"/>
          </p:nvPr>
        </p:nvSpPr>
        <p:spPr>
          <a:xfrm>
            <a:off x="228600" y="274638"/>
            <a:ext cx="8915400" cy="1020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>
                <a:solidFill>
                  <a:srgbClr val="C00000"/>
                </a:solidFill>
              </a:rPr>
              <a:t>Dual Enrollment** </a:t>
            </a:r>
            <a:r>
              <a:rPr lang="en-US" sz="2000">
                <a:solidFill>
                  <a:srgbClr val="3F3F3F"/>
                </a:solidFill>
              </a:rPr>
              <a:t>classes offered at DHS</a:t>
            </a:r>
            <a:endParaRPr sz="20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/>
          <p:nvPr>
            <p:ph type="title"/>
          </p:nvPr>
        </p:nvSpPr>
        <p:spPr>
          <a:xfrm>
            <a:off x="228600" y="274638"/>
            <a:ext cx="8915400" cy="10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>
                <a:solidFill>
                  <a:srgbClr val="C00000"/>
                </a:solidFill>
              </a:rPr>
              <a:t>Dual Enrollment** </a:t>
            </a:r>
            <a:r>
              <a:rPr lang="en-US" sz="2000">
                <a:solidFill>
                  <a:srgbClr val="3F3F3F"/>
                </a:solidFill>
              </a:rPr>
              <a:t>classes offered at DHS</a:t>
            </a:r>
            <a:endParaRPr sz="2000">
              <a:solidFill>
                <a:srgbClr val="3F3F3F"/>
              </a:solidFill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114300" y="1295550"/>
            <a:ext cx="89154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*Please note: </a:t>
            </a:r>
            <a:r>
              <a:rPr b="1" i="0" lang="en-US" sz="1600" u="none" cap="none" strike="noStrike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Dual enrollment credit is only honored at Louisiana public universities and some private/out-of-state universities. Students planning to attend private and/or out-of-state schools should check with that potential university to determine if DE courses are accepted. All students are encouraged to consider AP courses as well.</a:t>
            </a:r>
            <a:endParaRPr b="1" i="0" sz="1600" u="none" cap="none" strike="noStrike">
              <a:solidFill>
                <a:srgbClr val="7F7F7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3316000" y="2828700"/>
            <a:ext cx="5396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**Only DE courses that qualify on the TOPS University 5-point scale are acceptable as Advanced Studies Diploma courses.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>
            <p:ph idx="1" type="body"/>
          </p:nvPr>
        </p:nvSpPr>
        <p:spPr>
          <a:xfrm>
            <a:off x="-1" y="1371600"/>
            <a:ext cx="9144001" cy="4843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1" marL="6207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 b="1">
              <a:solidFill>
                <a:srgbClr val="C00000"/>
              </a:solidFill>
            </a:endParaRPr>
          </a:p>
          <a:p>
            <a:pPr indent="0" lvl="0" marL="10953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rPr lang="en-US" sz="2400"/>
              <a:t>	</a:t>
            </a:r>
            <a:endParaRPr b="1" sz="2400"/>
          </a:p>
          <a:p>
            <a:pPr indent="0" lvl="0" marL="10953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</a:pPr>
            <a:r>
              <a:t/>
            </a:r>
            <a:endParaRPr sz="2000"/>
          </a:p>
        </p:txBody>
      </p:sp>
      <p:sp>
        <p:nvSpPr>
          <p:cNvPr id="176" name="Google Shape;176;p22"/>
          <p:cNvSpPr txBox="1"/>
          <p:nvPr>
            <p:ph type="title"/>
          </p:nvPr>
        </p:nvSpPr>
        <p:spPr>
          <a:xfrm>
            <a:off x="228600" y="274638"/>
            <a:ext cx="8915400" cy="1020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040">
                <a:solidFill>
                  <a:srgbClr val="C00000"/>
                </a:solidFill>
              </a:rPr>
              <a:t>What’s the </a:t>
            </a:r>
            <a:r>
              <a:rPr i="1" lang="en-US" sz="3040"/>
              <a:t>difference</a:t>
            </a:r>
            <a:r>
              <a:rPr lang="en-US" sz="3040">
                <a:solidFill>
                  <a:srgbClr val="C00000"/>
                </a:solidFill>
              </a:rPr>
              <a:t> between Advanced Placement and Dual Enrollment?</a:t>
            </a:r>
            <a:endParaRPr sz="1960">
              <a:solidFill>
                <a:srgbClr val="3F3F3F"/>
              </a:solidFill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76200" y="1295400"/>
            <a:ext cx="9067800" cy="6463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Advanced Placement                      Dual Enrollment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AP credit is honored </a:t>
            </a:r>
            <a:r>
              <a:rPr b="1" i="0" lang="en-US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nationally</a:t>
            </a:r>
            <a:r>
              <a:rPr b="1" i="1" lang="en-US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1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- *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credit is recognized by LA public  </a:t>
            </a:r>
            <a:r>
              <a:rPr b="1" i="0" lang="en-US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globally. 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             universities and some private/out-of-   				             state universities.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AP courses are taught by DHS              - DE courses are taught by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faculty with AP-approved                         faculty in a course designed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curricula.                                                    by Southeastern University.</a:t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The AP test is given in May and	          - DE credit is awarded to 11</a:t>
            </a:r>
            <a:r>
              <a:rPr b="1" baseline="3000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&amp; 12</a:t>
            </a:r>
            <a:r>
              <a:rPr b="1" baseline="3000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grade </a:t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course credit it awarded for scores        students who meet the initial ACT </a:t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of 3, 4, or 5, based on the guidelines      requirement and pass required the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set by </a:t>
            </a:r>
            <a:r>
              <a:rPr b="1" i="0" lang="en-US" sz="18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that</a:t>
            </a:r>
            <a:r>
              <a:rPr b="1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university.                               in-course tests/assessments.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Does not impact college transcript      - College credit on the permanent college 				                                          transcript</a:t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course">
  <a:themeElements>
    <a:clrScheme name="Custom 4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6D0F14"/>
      </a:accent1>
      <a:accent2>
        <a:srgbClr val="7F7F7F"/>
      </a:accent2>
      <a:accent3>
        <a:srgbClr val="510B0F"/>
      </a:accent3>
      <a:accent4>
        <a:srgbClr val="39639D"/>
      </a:accent4>
      <a:accent5>
        <a:srgbClr val="474B78"/>
      </a:accent5>
      <a:accent6>
        <a:srgbClr val="7D3C4A"/>
      </a:accent6>
      <a:hlink>
        <a:srgbClr val="510B0F"/>
      </a:hlink>
      <a:folHlink>
        <a:srgbClr val="510B0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