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68" r:id="rId4"/>
    <p:sldId id="257" r:id="rId5"/>
    <p:sldId id="261" r:id="rId6"/>
    <p:sldId id="277" r:id="rId7"/>
    <p:sldId id="269" r:id="rId8"/>
    <p:sldId id="270" r:id="rId9"/>
    <p:sldId id="271" r:id="rId10"/>
    <p:sldId id="282" r:id="rId11"/>
    <p:sldId id="262" r:id="rId12"/>
    <p:sldId id="278" r:id="rId13"/>
    <p:sldId id="279" r:id="rId14"/>
    <p:sldId id="284" r:id="rId15"/>
    <p:sldId id="260" r:id="rId16"/>
    <p:sldId id="263" r:id="rId17"/>
    <p:sldId id="264" r:id="rId18"/>
    <p:sldId id="267" r:id="rId19"/>
    <p:sldId id="266" r:id="rId20"/>
    <p:sldId id="272" r:id="rId21"/>
    <p:sldId id="274" r:id="rId22"/>
    <p:sldId id="273" r:id="rId23"/>
    <p:sldId id="280" r:id="rId24"/>
    <p:sldId id="285" r:id="rId25"/>
    <p:sldId id="291" r:id="rId26"/>
    <p:sldId id="289" r:id="rId27"/>
    <p:sldId id="286" r:id="rId28"/>
    <p:sldId id="288" r:id="rId29"/>
    <p:sldId id="292" r:id="rId30"/>
    <p:sldId id="265" r:id="rId3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7AF1-C72D-4BAA-800C-3AF60EEC139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1F63D-DF9F-457A-972F-5F196301B7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282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7AF1-C72D-4BAA-800C-3AF60EEC139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1F63D-DF9F-457A-972F-5F196301B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12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7AF1-C72D-4BAA-800C-3AF60EEC139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1F63D-DF9F-457A-972F-5F196301B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458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7AF1-C72D-4BAA-800C-3AF60EEC139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1F63D-DF9F-457A-972F-5F196301B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797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7AF1-C72D-4BAA-800C-3AF60EEC139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1F63D-DF9F-457A-972F-5F196301B7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753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7AF1-C72D-4BAA-800C-3AF60EEC139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1F63D-DF9F-457A-972F-5F196301B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16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7AF1-C72D-4BAA-800C-3AF60EEC139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1F63D-DF9F-457A-972F-5F196301B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3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7AF1-C72D-4BAA-800C-3AF60EEC139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1F63D-DF9F-457A-972F-5F196301B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6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7AF1-C72D-4BAA-800C-3AF60EEC139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1F63D-DF9F-457A-972F-5F196301B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80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3287AF1-C72D-4BAA-800C-3AF60EEC139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B1F63D-DF9F-457A-972F-5F196301B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16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7AF1-C72D-4BAA-800C-3AF60EEC139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1F63D-DF9F-457A-972F-5F196301B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3287AF1-C72D-4BAA-800C-3AF60EEC139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AB1F63D-DF9F-457A-972F-5F196301B7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559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68908"/>
            <a:ext cx="9144000" cy="2544473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b="1" dirty="0">
                <a:latin typeface="+mn-lt"/>
              </a:rPr>
              <a:t>Learning and Support for All Students</a:t>
            </a:r>
            <a:br>
              <a:rPr lang="en-US" b="1" dirty="0">
                <a:latin typeface="+mn-lt"/>
              </a:rPr>
            </a:br>
            <a:r>
              <a:rPr lang="en-US" sz="4000" b="1" dirty="0">
                <a:latin typeface="+mn-lt"/>
              </a:rPr>
              <a:t>Wheatland-Chili’s Plan for Federal COVID Relief Funds</a:t>
            </a:r>
            <a:br>
              <a:rPr lang="en-US" sz="4000" b="1" dirty="0"/>
            </a:b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44147"/>
            <a:ext cx="9144000" cy="1655762"/>
          </a:xfrm>
        </p:spPr>
        <p:txBody>
          <a:bodyPr/>
          <a:lstStyle/>
          <a:p>
            <a:r>
              <a:rPr lang="en-US" dirty="0"/>
              <a:t>Lynda Quick</a:t>
            </a:r>
          </a:p>
          <a:p>
            <a:r>
              <a:rPr lang="en-US" dirty="0"/>
              <a:t>Jessica Jackson</a:t>
            </a:r>
          </a:p>
          <a:p>
            <a:r>
              <a:rPr lang="en-US" dirty="0"/>
              <a:t>August 6, 2024</a:t>
            </a:r>
          </a:p>
        </p:txBody>
      </p:sp>
    </p:spTree>
    <p:extLst>
      <p:ext uri="{BB962C8B-B14F-4D97-AF65-F5344CB8AC3E}">
        <p14:creationId xmlns:p14="http://schemas.microsoft.com/office/powerpoint/2010/main" val="2182178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4A850-B150-2F96-2191-E5C658E6C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Additional Reallocation of CRRSA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09C5A-402D-77AF-CB20-884EF67D4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August 24, 2022</a:t>
            </a:r>
          </a:p>
          <a:p>
            <a:pPr lvl="1"/>
            <a:r>
              <a:rPr lang="en-US" dirty="0"/>
              <a:t>No additional reallocations recommended at this time</a:t>
            </a:r>
          </a:p>
          <a:p>
            <a:r>
              <a:rPr lang="en-US" dirty="0"/>
              <a:t>March 9, 2023 </a:t>
            </a:r>
          </a:p>
          <a:p>
            <a:pPr lvl="1"/>
            <a:r>
              <a:rPr lang="en-US" dirty="0"/>
              <a:t>No additional reallocations recommended at this time</a:t>
            </a:r>
          </a:p>
        </p:txBody>
      </p:sp>
    </p:spTree>
    <p:extLst>
      <p:ext uri="{BB962C8B-B14F-4D97-AF65-F5344CB8AC3E}">
        <p14:creationId xmlns:p14="http://schemas.microsoft.com/office/powerpoint/2010/main" val="4195329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2" y="485802"/>
            <a:ext cx="12211396" cy="924993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latin typeface="+mn-lt"/>
              </a:rPr>
              <a:t>Changes to Planned Wheatland-Chili CRRSA Expenditures – August 1, 2023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6B51A3-B478-7A8F-9776-E817F42CA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51308"/>
            <a:ext cx="10058400" cy="4541004"/>
          </a:xfrm>
        </p:spPr>
        <p:txBody>
          <a:bodyPr>
            <a:normAutofit/>
          </a:bodyPr>
          <a:lstStyle/>
          <a:p>
            <a:r>
              <a:rPr lang="en-US" sz="2000" b="1" dirty="0"/>
              <a:t>REDUCTIONS:</a:t>
            </a:r>
          </a:p>
          <a:p>
            <a:r>
              <a:rPr lang="en-US" sz="2000" dirty="0"/>
              <a:t>Security Door Upgrades – 3rd Floor TJ Connor – </a:t>
            </a:r>
            <a:r>
              <a:rPr lang="en-US" sz="2000" dirty="0">
                <a:solidFill>
                  <a:srgbClr val="FF0000"/>
                </a:solidFill>
              </a:rPr>
              <a:t>Expenditures $9,095 less than anticipated</a:t>
            </a:r>
          </a:p>
          <a:p>
            <a:r>
              <a:rPr lang="en-US" dirty="0">
                <a:solidFill>
                  <a:schemeClr val="tx1"/>
                </a:solidFill>
              </a:rPr>
              <a:t>Security Camera Enhancements - </a:t>
            </a:r>
            <a:r>
              <a:rPr lang="en-US" sz="2000" dirty="0">
                <a:solidFill>
                  <a:srgbClr val="FF0000"/>
                </a:solidFill>
              </a:rPr>
              <a:t>Expenditures $1,861 less than anticipated</a:t>
            </a:r>
          </a:p>
          <a:p>
            <a:r>
              <a:rPr lang="en-US" dirty="0"/>
              <a:t>Security Door Upgrades – Transportation – </a:t>
            </a:r>
            <a:r>
              <a:rPr lang="en-US" dirty="0">
                <a:solidFill>
                  <a:srgbClr val="FF0000"/>
                </a:solidFill>
              </a:rPr>
              <a:t>Expenditures $22 less than anticipated</a:t>
            </a:r>
          </a:p>
          <a:p>
            <a:r>
              <a:rPr lang="en-US" dirty="0">
                <a:solidFill>
                  <a:schemeClr val="tx1"/>
                </a:solidFill>
              </a:rPr>
              <a:t>Part Time Cleaners - </a:t>
            </a:r>
            <a:r>
              <a:rPr lang="en-US" dirty="0">
                <a:solidFill>
                  <a:srgbClr val="FF0000"/>
                </a:solidFill>
              </a:rPr>
              <a:t>Expenditures $6,693 less than anticipated</a:t>
            </a:r>
          </a:p>
          <a:p>
            <a:r>
              <a:rPr lang="en-US" dirty="0">
                <a:solidFill>
                  <a:schemeClr val="tx1"/>
                </a:solidFill>
              </a:rPr>
              <a:t>Additional Part Time Cleaner - </a:t>
            </a:r>
            <a:r>
              <a:rPr lang="en-US" dirty="0">
                <a:solidFill>
                  <a:srgbClr val="FF0000"/>
                </a:solidFill>
              </a:rPr>
              <a:t>Expenditures $4,613 less than anticipated</a:t>
            </a:r>
          </a:p>
          <a:p>
            <a:r>
              <a:rPr lang="en-US" dirty="0">
                <a:solidFill>
                  <a:schemeClr val="tx1"/>
                </a:solidFill>
              </a:rPr>
              <a:t>PPE/Sanitation Products - </a:t>
            </a:r>
            <a:r>
              <a:rPr lang="en-US" dirty="0">
                <a:solidFill>
                  <a:srgbClr val="FF0000"/>
                </a:solidFill>
              </a:rPr>
              <a:t>Expenditures $11,487 less than anticipated</a:t>
            </a:r>
          </a:p>
          <a:p>
            <a:r>
              <a:rPr lang="en-US" dirty="0" err="1"/>
              <a:t>Transfinder</a:t>
            </a:r>
            <a:r>
              <a:rPr lang="en-US" dirty="0"/>
              <a:t> Training for Staff – </a:t>
            </a:r>
            <a:r>
              <a:rPr lang="en-US" dirty="0">
                <a:solidFill>
                  <a:srgbClr val="FF0000"/>
                </a:solidFill>
              </a:rPr>
              <a:t>Expenditures $624 less than anticipated</a:t>
            </a:r>
          </a:p>
          <a:p>
            <a:r>
              <a:rPr lang="en-US" dirty="0"/>
              <a:t>Blinds - Cafeteria</a:t>
            </a:r>
            <a:r>
              <a:rPr lang="en-US" sz="2000" dirty="0"/>
              <a:t> – </a:t>
            </a:r>
            <a:r>
              <a:rPr lang="en-US" sz="2000" dirty="0">
                <a:solidFill>
                  <a:srgbClr val="FF0000"/>
                </a:solidFill>
              </a:rPr>
              <a:t>Expense moved to </a:t>
            </a:r>
            <a:r>
              <a:rPr lang="en-US" dirty="0">
                <a:solidFill>
                  <a:srgbClr val="FF0000"/>
                </a:solidFill>
              </a:rPr>
              <a:t>Capital Project Kitchen Renovation – Reduction of $25,000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/>
              <a:t>Media Center Upgrade – </a:t>
            </a:r>
            <a:r>
              <a:rPr lang="en-US" sz="2000" dirty="0">
                <a:solidFill>
                  <a:srgbClr val="FF0000"/>
                </a:solidFill>
              </a:rPr>
              <a:t>Expenditures $5 less than anticipated</a:t>
            </a:r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502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80" y="439307"/>
            <a:ext cx="12211396" cy="924993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latin typeface="+mn-lt"/>
              </a:rPr>
              <a:t>Changes to Planned Wheatland-Chili CRRSA Expenditures – August 1, 2023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6B51A3-B478-7A8F-9776-E817F42CA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4657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Bottle Filling Stations – </a:t>
            </a:r>
            <a:r>
              <a:rPr lang="en-US" dirty="0">
                <a:solidFill>
                  <a:srgbClr val="FF0000"/>
                </a:solidFill>
              </a:rPr>
              <a:t>Expenditures $73,064 less than anticipated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PikMyKid</a:t>
            </a:r>
            <a:r>
              <a:rPr lang="en-US" dirty="0">
                <a:solidFill>
                  <a:schemeClr val="tx1"/>
                </a:solidFill>
              </a:rPr>
              <a:t> Application - </a:t>
            </a:r>
            <a:r>
              <a:rPr lang="en-US" dirty="0">
                <a:solidFill>
                  <a:srgbClr val="FF0000"/>
                </a:solidFill>
              </a:rPr>
              <a:t>Expenditures $250 less than anticipated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Student Water Bottles - </a:t>
            </a:r>
            <a:r>
              <a:rPr lang="en-US" dirty="0">
                <a:solidFill>
                  <a:srgbClr val="FF0000"/>
                </a:solidFill>
              </a:rPr>
              <a:t>Expenditures $3,340 less than anticipated</a:t>
            </a:r>
          </a:p>
          <a:p>
            <a:r>
              <a:rPr lang="en-US" b="1" dirty="0"/>
              <a:t>ADDI</a:t>
            </a:r>
            <a:r>
              <a:rPr lang="en-US" sz="2000" b="1" dirty="0"/>
              <a:t>TIONS: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/>
              <a:t>Transfinder</a:t>
            </a:r>
            <a:r>
              <a:rPr lang="en-US" dirty="0"/>
              <a:t> Upgrade (bussing software)</a:t>
            </a:r>
            <a:r>
              <a:rPr lang="en-US" dirty="0">
                <a:solidFill>
                  <a:srgbClr val="FF0000"/>
                </a:solidFill>
              </a:rPr>
              <a:t> – Expenditures anticipated to be $2,239 greater than anticipated</a:t>
            </a:r>
          </a:p>
          <a:p>
            <a:pPr lvl="1"/>
            <a:r>
              <a:rPr lang="en-US" dirty="0"/>
              <a:t>Allows for GPS routing on busing</a:t>
            </a:r>
          </a:p>
          <a:p>
            <a:pPr lvl="1"/>
            <a:r>
              <a:rPr lang="en-US" dirty="0"/>
              <a:t>Route and stop instructions for drivers</a:t>
            </a:r>
          </a:p>
          <a:p>
            <a:pPr lvl="1"/>
            <a:r>
              <a:rPr lang="en-US" dirty="0"/>
              <a:t>Tracks students entering and exiting buses</a:t>
            </a:r>
          </a:p>
          <a:p>
            <a:pPr lvl="1"/>
            <a:r>
              <a:rPr lang="en-US" dirty="0"/>
              <a:t>Parent app that allows access to student and bus tracking</a:t>
            </a:r>
          </a:p>
          <a:p>
            <a:r>
              <a:rPr lang="en-US" sz="2000" dirty="0"/>
              <a:t>Security Guard Services (2021-22) – </a:t>
            </a:r>
            <a:r>
              <a:rPr lang="en-US" sz="2000" dirty="0">
                <a:solidFill>
                  <a:srgbClr val="FF0000"/>
                </a:solidFill>
              </a:rPr>
              <a:t>Minor Final Expense Adjustment – Increase of $83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Secure Vestibule – MS/HS – </a:t>
            </a:r>
            <a:r>
              <a:rPr lang="en-US" dirty="0">
                <a:solidFill>
                  <a:srgbClr val="FF0000"/>
                </a:solidFill>
              </a:rPr>
              <a:t>Move unexpended balances from CRRSA (above) into the Secure Vestibule Project and out of the Capital Project</a:t>
            </a:r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04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2579DAE-C141-48DB-810E-C070C3008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2FD90C3-6350-4D5B-9738-6E94EDF30F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2B2D14E-C4BD-26F5-D2E6-8894E7F617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817226"/>
              </p:ext>
            </p:extLst>
          </p:nvPr>
        </p:nvGraphicFramePr>
        <p:xfrm>
          <a:off x="1059778" y="1147162"/>
          <a:ext cx="10069298" cy="5026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3014">
                  <a:extLst>
                    <a:ext uri="{9D8B030D-6E8A-4147-A177-3AD203B41FA5}">
                      <a16:colId xmlns:a16="http://schemas.microsoft.com/office/drawing/2014/main" val="2351773887"/>
                    </a:ext>
                  </a:extLst>
                </a:gridCol>
                <a:gridCol w="2409829">
                  <a:extLst>
                    <a:ext uri="{9D8B030D-6E8A-4147-A177-3AD203B41FA5}">
                      <a16:colId xmlns:a16="http://schemas.microsoft.com/office/drawing/2014/main" val="1322928324"/>
                    </a:ext>
                  </a:extLst>
                </a:gridCol>
                <a:gridCol w="1998353">
                  <a:extLst>
                    <a:ext uri="{9D8B030D-6E8A-4147-A177-3AD203B41FA5}">
                      <a16:colId xmlns:a16="http://schemas.microsoft.com/office/drawing/2014/main" val="3130575300"/>
                    </a:ext>
                  </a:extLst>
                </a:gridCol>
                <a:gridCol w="1808102">
                  <a:extLst>
                    <a:ext uri="{9D8B030D-6E8A-4147-A177-3AD203B41FA5}">
                      <a16:colId xmlns:a16="http://schemas.microsoft.com/office/drawing/2014/main" val="556593913"/>
                    </a:ext>
                  </a:extLst>
                </a:gridCol>
              </a:tblGrid>
              <a:tr h="4384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Expenditure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Original/Amended Cost Prior to 8/1/23 Mtg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Proposed Amended Cost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Difference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extLst>
                  <a:ext uri="{0D108BD9-81ED-4DB2-BD59-A6C34878D82A}">
                    <a16:rowId xmlns:a16="http://schemas.microsoft.com/office/drawing/2014/main" val="2456100366"/>
                  </a:ext>
                </a:extLst>
              </a:tr>
              <a:tr h="2438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1" u="none" strike="noStrike" dirty="0">
                          <a:effectLst/>
                        </a:rPr>
                        <a:t>Reduction in Expenditures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7" marR="6797" marT="679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7" marR="6797" marT="679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7" marR="6797" marT="6797" marB="0"/>
                </a:tc>
                <a:extLst>
                  <a:ext uri="{0D108BD9-81ED-4DB2-BD59-A6C34878D82A}">
                    <a16:rowId xmlns:a16="http://schemas.microsoft.com/office/drawing/2014/main" val="2752074587"/>
                  </a:ext>
                </a:extLst>
              </a:tr>
              <a:tr h="2261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3rd Floor Security Doors &amp; Security Enhancements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$26,500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$17,405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$9,095 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extLst>
                  <a:ext uri="{0D108BD9-81ED-4DB2-BD59-A6C34878D82A}">
                    <a16:rowId xmlns:a16="http://schemas.microsoft.com/office/drawing/2014/main" val="4282592386"/>
                  </a:ext>
                </a:extLst>
              </a:tr>
              <a:tr h="2261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Security Camera Enhancements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$6,710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$4,849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$1,861 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extLst>
                  <a:ext uri="{0D108BD9-81ED-4DB2-BD59-A6C34878D82A}">
                    <a16:rowId xmlns:a16="http://schemas.microsoft.com/office/drawing/2014/main" val="3254948329"/>
                  </a:ext>
                </a:extLst>
              </a:tr>
              <a:tr h="2261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Security Doors - Transportation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$10,650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$10,628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$22 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extLst>
                  <a:ext uri="{0D108BD9-81ED-4DB2-BD59-A6C34878D82A}">
                    <a16:rowId xmlns:a16="http://schemas.microsoft.com/office/drawing/2014/main" val="2577883046"/>
                  </a:ext>
                </a:extLst>
              </a:tr>
              <a:tr h="2261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2 Part Time Cleaners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$25,000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$18,307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$6,693 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extLst>
                  <a:ext uri="{0D108BD9-81ED-4DB2-BD59-A6C34878D82A}">
                    <a16:rowId xmlns:a16="http://schemas.microsoft.com/office/drawing/2014/main" val="1265473683"/>
                  </a:ext>
                </a:extLst>
              </a:tr>
              <a:tr h="2261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Additional 0.5 Part Time Cleaner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$12,500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$7,887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$4,613 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extLst>
                  <a:ext uri="{0D108BD9-81ED-4DB2-BD59-A6C34878D82A}">
                    <a16:rowId xmlns:a16="http://schemas.microsoft.com/office/drawing/2014/main" val="860510081"/>
                  </a:ext>
                </a:extLst>
              </a:tr>
              <a:tr h="2261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PPE/Sanitation Products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$15,000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$3,513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>
                          <a:solidFill>
                            <a:srgbClr val="FF0000"/>
                          </a:solidFill>
                          <a:effectLst/>
                        </a:rPr>
                        <a:t>$11,487 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extLst>
                  <a:ext uri="{0D108BD9-81ED-4DB2-BD59-A6C34878D82A}">
                    <a16:rowId xmlns:a16="http://schemas.microsoft.com/office/drawing/2014/main" val="3511589444"/>
                  </a:ext>
                </a:extLst>
              </a:tr>
              <a:tr h="2261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Transfinder GPS Training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$1,500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$876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$624 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extLst>
                  <a:ext uri="{0D108BD9-81ED-4DB2-BD59-A6C34878D82A}">
                    <a16:rowId xmlns:a16="http://schemas.microsoft.com/office/drawing/2014/main" val="3885718730"/>
                  </a:ext>
                </a:extLst>
              </a:tr>
              <a:tr h="2261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Blinds - Cafeteria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$25,000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$25,000 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extLst>
                  <a:ext uri="{0D108BD9-81ED-4DB2-BD59-A6C34878D82A}">
                    <a16:rowId xmlns:a16="http://schemas.microsoft.com/office/drawing/2014/main" val="3731561033"/>
                  </a:ext>
                </a:extLst>
              </a:tr>
              <a:tr h="2261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Media Center Upgrade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$105,000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$104,995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>
                          <a:solidFill>
                            <a:srgbClr val="FF0000"/>
                          </a:solidFill>
                          <a:effectLst/>
                        </a:rPr>
                        <a:t>$5 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extLst>
                  <a:ext uri="{0D108BD9-81ED-4DB2-BD59-A6C34878D82A}">
                    <a16:rowId xmlns:a16="http://schemas.microsoft.com/office/drawing/2014/main" val="2928068647"/>
                  </a:ext>
                </a:extLst>
              </a:tr>
              <a:tr h="2261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Bottle Filling Stations - TJC &amp; MS/HS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$115,000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$41,936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$73,064 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extLst>
                  <a:ext uri="{0D108BD9-81ED-4DB2-BD59-A6C34878D82A}">
                    <a16:rowId xmlns:a16="http://schemas.microsoft.com/office/drawing/2014/main" val="213972565"/>
                  </a:ext>
                </a:extLst>
              </a:tr>
              <a:tr h="2261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PikMyKid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$4,000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$3,750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$250 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extLst>
                  <a:ext uri="{0D108BD9-81ED-4DB2-BD59-A6C34878D82A}">
                    <a16:rowId xmlns:a16="http://schemas.microsoft.com/office/drawing/2014/main" val="1955120756"/>
                  </a:ext>
                </a:extLst>
              </a:tr>
              <a:tr h="2261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Student Water Bottles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$4,000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$660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$3,340 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extLst>
                  <a:ext uri="{0D108BD9-81ED-4DB2-BD59-A6C34878D82A}">
                    <a16:rowId xmlns:a16="http://schemas.microsoft.com/office/drawing/2014/main" val="1740974645"/>
                  </a:ext>
                </a:extLst>
              </a:tr>
              <a:tr h="2438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1" u="none" strike="noStrike" dirty="0">
                          <a:effectLst/>
                        </a:rPr>
                        <a:t>Total Reduction</a:t>
                      </a:r>
                      <a:endParaRPr lang="en-US" sz="14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7" marR="6797" marT="679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7" marR="6797" marT="6797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$136,054 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extLst>
                  <a:ext uri="{0D108BD9-81ED-4DB2-BD59-A6C34878D82A}">
                    <a16:rowId xmlns:a16="http://schemas.microsoft.com/office/drawing/2014/main" val="1420455084"/>
                  </a:ext>
                </a:extLst>
              </a:tr>
              <a:tr h="2438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1" u="none" strike="noStrike" dirty="0">
                          <a:effectLst/>
                        </a:rPr>
                        <a:t>Addition to Expenditures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7" marR="6797" marT="679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7" marR="6797" marT="679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7" marR="6797" marT="6797" marB="0"/>
                </a:tc>
                <a:extLst>
                  <a:ext uri="{0D108BD9-81ED-4DB2-BD59-A6C34878D82A}">
                    <a16:rowId xmlns:a16="http://schemas.microsoft.com/office/drawing/2014/main" val="3021866335"/>
                  </a:ext>
                </a:extLst>
              </a:tr>
              <a:tr h="2261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Transfinder - GPS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$59,622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$61,861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$2,239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extLst>
                  <a:ext uri="{0D108BD9-81ED-4DB2-BD59-A6C34878D82A}">
                    <a16:rowId xmlns:a16="http://schemas.microsoft.com/office/drawing/2014/main" val="3267785017"/>
                  </a:ext>
                </a:extLst>
              </a:tr>
              <a:tr h="2261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C.O.P.S. Security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$3,500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$3,583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$83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extLst>
                  <a:ext uri="{0D108BD9-81ED-4DB2-BD59-A6C34878D82A}">
                    <a16:rowId xmlns:a16="http://schemas.microsoft.com/office/drawing/2014/main" val="4170382874"/>
                  </a:ext>
                </a:extLst>
              </a:tr>
              <a:tr h="2261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Secure Vestibule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$372,970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$506,702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$133,732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extLst>
                  <a:ext uri="{0D108BD9-81ED-4DB2-BD59-A6C34878D82A}">
                    <a16:rowId xmlns:a16="http://schemas.microsoft.com/office/drawing/2014/main" val="294261516"/>
                  </a:ext>
                </a:extLst>
              </a:tr>
              <a:tr h="2438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1" u="none" strike="noStrike" dirty="0">
                          <a:effectLst/>
                        </a:rPr>
                        <a:t>Total Addition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7" marR="6797" marT="679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7" marR="6797" marT="6797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u="none" strike="noStrike" dirty="0">
                          <a:effectLst/>
                        </a:rPr>
                        <a:t>$136,054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extLst>
                  <a:ext uri="{0D108BD9-81ED-4DB2-BD59-A6C34878D82A}">
                    <a16:rowId xmlns:a16="http://schemas.microsoft.com/office/drawing/2014/main" val="3052431973"/>
                  </a:ext>
                </a:extLst>
              </a:tr>
              <a:tr h="176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u="none" strike="noStrike" dirty="0">
                          <a:effectLst/>
                        </a:rPr>
                        <a:t>NET CHANGE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7" marR="6797" marT="679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7" marR="6797" marT="6797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$0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7" marR="6797" marT="6797" marB="0" anchor="ctr"/>
                </a:tc>
                <a:extLst>
                  <a:ext uri="{0D108BD9-81ED-4DB2-BD59-A6C34878D82A}">
                    <a16:rowId xmlns:a16="http://schemas.microsoft.com/office/drawing/2014/main" val="250361250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1B49A9B-76BB-4FF7-F37B-36E4CE4927AC}"/>
              </a:ext>
            </a:extLst>
          </p:cNvPr>
          <p:cNvSpPr txBox="1"/>
          <p:nvPr/>
        </p:nvSpPr>
        <p:spPr>
          <a:xfrm>
            <a:off x="1161445" y="293872"/>
            <a:ext cx="9865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Additions &amp; Reductions to CRRSA Spending Plan – August 1, 2023</a:t>
            </a:r>
          </a:p>
        </p:txBody>
      </p:sp>
    </p:spTree>
    <p:extLst>
      <p:ext uri="{BB962C8B-B14F-4D97-AF65-F5344CB8AC3E}">
        <p14:creationId xmlns:p14="http://schemas.microsoft.com/office/powerpoint/2010/main" val="565809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B6FF4C-68A1-343B-EF02-1478455315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B0629-FA6A-CA6C-064A-6C355BC24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7" y="286603"/>
            <a:ext cx="10405403" cy="1450757"/>
          </a:xfrm>
        </p:spPr>
        <p:txBody>
          <a:bodyPr/>
          <a:lstStyle/>
          <a:p>
            <a:r>
              <a:rPr lang="en-US" b="1" dirty="0"/>
              <a:t>Status of CRRSAA Funds – February 29,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8E265-C05D-6920-361C-C45F419EE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277" y="1845734"/>
            <a:ext cx="10871199" cy="2695269"/>
          </a:xfrm>
        </p:spPr>
        <p:txBody>
          <a:bodyPr>
            <a:normAutofit/>
          </a:bodyPr>
          <a:lstStyle/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lvl="8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r>
              <a:rPr lang="en-US" dirty="0"/>
              <a:t>February 29, 2024</a:t>
            </a:r>
          </a:p>
          <a:p>
            <a:pPr lvl="1"/>
            <a:r>
              <a:rPr lang="en-US" dirty="0"/>
              <a:t>All CRRSAA Funds were obligated by September 30, 2023</a:t>
            </a:r>
          </a:p>
          <a:p>
            <a:pPr lvl="1"/>
            <a:r>
              <a:rPr lang="en-US" dirty="0"/>
              <a:t>Expense reports have been submitted to NYSED grants finance.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424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American Rescue Plan (ARP)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Approved March 2021</a:t>
            </a:r>
          </a:p>
          <a:p>
            <a:r>
              <a:rPr lang="en-US" dirty="0"/>
              <a:t>Wheatland-Chili Allocation </a:t>
            </a:r>
            <a:r>
              <a:rPr lang="en-US" b="1" i="1" dirty="0"/>
              <a:t> </a:t>
            </a:r>
            <a:r>
              <a:rPr lang="en-US" i="1" dirty="0"/>
              <a:t> </a:t>
            </a:r>
            <a:r>
              <a:rPr lang="en-US" dirty="0"/>
              <a:t>$1,908,268</a:t>
            </a:r>
          </a:p>
          <a:p>
            <a:pPr lvl="1"/>
            <a:r>
              <a:rPr lang="en-US" dirty="0"/>
              <a:t>Increased to $1,910,905</a:t>
            </a:r>
          </a:p>
          <a:p>
            <a:r>
              <a:rPr lang="en-US" dirty="0"/>
              <a:t>Must be “obligated” by September 30, 2024</a:t>
            </a:r>
          </a:p>
          <a:p>
            <a:r>
              <a:rPr lang="en-US" dirty="0"/>
              <a:t>Allocations to be spend on non-recurring expenses </a:t>
            </a:r>
          </a:p>
          <a:p>
            <a:r>
              <a:rPr lang="en-US" dirty="0"/>
              <a:t>20% of allocation needs to be used to address learning loss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3021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392834"/>
            <a:ext cx="10946939" cy="13255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20% ARP Wheatland-Chili Set-Aside Expenditures for Learning Loss – Summer School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20% allocation = $381,653.60 </a:t>
            </a:r>
          </a:p>
          <a:p>
            <a:pPr lvl="1"/>
            <a:r>
              <a:rPr lang="en-US" dirty="0"/>
              <a:t>Increased to $382,181</a:t>
            </a:r>
          </a:p>
          <a:p>
            <a:r>
              <a:rPr lang="en-US" dirty="0"/>
              <a:t>Enhanced summer learning program for K-5 and MS students</a:t>
            </a:r>
          </a:p>
          <a:p>
            <a:r>
              <a:rPr lang="en-US" dirty="0"/>
              <a:t>Summer 2021 and 2022</a:t>
            </a:r>
          </a:p>
          <a:p>
            <a:r>
              <a:rPr lang="en-US" dirty="0"/>
              <a:t>2 ½ hours of summer programming</a:t>
            </a:r>
          </a:p>
          <a:p>
            <a:pPr lvl="1"/>
            <a:r>
              <a:rPr lang="en-US" dirty="0"/>
              <a:t>3 days/week x 6 weeks at TJ Connor</a:t>
            </a:r>
          </a:p>
          <a:p>
            <a:pPr lvl="1"/>
            <a:r>
              <a:rPr lang="en-US" dirty="0"/>
              <a:t>5 days/week x 6 weeks at MS</a:t>
            </a:r>
          </a:p>
          <a:p>
            <a:r>
              <a:rPr lang="en-US" dirty="0"/>
              <a:t>Focus on learning loss and Math/ELA content</a:t>
            </a:r>
          </a:p>
          <a:p>
            <a:r>
              <a:rPr lang="en-US" dirty="0"/>
              <a:t>Includes purchase of materials and resources</a:t>
            </a:r>
          </a:p>
          <a:p>
            <a:r>
              <a:rPr lang="en-US" dirty="0"/>
              <a:t>Includes additional intervention supports</a:t>
            </a:r>
          </a:p>
          <a:p>
            <a:r>
              <a:rPr lang="en-US" dirty="0"/>
              <a:t>Transportation provided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464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697556" cy="145075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Additional Planned Wheatland-Chili Expenditures for 20% Learning Loss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37360"/>
            <a:ext cx="10789920" cy="462649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Extended School Day Programming (2021-22)  – 3 days/week x 40 weeks</a:t>
            </a:r>
          </a:p>
          <a:p>
            <a:pPr lvl="1"/>
            <a:r>
              <a:rPr lang="en-US" dirty="0"/>
              <a:t>Both TJ Connor and MS/HS</a:t>
            </a:r>
          </a:p>
          <a:p>
            <a:pPr lvl="1"/>
            <a:r>
              <a:rPr lang="en-US" dirty="0"/>
              <a:t>Transportation to access programming</a:t>
            </a:r>
          </a:p>
          <a:p>
            <a:r>
              <a:rPr lang="en-US" dirty="0"/>
              <a:t>Student Support Center staffing at MS/HS (Behavioral Support Assistant)</a:t>
            </a:r>
          </a:p>
          <a:p>
            <a:r>
              <a:rPr lang="en-US" dirty="0"/>
              <a:t>Student Success Workshop (academic support for remainder of 2020-2021 school year)</a:t>
            </a:r>
          </a:p>
          <a:p>
            <a:r>
              <a:rPr lang="en-US" dirty="0"/>
              <a:t>URMC Clinic and Consultation Services</a:t>
            </a:r>
          </a:p>
          <a:p>
            <a:r>
              <a:rPr lang="en-US" dirty="0"/>
              <a:t>MS/HS SEL Curriculum rollout – resource and training</a:t>
            </a:r>
          </a:p>
          <a:p>
            <a:r>
              <a:rPr lang="en-US" dirty="0"/>
              <a:t>Best Instructional Practices consultation and support</a:t>
            </a:r>
          </a:p>
          <a:p>
            <a:r>
              <a:rPr lang="en-US" dirty="0"/>
              <a:t>Increased AIS and Intervention support – staffing and program</a:t>
            </a:r>
          </a:p>
          <a:p>
            <a:r>
              <a:rPr lang="en-US" dirty="0"/>
              <a:t>Summer Screening staff hours </a:t>
            </a:r>
          </a:p>
          <a:p>
            <a:r>
              <a:rPr lang="en-US" dirty="0"/>
              <a:t>Summer training and planning time for SEL team to support students upon return in Fall 2021 (includes TIG and TCIS)</a:t>
            </a:r>
          </a:p>
          <a:p>
            <a:r>
              <a:rPr lang="en-US" dirty="0"/>
              <a:t>Reading and Math programs to support special needs students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07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08107"/>
            <a:ext cx="10808855" cy="13255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Allowable ARP Spending (after 20% Set Aside)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0888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COVID safety measures</a:t>
            </a:r>
          </a:p>
          <a:p>
            <a:r>
              <a:rPr lang="en-US" dirty="0"/>
              <a:t>Educational Resources and Support for individual school buildings</a:t>
            </a:r>
          </a:p>
          <a:p>
            <a:r>
              <a:rPr lang="en-US" dirty="0"/>
              <a:t>Addressing needs of children from low-income families, children with disabilities, English language learners, racial and ethnic minorities , students experiencing homelessness, and foster care youth</a:t>
            </a:r>
          </a:p>
          <a:p>
            <a:r>
              <a:rPr lang="en-US" dirty="0"/>
              <a:t>Procedures and systems to improve preparedness and response to long-term closure, including meal prep, technology for learning, and delivery of instruction</a:t>
            </a:r>
          </a:p>
          <a:p>
            <a:r>
              <a:rPr lang="en-US" dirty="0"/>
              <a:t>Professional Development for staff</a:t>
            </a:r>
          </a:p>
          <a:p>
            <a:r>
              <a:rPr lang="en-US" dirty="0"/>
              <a:t>Purchase of supplies to sanitize and clean</a:t>
            </a:r>
          </a:p>
          <a:p>
            <a:r>
              <a:rPr lang="en-US" dirty="0"/>
              <a:t>Educational Technology Upgrades</a:t>
            </a:r>
          </a:p>
          <a:p>
            <a:r>
              <a:rPr lang="en-US" dirty="0"/>
              <a:t>Providing mental health services and supports</a:t>
            </a:r>
          </a:p>
          <a:p>
            <a:r>
              <a:rPr lang="en-US" dirty="0"/>
              <a:t>Summer and after-school learning opportunities</a:t>
            </a:r>
          </a:p>
          <a:p>
            <a:r>
              <a:rPr lang="en-US" dirty="0"/>
              <a:t>Other activates necessary to maintain operation and continuity of services</a:t>
            </a:r>
          </a:p>
        </p:txBody>
      </p:sp>
    </p:spTree>
    <p:extLst>
      <p:ext uri="{BB962C8B-B14F-4D97-AF65-F5344CB8AC3E}">
        <p14:creationId xmlns:p14="http://schemas.microsoft.com/office/powerpoint/2010/main" val="99657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Additional Planned Wheatland-Chili ARP Expenditures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Kitchen renovations MS/HS</a:t>
            </a:r>
          </a:p>
          <a:p>
            <a:r>
              <a:rPr lang="en-US" dirty="0"/>
              <a:t>Remote learning – as required and necessary</a:t>
            </a:r>
          </a:p>
          <a:p>
            <a:r>
              <a:rPr lang="en-US" dirty="0"/>
              <a:t>Added transportation to allow increased access to programming</a:t>
            </a:r>
          </a:p>
          <a:p>
            <a:r>
              <a:rPr lang="en-US" dirty="0"/>
              <a:t>Additional technology upgrades to support access and use of educational resources</a:t>
            </a:r>
          </a:p>
          <a:p>
            <a:r>
              <a:rPr lang="en-US" dirty="0"/>
              <a:t>Diversity, Equity and Inclusivity resources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828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5B3C5-30DC-F12C-5F5D-8A5D89C12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14679"/>
            <a:ext cx="10058400" cy="748454"/>
          </a:xfrm>
        </p:spPr>
        <p:txBody>
          <a:bodyPr>
            <a:normAutofit/>
          </a:bodyPr>
          <a:lstStyle/>
          <a:p>
            <a:r>
              <a:rPr lang="en-US" sz="4000" b="1" dirty="0"/>
              <a:t>August 6, 2024 – WCSD Spending Plan Update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300ED7-82D8-65B6-E065-7B179B05A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WCCSD submitted plans for approval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CRRSA approved December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ARP approved March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Public Hearings Held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Original Plan Presented – June 2,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March 15,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August 24,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March 9,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August 1,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February 29,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Plan must be reviewed with public every 6 months to identify current status, amendments and to seek input from community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Anyone wishing to provide additional input by August 13, 2024 may email us at Communications@wheatland.k12.ny.us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7306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FA491-0F86-442B-96B1-AACE1EBFC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98455"/>
            <a:ext cx="10058400" cy="98090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Changes to Original ARP Spending Plan from March 15, 2022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848C3E-D95A-4D7C-9E48-F5C54B6A23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1343473"/>
              </p:ext>
            </p:extLst>
          </p:nvPr>
        </p:nvGraphicFramePr>
        <p:xfrm>
          <a:off x="1096963" y="1846263"/>
          <a:ext cx="100584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455">
                  <a:extLst>
                    <a:ext uri="{9D8B030D-6E8A-4147-A177-3AD203B41FA5}">
                      <a16:colId xmlns:a16="http://schemas.microsoft.com/office/drawing/2014/main" val="1651043401"/>
                    </a:ext>
                  </a:extLst>
                </a:gridCol>
                <a:gridCol w="2260745">
                  <a:extLst>
                    <a:ext uri="{9D8B030D-6E8A-4147-A177-3AD203B41FA5}">
                      <a16:colId xmlns:a16="http://schemas.microsoft.com/office/drawing/2014/main" val="3992070876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9386925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440890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Original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Amended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Difference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269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Reduction in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626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AIS Support 21-22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$14,810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$14,810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476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Best Instructional Practices Support for DCIP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$23,900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$14,750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$9,150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911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Addition to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793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YES All Students Succeed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$14,810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$14,810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1093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Money to Be Allocated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$9,150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883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936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14304-A228-457D-B0AC-2E38C2FAD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292" y="199853"/>
            <a:ext cx="11129108" cy="534012"/>
          </a:xfrm>
        </p:spPr>
        <p:txBody>
          <a:bodyPr>
            <a:noAutofit/>
          </a:bodyPr>
          <a:lstStyle/>
          <a:p>
            <a:r>
              <a:rPr lang="en-US" sz="3600" b="1" dirty="0"/>
              <a:t>Changes to ARP Spending Plan as of August 24,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E791E-51D2-B6F4-26BD-A7CCD6C5A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B98DA96-AC25-A44C-F41A-19BC462B71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1358550"/>
              </p:ext>
            </p:extLst>
          </p:nvPr>
        </p:nvGraphicFramePr>
        <p:xfrm>
          <a:off x="974896" y="733865"/>
          <a:ext cx="9955701" cy="552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756">
                  <a:extLst>
                    <a:ext uri="{9D8B030D-6E8A-4147-A177-3AD203B41FA5}">
                      <a16:colId xmlns:a16="http://schemas.microsoft.com/office/drawing/2014/main" val="1651043401"/>
                    </a:ext>
                  </a:extLst>
                </a:gridCol>
                <a:gridCol w="2260745">
                  <a:extLst>
                    <a:ext uri="{9D8B030D-6E8A-4147-A177-3AD203B41FA5}">
                      <a16:colId xmlns:a16="http://schemas.microsoft.com/office/drawing/2014/main" val="3992070876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9386925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440890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Original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Amended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Difference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269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Reduction in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626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AIS Support 21-22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$14,810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$14,810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476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Best Instructional Practices Support for DCIP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$23,900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$14,750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$9,150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911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2021-2022 Expenditures Transferred to Title Grants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$18,814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$18,814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119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Remaining Unspent Funds from 2021-2022 School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$89,763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$89,763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306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Total 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$132,537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603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Addition to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793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/>
                        <a:t>Security Services for 2022-2023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$117,727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$117,727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871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YES All Students Succeed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$14,810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$14,810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1093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 Addition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$132,537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883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NET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699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956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CC57F-9C10-FF4D-5C06-2568BF737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7" y="286603"/>
            <a:ext cx="10405403" cy="1450757"/>
          </a:xfrm>
        </p:spPr>
        <p:txBody>
          <a:bodyPr/>
          <a:lstStyle/>
          <a:p>
            <a:r>
              <a:rPr lang="en-US" b="1" dirty="0"/>
              <a:t>Additional Reallocation of ARP Funds – August 24,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C9059-A7AC-AB7F-226B-77106804D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277" y="1845734"/>
            <a:ext cx="10871199" cy="2695269"/>
          </a:xfrm>
        </p:spPr>
        <p:txBody>
          <a:bodyPr>
            <a:normAutofit/>
          </a:bodyPr>
          <a:lstStyle/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</a:rPr>
              <a:t>Original Allocated Funds to MS/HS Kitchen Renovation			$235,000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Reallocation of Funds to Secure Vestibule Renovation			$235,000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b="1" dirty="0"/>
              <a:t>Net Change								$0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912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4A850-B150-2F96-2191-E5C658E6C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Additional Reallocation of ARP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09C5A-402D-77AF-CB20-884EF67D4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March 9, 2023</a:t>
            </a:r>
          </a:p>
          <a:p>
            <a:pPr lvl="1"/>
            <a:r>
              <a:rPr lang="en-US" dirty="0"/>
              <a:t>No additional reallocations recommended at this time</a:t>
            </a:r>
          </a:p>
          <a:p>
            <a:r>
              <a:rPr lang="en-US" dirty="0"/>
              <a:t>August 1, 2023 </a:t>
            </a:r>
          </a:p>
          <a:p>
            <a:pPr lvl="1"/>
            <a:r>
              <a:rPr lang="en-US" dirty="0"/>
              <a:t>No additional reallocations recommended at this time</a:t>
            </a:r>
          </a:p>
        </p:txBody>
      </p:sp>
    </p:spTree>
    <p:extLst>
      <p:ext uri="{BB962C8B-B14F-4D97-AF65-F5344CB8AC3E}">
        <p14:creationId xmlns:p14="http://schemas.microsoft.com/office/powerpoint/2010/main" val="40614228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1A599A-08F9-04AF-826C-173445C7AD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5329B-A784-AE35-D66E-75E54263C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82" y="485802"/>
            <a:ext cx="12211396" cy="924993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latin typeface="+mn-lt"/>
              </a:rPr>
              <a:t>Changes to Planned Wheatland-Chili ARP Expenditures – February 29, 2024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F249673-4D8D-FCB3-7BD6-6DD9C098C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51308"/>
            <a:ext cx="10058400" cy="4541004"/>
          </a:xfrm>
        </p:spPr>
        <p:txBody>
          <a:bodyPr>
            <a:normAutofit fontScale="62500" lnSpcReduction="20000"/>
          </a:bodyPr>
          <a:lstStyle/>
          <a:p>
            <a:r>
              <a:rPr lang="en-US" sz="2000" b="1" dirty="0"/>
              <a:t>REDUCTIONS:</a:t>
            </a:r>
          </a:p>
          <a:p>
            <a:r>
              <a:rPr lang="en-US" sz="2000" dirty="0"/>
              <a:t>Secure Vestibule –</a:t>
            </a:r>
            <a:r>
              <a:rPr lang="en-US" sz="2000" dirty="0">
                <a:solidFill>
                  <a:srgbClr val="FF0000"/>
                </a:solidFill>
              </a:rPr>
              <a:t>Expenditures $133,732 less than anticipated</a:t>
            </a:r>
          </a:p>
          <a:p>
            <a:r>
              <a:rPr lang="en-US" dirty="0">
                <a:solidFill>
                  <a:schemeClr val="tx1"/>
                </a:solidFill>
              </a:rPr>
              <a:t>PLC Associates – DCIP Review – </a:t>
            </a:r>
            <a:r>
              <a:rPr lang="en-US" dirty="0">
                <a:solidFill>
                  <a:srgbClr val="FF0000"/>
                </a:solidFill>
              </a:rPr>
              <a:t>Budgeted line item not used - $6,100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dirty="0"/>
              <a:t>Summer Mental Health Support Hours – Summer of 2022 &amp; 2023 – </a:t>
            </a:r>
            <a:r>
              <a:rPr lang="en-US" dirty="0">
                <a:solidFill>
                  <a:srgbClr val="FF0000"/>
                </a:solidFill>
              </a:rPr>
              <a:t>Expenditures $2,722 less than anticipated</a:t>
            </a:r>
          </a:p>
          <a:p>
            <a:r>
              <a:rPr lang="en-US" dirty="0">
                <a:solidFill>
                  <a:schemeClr val="tx1"/>
                </a:solidFill>
              </a:rPr>
              <a:t>Enhanced Summer School Program - MS/HS - Math Support &amp; General Instruction - Summer of 2022 &amp; 2023 - </a:t>
            </a:r>
            <a:r>
              <a:rPr lang="en-US" dirty="0">
                <a:solidFill>
                  <a:srgbClr val="FF0000"/>
                </a:solidFill>
              </a:rPr>
              <a:t>Expenditures $3,133 less than anticipated</a:t>
            </a:r>
          </a:p>
          <a:p>
            <a:r>
              <a:rPr lang="en-US" dirty="0">
                <a:solidFill>
                  <a:schemeClr val="tx1"/>
                </a:solidFill>
              </a:rPr>
              <a:t>Summer Learning Camp - T.J. Connor Elementary - Summer of 2022 &amp; 2023 - </a:t>
            </a:r>
            <a:r>
              <a:rPr lang="en-US" dirty="0">
                <a:solidFill>
                  <a:srgbClr val="FF0000"/>
                </a:solidFill>
              </a:rPr>
              <a:t>Expenditures $3,322 less than anticipated</a:t>
            </a:r>
          </a:p>
          <a:p>
            <a:r>
              <a:rPr lang="en-US" dirty="0">
                <a:solidFill>
                  <a:schemeClr val="tx1"/>
                </a:solidFill>
              </a:rPr>
              <a:t>Partners in Restorative Practices – Community Building Circle Training - </a:t>
            </a:r>
            <a:r>
              <a:rPr lang="en-US" dirty="0">
                <a:solidFill>
                  <a:srgbClr val="FF0000"/>
                </a:solidFill>
              </a:rPr>
              <a:t>Expenditures $1,000 less than anticipated</a:t>
            </a:r>
          </a:p>
          <a:p>
            <a:r>
              <a:rPr lang="en-US" dirty="0">
                <a:solidFill>
                  <a:schemeClr val="tx1"/>
                </a:solidFill>
              </a:rPr>
              <a:t>Extended School Day Programming - TJC - 2022-2023 - </a:t>
            </a:r>
            <a:r>
              <a:rPr lang="en-US" dirty="0">
                <a:solidFill>
                  <a:srgbClr val="FF0000"/>
                </a:solidFill>
              </a:rPr>
              <a:t>Expenditures $7,322 less than anticipated</a:t>
            </a:r>
          </a:p>
          <a:p>
            <a:r>
              <a:rPr lang="en-US" dirty="0"/>
              <a:t>Extended School Day Programming - MS/HS - 2022-2023 – </a:t>
            </a:r>
            <a:r>
              <a:rPr lang="en-US" dirty="0">
                <a:solidFill>
                  <a:srgbClr val="FF0000"/>
                </a:solidFill>
              </a:rPr>
              <a:t>Expenditures $8,521 less than anticipated</a:t>
            </a:r>
          </a:p>
          <a:p>
            <a:r>
              <a:rPr lang="en-US" dirty="0"/>
              <a:t>Summer Hours - Paraprofessional Support - Summer of 2022 &amp; 2023 </a:t>
            </a:r>
            <a:r>
              <a:rPr lang="en-US" sz="2000" dirty="0"/>
              <a:t>– </a:t>
            </a:r>
            <a:r>
              <a:rPr lang="en-US" dirty="0">
                <a:solidFill>
                  <a:srgbClr val="FF0000"/>
                </a:solidFill>
              </a:rPr>
              <a:t>Expenditures $891 less than anticipated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fr-FR" sz="2000" dirty="0"/>
              <a:t>AIS Support - MS/HS - 2023/2024 </a:t>
            </a:r>
            <a:r>
              <a:rPr lang="en-US" sz="2000" dirty="0"/>
              <a:t>– </a:t>
            </a:r>
            <a:r>
              <a:rPr lang="en-US" dirty="0">
                <a:solidFill>
                  <a:srgbClr val="FF0000"/>
                </a:solidFill>
              </a:rPr>
              <a:t>Budgeted line item not used - $13,775</a:t>
            </a:r>
          </a:p>
          <a:p>
            <a:r>
              <a:rPr lang="en-US" dirty="0">
                <a:solidFill>
                  <a:schemeClr val="tx1"/>
                </a:solidFill>
              </a:rPr>
              <a:t>Apex Credit Recovery Course Hours - </a:t>
            </a:r>
            <a:r>
              <a:rPr lang="en-US" sz="2000" dirty="0">
                <a:solidFill>
                  <a:schemeClr val="tx1"/>
                </a:solidFill>
              </a:rPr>
              <a:t>2022-2023 - </a:t>
            </a:r>
            <a:r>
              <a:rPr lang="en-US" dirty="0">
                <a:solidFill>
                  <a:srgbClr val="FF0000"/>
                </a:solidFill>
              </a:rPr>
              <a:t>Expenditures $2,375 less than anticipated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Emergency Response Clipboard Supplies </a:t>
            </a:r>
            <a:r>
              <a:rPr lang="en-US" sz="2000" dirty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rgbClr val="FF0000"/>
                </a:solidFill>
              </a:rPr>
              <a:t>Expenditures $986 less than anticipated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Trauma, Illness, Grief Training (Attended through BOCES) </a:t>
            </a:r>
            <a:r>
              <a:rPr lang="en-US" sz="2000" dirty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rgbClr val="FF0000"/>
                </a:solidFill>
              </a:rPr>
              <a:t>Budgeted line item not used - $1,750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628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59FB7D-4DA3-C14D-4E6A-7CCB537756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8B35-D0B3-7F11-DF08-344E9DBBD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80" y="439307"/>
            <a:ext cx="12211396" cy="924993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latin typeface="+mn-lt"/>
              </a:rPr>
              <a:t>Changes to Planned Wheatland-Chili ARP Expenditures – February 29, 2024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AD6204B-9673-4C19-4128-71C258232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46578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ADDI</a:t>
            </a:r>
            <a:r>
              <a:rPr lang="en-US" sz="2000" b="1" dirty="0"/>
              <a:t>TIONS: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Reallocation of Remaining Secure Vestibule Funds to Kitchen Renovation – Secure Vestibule Project Complete – Unexpended funds to be reallocated to Kitchen Project</a:t>
            </a:r>
          </a:p>
          <a:p>
            <a:r>
              <a:rPr lang="en-US" sz="2000" dirty="0"/>
              <a:t>Therapeutic Crisis and Intervention Training - School Counselors</a:t>
            </a:r>
          </a:p>
          <a:p>
            <a:r>
              <a:rPr lang="en-US" sz="2000" dirty="0"/>
              <a:t>Summer Learning Camp - T.J. Connor Elementary - Summer of 2024</a:t>
            </a:r>
          </a:p>
          <a:p>
            <a:r>
              <a:rPr lang="en-US" sz="2000" dirty="0"/>
              <a:t>Enhanced Summer School Program - MS/HS - Math Support &amp; General Instruction - Summer of 2024</a:t>
            </a:r>
          </a:p>
          <a:p>
            <a:r>
              <a:rPr lang="en-US" sz="2000" dirty="0"/>
              <a:t>Mental Health Support Hours - Summer 2024</a:t>
            </a:r>
          </a:p>
          <a:p>
            <a:r>
              <a:rPr lang="en-US" sz="2000" dirty="0"/>
              <a:t>Interim Assistant Principal/Special Education Consultant - February 7 - June 30, 2024</a:t>
            </a:r>
          </a:p>
          <a:p>
            <a:r>
              <a:rPr lang="en-US" sz="2000" dirty="0"/>
              <a:t>Math Recovery Supplies - Workbooks and Manipulatives</a:t>
            </a:r>
          </a:p>
          <a:p>
            <a:r>
              <a:rPr lang="en-US" sz="2000" dirty="0"/>
              <a:t>YESS All Students Succeed - Additional Funds to Support Programming</a:t>
            </a:r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0446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DF888E-4690-CC69-9C3D-5A905308DD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4CE5E1CE-A217-006A-F1BC-457F37C18295}"/>
              </a:ext>
            </a:extLst>
          </p:cNvPr>
          <p:cNvSpPr txBox="1"/>
          <p:nvPr/>
        </p:nvSpPr>
        <p:spPr>
          <a:xfrm>
            <a:off x="1042761" y="300403"/>
            <a:ext cx="1010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Additions &amp; Reductions to ARP Spending Plan – February 29, 2024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7F42044-F5F1-BD33-30E1-16CA7DCC817B}"/>
              </a:ext>
            </a:extLst>
          </p:cNvPr>
          <p:cNvGraphicFramePr>
            <a:graphicFrameLocks noGrp="1"/>
          </p:cNvGraphicFramePr>
          <p:nvPr/>
        </p:nvGraphicFramePr>
        <p:xfrm>
          <a:off x="1301932" y="1162173"/>
          <a:ext cx="9588136" cy="4948988"/>
        </p:xfrm>
        <a:graphic>
          <a:graphicData uri="http://schemas.openxmlformats.org/drawingml/2006/table">
            <a:tbl>
              <a:tblPr/>
              <a:tblGrid>
                <a:gridCol w="6078161">
                  <a:extLst>
                    <a:ext uri="{9D8B030D-6E8A-4147-A177-3AD203B41FA5}">
                      <a16:colId xmlns:a16="http://schemas.microsoft.com/office/drawing/2014/main" val="4258683473"/>
                    </a:ext>
                  </a:extLst>
                </a:gridCol>
                <a:gridCol w="1168072">
                  <a:extLst>
                    <a:ext uri="{9D8B030D-6E8A-4147-A177-3AD203B41FA5}">
                      <a16:colId xmlns:a16="http://schemas.microsoft.com/office/drawing/2014/main" val="3706898903"/>
                    </a:ext>
                  </a:extLst>
                </a:gridCol>
                <a:gridCol w="1132676">
                  <a:extLst>
                    <a:ext uri="{9D8B030D-6E8A-4147-A177-3AD203B41FA5}">
                      <a16:colId xmlns:a16="http://schemas.microsoft.com/office/drawing/2014/main" val="3409302835"/>
                    </a:ext>
                  </a:extLst>
                </a:gridCol>
                <a:gridCol w="1209227">
                  <a:extLst>
                    <a:ext uri="{9D8B030D-6E8A-4147-A177-3AD203B41FA5}">
                      <a16:colId xmlns:a16="http://schemas.microsoft.com/office/drawing/2014/main" val="2614355497"/>
                    </a:ext>
                  </a:extLst>
                </a:gridCol>
              </a:tblGrid>
              <a:tr h="1083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Expenditure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Current Budget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Amended Budget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Difference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338788"/>
                  </a:ext>
                </a:extLst>
              </a:tr>
              <a:tr h="1777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Reduction in Expenditures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510" marR="4510" marT="451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510" marR="4510" marT="451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510" marR="4510" marT="451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534301"/>
                  </a:ext>
                </a:extLst>
              </a:tr>
              <a:tr h="1562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Vestibule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$335,000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$201,268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$133,732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809681"/>
                  </a:ext>
                </a:extLst>
              </a:tr>
              <a:tr h="1562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PLC Associates - DCIP Review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$6,100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$6,100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235291"/>
                  </a:ext>
                </a:extLst>
              </a:tr>
              <a:tr h="1562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Summer Mental Health Support Hours - 2022-2023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$11,425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$8,703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$2,722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7867988"/>
                  </a:ext>
                </a:extLst>
              </a:tr>
              <a:tr h="30703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Enhanced Summer School Program - MS/HS - Math Support &amp; General Instruction - Summer of 2022 &amp; 2023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$15,118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$11,985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$3,133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08097"/>
                  </a:ext>
                </a:extLst>
              </a:tr>
              <a:tr h="1562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Summer Learning Camp - T.J. Connor Elementary - Summer of 2022 &amp; 2023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$21,136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$17,809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$3,322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1277790"/>
                  </a:ext>
                </a:extLst>
              </a:tr>
              <a:tr h="1562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Partners in Restorative Practices - Community Building Circle Training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$5,000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$4,000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$1,000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198431"/>
                  </a:ext>
                </a:extLst>
              </a:tr>
              <a:tr h="1562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Extended School Day Programming - TJC - 2022-2023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$11,674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$4,352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$7,322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7772949"/>
                  </a:ext>
                </a:extLst>
              </a:tr>
              <a:tr h="1562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Extended School Day Programming - MS/HS - 2022-2023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$8,521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$8,521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612282"/>
                  </a:ext>
                </a:extLst>
              </a:tr>
              <a:tr h="1562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Summer Hours - Paraprofessional Support - Summer of 2022 &amp; 2023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$11,147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$10,256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$891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261920"/>
                  </a:ext>
                </a:extLst>
              </a:tr>
              <a:tr h="15621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AIS Support - MS/HS - 2023/2024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$15,770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$13,775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631526"/>
                  </a:ext>
                </a:extLst>
              </a:tr>
              <a:tr h="1562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Apex Credit Recovery Course Hours - 2022-2023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$5,675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$3,300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$2,375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3923075"/>
                  </a:ext>
                </a:extLst>
              </a:tr>
              <a:tr h="1562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Emergency Response Clipboard Supplies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$1,484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$498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$986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244203"/>
                  </a:ext>
                </a:extLst>
              </a:tr>
              <a:tr h="1562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Trauma, Illness, Grief Training (Attended throught BOCES)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$1,750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$1,750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3473856"/>
                  </a:ext>
                </a:extLst>
              </a:tr>
              <a:tr h="17237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Reduction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510" marR="4510" marT="451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510" marR="4510" marT="451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$185,629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265069"/>
                  </a:ext>
                </a:extLst>
              </a:tr>
              <a:tr h="17237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 to Expenditures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510" marR="4510" marT="451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510" marR="4510" marT="451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510" marR="4510" marT="451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3296463"/>
                  </a:ext>
                </a:extLst>
              </a:tr>
              <a:tr h="1562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Reallocation of Remaining Secure Vestibule Funds to Kitchen Renovation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$986,753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$1,120,485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$133,732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43454"/>
                  </a:ext>
                </a:extLst>
              </a:tr>
              <a:tr h="1562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Theaurapeutic Crisis Intervention Training - School Counselors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$4,750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$6,570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$1,820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6290308"/>
                  </a:ext>
                </a:extLst>
              </a:tr>
              <a:tr h="1562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Summer Learning Camp - T.J. Connor Elementary - Summer of 2024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$10,000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$10,000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091620"/>
                  </a:ext>
                </a:extLst>
              </a:tr>
              <a:tr h="30703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Enhanced Summer School Program - MS/HS - Math Support &amp; General Instruction - Summer of 2024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$7,000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$7,000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302028"/>
                  </a:ext>
                </a:extLst>
              </a:tr>
              <a:tr h="1562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Mental Health Support Hours - Summer 2024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$3,000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$3,000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355753"/>
                  </a:ext>
                </a:extLst>
              </a:tr>
              <a:tr h="1562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Interim Assistant Principal/Special Education Consultant - February 7 - June 30, 2024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$14,786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$15,586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1383593"/>
                  </a:ext>
                </a:extLst>
              </a:tr>
              <a:tr h="17237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Recovery Supplies - Workbooks and Manipulatives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510" marR="4510" marT="451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$5,385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$5,385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147460"/>
                  </a:ext>
                </a:extLst>
              </a:tr>
              <a:tr h="1562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 All Students Succeed - Additional Funds to Support Programming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$14,810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$23,916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$9,106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630963"/>
                  </a:ext>
                </a:extLst>
              </a:tr>
              <a:tr h="17237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Addition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510" marR="4510" marT="451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510" marR="4510" marT="451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$185,629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993758"/>
                  </a:ext>
                </a:extLst>
              </a:tr>
              <a:tr h="17237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510" marR="4510" marT="451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510" marR="4510" marT="451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8892870"/>
                  </a:ext>
                </a:extLst>
              </a:tr>
              <a:tr h="16921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CHANGE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510" marR="4510" marT="451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510" marR="4510" marT="451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4510" marR="4510" marT="45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57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9698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59FB7D-4DA3-C14D-4E6A-7CCB537756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8B35-D0B3-7F11-DF08-344E9DBBD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80" y="439307"/>
            <a:ext cx="12211396" cy="924993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latin typeface="+mn-lt"/>
              </a:rPr>
              <a:t>Current Changes to Planned Wheatland-Chili ARP Expenditures – August 6, 2024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AD6204B-9673-4C19-4128-71C258232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4657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ADDI</a:t>
            </a:r>
            <a:r>
              <a:rPr lang="en-US" sz="2000" b="1" dirty="0"/>
              <a:t>TIONS: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Summer Staff Hours</a:t>
            </a:r>
          </a:p>
          <a:p>
            <a:pPr lvl="1"/>
            <a:r>
              <a:rPr lang="en-US" sz="1800" dirty="0"/>
              <a:t>Mental Health Supports</a:t>
            </a:r>
            <a:endParaRPr lang="en-US" dirty="0"/>
          </a:p>
          <a:p>
            <a:pPr lvl="1"/>
            <a:r>
              <a:rPr lang="en-US" dirty="0"/>
              <a:t>MTSS (Multi-Tiered Systems of Support) Protocols</a:t>
            </a:r>
          </a:p>
          <a:p>
            <a:pPr lvl="1"/>
            <a:r>
              <a:rPr lang="en-US" dirty="0"/>
              <a:t>Phonics Assessments </a:t>
            </a:r>
          </a:p>
          <a:p>
            <a:pPr lvl="1"/>
            <a:r>
              <a:rPr lang="en-US" dirty="0"/>
              <a:t>Science of Reading</a:t>
            </a:r>
          </a:p>
          <a:p>
            <a:pPr lvl="1"/>
            <a:r>
              <a:rPr lang="en-US" dirty="0"/>
              <a:t>PBIS (Positive Behavioral Interventions and Supports) Initiatives</a:t>
            </a:r>
          </a:p>
          <a:p>
            <a:pPr lvl="1"/>
            <a:r>
              <a:rPr lang="en-US" dirty="0"/>
              <a:t>K-5 Student Screenings</a:t>
            </a:r>
          </a:p>
          <a:p>
            <a:pPr lvl="1"/>
            <a:r>
              <a:rPr lang="en-US" dirty="0"/>
              <a:t>Math Intervention Course Attendance</a:t>
            </a:r>
          </a:p>
          <a:p>
            <a:pPr lvl="1"/>
            <a:r>
              <a:rPr lang="en-US" dirty="0"/>
              <a:t>Summer Bridge Program</a:t>
            </a:r>
          </a:p>
          <a:p>
            <a:pPr lvl="1"/>
            <a:r>
              <a:rPr lang="en-US" dirty="0"/>
              <a:t>Student Transportation to Summer Programming</a:t>
            </a:r>
          </a:p>
          <a:p>
            <a:r>
              <a:rPr lang="en-US" dirty="0"/>
              <a:t>Parent Engagement Activities</a:t>
            </a:r>
          </a:p>
          <a:p>
            <a:pPr lvl="1"/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, 7</a:t>
            </a:r>
            <a:r>
              <a:rPr lang="en-US" baseline="30000" dirty="0"/>
              <a:t>th</a:t>
            </a:r>
            <a:r>
              <a:rPr lang="en-US" dirty="0"/>
              <a:t>, 8</a:t>
            </a:r>
            <a:r>
              <a:rPr lang="en-US" baseline="30000" dirty="0"/>
              <a:t>th</a:t>
            </a:r>
            <a:r>
              <a:rPr lang="en-US" dirty="0"/>
              <a:t> Grade Orientation – Light Refreshments</a:t>
            </a:r>
          </a:p>
          <a:p>
            <a:pPr lvl="1"/>
            <a:r>
              <a:rPr lang="en-US" dirty="0"/>
              <a:t>Urban-Suburban Student Orientation – Light Refreshments</a:t>
            </a:r>
          </a:p>
          <a:p>
            <a:r>
              <a:rPr lang="en-US" dirty="0"/>
              <a:t>Safety &amp; Security</a:t>
            </a:r>
          </a:p>
          <a:p>
            <a:pPr lvl="1"/>
            <a:r>
              <a:rPr lang="en-US" dirty="0"/>
              <a:t>C.O.P. Security Costs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3027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1A599A-08F9-04AF-826C-173445C7AD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5329B-A784-AE35-D66E-75E54263C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82" y="485802"/>
            <a:ext cx="12211396" cy="924993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latin typeface="+mn-lt"/>
              </a:rPr>
              <a:t>Current Changes to Planned Wheatland-Chili ARP Expenditures – August 6, 2024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F249673-4D8D-FCB3-7BD6-6DD9C098C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51308"/>
            <a:ext cx="10058400" cy="4541004"/>
          </a:xfrm>
        </p:spPr>
        <p:txBody>
          <a:bodyPr>
            <a:normAutofit lnSpcReduction="10000"/>
          </a:bodyPr>
          <a:lstStyle/>
          <a:p>
            <a:r>
              <a:rPr lang="en-US" sz="2000" b="1" dirty="0"/>
              <a:t>REDUCTIONS:</a:t>
            </a:r>
          </a:p>
          <a:p>
            <a:r>
              <a:rPr lang="en-US" dirty="0">
                <a:solidFill>
                  <a:schemeClr val="tx1"/>
                </a:solidFill>
              </a:rPr>
              <a:t>Apex Credit Recovery Course Hours – </a:t>
            </a:r>
            <a:r>
              <a:rPr lang="en-US" sz="2000" dirty="0">
                <a:solidFill>
                  <a:schemeClr val="tx1"/>
                </a:solidFill>
              </a:rPr>
              <a:t>2023-2024 – </a:t>
            </a:r>
            <a:r>
              <a:rPr lang="en-US" sz="2000" dirty="0">
                <a:solidFill>
                  <a:srgbClr val="FF0000"/>
                </a:solidFill>
              </a:rPr>
              <a:t>Expenditures $5,856 less than anticipated</a:t>
            </a:r>
          </a:p>
          <a:p>
            <a:r>
              <a:rPr lang="en-US" sz="2000" dirty="0">
                <a:solidFill>
                  <a:schemeClr val="tx1"/>
                </a:solidFill>
              </a:rPr>
              <a:t>Summer Learning Camp – TJC – </a:t>
            </a:r>
            <a:r>
              <a:rPr lang="en-US" sz="2000" dirty="0">
                <a:solidFill>
                  <a:srgbClr val="FF0000"/>
                </a:solidFill>
              </a:rPr>
              <a:t>Expenditures $2,000 less than anticipated</a:t>
            </a:r>
          </a:p>
          <a:p>
            <a:r>
              <a:rPr lang="en-US" dirty="0">
                <a:solidFill>
                  <a:schemeClr val="tx1"/>
                </a:solidFill>
              </a:rPr>
              <a:t>Extended School Day Programming - TJC – 2023-2024 – </a:t>
            </a:r>
            <a:r>
              <a:rPr lang="en-US" dirty="0">
                <a:solidFill>
                  <a:srgbClr val="FF0000"/>
                </a:solidFill>
              </a:rPr>
              <a:t>Expenditures $12,046 less than anticipated</a:t>
            </a:r>
          </a:p>
          <a:p>
            <a:r>
              <a:rPr lang="en-US" dirty="0"/>
              <a:t>Extended School Day Programming - MS/HS – 2023-2024 – </a:t>
            </a:r>
            <a:r>
              <a:rPr lang="en-US" dirty="0">
                <a:solidFill>
                  <a:srgbClr val="FF0000"/>
                </a:solidFill>
              </a:rPr>
              <a:t>Expenditures $10,058 less than anticipated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fr-FR" sz="2000" dirty="0"/>
              <a:t>AIS Support - MS/HS - 2023/2024 </a:t>
            </a:r>
            <a:r>
              <a:rPr lang="en-US" sz="2000" dirty="0"/>
              <a:t>– </a:t>
            </a:r>
            <a:r>
              <a:rPr lang="en-US" dirty="0">
                <a:solidFill>
                  <a:srgbClr val="FF0000"/>
                </a:solidFill>
              </a:rPr>
              <a:t>Expenditures $1,995 less than anticipated</a:t>
            </a:r>
          </a:p>
          <a:p>
            <a:r>
              <a:rPr lang="en-US" dirty="0">
                <a:solidFill>
                  <a:schemeClr val="tx1"/>
                </a:solidFill>
              </a:rPr>
              <a:t>Incidental Capital Project Costs - </a:t>
            </a:r>
            <a:r>
              <a:rPr lang="en-US" dirty="0">
                <a:solidFill>
                  <a:srgbClr val="FF0000"/>
                </a:solidFill>
              </a:rPr>
              <a:t>Expenditures $17,223 less than anticipated </a:t>
            </a:r>
          </a:p>
          <a:p>
            <a:r>
              <a:rPr lang="en-US" sz="2000" dirty="0"/>
              <a:t>YESS All Students Succeed Programming - </a:t>
            </a:r>
            <a:r>
              <a:rPr lang="en-US" dirty="0">
                <a:solidFill>
                  <a:srgbClr val="FF0000"/>
                </a:solidFill>
              </a:rPr>
              <a:t>Expenditures $5,209 less than anticipated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/>
              <a:t>Interim Assistant Principal/Special Education Consultant - February 7 - June 30, 2024 – </a:t>
            </a:r>
            <a:r>
              <a:rPr lang="en-US" sz="2000" dirty="0">
                <a:solidFill>
                  <a:srgbClr val="FF0000"/>
                </a:solidFill>
              </a:rPr>
              <a:t>Expenditures $7,227 less than anticipated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205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DF888E-4690-CC69-9C3D-5A905308DD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4CE5E1CE-A217-006A-F1BC-457F37C18295}"/>
              </a:ext>
            </a:extLst>
          </p:cNvPr>
          <p:cNvSpPr txBox="1"/>
          <p:nvPr/>
        </p:nvSpPr>
        <p:spPr>
          <a:xfrm>
            <a:off x="1042761" y="300403"/>
            <a:ext cx="1010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Additions &amp; Reductions to ARP Spending Plan – August 6, 2024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B9950D6-EF84-A72D-E3A9-183EF24106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2740683"/>
              </p:ext>
            </p:extLst>
          </p:nvPr>
        </p:nvGraphicFramePr>
        <p:xfrm>
          <a:off x="1527408" y="1090946"/>
          <a:ext cx="9137183" cy="5336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9572641" imgH="5591019" progId="Excel.Sheet.12">
                  <p:embed/>
                </p:oleObj>
              </mc:Choice>
              <mc:Fallback>
                <p:oleObj name="Worksheet" r:id="rId2" imgW="9572641" imgH="559101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27408" y="1090946"/>
                        <a:ext cx="9137183" cy="5336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5455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08107"/>
            <a:ext cx="11369964" cy="13255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Two Sources of Federal COVID Stimulus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600" dirty="0"/>
              <a:t>CRRSA – Coronavirus Response and Relief Supplemental Appropriations Act (December 2020)</a:t>
            </a:r>
          </a:p>
          <a:p>
            <a:pPr lvl="1"/>
            <a:r>
              <a:rPr lang="en-US" sz="3600" dirty="0"/>
              <a:t>ARP – American Rescue Plan Allocation – March 2021</a:t>
            </a:r>
          </a:p>
        </p:txBody>
      </p:sp>
    </p:spTree>
    <p:extLst>
      <p:ext uri="{BB962C8B-B14F-4D97-AF65-F5344CB8AC3E}">
        <p14:creationId xmlns:p14="http://schemas.microsoft.com/office/powerpoint/2010/main" val="34468151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Questions and Comment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665" y="1845734"/>
            <a:ext cx="10484827" cy="428250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CRRSA and ARP Plans submitted to NYSED </a:t>
            </a:r>
          </a:p>
          <a:p>
            <a:r>
              <a:rPr lang="en-US" dirty="0"/>
              <a:t>WCCSD plans were approved by SED</a:t>
            </a:r>
          </a:p>
          <a:p>
            <a:pPr lvl="1"/>
            <a:r>
              <a:rPr lang="en-US" dirty="0"/>
              <a:t>CRRSA  - September 13, 2021</a:t>
            </a:r>
          </a:p>
          <a:p>
            <a:pPr lvl="2"/>
            <a:r>
              <a:rPr lang="en-US" dirty="0"/>
              <a:t>Amended plans approved by SED</a:t>
            </a:r>
          </a:p>
          <a:p>
            <a:pPr lvl="3"/>
            <a:r>
              <a:rPr lang="en-US" dirty="0"/>
              <a:t>March 8, 2022</a:t>
            </a:r>
          </a:p>
          <a:p>
            <a:pPr lvl="3"/>
            <a:r>
              <a:rPr lang="en-US" dirty="0"/>
              <a:t>May 6, 2022</a:t>
            </a:r>
          </a:p>
          <a:p>
            <a:pPr lvl="1"/>
            <a:r>
              <a:rPr lang="en-US" dirty="0"/>
              <a:t>ARP - January 4, 2022</a:t>
            </a:r>
          </a:p>
          <a:p>
            <a:pPr lvl="2"/>
            <a:r>
              <a:rPr lang="en-US" dirty="0"/>
              <a:t>Amended plans approved by SED</a:t>
            </a:r>
          </a:p>
          <a:p>
            <a:pPr lvl="3"/>
            <a:r>
              <a:rPr lang="en-US" dirty="0"/>
              <a:t>October 27, 2022</a:t>
            </a:r>
          </a:p>
          <a:p>
            <a:pPr lvl="3"/>
            <a:r>
              <a:rPr lang="en-US" dirty="0"/>
              <a:t>September 11, 2023</a:t>
            </a:r>
          </a:p>
          <a:p>
            <a:pPr lvl="3"/>
            <a:r>
              <a:rPr lang="en-US" dirty="0"/>
              <a:t>May 10, 2024</a:t>
            </a:r>
          </a:p>
          <a:p>
            <a:r>
              <a:rPr lang="en-US" dirty="0"/>
              <a:t>Plans must be posted to District website </a:t>
            </a:r>
          </a:p>
          <a:p>
            <a:r>
              <a:rPr lang="en-US" dirty="0"/>
              <a:t>Expenditures of CRRSA and ARP funds are considered grant funds and must be tracked separately</a:t>
            </a:r>
          </a:p>
          <a:p>
            <a:r>
              <a:rPr lang="en-US" dirty="0"/>
              <a:t>Districts must expand funds first and are reimbursed based upon approved plan expenditures</a:t>
            </a:r>
          </a:p>
          <a:p>
            <a:r>
              <a:rPr lang="en-US" dirty="0"/>
              <a:t>Funds are to be used over multiple years and plan can be re-evaluated and amended each year based upon feedback, monitoring of student needs, and input from staff and community</a:t>
            </a:r>
          </a:p>
          <a:p>
            <a:r>
              <a:rPr lang="en-US" dirty="0"/>
              <a:t>Anyone wishing to provide additional input by August 13, 2024 may email us at Communications@wheatland.k12.ny.us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191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Coronavirus Response and Relief Supplemental Appropriation Act (CRRSA)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Approved December 2020</a:t>
            </a:r>
          </a:p>
          <a:p>
            <a:r>
              <a:rPr lang="en-US" sz="2400" dirty="0"/>
              <a:t>Wheatland-Chili Allocation</a:t>
            </a:r>
            <a:r>
              <a:rPr lang="en-US" sz="2400" b="1" i="1" dirty="0"/>
              <a:t> </a:t>
            </a:r>
            <a:r>
              <a:rPr lang="en-US" sz="2400" dirty="0"/>
              <a:t>$849,683</a:t>
            </a:r>
          </a:p>
          <a:p>
            <a:pPr lvl="1"/>
            <a:r>
              <a:rPr lang="en-US" sz="2200" dirty="0"/>
              <a:t>Increased to $850,242</a:t>
            </a:r>
          </a:p>
          <a:p>
            <a:r>
              <a:rPr lang="en-US" sz="2400" dirty="0"/>
              <a:t>Allocations to be spent on non-recurring expenses </a:t>
            </a:r>
          </a:p>
          <a:p>
            <a:r>
              <a:rPr lang="en-US" sz="2400" dirty="0"/>
              <a:t>Must be “obligated” by September 30, 2023</a:t>
            </a:r>
          </a:p>
          <a:p>
            <a:r>
              <a:rPr lang="en-US" sz="2400" dirty="0"/>
              <a:t>CRRSA Funding - non-restrictive funding source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774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Allowable CRRSA Spending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6110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COVID safety measures</a:t>
            </a:r>
          </a:p>
          <a:p>
            <a:r>
              <a:rPr lang="en-US" dirty="0"/>
              <a:t>Educational Resources and Support for individual school buildings</a:t>
            </a:r>
          </a:p>
          <a:p>
            <a:r>
              <a:rPr lang="en-US" dirty="0"/>
              <a:t>Addressing needs of children from low-income families, children with disabilities, English language learners, racial and ethnic minorities , students experiencing homelessness, and foster care youth</a:t>
            </a:r>
          </a:p>
          <a:p>
            <a:r>
              <a:rPr lang="en-US" dirty="0"/>
              <a:t>Procedures and systems to improve preparedness and response to long-term closure, including meal prep, technology for learning, and delivery of instruction</a:t>
            </a:r>
          </a:p>
          <a:p>
            <a:r>
              <a:rPr lang="en-US" dirty="0"/>
              <a:t>Professional Development for staff</a:t>
            </a:r>
          </a:p>
          <a:p>
            <a:r>
              <a:rPr lang="en-US" dirty="0"/>
              <a:t>Purchase of supplies to sanitize and clean</a:t>
            </a:r>
          </a:p>
          <a:p>
            <a:r>
              <a:rPr lang="en-US" dirty="0"/>
              <a:t>Educational Technology Upgrades</a:t>
            </a:r>
          </a:p>
          <a:p>
            <a:r>
              <a:rPr lang="en-US" dirty="0"/>
              <a:t>Providing mental health services and supports</a:t>
            </a:r>
          </a:p>
          <a:p>
            <a:r>
              <a:rPr lang="en-US" dirty="0"/>
              <a:t>Summer and after-school learning opportunities</a:t>
            </a:r>
          </a:p>
          <a:p>
            <a:r>
              <a:rPr lang="en-US" dirty="0"/>
              <a:t>Other activates necessary to maintain operation and continuity of services</a:t>
            </a:r>
          </a:p>
        </p:txBody>
      </p:sp>
    </p:spTree>
    <p:extLst>
      <p:ext uri="{BB962C8B-B14F-4D97-AF65-F5344CB8AC3E}">
        <p14:creationId xmlns:p14="http://schemas.microsoft.com/office/powerpoint/2010/main" val="2561532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97" y="516798"/>
            <a:ext cx="12211396" cy="924993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latin typeface="+mn-lt"/>
              </a:rPr>
              <a:t>Original Planned Wheatland-Chili CRRSA Expenditures – Updated March 15,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195" y="1764045"/>
            <a:ext cx="10515600" cy="4047819"/>
          </a:xfrm>
        </p:spPr>
        <p:txBody>
          <a:bodyPr>
            <a:normAutofit/>
          </a:bodyPr>
          <a:lstStyle/>
          <a:p>
            <a:r>
              <a:rPr lang="en-US" dirty="0" err="1"/>
              <a:t>Transfinder</a:t>
            </a:r>
            <a:r>
              <a:rPr lang="en-US" dirty="0"/>
              <a:t> Upgrade (bussing software)</a:t>
            </a:r>
            <a:r>
              <a:rPr lang="en-US" dirty="0">
                <a:solidFill>
                  <a:srgbClr val="FF0000"/>
                </a:solidFill>
              </a:rPr>
              <a:t> – Expenditures anticipated to be $6,000 greater than originally expected</a:t>
            </a:r>
            <a:endParaRPr lang="en-US" dirty="0"/>
          </a:p>
          <a:p>
            <a:pPr lvl="1"/>
            <a:r>
              <a:rPr lang="en-US" dirty="0"/>
              <a:t>Allows for GPS routing on busing</a:t>
            </a:r>
          </a:p>
          <a:p>
            <a:pPr lvl="1"/>
            <a:r>
              <a:rPr lang="en-US" dirty="0"/>
              <a:t>Route and stop instructions for drivers</a:t>
            </a:r>
          </a:p>
          <a:p>
            <a:pPr lvl="1"/>
            <a:r>
              <a:rPr lang="en-US" dirty="0"/>
              <a:t>Tracks students entering and exiting buses</a:t>
            </a:r>
          </a:p>
          <a:p>
            <a:pPr lvl="1"/>
            <a:r>
              <a:rPr lang="en-US" dirty="0"/>
              <a:t>Parent app that allows access to student and bus tracking</a:t>
            </a:r>
          </a:p>
          <a:p>
            <a:r>
              <a:rPr lang="en-US" dirty="0"/>
              <a:t>Design and Installation of Security Window at MS/HS</a:t>
            </a:r>
          </a:p>
          <a:p>
            <a:r>
              <a:rPr lang="en-US" dirty="0"/>
              <a:t>Counseling Suite Upgrade – </a:t>
            </a:r>
            <a:r>
              <a:rPr lang="en-US" dirty="0">
                <a:solidFill>
                  <a:srgbClr val="FF0000"/>
                </a:solidFill>
              </a:rPr>
              <a:t>Original allocation ($222,411) being redirected to Security Window at MS/HS</a:t>
            </a:r>
          </a:p>
          <a:p>
            <a:r>
              <a:rPr lang="en-US" dirty="0"/>
              <a:t>Drinking Fountain Upgrades (Filling Stations)– TJ Connor and MS/HS</a:t>
            </a:r>
          </a:p>
          <a:p>
            <a:r>
              <a:rPr lang="en-US" dirty="0">
                <a:solidFill>
                  <a:srgbClr val="FF0000"/>
                </a:solidFill>
              </a:rPr>
              <a:t>Security Guard Services (2021-22) – Contract terminated at a reduction of $41,500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564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591564"/>
            <a:ext cx="12191999" cy="7804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latin typeface="+mn-lt"/>
              </a:rPr>
              <a:t>Original Planned Wheatland-Chili CRRSA Expenditures – Updated March 15, 2022</a:t>
            </a:r>
            <a:endParaRPr lang="en-US" sz="43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06988"/>
            <a:ext cx="10058400" cy="399712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Security Door Upgrades – 3</a:t>
            </a:r>
            <a:r>
              <a:rPr lang="en-US" baseline="30000" dirty="0"/>
              <a:t>rd</a:t>
            </a:r>
            <a:r>
              <a:rPr lang="en-US" dirty="0"/>
              <a:t> Floor TJ Connor </a:t>
            </a:r>
            <a:r>
              <a:rPr lang="en-US" dirty="0">
                <a:solidFill>
                  <a:srgbClr val="FF0000"/>
                </a:solidFill>
              </a:rPr>
              <a:t>– Expenditures $10,000 less than originally expected</a:t>
            </a:r>
            <a:endParaRPr lang="en-US" dirty="0"/>
          </a:p>
          <a:p>
            <a:r>
              <a:rPr lang="en-US" dirty="0"/>
              <a:t>Security Camera Enhancements – </a:t>
            </a:r>
            <a:r>
              <a:rPr lang="en-US" dirty="0">
                <a:solidFill>
                  <a:srgbClr val="FF0000"/>
                </a:solidFill>
              </a:rPr>
              <a:t>Camera upgrades paid with other technology funds at a reduction of $13,290</a:t>
            </a:r>
            <a:endParaRPr lang="en-US" dirty="0"/>
          </a:p>
          <a:p>
            <a:r>
              <a:rPr lang="en-US" dirty="0"/>
              <a:t>Security Door Upgrades – Transportation</a:t>
            </a:r>
          </a:p>
          <a:p>
            <a:r>
              <a:rPr lang="en-US" dirty="0"/>
              <a:t>2 Part-Time Cleaners</a:t>
            </a:r>
          </a:p>
          <a:p>
            <a:r>
              <a:rPr lang="en-US" dirty="0"/>
              <a:t>Stipend for Data Support Position</a:t>
            </a:r>
          </a:p>
          <a:p>
            <a:r>
              <a:rPr lang="en-US" dirty="0"/>
              <a:t>PPE and Sanitization Products</a:t>
            </a:r>
          </a:p>
          <a:p>
            <a:r>
              <a:rPr lang="en-US" dirty="0"/>
              <a:t>Flexible Seating Options at MS/HS – Media Center</a:t>
            </a:r>
          </a:p>
          <a:p>
            <a:r>
              <a:rPr lang="en-US" dirty="0">
                <a:solidFill>
                  <a:srgbClr val="FF0000"/>
                </a:solidFill>
              </a:rPr>
              <a:t>Pool upgrades, including emergency lighting, </a:t>
            </a:r>
            <a:r>
              <a:rPr lang="en-US" dirty="0" err="1">
                <a:solidFill>
                  <a:srgbClr val="FF0000"/>
                </a:solidFill>
              </a:rPr>
              <a:t>marcite</a:t>
            </a:r>
            <a:r>
              <a:rPr lang="en-US" dirty="0">
                <a:solidFill>
                  <a:srgbClr val="FF0000"/>
                </a:solidFill>
              </a:rPr>
              <a:t> and decking – Expenditures no longer anticipated at a reduction of $20,000</a:t>
            </a:r>
          </a:p>
          <a:p>
            <a:r>
              <a:rPr lang="en-US" dirty="0"/>
              <a:t>Student Workers – Summer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744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FA693-61BF-4E08-8838-4DDA0E85D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156" y="581186"/>
            <a:ext cx="10827538" cy="88570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latin typeface="+mn-lt"/>
              </a:rPr>
              <a:t>Reductions to Original CRRSA Spending Plan –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 March 15, 2022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884F096-72EB-4076-B399-C617C4030D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92547"/>
              </p:ext>
            </p:extLst>
          </p:nvPr>
        </p:nvGraphicFramePr>
        <p:xfrm>
          <a:off x="649316" y="2087881"/>
          <a:ext cx="10893368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3342">
                  <a:extLst>
                    <a:ext uri="{9D8B030D-6E8A-4147-A177-3AD203B41FA5}">
                      <a16:colId xmlns:a16="http://schemas.microsoft.com/office/drawing/2014/main" val="3959434333"/>
                    </a:ext>
                  </a:extLst>
                </a:gridCol>
                <a:gridCol w="2723342">
                  <a:extLst>
                    <a:ext uri="{9D8B030D-6E8A-4147-A177-3AD203B41FA5}">
                      <a16:colId xmlns:a16="http://schemas.microsoft.com/office/drawing/2014/main" val="2589332267"/>
                    </a:ext>
                  </a:extLst>
                </a:gridCol>
                <a:gridCol w="2723342">
                  <a:extLst>
                    <a:ext uri="{9D8B030D-6E8A-4147-A177-3AD203B41FA5}">
                      <a16:colId xmlns:a16="http://schemas.microsoft.com/office/drawing/2014/main" val="605122112"/>
                    </a:ext>
                  </a:extLst>
                </a:gridCol>
                <a:gridCol w="2723342">
                  <a:extLst>
                    <a:ext uri="{9D8B030D-6E8A-4147-A177-3AD203B41FA5}">
                      <a16:colId xmlns:a16="http://schemas.microsoft.com/office/drawing/2014/main" val="28806172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Expenditure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Original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Amended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Difference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370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Security Personnel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$41,500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234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Security Enhancements District Office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$36,500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$26,500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860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Security Camera Enhancements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$13,290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$13,290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744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Pool Upgrades – Emergency Lights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$20,000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$20,000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419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Total Reduction in Original CRRSA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$84,790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202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3718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2C371-1E55-47FD-9EAC-55BFDAC91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890" y="499991"/>
            <a:ext cx="10266218" cy="939801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latin typeface="+mn-lt"/>
              </a:rPr>
              <a:t>Additions to Original CRRSA Spending Plan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 – March 15, 2022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CCA007C-9478-412F-98FA-848A11F874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0501579"/>
              </p:ext>
            </p:extLst>
          </p:nvPr>
        </p:nvGraphicFramePr>
        <p:xfrm>
          <a:off x="2866505" y="1788075"/>
          <a:ext cx="6458989" cy="4458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4363">
                  <a:extLst>
                    <a:ext uri="{9D8B030D-6E8A-4147-A177-3AD203B41FA5}">
                      <a16:colId xmlns:a16="http://schemas.microsoft.com/office/drawing/2014/main" val="4022475463"/>
                    </a:ext>
                  </a:extLst>
                </a:gridCol>
                <a:gridCol w="3304626">
                  <a:extLst>
                    <a:ext uri="{9D8B030D-6E8A-4147-A177-3AD203B41FA5}">
                      <a16:colId xmlns:a16="http://schemas.microsoft.com/office/drawing/2014/main" val="577946714"/>
                    </a:ext>
                  </a:extLst>
                </a:gridCol>
              </a:tblGrid>
              <a:tr h="414799">
                <a:tc>
                  <a:txBody>
                    <a:bodyPr/>
                    <a:lstStyle/>
                    <a:p>
                      <a:r>
                        <a:rPr lang="en-US" dirty="0"/>
                        <a:t>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Added 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434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Transfinder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$6,000 (cost greater than anticipated)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694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One Part-Time Cleaner 22-23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$12,500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382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Data Recorder 22-23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$5,200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547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Tech Program Student Club – Gaming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$20,000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097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Pik</a:t>
                      </a:r>
                      <a:r>
                        <a:rPr lang="en-US" dirty="0"/>
                        <a:t>-My-Kid Student Pick-up program at T.J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9263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Student Water Bottles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853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Playground Upgrades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$33,090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630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Total Increase in CRRSA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$84,790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376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48395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30288</TotalTime>
  <Words>2914</Words>
  <Application>Microsoft Office PowerPoint</Application>
  <PresentationFormat>Widescreen</PresentationFormat>
  <Paragraphs>532</Paragraphs>
  <Slides>30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Retrospect</vt:lpstr>
      <vt:lpstr>Worksheet</vt:lpstr>
      <vt:lpstr>      Learning and Support for All Students Wheatland-Chili’s Plan for Federal COVID Relief Funds </vt:lpstr>
      <vt:lpstr>August 6, 2024 – WCSD Spending Plan Update</vt:lpstr>
      <vt:lpstr>Two Sources of Federal COVID Stimulus Funding</vt:lpstr>
      <vt:lpstr>Coronavirus Response and Relief Supplemental Appropriation Act (CRRSA)</vt:lpstr>
      <vt:lpstr>Allowable CRRSA Spending</vt:lpstr>
      <vt:lpstr>Original Planned Wheatland-Chili CRRSA Expenditures – Updated March 15, 2022</vt:lpstr>
      <vt:lpstr>Original Planned Wheatland-Chili CRRSA Expenditures – Updated March 15, 2022</vt:lpstr>
      <vt:lpstr>Reductions to Original CRRSA Spending Plan –  March 15, 2022</vt:lpstr>
      <vt:lpstr>Additions to Original CRRSA Spending Plan  – March 15, 2022</vt:lpstr>
      <vt:lpstr>Additional Reallocation of CRRSA Funds</vt:lpstr>
      <vt:lpstr>Changes to Planned Wheatland-Chili CRRSA Expenditures – August 1, 2023</vt:lpstr>
      <vt:lpstr>Changes to Planned Wheatland-Chili CRRSA Expenditures – August 1, 2023</vt:lpstr>
      <vt:lpstr>PowerPoint Presentation</vt:lpstr>
      <vt:lpstr>Status of CRRSAA Funds – February 29, 2024</vt:lpstr>
      <vt:lpstr>American Rescue Plan (ARP)</vt:lpstr>
      <vt:lpstr>20% ARP Wheatland-Chili Set-Aside Expenditures for Learning Loss – Summer School</vt:lpstr>
      <vt:lpstr>Additional Planned Wheatland-Chili Expenditures for 20% Learning Loss Allocation</vt:lpstr>
      <vt:lpstr>Allowable ARP Spending (after 20% Set Aside)</vt:lpstr>
      <vt:lpstr>Additional Planned Wheatland-Chili ARP Expenditures</vt:lpstr>
      <vt:lpstr>Changes to Original ARP Spending Plan from March 15, 2022</vt:lpstr>
      <vt:lpstr>Changes to ARP Spending Plan as of August 24, 2022</vt:lpstr>
      <vt:lpstr>Additional Reallocation of ARP Funds – August 24, 2023</vt:lpstr>
      <vt:lpstr>Additional Reallocation of ARP Funds</vt:lpstr>
      <vt:lpstr>Changes to Planned Wheatland-Chili ARP Expenditures – February 29, 2024</vt:lpstr>
      <vt:lpstr>Changes to Planned Wheatland-Chili ARP Expenditures – February 29, 2024</vt:lpstr>
      <vt:lpstr>PowerPoint Presentation</vt:lpstr>
      <vt:lpstr>Current Changes to Planned Wheatland-Chili ARP Expenditures – August 6, 2024</vt:lpstr>
      <vt:lpstr>Current Changes to Planned Wheatland-Chili ARP Expenditures – August 6, 2024</vt:lpstr>
      <vt:lpstr>PowerPoint Presentation</vt:lpstr>
      <vt:lpstr>Questions and Comment</vt:lpstr>
    </vt:vector>
  </TitlesOfParts>
  <Company>Holley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Federal Stimulus  Draft Plan Spending</dc:title>
  <dc:creator>Lynda Quick</dc:creator>
  <cp:lastModifiedBy>Lynda Quick</cp:lastModifiedBy>
  <cp:revision>97</cp:revision>
  <cp:lastPrinted>2024-04-04T12:55:57Z</cp:lastPrinted>
  <dcterms:created xsi:type="dcterms:W3CDTF">2021-06-01T12:10:58Z</dcterms:created>
  <dcterms:modified xsi:type="dcterms:W3CDTF">2024-08-06T18:35:56Z</dcterms:modified>
</cp:coreProperties>
</file>