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0.jpg" ContentType="image/jpeg"/>
  <Override PartName="/ppt/media/image21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96" r:id="rId3"/>
    <p:sldId id="292" r:id="rId4"/>
    <p:sldId id="334" r:id="rId5"/>
    <p:sldId id="293" r:id="rId6"/>
    <p:sldId id="311" r:id="rId7"/>
    <p:sldId id="319" r:id="rId8"/>
    <p:sldId id="320" r:id="rId9"/>
    <p:sldId id="344" r:id="rId10"/>
    <p:sldId id="345" r:id="rId11"/>
    <p:sldId id="346" r:id="rId12"/>
    <p:sldId id="331" r:id="rId13"/>
    <p:sldId id="329" r:id="rId14"/>
    <p:sldId id="328" r:id="rId15"/>
    <p:sldId id="332" r:id="rId16"/>
    <p:sldId id="333" r:id="rId17"/>
    <p:sldId id="310" r:id="rId18"/>
    <p:sldId id="335" r:id="rId19"/>
    <p:sldId id="336" r:id="rId20"/>
    <p:sldId id="343" r:id="rId21"/>
    <p:sldId id="317" r:id="rId22"/>
  </p:sldIdLst>
  <p:sldSz cx="7772400" cy="1006475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/>
          <a:lstStyle>
            <a:lvl1pPr algn="r">
              <a:defRPr sz="1200"/>
            </a:lvl1pPr>
          </a:lstStyle>
          <a:p>
            <a:fld id="{7CB762AA-F7FC-4083-9903-2876A195666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4" rIns="91402" bIns="457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9"/>
            <a:ext cx="5607050" cy="3660775"/>
          </a:xfrm>
          <a:prstGeom prst="rect">
            <a:avLst/>
          </a:prstGeom>
        </p:spPr>
        <p:txBody>
          <a:bodyPr vert="horz" lIns="91402" tIns="45704" rIns="91402" bIns="457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9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9"/>
            <a:ext cx="3038475" cy="466725"/>
          </a:xfrm>
          <a:prstGeom prst="rect">
            <a:avLst/>
          </a:prstGeom>
        </p:spPr>
        <p:txBody>
          <a:bodyPr vert="horz" lIns="91402" tIns="45704" rIns="91402" bIns="45704" rtlCol="0" anchor="b"/>
          <a:lstStyle>
            <a:lvl1pPr algn="r">
              <a:defRPr sz="1200"/>
            </a:lvl1pPr>
          </a:lstStyle>
          <a:p>
            <a:fld id="{2A58FC33-B4A0-452E-BC44-FA9E18D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20072"/>
            <a:ext cx="6606540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6260"/>
            <a:ext cx="5440680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399" cy="1005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3504" y="7101840"/>
            <a:ext cx="6589775" cy="157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4892"/>
            <a:ext cx="3380994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4892"/>
            <a:ext cx="3380994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8730" y="107724"/>
            <a:ext cx="3394938" cy="810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4892"/>
            <a:ext cx="6995160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60218"/>
            <a:ext cx="2487168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60218"/>
            <a:ext cx="178765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76979" y="9771406"/>
            <a:ext cx="19113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ampark@bisd.us" TargetMode="External"/><Relationship Id="rId2" Type="http://schemas.openxmlformats.org/officeDocument/2006/relationships/hyperlink" Target="mailto:nogarcia@bisd.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822575"/>
            <a:ext cx="6606540" cy="11541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2024-2025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SCOC Disciplinary Updates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00" y="585837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ge 4 | 51,000+ Education Background Pictures">
            <a:extLst>
              <a:ext uri="{FF2B5EF4-FFF2-40B4-BE49-F238E27FC236}">
                <a16:creationId xmlns:a16="http://schemas.microsoft.com/office/drawing/2014/main" id="{DCE38F8E-DFA5-4922-9C12-70B4F647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354564"/>
            <a:ext cx="2867025" cy="286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699"/>
                </a:solidFill>
              </a14:hiddenFill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9841E07-FDA8-4974-A0D0-FBCA9BFFA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4579989"/>
            <a:ext cx="238125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>
                <a:ln w="19050">
                  <a:solidFill>
                    <a:srgbClr val="B35E25"/>
                  </a:solidFill>
                  <a:round/>
                  <a:headEnd/>
                  <a:tailEnd/>
                </a:ln>
                <a:solidFill>
                  <a:srgbClr val="FFE699"/>
                </a:solidFill>
                <a:effectLst/>
                <a:latin typeface="Arial Black" panose="020B0A04020102020204" pitchFamily="34" charset="0"/>
              </a:rPr>
              <a:t>SCHOOL</a:t>
            </a:r>
          </a:p>
          <a:p>
            <a:pPr algn="ctr" rtl="0">
              <a:buNone/>
            </a:pPr>
            <a:r>
              <a:rPr lang="en-US" sz="3600" b="1" kern="10" spc="0">
                <a:ln w="19050">
                  <a:solidFill>
                    <a:srgbClr val="B35E25"/>
                  </a:solidFill>
                  <a:round/>
                  <a:headEnd/>
                  <a:tailEnd/>
                </a:ln>
                <a:solidFill>
                  <a:srgbClr val="FFE699"/>
                </a:solidFill>
                <a:effectLst/>
                <a:latin typeface="Arial Black" panose="020B0A04020102020204" pitchFamily="34" charset="0"/>
              </a:rPr>
              <a:t>DISCIPLINE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376AE-DC05-45FA-B012-E900D2450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17" y="7599416"/>
            <a:ext cx="1773783" cy="17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8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255178-2310-46F2-B1B3-584FFEEEA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69386"/>
            <a:ext cx="6477000" cy="83820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7860E05-FCB6-4F1A-B8D6-0214A782FE42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E07E7-B0F4-4047-B776-787F63EC6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D5CCE-0A90-4806-A6A7-68C4C25EA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1020829-EFF8-4E4F-9B1E-7C1AD499D178}"/>
              </a:ext>
            </a:extLst>
          </p:cNvPr>
          <p:cNvSpPr/>
          <p:nvPr/>
        </p:nvSpPr>
        <p:spPr>
          <a:xfrm rot="19697590" flipH="1">
            <a:off x="5262176" y="2562801"/>
            <a:ext cx="1721840" cy="137552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A66D0-9D94-4750-8542-25CA011CCCC1}"/>
              </a:ext>
            </a:extLst>
          </p:cNvPr>
          <p:cNvSpPr txBox="1"/>
          <p:nvPr/>
        </p:nvSpPr>
        <p:spPr>
          <a:xfrm rot="19644191">
            <a:off x="5647599" y="2942110"/>
            <a:ext cx="19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504 UPDATE</a:t>
            </a:r>
          </a:p>
        </p:txBody>
      </p:sp>
    </p:spTree>
    <p:extLst>
      <p:ext uri="{BB962C8B-B14F-4D97-AF65-F5344CB8AC3E}">
        <p14:creationId xmlns:p14="http://schemas.microsoft.com/office/powerpoint/2010/main" val="120051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7860E05-FCB6-4F1A-B8D6-0214A782FE42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E07E7-B0F4-4047-B776-787F63EC6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D5CCE-0A90-4806-A6A7-68C4C25EA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649AA-4123-46C0-9327-F5E580881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" y="1374775"/>
            <a:ext cx="6324600" cy="81847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2585AA7-0B58-4731-9C90-0A4B0FE91159}"/>
              </a:ext>
            </a:extLst>
          </p:cNvPr>
          <p:cNvSpPr/>
          <p:nvPr/>
        </p:nvSpPr>
        <p:spPr>
          <a:xfrm flipH="1">
            <a:off x="2789910" y="4114047"/>
            <a:ext cx="1995531" cy="137552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528B3-E506-4FBC-B4D5-302C68D77F17}"/>
              </a:ext>
            </a:extLst>
          </p:cNvPr>
          <p:cNvSpPr txBox="1"/>
          <p:nvPr/>
        </p:nvSpPr>
        <p:spPr>
          <a:xfrm rot="21546601">
            <a:off x="3175334" y="4493356"/>
            <a:ext cx="19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TASB  UPDATE</a:t>
            </a:r>
          </a:p>
        </p:txBody>
      </p:sp>
    </p:spTree>
    <p:extLst>
      <p:ext uri="{BB962C8B-B14F-4D97-AF65-F5344CB8AC3E}">
        <p14:creationId xmlns:p14="http://schemas.microsoft.com/office/powerpoint/2010/main" val="119596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B83AC00-FE16-4550-AAA4-C3D26703F9FA}"/>
              </a:ext>
            </a:extLst>
          </p:cNvPr>
          <p:cNvSpPr/>
          <p:nvPr/>
        </p:nvSpPr>
        <p:spPr>
          <a:xfrm>
            <a:off x="270164" y="1295563"/>
            <a:ext cx="7147878" cy="8305800"/>
          </a:xfrm>
          <a:prstGeom prst="rect">
            <a:avLst/>
          </a:prstGeom>
          <a:blipFill>
            <a:blip r:embed="rId2" cstate="print"/>
            <a:stretch>
              <a:fillRect t="-1066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F287650-770C-4279-B64D-BA7552B109D9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43227-EB14-4A14-BD2F-E5BFED0A5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61E9F-A93D-42A4-BDCB-54AB285BD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14" name="Left Bracket 13">
            <a:extLst>
              <a:ext uri="{FF2B5EF4-FFF2-40B4-BE49-F238E27FC236}">
                <a16:creationId xmlns:a16="http://schemas.microsoft.com/office/drawing/2014/main" id="{40AC6503-80C9-4C93-9FEC-D8884DB96459}"/>
              </a:ext>
            </a:extLst>
          </p:cNvPr>
          <p:cNvSpPr/>
          <p:nvPr/>
        </p:nvSpPr>
        <p:spPr>
          <a:xfrm>
            <a:off x="762000" y="3584575"/>
            <a:ext cx="152400" cy="34290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707EBB-60C7-4776-9C06-9D1152655BAD}"/>
              </a:ext>
            </a:extLst>
          </p:cNvPr>
          <p:cNvSpPr/>
          <p:nvPr/>
        </p:nvSpPr>
        <p:spPr>
          <a:xfrm>
            <a:off x="221139" y="5032375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E35A3A-D297-448A-AF2D-F4BAC0E2AA6B}"/>
              </a:ext>
            </a:extLst>
          </p:cNvPr>
          <p:cNvSpPr/>
          <p:nvPr/>
        </p:nvSpPr>
        <p:spPr>
          <a:xfrm flipH="1">
            <a:off x="2895600" y="6556375"/>
            <a:ext cx="1981200" cy="762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0E6FB8-6DA6-4A68-B572-D6786B66AA97}"/>
              </a:ext>
            </a:extLst>
          </p:cNvPr>
          <p:cNvSpPr/>
          <p:nvPr/>
        </p:nvSpPr>
        <p:spPr>
          <a:xfrm>
            <a:off x="914400" y="6784975"/>
            <a:ext cx="1981200" cy="352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5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998C4EA-A117-48E2-85F1-76989644B847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C6C4-1B97-493D-9B58-DC9F44ADC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83E15-091C-41DB-B294-9635814D3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B0B5908-94DB-4B4D-BACB-30C72E01F41A}"/>
              </a:ext>
            </a:extLst>
          </p:cNvPr>
          <p:cNvSpPr/>
          <p:nvPr/>
        </p:nvSpPr>
        <p:spPr>
          <a:xfrm>
            <a:off x="6248400" y="5565775"/>
            <a:ext cx="1062355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2219B-CFBC-45E1-B842-AA888A625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/>
          <a:stretch/>
        </p:blipFill>
        <p:spPr>
          <a:xfrm>
            <a:off x="0" y="1450975"/>
            <a:ext cx="7772400" cy="8534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F7F9DEB-4EC9-437E-B61C-396174C41B4E}"/>
              </a:ext>
            </a:extLst>
          </p:cNvPr>
          <p:cNvSpPr/>
          <p:nvPr/>
        </p:nvSpPr>
        <p:spPr>
          <a:xfrm>
            <a:off x="152400" y="7623175"/>
            <a:ext cx="2971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D5F5686-2AF1-4B75-AD8D-51E18F743772}"/>
              </a:ext>
            </a:extLst>
          </p:cNvPr>
          <p:cNvSpPr/>
          <p:nvPr/>
        </p:nvSpPr>
        <p:spPr>
          <a:xfrm>
            <a:off x="3256722" y="7994739"/>
            <a:ext cx="858078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67323-22EC-4060-BCE3-6E4D02981B65}"/>
              </a:ext>
            </a:extLst>
          </p:cNvPr>
          <p:cNvSpPr txBox="1"/>
          <p:nvPr/>
        </p:nvSpPr>
        <p:spPr>
          <a:xfrm>
            <a:off x="4114800" y="7699375"/>
            <a:ext cx="3429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Notice must be signed and date prior to conference. The Notice form </a:t>
            </a:r>
            <a:r>
              <a:rPr lang="en-US" b="1" u="sng" dirty="0">
                <a:solidFill>
                  <a:srgbClr val="FF0000"/>
                </a:solidFill>
              </a:rPr>
              <a:t>cannot</a:t>
            </a:r>
            <a:r>
              <a:rPr lang="en-US" dirty="0"/>
              <a:t> be signed at the time the conference is held.</a:t>
            </a:r>
          </a:p>
        </p:txBody>
      </p:sp>
    </p:spTree>
    <p:extLst>
      <p:ext uri="{BB962C8B-B14F-4D97-AF65-F5344CB8AC3E}">
        <p14:creationId xmlns:p14="http://schemas.microsoft.com/office/powerpoint/2010/main" val="300830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B4543C-CB9B-44EB-8B39-55D413281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4"/>
          <a:stretch/>
        </p:blipFill>
        <p:spPr>
          <a:xfrm>
            <a:off x="0" y="2060575"/>
            <a:ext cx="7772400" cy="80010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15AEDE1-C04F-4C41-ACDE-2C15356C48CD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AF803-7E49-4EBA-B5C8-72202FB1F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34C10-14F7-4653-B72E-A79F53F7A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0C548BC-E513-4AC0-830F-588A2AF2927A}"/>
              </a:ext>
            </a:extLst>
          </p:cNvPr>
          <p:cNvSpPr/>
          <p:nvPr/>
        </p:nvSpPr>
        <p:spPr>
          <a:xfrm rot="18734062">
            <a:off x="5490327" y="4620562"/>
            <a:ext cx="836511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4481D1-1770-411F-A1F1-161480C4B0E5}"/>
              </a:ext>
            </a:extLst>
          </p:cNvPr>
          <p:cNvSpPr/>
          <p:nvPr/>
        </p:nvSpPr>
        <p:spPr>
          <a:xfrm>
            <a:off x="3604001" y="5070475"/>
            <a:ext cx="26670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7AF375-1F0F-45AD-86DD-0E8106C793EE}"/>
              </a:ext>
            </a:extLst>
          </p:cNvPr>
          <p:cNvSpPr txBox="1"/>
          <p:nvPr/>
        </p:nvSpPr>
        <p:spPr>
          <a:xfrm>
            <a:off x="4114800" y="3127375"/>
            <a:ext cx="3429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Notice must be signed and date prior to conference. The Notice form </a:t>
            </a:r>
            <a:r>
              <a:rPr lang="en-US" b="1" u="sng" dirty="0">
                <a:solidFill>
                  <a:srgbClr val="FF0000"/>
                </a:solidFill>
              </a:rPr>
              <a:t>cannot</a:t>
            </a:r>
            <a:r>
              <a:rPr lang="en-US" dirty="0"/>
              <a:t> be signed at the time the conference is held.</a:t>
            </a:r>
          </a:p>
        </p:txBody>
      </p:sp>
    </p:spTree>
    <p:extLst>
      <p:ext uri="{BB962C8B-B14F-4D97-AF65-F5344CB8AC3E}">
        <p14:creationId xmlns:p14="http://schemas.microsoft.com/office/powerpoint/2010/main" val="228921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C274FE52-89CD-47D5-989E-0C5269E0E61E}"/>
              </a:ext>
            </a:extLst>
          </p:cNvPr>
          <p:cNvSpPr/>
          <p:nvPr/>
        </p:nvSpPr>
        <p:spPr>
          <a:xfrm>
            <a:off x="609600" y="1298575"/>
            <a:ext cx="6797041" cy="795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E1E8C5-B913-4926-8A0D-81DCA24218B4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86DA6-3E50-4D41-8232-BEB907872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7EAE9-0BDB-4AFE-AA55-C77C701A0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63F9C-6E3B-44CB-B029-2EA394642114}"/>
              </a:ext>
            </a:extLst>
          </p:cNvPr>
          <p:cNvSpPr txBox="1"/>
          <p:nvPr/>
        </p:nvSpPr>
        <p:spPr>
          <a:xfrm>
            <a:off x="523461" y="7553410"/>
            <a:ext cx="2514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504 Manifestation Determination is held </a:t>
            </a:r>
            <a:r>
              <a:rPr lang="en-US" b="1" u="sng" dirty="0">
                <a:solidFill>
                  <a:srgbClr val="FF0000"/>
                </a:solidFill>
              </a:rPr>
              <a:t>PRIOR</a:t>
            </a:r>
            <a:r>
              <a:rPr lang="en-US" dirty="0"/>
              <a:t> to conference.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EFB102DE-578D-46E2-8EB1-26C2402666A6}"/>
              </a:ext>
            </a:extLst>
          </p:cNvPr>
          <p:cNvSpPr/>
          <p:nvPr/>
        </p:nvSpPr>
        <p:spPr>
          <a:xfrm rot="1818951">
            <a:off x="132522" y="6632575"/>
            <a:ext cx="3296478" cy="2765000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4A041D7-02D1-49DF-BAC9-5738BD07DC72}"/>
              </a:ext>
            </a:extLst>
          </p:cNvPr>
          <p:cNvSpPr/>
          <p:nvPr/>
        </p:nvSpPr>
        <p:spPr>
          <a:xfrm>
            <a:off x="2133600" y="1450975"/>
            <a:ext cx="5562600" cy="7684122"/>
          </a:xfrm>
          <a:prstGeom prst="rect">
            <a:avLst/>
          </a:prstGeom>
          <a:blipFill>
            <a:blip r:embed="rId2" cstate="print"/>
            <a:stretch>
              <a:fillRect l="-12089" r="-685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E3C850E-C339-4A00-88A1-875364C2ECB8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D6ED9-593B-48EB-AAAE-543649F61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32279-A713-4063-904A-0F77E4026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1CFEC-B2F7-4FBC-904C-12F9C637D267}"/>
              </a:ext>
            </a:extLst>
          </p:cNvPr>
          <p:cNvSpPr txBox="1"/>
          <p:nvPr/>
        </p:nvSpPr>
        <p:spPr>
          <a:xfrm>
            <a:off x="687042" y="2212975"/>
            <a:ext cx="159895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SPED Manifestation Determination is held </a:t>
            </a:r>
            <a:r>
              <a:rPr lang="en-US" b="1" u="sng" dirty="0">
                <a:solidFill>
                  <a:srgbClr val="FF0000"/>
                </a:solidFill>
              </a:rPr>
              <a:t>AFTER</a:t>
            </a:r>
            <a:r>
              <a:rPr lang="en-US" dirty="0"/>
              <a:t> conference.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203356DA-2597-4861-BC16-D09FD594B3A9}"/>
              </a:ext>
            </a:extLst>
          </p:cNvPr>
          <p:cNvSpPr/>
          <p:nvPr/>
        </p:nvSpPr>
        <p:spPr>
          <a:xfrm rot="21150599">
            <a:off x="62941" y="1354952"/>
            <a:ext cx="2963991" cy="2990131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4137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Friendly Reminders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406847"/>
            <a:ext cx="7353300" cy="834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HB 674 and HB 692 prohibits BISD from placing students who are homeless or below third grade in out of school suspension except for certain violations of weapons or alcohol/drug related conduct (After consideration form is applied) 2024-2025 SCOC pg. 5.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HB 114 Mandatory Removal to BAC 45 Days – Sells, gives or delivers to another person or possesses, uses, or is under the influence of marijuana or THC. </a:t>
            </a:r>
            <a:r>
              <a:rPr lang="en-US" sz="1450" b="1" u="sng" dirty="0"/>
              <a:t>(No longer JJAEP).</a:t>
            </a:r>
            <a:r>
              <a:rPr lang="en-US" sz="1450" dirty="0"/>
              <a:t> 2024-2025 SCOC pg. 10.</a:t>
            </a:r>
            <a:endParaRPr lang="en-US" sz="1450" b="1" u="sng" dirty="0"/>
          </a:p>
          <a:p>
            <a:pPr algn="just"/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b="1" u="sng" dirty="0"/>
              <a:t>BAC</a:t>
            </a:r>
            <a:r>
              <a:rPr lang="en-US" sz="1450" dirty="0"/>
              <a:t> extension requests are emailed to Mr. N. Garcia at BAC via email at </a:t>
            </a:r>
            <a:r>
              <a:rPr lang="en-US" sz="1450" dirty="0">
                <a:hlinkClick r:id="rId2"/>
              </a:rPr>
              <a:t>nogarcia@bisd.us</a:t>
            </a:r>
            <a:r>
              <a:rPr lang="en-US" sz="145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b="1" u="sng" dirty="0"/>
              <a:t>JJAEP</a:t>
            </a:r>
            <a:r>
              <a:rPr lang="en-US" sz="1450" dirty="0"/>
              <a:t> extension requests are emailed to Mr. Randy Park at Pupil Services at </a:t>
            </a:r>
            <a:r>
              <a:rPr lang="en-US" sz="1450" dirty="0">
                <a:hlinkClick r:id="rId3"/>
              </a:rPr>
              <a:t>rampark@bisd.us</a:t>
            </a: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More than 3 days of ISS is a Special Warning as per TEA.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1 Period of OSS counts for 1 day of OSS 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Total of 3 days Max OSS Per incident.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b="1" u="sng" dirty="0">
                <a:solidFill>
                  <a:srgbClr val="FF0000"/>
                </a:solidFill>
              </a:rPr>
              <a:t>MAKE SURE THAT THE STUDENT STATEMENT CONTAINING THE STUDENT’S VERSION OF THE INCIDENT IS INCLUDED IN THE DISCIPLINE REFERAL.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b="1" u="sng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All BAC/JJAEP Packets are found on the Pupil Services Website under Campus Resources -&gt; Discipline Information &amp; Forms. All packets are fillable so please download and save to your desktop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b="1" dirty="0"/>
              <a:t> </a:t>
            </a:r>
            <a:r>
              <a:rPr lang="en-US" sz="1450" dirty="0"/>
              <a:t>Parents have two days to appeal (original conference day is day zero).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504 Manifestation Determination is held </a:t>
            </a:r>
            <a:r>
              <a:rPr lang="en-US" sz="1450" b="1" u="sng" dirty="0">
                <a:solidFill>
                  <a:srgbClr val="FF0000"/>
                </a:solidFill>
              </a:rPr>
              <a:t>prior</a:t>
            </a:r>
            <a:r>
              <a:rPr lang="en-US" sz="1450" dirty="0"/>
              <a:t> to conference.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dirty="0"/>
              <a:t>Special Services MD is held </a:t>
            </a:r>
            <a:r>
              <a:rPr lang="en-US" sz="1450" b="1" u="sng" dirty="0">
                <a:solidFill>
                  <a:srgbClr val="FF0000"/>
                </a:solidFill>
              </a:rPr>
              <a:t>after</a:t>
            </a:r>
            <a:r>
              <a:rPr lang="en-US" sz="1450" dirty="0"/>
              <a:t> conference.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b="1" dirty="0">
                <a:highlight>
                  <a:srgbClr val="FFFF00"/>
                </a:highlight>
              </a:rPr>
              <a:t>All BAC Appeal Packets must be submitted to Pupil Services for review </a:t>
            </a:r>
            <a:r>
              <a:rPr lang="en-US" sz="145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two (2) days</a:t>
            </a:r>
            <a:r>
              <a:rPr lang="en-US" sz="1450" b="1" dirty="0">
                <a:highlight>
                  <a:srgbClr val="FFFF00"/>
                </a:highlight>
              </a:rPr>
              <a:t> before the Appeal Conference is held.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50" b="1" dirty="0">
              <a:highlight>
                <a:srgbClr val="FFFF00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50" b="1" dirty="0">
                <a:highlight>
                  <a:srgbClr val="FFFF00"/>
                </a:highlight>
              </a:rPr>
              <a:t>All JJAEP Placement Packets must be submitted to Pupil Services for review </a:t>
            </a:r>
            <a:r>
              <a:rPr lang="en-US" sz="145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three (3) days</a:t>
            </a:r>
            <a:r>
              <a:rPr lang="en-US" sz="1450" b="1" dirty="0">
                <a:highlight>
                  <a:srgbClr val="FFFF00"/>
                </a:highlight>
              </a:rPr>
              <a:t> before the Placement Conference is held.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9EBFFA3-4AC7-4070-9D02-52A5BB9C1763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 dirty="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22872-9337-49EF-B10A-79C79D0D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A280D-9CE8-404F-9613-F2A239C53C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174341"/>
            <a:ext cx="896571" cy="8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614B9DC-919E-441E-A078-EC0088EB4BD2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BDC5B-871C-4E61-B316-55A579F8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584A1-0343-490E-BABA-4B639A276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174341"/>
            <a:ext cx="896571" cy="89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8F48B-18AB-4CF5-B2AD-E40D09390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6" y="1187939"/>
            <a:ext cx="7264324" cy="87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C00DC8-D37C-463B-A8B8-4566C5C296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7015"/>
          <a:stretch/>
        </p:blipFill>
        <p:spPr>
          <a:xfrm>
            <a:off x="708535" y="2212975"/>
            <a:ext cx="6418118" cy="75438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3CFCDB9-D4D3-470D-BF03-0AB322716114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34F50-6D41-4E6D-95A1-306038213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55FDB-4AE5-4716-ABEA-817A34256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429BB-A881-41F4-84C8-ECC9E30EE0FC}"/>
              </a:ext>
            </a:extLst>
          </p:cNvPr>
          <p:cNvSpPr txBox="1"/>
          <p:nvPr/>
        </p:nvSpPr>
        <p:spPr>
          <a:xfrm rot="20168990">
            <a:off x="974369" y="4943576"/>
            <a:ext cx="5886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65000"/>
                  </a:schemeClr>
                </a:solidFill>
              </a:rPr>
              <a:t>SAMPLE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EDEDC-2DFA-4975-A2BA-DECE147ADBAF}"/>
              </a:ext>
            </a:extLst>
          </p:cNvPr>
          <p:cNvSpPr txBox="1"/>
          <p:nvPr/>
        </p:nvSpPr>
        <p:spPr>
          <a:xfrm>
            <a:off x="88134" y="3019972"/>
            <a:ext cx="1055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</a:t>
            </a:r>
            <a:r>
              <a:rPr lang="en-US" b="1" u="sng" dirty="0">
                <a:solidFill>
                  <a:srgbClr val="FF0000"/>
                </a:solidFill>
              </a:rPr>
              <a:t>BAC Appeal </a:t>
            </a:r>
            <a:r>
              <a:rPr lang="en-US" dirty="0"/>
              <a:t>please send </a:t>
            </a:r>
            <a:r>
              <a:rPr lang="en-US" b="1" u="sng" dirty="0">
                <a:solidFill>
                  <a:srgbClr val="FF0000"/>
                </a:solidFill>
              </a:rPr>
              <a:t>TABS 1 and 2 </a:t>
            </a:r>
            <a:r>
              <a:rPr lang="en-US" dirty="0"/>
              <a:t>to Pupil Services</a:t>
            </a:r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80A4C9C5-1B7D-41A7-8613-E80B33B6F970}"/>
              </a:ext>
            </a:extLst>
          </p:cNvPr>
          <p:cNvSpPr/>
          <p:nvPr/>
        </p:nvSpPr>
        <p:spPr>
          <a:xfrm>
            <a:off x="990600" y="3432175"/>
            <a:ext cx="539794" cy="533400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EBC793FE-F16F-40AD-9B0E-4EC969F51072}"/>
              </a:ext>
            </a:extLst>
          </p:cNvPr>
          <p:cNvSpPr/>
          <p:nvPr/>
        </p:nvSpPr>
        <p:spPr>
          <a:xfrm>
            <a:off x="984206" y="4346575"/>
            <a:ext cx="539794" cy="533400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F8949-E719-4943-88B3-8ABFC101D908}"/>
              </a:ext>
            </a:extLst>
          </p:cNvPr>
          <p:cNvSpPr txBox="1"/>
          <p:nvPr/>
        </p:nvSpPr>
        <p:spPr>
          <a:xfrm>
            <a:off x="1066800" y="1450975"/>
            <a:ext cx="573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BAC PACKET CHECKLIST ON PUPIL SERVICES WEBSITE</a:t>
            </a:r>
          </a:p>
        </p:txBody>
      </p:sp>
    </p:spTree>
    <p:extLst>
      <p:ext uri="{BB962C8B-B14F-4D97-AF65-F5344CB8AC3E}">
        <p14:creationId xmlns:p14="http://schemas.microsoft.com/office/powerpoint/2010/main" val="270612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2A0B63F-2FD4-4ECE-8BE1-DE8F1547A573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85A39-D90C-488B-B23A-02B21E08A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03CB6-386D-465D-B98F-B24A165F6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73A39-5ACA-48D2-9D7E-49E00AF87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3"/>
          <a:stretch/>
        </p:blipFill>
        <p:spPr>
          <a:xfrm>
            <a:off x="457200" y="1679575"/>
            <a:ext cx="706581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7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3CFCDB9-D4D3-470D-BF03-0AB322716114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34F50-6D41-4E6D-95A1-306038213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55FDB-4AE5-4716-ABEA-817A34256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429BB-A881-41F4-84C8-ECC9E30EE0FC}"/>
              </a:ext>
            </a:extLst>
          </p:cNvPr>
          <p:cNvSpPr txBox="1"/>
          <p:nvPr/>
        </p:nvSpPr>
        <p:spPr>
          <a:xfrm rot="20168990">
            <a:off x="974369" y="4105376"/>
            <a:ext cx="5886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65000"/>
                  </a:schemeClr>
                </a:solidFill>
              </a:rPr>
              <a:t>SAMPLE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AF943-CC67-4DC7-B9A9-500CD9C9C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1" y="1220219"/>
            <a:ext cx="6456417" cy="8562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8EDEDC-2DFA-4975-A2BA-DECE147ADBAF}"/>
              </a:ext>
            </a:extLst>
          </p:cNvPr>
          <p:cNvSpPr txBox="1"/>
          <p:nvPr/>
        </p:nvSpPr>
        <p:spPr>
          <a:xfrm>
            <a:off x="80679" y="2365375"/>
            <a:ext cx="1055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</a:t>
            </a:r>
            <a:r>
              <a:rPr lang="en-US" b="1" u="sng" dirty="0">
                <a:solidFill>
                  <a:srgbClr val="FF0000"/>
                </a:solidFill>
              </a:rPr>
              <a:t>JJAEP Appeal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please send </a:t>
            </a:r>
            <a:r>
              <a:rPr lang="en-US" b="1" u="sng" dirty="0">
                <a:solidFill>
                  <a:srgbClr val="FF0000"/>
                </a:solidFill>
              </a:rPr>
              <a:t>TABS 1, 2 and 3 </a:t>
            </a:r>
            <a:r>
              <a:rPr lang="en-US" dirty="0"/>
              <a:t>to Pupil Services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F4070762-F950-45CC-A070-68A59318C73A}"/>
              </a:ext>
            </a:extLst>
          </p:cNvPr>
          <p:cNvSpPr/>
          <p:nvPr/>
        </p:nvSpPr>
        <p:spPr>
          <a:xfrm>
            <a:off x="1066800" y="2746375"/>
            <a:ext cx="539794" cy="533400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3805851E-636A-4D5B-ACD4-204BB95ABB95}"/>
              </a:ext>
            </a:extLst>
          </p:cNvPr>
          <p:cNvSpPr/>
          <p:nvPr/>
        </p:nvSpPr>
        <p:spPr>
          <a:xfrm>
            <a:off x="990600" y="4041775"/>
            <a:ext cx="539794" cy="533400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76F41277-6F4B-4E2E-92AF-297F16BCE2D9}"/>
              </a:ext>
            </a:extLst>
          </p:cNvPr>
          <p:cNvSpPr/>
          <p:nvPr/>
        </p:nvSpPr>
        <p:spPr>
          <a:xfrm>
            <a:off x="1066800" y="5108575"/>
            <a:ext cx="539794" cy="533400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E88B94EB-D49C-4406-A220-B385DE370A79}"/>
              </a:ext>
            </a:extLst>
          </p:cNvPr>
          <p:cNvSpPr txBox="1"/>
          <p:nvPr/>
        </p:nvSpPr>
        <p:spPr>
          <a:xfrm>
            <a:off x="805534" y="1596728"/>
            <a:ext cx="6161332" cy="5560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lang="en-US" sz="2400" b="1" u="sng" spc="-5" dirty="0">
                <a:solidFill>
                  <a:schemeClr val="tx2"/>
                </a:solidFill>
                <a:latin typeface="Century Gothic"/>
                <a:cs typeface="Century Gothic"/>
              </a:rPr>
              <a:t>For Questions please contact the </a:t>
            </a:r>
            <a:r>
              <a:rPr sz="2400" b="1" u="sng" spc="-5" dirty="0">
                <a:solidFill>
                  <a:schemeClr val="tx2"/>
                </a:solidFill>
                <a:latin typeface="Century Gothic"/>
                <a:cs typeface="Century Gothic"/>
              </a:rPr>
              <a:t>Pupil Services</a:t>
            </a:r>
            <a:r>
              <a:rPr lang="en-US" sz="2400" b="1" u="sng" spc="-5" dirty="0">
                <a:solidFill>
                  <a:schemeClr val="tx2"/>
                </a:solidFill>
                <a:latin typeface="Century Gothic"/>
                <a:cs typeface="Century Gothic"/>
              </a:rPr>
              <a:t> Department:</a:t>
            </a: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endParaRPr lang="en-US" sz="2400" spc="-10" dirty="0">
              <a:latin typeface="Century Gothic"/>
              <a:cs typeface="Century Gothic"/>
            </a:endParaRP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lang="en-US" sz="2400" spc="-10" dirty="0">
                <a:latin typeface="Century Gothic"/>
                <a:cs typeface="Century Gothic"/>
              </a:rPr>
              <a:t>Pupil Services, 956-544-3966</a:t>
            </a: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endParaRPr lang="en-US" sz="2400" spc="-10" dirty="0">
              <a:latin typeface="Century Gothic"/>
              <a:cs typeface="Century Gothic"/>
            </a:endParaRP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sz="2400" spc="-10" dirty="0">
                <a:latin typeface="Century Gothic"/>
                <a:cs typeface="Century Gothic"/>
              </a:rPr>
              <a:t>Randy </a:t>
            </a:r>
            <a:r>
              <a:rPr sz="2400" spc="-5" dirty="0">
                <a:latin typeface="Century Gothic"/>
                <a:cs typeface="Century Gothic"/>
              </a:rPr>
              <a:t>Park</a:t>
            </a:r>
            <a:r>
              <a:rPr lang="en-US" sz="2400" spc="-5" dirty="0">
                <a:latin typeface="Century Gothic"/>
                <a:cs typeface="Century Gothic"/>
              </a:rPr>
              <a:t>, Director</a:t>
            </a: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lang="en-US" sz="2400" spc="-5" dirty="0">
                <a:latin typeface="Century Gothic"/>
                <a:cs typeface="Century Gothic"/>
              </a:rPr>
              <a:t>rampark@bisd.us</a:t>
            </a: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endParaRPr lang="en-US" sz="2400" spc="-5" dirty="0">
              <a:latin typeface="Century Gothic"/>
              <a:cs typeface="Century Gothic"/>
            </a:endParaRP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lang="en-US" sz="2400" spc="-5" dirty="0">
                <a:latin typeface="Century Gothic"/>
                <a:cs typeface="Century Gothic"/>
              </a:rPr>
              <a:t>Veronica Avila</a:t>
            </a: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lang="en-US" sz="2400" spc="-5" dirty="0">
                <a:latin typeface="Century Gothic"/>
                <a:cs typeface="Century Gothic"/>
              </a:rPr>
              <a:t>vavila@bisd.us</a:t>
            </a: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endParaRPr lang="en-US" sz="2400" spc="-5" dirty="0">
              <a:latin typeface="Century Gothic"/>
              <a:cs typeface="Century Gothic"/>
            </a:endParaRP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lang="en-US" sz="2400" spc="-5" dirty="0">
                <a:latin typeface="Century Gothic"/>
                <a:cs typeface="Century Gothic"/>
              </a:rPr>
              <a:t> Veronica Cisneros</a:t>
            </a:r>
          </a:p>
          <a:p>
            <a:pPr marL="12700" marR="5080" algn="ctr">
              <a:lnSpc>
                <a:spcPts val="3120"/>
              </a:lnSpc>
              <a:spcBef>
                <a:spcPts val="295"/>
              </a:spcBef>
            </a:pPr>
            <a:r>
              <a:rPr lang="en-US" sz="2400" spc="-5" dirty="0">
                <a:latin typeface="Century Gothic"/>
                <a:cs typeface="Century Gothic"/>
              </a:rPr>
              <a:t>vcisneros3@bisd.us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149606A-EC86-4CE8-9A97-EA2A88836205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A54FA-18C8-4AF8-A12A-4C14ECD99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02AD0-BEED-48BB-B9CA-D1F7DDC45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A314DD-CEB7-4B5F-B390-12FD1AD71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1606"/>
            <a:ext cx="6496050" cy="8435169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 rot="1242610" flipH="1">
            <a:off x="354447" y="7418958"/>
            <a:ext cx="625578" cy="395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7085775-0268-4471-BC8F-BF8943A1D13F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D9A6B-A2CD-4CF3-A56C-6CD3EBE27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244B6-3B68-4342-A046-370EC892D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2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6A5BC-BF84-496C-A7C7-6028ABEC8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/>
          <a:stretch/>
        </p:blipFill>
        <p:spPr>
          <a:xfrm>
            <a:off x="514350" y="1298575"/>
            <a:ext cx="6877050" cy="8484272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D495343B-F075-4E20-A818-2F7122303481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8C7AA-E6C5-4C0E-A67E-2B23802E8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84512-A967-4FB7-856C-919E7CC23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587B536-EE5E-47B4-8D16-3EE4A3C1F8B8}"/>
              </a:ext>
            </a:extLst>
          </p:cNvPr>
          <p:cNvSpPr/>
          <p:nvPr/>
        </p:nvSpPr>
        <p:spPr>
          <a:xfrm rot="2879718" flipH="1">
            <a:off x="386896" y="6447977"/>
            <a:ext cx="589052" cy="5067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331" y="547327"/>
            <a:ext cx="46917" cy="10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54"/>
            <a:r>
              <a:rPr sz="658" i="1" spc="-5" dirty="0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endParaRPr sz="658">
              <a:latin typeface="Times New Roman"/>
              <a:cs typeface="Times New Roman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B9E6F04-37F9-4576-8E07-ED2B067DDE94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E336A-6CCB-4372-B972-80AF8757D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C44A2-04DB-4432-A29E-87924F560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5C7B6-074F-454B-8778-F69790D0E9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/>
          <a:stretch/>
        </p:blipFill>
        <p:spPr>
          <a:xfrm>
            <a:off x="558500" y="1374775"/>
            <a:ext cx="6655399" cy="821884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B7A171C2-B5BE-4A98-B484-A2B1639A6F68}"/>
              </a:ext>
            </a:extLst>
          </p:cNvPr>
          <p:cNvSpPr/>
          <p:nvPr/>
        </p:nvSpPr>
        <p:spPr>
          <a:xfrm rot="2341335" flipH="1">
            <a:off x="359049" y="7252793"/>
            <a:ext cx="666375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A18E25C-C123-40D8-9FA8-B13BE0A1E321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A02F6-F8E8-425C-874F-D8099335F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ACC58-2D5D-4FEB-977F-57D3D3EAC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4B989-D3A0-4802-B8D6-DC15256F8B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/>
          <a:stretch/>
        </p:blipFill>
        <p:spPr>
          <a:xfrm>
            <a:off x="215721" y="2136775"/>
            <a:ext cx="7340958" cy="411987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3D89C5-0DB5-4925-981D-F4044C353AFB}"/>
              </a:ext>
            </a:extLst>
          </p:cNvPr>
          <p:cNvCxnSpPr/>
          <p:nvPr/>
        </p:nvCxnSpPr>
        <p:spPr>
          <a:xfrm>
            <a:off x="63320" y="2289175"/>
            <a:ext cx="4700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F4BE6EB-7B86-49C1-AAF2-DB86149037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411122" y="4027042"/>
            <a:ext cx="4924613" cy="1505651"/>
          </a:xfrm>
          <a:prstGeom prst="bentConnector3">
            <a:avLst>
              <a:gd name="adj1" fmla="val 8544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4FD98A-56EF-415A-95FD-FCA8C0426008}"/>
              </a:ext>
            </a:extLst>
          </p:cNvPr>
          <p:cNvSpPr txBox="1"/>
          <p:nvPr/>
        </p:nvSpPr>
        <p:spPr>
          <a:xfrm>
            <a:off x="1676400" y="7215145"/>
            <a:ext cx="321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FDB Local Policy Update 2/2024</a:t>
            </a:r>
          </a:p>
        </p:txBody>
      </p:sp>
    </p:spTree>
    <p:extLst>
      <p:ext uri="{BB962C8B-B14F-4D97-AF65-F5344CB8AC3E}">
        <p14:creationId xmlns:p14="http://schemas.microsoft.com/office/powerpoint/2010/main" val="236880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A1289C0-58A2-4303-A226-0130D7616836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B8BFB-BDA4-4EC7-BE28-995BB3D5F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5A7C5-7214-4159-BCE2-F3C45F2BD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3B87F6-7AD5-4EE3-84D0-D566EB3D6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8" b="6299"/>
          <a:stretch/>
        </p:blipFill>
        <p:spPr>
          <a:xfrm>
            <a:off x="457200" y="1374775"/>
            <a:ext cx="6535574" cy="1079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D3672-257D-4749-9CDB-A820F7433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6061"/>
          <a:stretch/>
        </p:blipFill>
        <p:spPr>
          <a:xfrm>
            <a:off x="703426" y="2493818"/>
            <a:ext cx="6230774" cy="735363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FD1F05F-B666-40A1-9A66-BC9C0C855B22}"/>
              </a:ext>
            </a:extLst>
          </p:cNvPr>
          <p:cNvSpPr/>
          <p:nvPr/>
        </p:nvSpPr>
        <p:spPr>
          <a:xfrm rot="1351946" flipH="1">
            <a:off x="4952439" y="1591232"/>
            <a:ext cx="2498727" cy="137552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22AAE-A4C7-451D-9B47-2501659C1365}"/>
              </a:ext>
            </a:extLst>
          </p:cNvPr>
          <p:cNvSpPr txBox="1"/>
          <p:nvPr/>
        </p:nvSpPr>
        <p:spPr>
          <a:xfrm rot="1298547">
            <a:off x="5395837" y="2036197"/>
            <a:ext cx="199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TECHNOLOGY UPDATE</a:t>
            </a:r>
          </a:p>
        </p:txBody>
      </p:sp>
    </p:spTree>
    <p:extLst>
      <p:ext uri="{BB962C8B-B14F-4D97-AF65-F5344CB8AC3E}">
        <p14:creationId xmlns:p14="http://schemas.microsoft.com/office/powerpoint/2010/main" val="12113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BAF8BC-DB31-4A1D-853B-4BD35DA7D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6192"/>
            <a:ext cx="6553200" cy="8480612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7860E05-FCB6-4F1A-B8D6-0214A782FE42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E07E7-B0F4-4047-B776-787F63EC6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D5CCE-0A90-4806-A6A7-68C4C25EA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691CACE-2E37-401D-B8ED-986B2E1511C6}"/>
              </a:ext>
            </a:extLst>
          </p:cNvPr>
          <p:cNvSpPr/>
          <p:nvPr/>
        </p:nvSpPr>
        <p:spPr>
          <a:xfrm rot="21092393" flipH="1">
            <a:off x="3973790" y="1591232"/>
            <a:ext cx="2498727" cy="137552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A4D8C-41E6-474F-9E1E-9F948358278C}"/>
              </a:ext>
            </a:extLst>
          </p:cNvPr>
          <p:cNvSpPr txBox="1"/>
          <p:nvPr/>
        </p:nvSpPr>
        <p:spPr>
          <a:xfrm rot="21038994">
            <a:off x="4417188" y="2036197"/>
            <a:ext cx="199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TECHNOLOGY UPDATE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DB84AA-B8C6-4978-B5A4-8C8D45A283FD}"/>
              </a:ext>
            </a:extLst>
          </p:cNvPr>
          <p:cNvSpPr/>
          <p:nvPr/>
        </p:nvSpPr>
        <p:spPr>
          <a:xfrm rot="19697590" flipH="1">
            <a:off x="4874357" y="7162113"/>
            <a:ext cx="1721840" cy="137552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9CA45-F478-4660-B4E9-C9E0C5255B3E}"/>
              </a:ext>
            </a:extLst>
          </p:cNvPr>
          <p:cNvSpPr txBox="1"/>
          <p:nvPr/>
        </p:nvSpPr>
        <p:spPr>
          <a:xfrm rot="19644191">
            <a:off x="5259780" y="7541422"/>
            <a:ext cx="19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504 UPDATE</a:t>
            </a:r>
          </a:p>
        </p:txBody>
      </p:sp>
    </p:spTree>
    <p:extLst>
      <p:ext uri="{BB962C8B-B14F-4D97-AF65-F5344CB8AC3E}">
        <p14:creationId xmlns:p14="http://schemas.microsoft.com/office/powerpoint/2010/main" val="318280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7860E05-FCB6-4F1A-B8D6-0214A782FE42}"/>
              </a:ext>
            </a:extLst>
          </p:cNvPr>
          <p:cNvSpPr txBox="1"/>
          <p:nvPr/>
        </p:nvSpPr>
        <p:spPr>
          <a:xfrm>
            <a:off x="2472944" y="278891"/>
            <a:ext cx="27228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1435" algn="ctr">
              <a:lnSpc>
                <a:spcPts val="1380"/>
              </a:lnSpc>
            </a:pP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 Independent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School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District  Department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of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Pupil</a:t>
            </a:r>
            <a:r>
              <a:rPr sz="12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Services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15"/>
              </a:lnSpc>
            </a:pP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708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Palm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Blvd., </a:t>
            </a:r>
            <a:r>
              <a:rPr sz="12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Brownsville,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Texas</a:t>
            </a:r>
            <a:r>
              <a:rPr sz="1200" b="1" spc="-6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03030"/>
                </a:solidFill>
                <a:latin typeface="Times New Roman"/>
                <a:cs typeface="Times New Roman"/>
              </a:rPr>
              <a:t>78521</a:t>
            </a:r>
            <a:endParaRPr sz="1200">
              <a:latin typeface="Times New Roman"/>
              <a:cs typeface="Times New Roman"/>
            </a:endParaRPr>
          </a:p>
          <a:p>
            <a:pPr marL="24130" algn="ctr">
              <a:lnSpc>
                <a:spcPts val="1410"/>
              </a:lnSpc>
            </a:pP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Office (956)</a:t>
            </a:r>
            <a:r>
              <a:rPr sz="1200" b="1" spc="-8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03030"/>
                </a:solidFill>
                <a:latin typeface="Times New Roman"/>
                <a:cs typeface="Times New Roman"/>
              </a:rPr>
              <a:t>544-3966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E07E7-B0F4-4047-B776-787F63EC6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03"/>
            <a:ext cx="889610" cy="88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D5CCE-0A90-4806-A6A7-68C4C25EA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1" y="278891"/>
            <a:ext cx="896571" cy="89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109A7-6B59-4493-973E-36DE5BAE7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2634"/>
            <a:ext cx="6400800" cy="828338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14F4FCD-4831-4874-B79B-501EFC943FBE}"/>
              </a:ext>
            </a:extLst>
          </p:cNvPr>
          <p:cNvSpPr/>
          <p:nvPr/>
        </p:nvSpPr>
        <p:spPr>
          <a:xfrm rot="19766857" flipH="1">
            <a:off x="5259283" y="2174118"/>
            <a:ext cx="1721840" cy="137552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1C690-9C45-4860-897B-0C0B20CE5B69}"/>
              </a:ext>
            </a:extLst>
          </p:cNvPr>
          <p:cNvSpPr txBox="1"/>
          <p:nvPr/>
        </p:nvSpPr>
        <p:spPr>
          <a:xfrm rot="19713458">
            <a:off x="5644706" y="2553427"/>
            <a:ext cx="19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504 UPDATE</a:t>
            </a:r>
          </a:p>
        </p:txBody>
      </p:sp>
    </p:spTree>
    <p:extLst>
      <p:ext uri="{BB962C8B-B14F-4D97-AF65-F5344CB8AC3E}">
        <p14:creationId xmlns:p14="http://schemas.microsoft.com/office/powerpoint/2010/main" val="390157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885</Words>
  <Application>Microsoft Office PowerPoint</Application>
  <PresentationFormat>Custom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Black</vt:lpstr>
      <vt:lpstr>Calibri</vt:lpstr>
      <vt:lpstr>Century Gothic</vt:lpstr>
      <vt:lpstr>Times New Roman</vt:lpstr>
      <vt:lpstr>Wingdings</vt:lpstr>
      <vt:lpstr>Office Theme</vt:lpstr>
      <vt:lpstr>2024-2025 SCOC Disciplinary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Disciplinary Updates</dc:title>
  <dc:creator>David Lopez</dc:creator>
  <cp:lastModifiedBy>Veronica Avila</cp:lastModifiedBy>
  <cp:revision>120</cp:revision>
  <cp:lastPrinted>2024-07-31T21:44:51Z</cp:lastPrinted>
  <dcterms:created xsi:type="dcterms:W3CDTF">2019-07-29T22:11:03Z</dcterms:created>
  <dcterms:modified xsi:type="dcterms:W3CDTF">2024-08-05T21:24:15Z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2019-07-24T00:00:00Z</vt:filetime>
  </property>
  <property fmtid="{D5CDD505-2E9C-101B-9397-08002B2CF9AE}" pid="3" name="Creator">
    <vt:lpwstr>Adobe Acrobat Pro 2017 17.11.30143</vt:lpwstr>
  </property>
  <property fmtid="{D5CDD505-2E9C-101B-9397-08002B2CF9AE}" pid="4" name="LastSaved">
    <vt:filetime>2019-07-29T00:00:00Z</vt:filetime>
  </property>
</Properties>
</file>