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embeddedFontLst>
    <p:embeddedFont>
      <p:font typeface="Impact" panose="020B0806030902050204" pitchFamily="34" charset="0"/>
      <p:regular r:id="rId30"/>
    </p:embeddedFont>
    <p:embeddedFont>
      <p:font typeface="Open Sans" panose="020B0604020202020204" charset="0"/>
      <p:regular r:id="rId31"/>
      <p:bold r:id="rId32"/>
      <p:italic r:id="rId33"/>
      <p:boldItalic r:id="rId34"/>
    </p:embeddedFont>
    <p:embeddedFont>
      <p:font typeface="PT Sans Narrow" panose="020B0604020202020204" charset="0"/>
      <p:regular r:id="rId35"/>
      <p:bold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A757D4A-111E-4DB0-A28E-70A4653EA4BA}">
  <a:tblStyle styleId="{6A757D4A-111E-4DB0-A28E-70A4653EA4BA}"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421572548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421572548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1150" algn="l" rtl="0">
              <a:lnSpc>
                <a:spcPct val="115000"/>
              </a:lnSpc>
              <a:spcBef>
                <a:spcPts val="0"/>
              </a:spcBef>
              <a:spcAft>
                <a:spcPts val="0"/>
              </a:spcAft>
              <a:buClr>
                <a:schemeClr val="dk1"/>
              </a:buClr>
              <a:buSzPts val="1300"/>
              <a:buChar char="●"/>
            </a:pPr>
            <a:endParaRPr sz="1200">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421572548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421572548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421572548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421572548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800"/>
              </a:spcBef>
              <a:spcAft>
                <a:spcPts val="1100"/>
              </a:spcAft>
              <a:buNone/>
            </a:pP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4215725485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4215725485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421572548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421572548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4215725485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4215725485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14215725485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14215725485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421572548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421572548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1200"/>
              </a:spcAft>
              <a:buClr>
                <a:schemeClr val="dk1"/>
              </a:buClr>
              <a:buSzPts val="1018"/>
              <a:buFont typeface="Arial"/>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14215725485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14215725485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e98c852827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e98c852827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e7e45e9519_0_3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e7e45e9519_0_3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4215725485_0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14215725485_0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e7e45e9519_0_2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e7e45e9519_0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4215725485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4215725485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14215725485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14215725485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4215725485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4215725485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e7e45e9519_0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e7e45e9519_0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e7e45e9519_0_3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e7e45e9519_0_3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e7e45e9519_0_3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e7e45e9519_0_3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e7e45e9519_0_3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e7e45e9519_0_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4215725485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4215725485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e7e45e9519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e7e45e9519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e7e45e9519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e7e45e9519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7e45e9519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e7e45e9519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1200"/>
              </a:spcAft>
              <a:buClr>
                <a:schemeClr val="dk1"/>
              </a:buClr>
              <a:buSzPts val="1018"/>
              <a:buFont typeface="Arial"/>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4215725485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4215725485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1200"/>
              </a:spcAft>
              <a:buClr>
                <a:schemeClr val="dk1"/>
              </a:buClr>
              <a:buSzPts val="1018"/>
              <a:buFont typeface="Arial"/>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4215725485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4215725485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481688"/>
            <a:ext cx="562200" cy="0"/>
          </a:xfrm>
          <a:prstGeom prst="straightConnector1">
            <a:avLst/>
          </a:prstGeom>
          <a:noFill/>
          <a:ln w="76200" cap="flat" cmpd="sng">
            <a:solidFill>
              <a:srgbClr val="414042"/>
            </a:solidFill>
            <a:prstDash val="solid"/>
            <a:round/>
            <a:headEnd type="none" w="sm" len="sm"/>
            <a:tailEnd type="none" w="sm" len="sm"/>
          </a:ln>
        </p:spPr>
      </p:cxnSp>
      <p:cxnSp>
        <p:nvCxnSpPr>
          <p:cNvPr id="11" name="Google Shape;11;p2"/>
          <p:cNvCxnSpPr/>
          <p:nvPr/>
        </p:nvCxnSpPr>
        <p:spPr>
          <a:xfrm>
            <a:off x="1575035" y="3463052"/>
            <a:ext cx="562200" cy="0"/>
          </a:xfrm>
          <a:prstGeom prst="straightConnector1">
            <a:avLst/>
          </a:prstGeom>
          <a:noFill/>
          <a:ln w="76200" cap="flat" cmpd="sng">
            <a:solidFill>
              <a:srgbClr val="414042"/>
            </a:solidFill>
            <a:prstDash val="solid"/>
            <a:round/>
            <a:headEnd type="none" w="sm" len="sm"/>
            <a:tailEnd type="none" w="sm" len="sm"/>
          </a:ln>
        </p:spPr>
      </p:cxnSp>
      <p:grpSp>
        <p:nvGrpSpPr>
          <p:cNvPr id="12" name="Google Shape;12;p2"/>
          <p:cNvGrpSpPr/>
          <p:nvPr/>
        </p:nvGrpSpPr>
        <p:grpSpPr>
          <a:xfrm>
            <a:off x="1004144" y="7934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rgbClr val="035E5F"/>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rgbClr val="035E5F"/>
              </a:solidFill>
              <a:prstDash val="solid"/>
              <a:round/>
              <a:headEnd type="none" w="sm" len="sm"/>
              <a:tailEnd type="none" w="sm" len="sm"/>
            </a:ln>
          </p:spPr>
        </p:cxnSp>
      </p:grpSp>
      <p:grpSp>
        <p:nvGrpSpPr>
          <p:cNvPr id="15" name="Google Shape;15;p2"/>
          <p:cNvGrpSpPr/>
          <p:nvPr/>
        </p:nvGrpSpPr>
        <p:grpSpPr>
          <a:xfrm>
            <a:off x="1004151" y="41215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rgbClr val="035E5F"/>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rgbClr val="035E5F"/>
              </a:solidFill>
              <a:prstDash val="solid"/>
              <a:round/>
              <a:headEnd type="none" w="sm" len="sm"/>
              <a:tailEnd type="none" w="sm" len="sm"/>
            </a:ln>
          </p:spPr>
        </p:cxnSp>
      </p:grpSp>
      <p:sp>
        <p:nvSpPr>
          <p:cNvPr id="18" name="Google Shape;18;p2"/>
          <p:cNvSpPr txBox="1">
            <a:spLocks noGrp="1"/>
          </p:cNvSpPr>
          <p:nvPr>
            <p:ph type="subTitle" idx="1"/>
          </p:nvPr>
        </p:nvSpPr>
        <p:spPr>
          <a:xfrm>
            <a:off x="2137225" y="31548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rgbClr val="414042"/>
              </a:buClr>
              <a:buSzPts val="2400"/>
              <a:buNone/>
              <a:defRPr sz="2400">
                <a:solidFill>
                  <a:srgbClr val="414042"/>
                </a:solidFill>
              </a:defRPr>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9" name="Google Shape;19;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0" name="Google Shape;20;p2"/>
          <p:cNvPicPr preferRelativeResize="0"/>
          <p:nvPr/>
        </p:nvPicPr>
        <p:blipFill>
          <a:blip r:embed="rId2">
            <a:alphaModFix/>
          </a:blip>
          <a:stretch>
            <a:fillRect/>
          </a:stretch>
        </p:blipFill>
        <p:spPr>
          <a:xfrm>
            <a:off x="2114913" y="1219437"/>
            <a:ext cx="4914176" cy="1970000"/>
          </a:xfrm>
          <a:prstGeom prst="rect">
            <a:avLst/>
          </a:prstGeom>
          <a:noFill/>
          <a:ln>
            <a:noFill/>
          </a:ln>
        </p:spPr>
      </p:pic>
      <p:sp>
        <p:nvSpPr>
          <p:cNvPr id="21" name="Google Shape;21;p2"/>
          <p:cNvSpPr txBox="1"/>
          <p:nvPr/>
        </p:nvSpPr>
        <p:spPr>
          <a:xfrm>
            <a:off x="186375" y="4644475"/>
            <a:ext cx="63078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rgbClr val="414042"/>
                </a:solidFill>
                <a:latin typeface="Open Sans"/>
                <a:ea typeface="Open Sans"/>
                <a:cs typeface="Open Sans"/>
                <a:sym typeface="Open Sans"/>
              </a:rPr>
              <a:t>www.lcschools.org/lcva</a:t>
            </a:r>
            <a:endParaRPr sz="1600">
              <a:solidFill>
                <a:srgbClr val="414042"/>
              </a:solidFill>
              <a:latin typeface="Open Sans"/>
              <a:ea typeface="Open Sans"/>
              <a:cs typeface="Open Sans"/>
              <a:sym typeface="Open San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7"/>
        <p:cNvGrpSpPr/>
        <p:nvPr/>
      </p:nvGrpSpPr>
      <p:grpSpPr>
        <a:xfrm>
          <a:off x="0" y="0"/>
          <a:ext cx="0" cy="0"/>
          <a:chOff x="0" y="0"/>
          <a:chExt cx="0" cy="0"/>
        </a:xfrm>
      </p:grpSpPr>
      <p:sp>
        <p:nvSpPr>
          <p:cNvPr id="68" name="Google Shape;68;p11"/>
          <p:cNvSpPr/>
          <p:nvPr/>
        </p:nvSpPr>
        <p:spPr>
          <a:xfrm>
            <a:off x="-75" y="5045700"/>
            <a:ext cx="9144000" cy="97800"/>
          </a:xfrm>
          <a:prstGeom prst="rect">
            <a:avLst/>
          </a:prstGeom>
          <a:solidFill>
            <a:srgbClr val="035E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rgbClr val="035E5F"/>
              </a:buClr>
              <a:buSzPts val="13000"/>
              <a:buNone/>
              <a:defRPr sz="13000">
                <a:solidFill>
                  <a:srgbClr val="035E5F"/>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70" name="Google Shape;70;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71" name="Google Shape;71;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72" name="Google Shape;72;p11"/>
          <p:cNvPicPr preferRelativeResize="0"/>
          <p:nvPr/>
        </p:nvPicPr>
        <p:blipFill>
          <a:blip r:embed="rId2">
            <a:alphaModFix/>
          </a:blip>
          <a:stretch>
            <a:fillRect/>
          </a:stretch>
        </p:blipFill>
        <p:spPr>
          <a:xfrm>
            <a:off x="6982492" y="4261608"/>
            <a:ext cx="1764613" cy="707400"/>
          </a:xfrm>
          <a:prstGeom prst="rect">
            <a:avLst/>
          </a:prstGeom>
          <a:noFill/>
          <a:ln>
            <a:noFill/>
          </a:ln>
        </p:spPr>
      </p:pic>
      <p:sp>
        <p:nvSpPr>
          <p:cNvPr id="73" name="Google Shape;73;p11"/>
          <p:cNvSpPr txBox="1"/>
          <p:nvPr/>
        </p:nvSpPr>
        <p:spPr>
          <a:xfrm>
            <a:off x="265025" y="4749013"/>
            <a:ext cx="6361200" cy="307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200"/>
              </a:spcAft>
              <a:buNone/>
            </a:pPr>
            <a:r>
              <a:rPr lang="en" sz="800">
                <a:solidFill>
                  <a:srgbClr val="414042"/>
                </a:solidFill>
                <a:latin typeface="Open Sans"/>
                <a:ea typeface="Open Sans"/>
                <a:cs typeface="Open Sans"/>
                <a:sym typeface="Open Sans"/>
              </a:rPr>
              <a:t>Please see the LC Schools or LCVA Handbook for further information.</a:t>
            </a:r>
            <a:endParaRPr sz="800">
              <a:solidFill>
                <a:srgbClr val="414042"/>
              </a:solidFill>
              <a:latin typeface="Open Sans"/>
              <a:ea typeface="Open Sans"/>
              <a:cs typeface="Open Sans"/>
              <a:sym typeface="Open San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76" name="Google Shape;76;p12"/>
          <p:cNvPicPr preferRelativeResize="0"/>
          <p:nvPr/>
        </p:nvPicPr>
        <p:blipFill>
          <a:blip r:embed="rId2">
            <a:alphaModFix/>
          </a:blip>
          <a:stretch>
            <a:fillRect/>
          </a:stretch>
        </p:blipFill>
        <p:spPr>
          <a:xfrm>
            <a:off x="6982492" y="4261608"/>
            <a:ext cx="1764613" cy="707400"/>
          </a:xfrm>
          <a:prstGeom prst="rect">
            <a:avLst/>
          </a:prstGeom>
          <a:noFill/>
          <a:ln>
            <a:noFill/>
          </a:ln>
        </p:spPr>
      </p:pic>
      <p:sp>
        <p:nvSpPr>
          <p:cNvPr id="77" name="Google Shape;77;p12"/>
          <p:cNvSpPr txBox="1"/>
          <p:nvPr/>
        </p:nvSpPr>
        <p:spPr>
          <a:xfrm>
            <a:off x="265025" y="4749013"/>
            <a:ext cx="6361200" cy="307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200"/>
              </a:spcAft>
              <a:buNone/>
            </a:pPr>
            <a:r>
              <a:rPr lang="en" sz="800">
                <a:solidFill>
                  <a:srgbClr val="414042"/>
                </a:solidFill>
                <a:latin typeface="Open Sans"/>
                <a:ea typeface="Open Sans"/>
                <a:cs typeface="Open Sans"/>
                <a:sym typeface="Open Sans"/>
              </a:rPr>
              <a:t>Please see the LC Schools or LCVA Handbook for further information.</a:t>
            </a:r>
            <a:endParaRPr sz="800">
              <a:solidFill>
                <a:srgbClr val="414042"/>
              </a:solidFill>
              <a:latin typeface="Open Sans"/>
              <a:ea typeface="Open Sans"/>
              <a:cs typeface="Open Sans"/>
              <a:sym typeface="Open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3"/>
          <p:cNvSpPr/>
          <p:nvPr/>
        </p:nvSpPr>
        <p:spPr>
          <a:xfrm>
            <a:off x="-50" y="2571900"/>
            <a:ext cx="9144000" cy="2571600"/>
          </a:xfrm>
          <a:prstGeom prst="rect">
            <a:avLst/>
          </a:prstGeom>
          <a:solidFill>
            <a:srgbClr val="C1C1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5" name="Google Shape;2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pic>
        <p:nvPicPr>
          <p:cNvPr id="26" name="Google Shape;26;p3"/>
          <p:cNvPicPr preferRelativeResize="0"/>
          <p:nvPr/>
        </p:nvPicPr>
        <p:blipFill>
          <a:blip r:embed="rId2">
            <a:alphaModFix/>
          </a:blip>
          <a:stretch>
            <a:fillRect/>
          </a:stretch>
        </p:blipFill>
        <p:spPr>
          <a:xfrm>
            <a:off x="6982492" y="4261608"/>
            <a:ext cx="1764613" cy="7074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7"/>
        <p:cNvGrpSpPr/>
        <p:nvPr/>
      </p:nvGrpSpPr>
      <p:grpSpPr>
        <a:xfrm>
          <a:off x="0" y="0"/>
          <a:ext cx="0" cy="0"/>
          <a:chOff x="0" y="0"/>
          <a:chExt cx="0" cy="0"/>
        </a:xfrm>
      </p:grpSpPr>
      <p:sp>
        <p:nvSpPr>
          <p:cNvPr id="28" name="Google Shape;28;p4"/>
          <p:cNvSpPr/>
          <p:nvPr/>
        </p:nvSpPr>
        <p:spPr>
          <a:xfrm>
            <a:off x="-75" y="5045700"/>
            <a:ext cx="9144000" cy="97800"/>
          </a:xfrm>
          <a:prstGeom prst="rect">
            <a:avLst/>
          </a:prstGeom>
          <a:solidFill>
            <a:srgbClr val="035E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0" name="Google Shape;30;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1" name="Google Shape;31;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2" name="Google Shape;32;p4"/>
          <p:cNvPicPr preferRelativeResize="0"/>
          <p:nvPr/>
        </p:nvPicPr>
        <p:blipFill>
          <a:blip r:embed="rId2">
            <a:alphaModFix/>
          </a:blip>
          <a:stretch>
            <a:fillRect/>
          </a:stretch>
        </p:blipFill>
        <p:spPr>
          <a:xfrm>
            <a:off x="6982492" y="4261608"/>
            <a:ext cx="1764613" cy="707400"/>
          </a:xfrm>
          <a:prstGeom prst="rect">
            <a:avLst/>
          </a:prstGeom>
          <a:noFill/>
          <a:ln>
            <a:noFill/>
          </a:ln>
        </p:spPr>
      </p:pic>
      <p:sp>
        <p:nvSpPr>
          <p:cNvPr id="33" name="Google Shape;33;p4"/>
          <p:cNvSpPr txBox="1"/>
          <p:nvPr/>
        </p:nvSpPr>
        <p:spPr>
          <a:xfrm>
            <a:off x="265025" y="4749013"/>
            <a:ext cx="6361200" cy="307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200"/>
              </a:spcAft>
              <a:buNone/>
            </a:pPr>
            <a:r>
              <a:rPr lang="en" sz="800">
                <a:solidFill>
                  <a:srgbClr val="414042"/>
                </a:solidFill>
                <a:latin typeface="Open Sans"/>
                <a:ea typeface="Open Sans"/>
                <a:cs typeface="Open Sans"/>
                <a:sym typeface="Open Sans"/>
              </a:rPr>
              <a:t>Please see the LC Schools or LCVA Handbook for further information.</a:t>
            </a:r>
            <a:endParaRPr sz="800">
              <a:solidFill>
                <a:srgbClr val="414042"/>
              </a:solidFill>
              <a:latin typeface="Open Sans"/>
              <a:ea typeface="Open Sans"/>
              <a:cs typeface="Open Sans"/>
              <a:sym typeface="Open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6" name="Google Shape;36;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30200">
              <a:spcBef>
                <a:spcPts val="0"/>
              </a:spcBef>
              <a:spcAft>
                <a:spcPts val="0"/>
              </a:spcAft>
              <a:buSzPts val="1600"/>
              <a:buChar char="●"/>
              <a:defRPr sz="1600"/>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23850">
              <a:spcBef>
                <a:spcPts val="0"/>
              </a:spcBef>
              <a:spcAft>
                <a:spcPts val="0"/>
              </a:spcAft>
              <a:buSzPts val="1500"/>
              <a:buChar char="●"/>
              <a:defRPr sz="1500"/>
            </a:lvl1pPr>
            <a:lvl2pPr marL="914400" lvl="1" indent="-311150">
              <a:spcBef>
                <a:spcPts val="0"/>
              </a:spcBef>
              <a:spcAft>
                <a:spcPts val="0"/>
              </a:spcAft>
              <a:buSzPts val="1300"/>
              <a:buChar char="○"/>
              <a:defRPr sz="1300"/>
            </a:lvl2pPr>
            <a:lvl3pPr marL="1371600" lvl="2" indent="-311150">
              <a:spcBef>
                <a:spcPts val="0"/>
              </a:spcBef>
              <a:spcAft>
                <a:spcPts val="0"/>
              </a:spcAft>
              <a:buSzPts val="1300"/>
              <a:buChar char="■"/>
              <a:defRPr sz="1300"/>
            </a:lvl3pPr>
            <a:lvl4pPr marL="1828800" lvl="3" indent="-311150">
              <a:spcBef>
                <a:spcPts val="0"/>
              </a:spcBef>
              <a:spcAft>
                <a:spcPts val="0"/>
              </a:spcAft>
              <a:buSzPts val="1300"/>
              <a:buChar char="●"/>
              <a:defRPr sz="1300"/>
            </a:lvl4pPr>
            <a:lvl5pPr marL="2286000" lvl="4" indent="-311150">
              <a:spcBef>
                <a:spcPts val="0"/>
              </a:spcBef>
              <a:spcAft>
                <a:spcPts val="0"/>
              </a:spcAft>
              <a:buSzPts val="1300"/>
              <a:buChar char="○"/>
              <a:defRPr sz="1300"/>
            </a:lvl5pPr>
            <a:lvl6pPr marL="2743200" lvl="5" indent="-311150">
              <a:spcBef>
                <a:spcPts val="0"/>
              </a:spcBef>
              <a:spcAft>
                <a:spcPts val="0"/>
              </a:spcAft>
              <a:buSzPts val="1300"/>
              <a:buChar char="■"/>
              <a:defRPr sz="1300"/>
            </a:lvl6pPr>
            <a:lvl7pPr marL="3200400" lvl="6" indent="-311150">
              <a:spcBef>
                <a:spcPts val="0"/>
              </a:spcBef>
              <a:spcAft>
                <a:spcPts val="0"/>
              </a:spcAft>
              <a:buSzPts val="1300"/>
              <a:buChar char="●"/>
              <a:defRPr sz="1300"/>
            </a:lvl7pPr>
            <a:lvl8pPr marL="3657600" lvl="7" indent="-311150">
              <a:spcBef>
                <a:spcPts val="0"/>
              </a:spcBef>
              <a:spcAft>
                <a:spcPts val="0"/>
              </a:spcAft>
              <a:buSzPts val="1300"/>
              <a:buChar char="○"/>
              <a:defRPr sz="1300"/>
            </a:lvl8pPr>
            <a:lvl9pPr marL="4114800" lvl="8" indent="-311150">
              <a:spcBef>
                <a:spcPts val="0"/>
              </a:spcBef>
              <a:spcAft>
                <a:spcPts val="0"/>
              </a:spcAft>
              <a:buSzPts val="1300"/>
              <a:buChar char="■"/>
              <a:defRPr sz="1300"/>
            </a:lvl9pPr>
          </a:lstStyle>
          <a:p>
            <a:endParaRPr/>
          </a:p>
        </p:txBody>
      </p:sp>
      <p:sp>
        <p:nvSpPr>
          <p:cNvPr id="38" name="Google Shape;3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9" name="Google Shape;39;p5"/>
          <p:cNvPicPr preferRelativeResize="0"/>
          <p:nvPr/>
        </p:nvPicPr>
        <p:blipFill>
          <a:blip r:embed="rId2">
            <a:alphaModFix/>
          </a:blip>
          <a:stretch>
            <a:fillRect/>
          </a:stretch>
        </p:blipFill>
        <p:spPr>
          <a:xfrm>
            <a:off x="6982492" y="4261608"/>
            <a:ext cx="1764613" cy="707400"/>
          </a:xfrm>
          <a:prstGeom prst="rect">
            <a:avLst/>
          </a:prstGeom>
          <a:noFill/>
          <a:ln>
            <a:noFill/>
          </a:ln>
        </p:spPr>
      </p:pic>
      <p:sp>
        <p:nvSpPr>
          <p:cNvPr id="40" name="Google Shape;40;p5"/>
          <p:cNvSpPr txBox="1"/>
          <p:nvPr/>
        </p:nvSpPr>
        <p:spPr>
          <a:xfrm>
            <a:off x="265025" y="4749013"/>
            <a:ext cx="6361200" cy="307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200"/>
              </a:spcAft>
              <a:buNone/>
            </a:pPr>
            <a:r>
              <a:rPr lang="en" sz="800">
                <a:solidFill>
                  <a:srgbClr val="414042"/>
                </a:solidFill>
                <a:latin typeface="Open Sans"/>
                <a:ea typeface="Open Sans"/>
                <a:cs typeface="Open Sans"/>
                <a:sym typeface="Open Sans"/>
              </a:rPr>
              <a:t>Please see the LC Schools or LCVA Handbook for further information.</a:t>
            </a:r>
            <a:endParaRPr sz="800">
              <a:solidFill>
                <a:srgbClr val="414042"/>
              </a:solidFill>
              <a:latin typeface="Open Sans"/>
              <a:ea typeface="Open Sans"/>
              <a:cs typeface="Open Sans"/>
              <a:sym typeface="Open San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43" name="Google Shape;4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4" name="Google Shape;44;p6"/>
          <p:cNvPicPr preferRelativeResize="0"/>
          <p:nvPr/>
        </p:nvPicPr>
        <p:blipFill>
          <a:blip r:embed="rId2">
            <a:alphaModFix/>
          </a:blip>
          <a:stretch>
            <a:fillRect/>
          </a:stretch>
        </p:blipFill>
        <p:spPr>
          <a:xfrm>
            <a:off x="6982492" y="4261608"/>
            <a:ext cx="1764613" cy="707400"/>
          </a:xfrm>
          <a:prstGeom prst="rect">
            <a:avLst/>
          </a:prstGeom>
          <a:noFill/>
          <a:ln>
            <a:noFill/>
          </a:ln>
        </p:spPr>
      </p:pic>
      <p:sp>
        <p:nvSpPr>
          <p:cNvPr id="45" name="Google Shape;45;p6"/>
          <p:cNvSpPr txBox="1"/>
          <p:nvPr/>
        </p:nvSpPr>
        <p:spPr>
          <a:xfrm>
            <a:off x="265025" y="4749013"/>
            <a:ext cx="6361200" cy="307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200"/>
              </a:spcAft>
              <a:buNone/>
            </a:pPr>
            <a:r>
              <a:rPr lang="en" sz="800">
                <a:solidFill>
                  <a:srgbClr val="414042"/>
                </a:solidFill>
                <a:latin typeface="Open Sans"/>
                <a:ea typeface="Open Sans"/>
                <a:cs typeface="Open Sans"/>
                <a:sym typeface="Open Sans"/>
              </a:rPr>
              <a:t>Please see the LC Schools or LCVA Handbook for further information.</a:t>
            </a:r>
            <a:endParaRPr sz="800">
              <a:solidFill>
                <a:srgbClr val="414042"/>
              </a:solidFill>
              <a:latin typeface="Open Sans"/>
              <a:ea typeface="Open Sans"/>
              <a:cs typeface="Open Sans"/>
              <a:sym typeface="Open San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0" name="Google Shape;50;p7"/>
          <p:cNvPicPr preferRelativeResize="0"/>
          <p:nvPr/>
        </p:nvPicPr>
        <p:blipFill>
          <a:blip r:embed="rId2">
            <a:alphaModFix/>
          </a:blip>
          <a:stretch>
            <a:fillRect/>
          </a:stretch>
        </p:blipFill>
        <p:spPr>
          <a:xfrm>
            <a:off x="6982492" y="4261608"/>
            <a:ext cx="1764613" cy="707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rgbClr val="C1C1C1"/>
        </a:solidFill>
        <a:effectLst/>
      </p:bgPr>
    </p:bg>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rgbClr val="035E5F"/>
              </a:buClr>
              <a:buSzPts val="5400"/>
              <a:buNone/>
              <a:defRPr sz="5400" b="0">
                <a:solidFill>
                  <a:srgbClr val="035E5F"/>
                </a:solidFill>
              </a:defRPr>
            </a:lvl1pPr>
            <a:lvl2pPr lvl="1">
              <a:spcBef>
                <a:spcPts val="0"/>
              </a:spcBef>
              <a:spcAft>
                <a:spcPts val="0"/>
              </a:spcAft>
              <a:buClr>
                <a:srgbClr val="035E5F"/>
              </a:buClr>
              <a:buSzPts val="5400"/>
              <a:buNone/>
              <a:defRPr sz="5400" b="0">
                <a:solidFill>
                  <a:srgbClr val="035E5F"/>
                </a:solidFill>
              </a:defRPr>
            </a:lvl2pPr>
            <a:lvl3pPr lvl="2">
              <a:spcBef>
                <a:spcPts val="0"/>
              </a:spcBef>
              <a:spcAft>
                <a:spcPts val="0"/>
              </a:spcAft>
              <a:buClr>
                <a:srgbClr val="035E5F"/>
              </a:buClr>
              <a:buSzPts val="5400"/>
              <a:buNone/>
              <a:defRPr sz="5400" b="0">
                <a:solidFill>
                  <a:srgbClr val="035E5F"/>
                </a:solidFill>
              </a:defRPr>
            </a:lvl3pPr>
            <a:lvl4pPr lvl="3">
              <a:spcBef>
                <a:spcPts val="0"/>
              </a:spcBef>
              <a:spcAft>
                <a:spcPts val="0"/>
              </a:spcAft>
              <a:buClr>
                <a:srgbClr val="035E5F"/>
              </a:buClr>
              <a:buSzPts val="5400"/>
              <a:buNone/>
              <a:defRPr sz="5400" b="0">
                <a:solidFill>
                  <a:srgbClr val="035E5F"/>
                </a:solidFill>
              </a:defRPr>
            </a:lvl4pPr>
            <a:lvl5pPr lvl="4">
              <a:spcBef>
                <a:spcPts val="0"/>
              </a:spcBef>
              <a:spcAft>
                <a:spcPts val="0"/>
              </a:spcAft>
              <a:buClr>
                <a:srgbClr val="035E5F"/>
              </a:buClr>
              <a:buSzPts val="5400"/>
              <a:buNone/>
              <a:defRPr sz="5400" b="0">
                <a:solidFill>
                  <a:srgbClr val="035E5F"/>
                </a:solidFill>
              </a:defRPr>
            </a:lvl5pPr>
            <a:lvl6pPr lvl="5">
              <a:spcBef>
                <a:spcPts val="0"/>
              </a:spcBef>
              <a:spcAft>
                <a:spcPts val="0"/>
              </a:spcAft>
              <a:buClr>
                <a:srgbClr val="035E5F"/>
              </a:buClr>
              <a:buSzPts val="5400"/>
              <a:buNone/>
              <a:defRPr sz="5400" b="0">
                <a:solidFill>
                  <a:srgbClr val="035E5F"/>
                </a:solidFill>
              </a:defRPr>
            </a:lvl6pPr>
            <a:lvl7pPr lvl="6">
              <a:spcBef>
                <a:spcPts val="0"/>
              </a:spcBef>
              <a:spcAft>
                <a:spcPts val="0"/>
              </a:spcAft>
              <a:buClr>
                <a:srgbClr val="035E5F"/>
              </a:buClr>
              <a:buSzPts val="5400"/>
              <a:buNone/>
              <a:defRPr sz="5400" b="0">
                <a:solidFill>
                  <a:srgbClr val="035E5F"/>
                </a:solidFill>
              </a:defRPr>
            </a:lvl7pPr>
            <a:lvl8pPr lvl="7">
              <a:spcBef>
                <a:spcPts val="0"/>
              </a:spcBef>
              <a:spcAft>
                <a:spcPts val="0"/>
              </a:spcAft>
              <a:buClr>
                <a:srgbClr val="035E5F"/>
              </a:buClr>
              <a:buSzPts val="5400"/>
              <a:buNone/>
              <a:defRPr sz="5400" b="0">
                <a:solidFill>
                  <a:srgbClr val="035E5F"/>
                </a:solidFill>
              </a:defRPr>
            </a:lvl8pPr>
            <a:lvl9pPr lvl="8">
              <a:spcBef>
                <a:spcPts val="0"/>
              </a:spcBef>
              <a:spcAft>
                <a:spcPts val="0"/>
              </a:spcAft>
              <a:buClr>
                <a:srgbClr val="035E5F"/>
              </a:buClr>
              <a:buSzPts val="5400"/>
              <a:buNone/>
              <a:defRPr sz="5400" b="0">
                <a:solidFill>
                  <a:srgbClr val="035E5F"/>
                </a:solidFill>
              </a:defRPr>
            </a:lvl9pPr>
          </a:lstStyle>
          <a:p>
            <a:endParaRPr/>
          </a:p>
        </p:txBody>
      </p:sp>
      <p:sp>
        <p:nvSpPr>
          <p:cNvPr id="53" name="Google Shape;5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4" name="Google Shape;54;p8"/>
          <p:cNvPicPr preferRelativeResize="0"/>
          <p:nvPr/>
        </p:nvPicPr>
        <p:blipFill>
          <a:blip r:embed="rId2">
            <a:alphaModFix/>
          </a:blip>
          <a:stretch>
            <a:fillRect/>
          </a:stretch>
        </p:blipFill>
        <p:spPr>
          <a:xfrm>
            <a:off x="6982492" y="4261608"/>
            <a:ext cx="1764613" cy="7074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5"/>
        <p:cNvGrpSpPr/>
        <p:nvPr/>
      </p:nvGrpSpPr>
      <p:grpSpPr>
        <a:xfrm>
          <a:off x="0" y="0"/>
          <a:ext cx="0" cy="0"/>
          <a:chOff x="0" y="0"/>
          <a:chExt cx="0" cy="0"/>
        </a:xfrm>
      </p:grpSpPr>
      <p:sp>
        <p:nvSpPr>
          <p:cNvPr id="56" name="Google Shape;56;p9"/>
          <p:cNvSpPr/>
          <p:nvPr/>
        </p:nvSpPr>
        <p:spPr>
          <a:xfrm>
            <a:off x="4572000" y="0"/>
            <a:ext cx="4572000" cy="5143500"/>
          </a:xfrm>
          <a:prstGeom prst="rect">
            <a:avLst/>
          </a:prstGeom>
          <a:solidFill>
            <a:srgbClr val="035E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7" name="Google Shape;5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8" name="Google Shape;5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9" name="Google Shape;5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0" name="Google Shape;6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1" name="Google Shape;6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pic>
        <p:nvPicPr>
          <p:cNvPr id="62" name="Google Shape;62;p9"/>
          <p:cNvPicPr preferRelativeResize="0"/>
          <p:nvPr/>
        </p:nvPicPr>
        <p:blipFill>
          <a:blip r:embed="rId2">
            <a:alphaModFix/>
          </a:blip>
          <a:stretch>
            <a:fillRect/>
          </a:stretch>
        </p:blipFill>
        <p:spPr>
          <a:xfrm>
            <a:off x="186017" y="4349433"/>
            <a:ext cx="1764613" cy="707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3"/>
        <p:cNvGrpSpPr/>
        <p:nvPr/>
      </p:nvGrpSpPr>
      <p:grpSpPr>
        <a:xfrm>
          <a:off x="0" y="0"/>
          <a:ext cx="0" cy="0"/>
          <a:chOff x="0" y="0"/>
          <a:chExt cx="0" cy="0"/>
        </a:xfrm>
      </p:grpSpPr>
      <p:sp>
        <p:nvSpPr>
          <p:cNvPr id="64" name="Google Shape;64;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65" name="Google Shape;6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66" name="Google Shape;66;p10"/>
          <p:cNvPicPr preferRelativeResize="0"/>
          <p:nvPr/>
        </p:nvPicPr>
        <p:blipFill>
          <a:blip r:embed="rId2">
            <a:alphaModFix/>
          </a:blip>
          <a:stretch>
            <a:fillRect/>
          </a:stretch>
        </p:blipFill>
        <p:spPr>
          <a:xfrm>
            <a:off x="6982492" y="4261608"/>
            <a:ext cx="1764613" cy="7074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34F5C"/>
              </a:buClr>
              <a:buSzPts val="3600"/>
              <a:buFont typeface="PT Sans Narrow"/>
              <a:buNone/>
              <a:defRPr sz="3600" b="1">
                <a:solidFill>
                  <a:srgbClr val="134F5C"/>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414042"/>
              </a:buClr>
              <a:buSzPts val="1800"/>
              <a:buFont typeface="Open Sans"/>
              <a:buChar char="●"/>
              <a:defRPr sz="1800">
                <a:solidFill>
                  <a:srgbClr val="414042"/>
                </a:solidFill>
                <a:latin typeface="Open Sans"/>
                <a:ea typeface="Open Sans"/>
                <a:cs typeface="Open Sans"/>
                <a:sym typeface="Open Sans"/>
              </a:defRPr>
            </a:lvl1pPr>
            <a:lvl2pPr marL="914400" lvl="1"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2pPr>
            <a:lvl3pPr marL="1371600" lvl="2"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3pPr>
            <a:lvl4pPr marL="1828800" lvl="3"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4pPr>
            <a:lvl5pPr marL="2286000" lvl="4"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5pPr>
            <a:lvl6pPr marL="2743200" lvl="5"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6pPr>
            <a:lvl7pPr marL="3200400" lvl="6"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7pPr>
            <a:lvl8pPr marL="3657600" lvl="7"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8pPr>
            <a:lvl9pPr marL="4114800" lvl="8" indent="-317500">
              <a:lnSpc>
                <a:spcPct val="115000"/>
              </a:lnSpc>
              <a:spcBef>
                <a:spcPts val="0"/>
              </a:spcBef>
              <a:spcAft>
                <a:spcPts val="0"/>
              </a:spcAft>
              <a:buClr>
                <a:srgbClr val="414042"/>
              </a:buClr>
              <a:buSzPts val="1400"/>
              <a:buFont typeface="Open Sans"/>
              <a:buChar char="■"/>
              <a:defRPr>
                <a:solidFill>
                  <a:srgbClr val="41404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lcschools.org/cms/lib/AL50000129/Centricity/Domain/4/2023-2024%20Year%20Teacher%20and%20Student%20Calendar.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drive.google.com/file/d/173Z4EmJU_VYvxK3_hAS22-1s1ygRexim/view?usp=sharin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jennifer.staggs@lcschools.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docs.google.com/document/d/1-eBvqjACm22eZqQmiNhkkFanEufmCwBCZU3_t46Z-cY/edit?usp=sharingSQvrDzPVDSmSqNd_Hbmjvk4KqnDJD8CDp7MfBwe2I/edit?usp=sharing"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s://clever.com/in/lcschools/student"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hyperlink" Target="http://lcschools.schoology.co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lcschools.org/lcva"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3"/>
          <p:cNvSpPr txBox="1">
            <a:spLocks noGrp="1"/>
          </p:cNvSpPr>
          <p:nvPr>
            <p:ph type="subTitle" idx="1"/>
          </p:nvPr>
        </p:nvSpPr>
        <p:spPr>
          <a:xfrm>
            <a:off x="2137225" y="315483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300">
                <a:latin typeface="Impact"/>
                <a:ea typeface="Impact"/>
                <a:cs typeface="Impact"/>
                <a:sym typeface="Impact"/>
              </a:rPr>
              <a:t>LAUDERDALE COUNTY VIRTUAL ACADEMY</a:t>
            </a:r>
            <a:endParaRPr sz="2300">
              <a:latin typeface="Impact"/>
              <a:ea typeface="Impact"/>
              <a:cs typeface="Impact"/>
              <a:sym typeface="Impact"/>
            </a:endParaRPr>
          </a:p>
        </p:txBody>
      </p:sp>
      <p:sp>
        <p:nvSpPr>
          <p:cNvPr id="83" name="Google Shape;83;p13"/>
          <p:cNvSpPr txBox="1">
            <a:spLocks noGrp="1"/>
          </p:cNvSpPr>
          <p:nvPr>
            <p:ph type="subTitle" idx="1"/>
          </p:nvPr>
        </p:nvSpPr>
        <p:spPr>
          <a:xfrm>
            <a:off x="2136750" y="362253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300">
                <a:latin typeface="PT Sans Narrow"/>
                <a:ea typeface="PT Sans Narrow"/>
                <a:cs typeface="PT Sans Narrow"/>
                <a:sym typeface="PT Sans Narrow"/>
              </a:rPr>
              <a:t>2023-2024 Orientation</a:t>
            </a:r>
            <a:endParaRPr sz="2300">
              <a:latin typeface="PT Sans Narrow"/>
              <a:ea typeface="PT Sans Narrow"/>
              <a:cs typeface="PT Sans Narrow"/>
              <a:sym typeface="PT Sans Narrow"/>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ATTENDANCE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Attendance Requirements</a:t>
            </a:r>
            <a:endParaRPr/>
          </a:p>
        </p:txBody>
      </p:sp>
      <p:sp>
        <p:nvSpPr>
          <p:cNvPr id="144" name="Google Shape;144;p2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LCVA will follow the </a:t>
            </a:r>
            <a:r>
              <a:rPr lang="en" u="sng">
                <a:solidFill>
                  <a:schemeClr val="hlink"/>
                </a:solidFill>
                <a:hlinkClick r:id="rId3"/>
              </a:rPr>
              <a:t>district calendar</a:t>
            </a:r>
            <a:r>
              <a:rPr lang="en"/>
              <a:t>. Attendance will be recorded daily using Edgenuity login time-stamping. </a:t>
            </a:r>
            <a:endParaRPr/>
          </a:p>
          <a:p>
            <a:pPr marL="457200" lvl="0" indent="-342900" algn="l" rtl="0">
              <a:spcBef>
                <a:spcPts val="1200"/>
              </a:spcBef>
              <a:spcAft>
                <a:spcPts val="0"/>
              </a:spcAft>
              <a:buSzPts val="1800"/>
              <a:buChar char="●"/>
            </a:pPr>
            <a:r>
              <a:rPr lang="en"/>
              <a:t>Adhere to the Lauderdale County Schools Attendance Policy</a:t>
            </a:r>
            <a:endParaRPr/>
          </a:p>
          <a:p>
            <a:pPr marL="457200" lvl="0" indent="-342900" algn="l" rtl="0">
              <a:spcBef>
                <a:spcPts val="0"/>
              </a:spcBef>
              <a:spcAft>
                <a:spcPts val="0"/>
              </a:spcAft>
              <a:buSzPts val="1800"/>
              <a:buChar char="●"/>
            </a:pPr>
            <a:r>
              <a:rPr lang="en"/>
              <a:t>Log in to courseware within the 24-hour window of the school day to document attendance</a:t>
            </a:r>
            <a:endParaRPr/>
          </a:p>
          <a:p>
            <a:pPr marL="457200" lvl="0" indent="-342900" algn="l" rtl="0">
              <a:spcBef>
                <a:spcPts val="0"/>
              </a:spcBef>
              <a:spcAft>
                <a:spcPts val="0"/>
              </a:spcAft>
              <a:buSzPts val="1800"/>
              <a:buChar char="●"/>
            </a:pPr>
            <a:r>
              <a:rPr lang="en"/>
              <a:t>Physical attendance when directed by virtual staff</a:t>
            </a:r>
            <a:endParaRPr/>
          </a:p>
          <a:p>
            <a:pPr marL="457200" lvl="0" indent="-342900" algn="l" rtl="0">
              <a:spcBef>
                <a:spcPts val="0"/>
              </a:spcBef>
              <a:spcAft>
                <a:spcPts val="0"/>
              </a:spcAft>
              <a:buSzPts val="1800"/>
              <a:buChar char="●"/>
            </a:pPr>
            <a:r>
              <a:rPr lang="en"/>
              <a:t>Provide documentation for excused absences </a:t>
            </a:r>
            <a:endParaRPr/>
          </a:p>
          <a:p>
            <a:pPr marL="457200" lvl="0" indent="-342900" algn="l" rtl="0">
              <a:spcBef>
                <a:spcPts val="0"/>
              </a:spcBef>
              <a:spcAft>
                <a:spcPts val="0"/>
              </a:spcAft>
              <a:buSzPts val="1800"/>
              <a:buChar char="●"/>
            </a:pPr>
            <a:r>
              <a:rPr lang="en"/>
              <a:t>Extended family travel should be approved by the LCVA Director using the </a:t>
            </a:r>
            <a:r>
              <a:rPr lang="en" sz="1600" b="1" u="sng">
                <a:solidFill>
                  <a:srgbClr val="035E5F"/>
                </a:solidFill>
                <a:hlinkClick r:id="rId4">
                  <a:extLst>
                    <a:ext uri="{A12FA001-AC4F-418D-AE19-62706E023703}">
                      <ahyp:hlinkClr xmlns:ahyp="http://schemas.microsoft.com/office/drawing/2018/hyperlinkcolor" val="tx"/>
                    </a:ext>
                  </a:extLst>
                </a:hlinkClick>
              </a:rPr>
              <a:t>release time form</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Excuse Documentation</a:t>
            </a:r>
            <a:endParaRPr/>
          </a:p>
        </p:txBody>
      </p:sp>
      <p:sp>
        <p:nvSpPr>
          <p:cNvPr id="150" name="Google Shape;150;p2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fontScale="85000" lnSpcReduction="20000"/>
          </a:bodyPr>
          <a:lstStyle/>
          <a:p>
            <a:pPr marL="0" marR="0" lvl="0" indent="0" algn="l" rtl="0">
              <a:lnSpc>
                <a:spcPct val="115000"/>
              </a:lnSpc>
              <a:spcBef>
                <a:spcPts val="0"/>
              </a:spcBef>
              <a:spcAft>
                <a:spcPts val="0"/>
              </a:spcAft>
              <a:buNone/>
            </a:pPr>
            <a:r>
              <a:rPr lang="en"/>
              <a:t>Excuses should be submitted within three days to to Mrs. Staggs (</a:t>
            </a:r>
            <a:r>
              <a:rPr lang="en" u="sng">
                <a:solidFill>
                  <a:schemeClr val="hlink"/>
                </a:solidFill>
                <a:hlinkClick r:id="rId3"/>
              </a:rPr>
              <a:t>jennifer.staggs@lcschools.org</a:t>
            </a:r>
            <a:r>
              <a:rPr lang="en"/>
              <a:t>) . School officials will decide if the absence is excused by following state and local board guidelines.</a:t>
            </a:r>
            <a:endParaRPr/>
          </a:p>
          <a:p>
            <a:pPr marL="457200" marR="0" lvl="0" indent="-325755" algn="l" rtl="0">
              <a:lnSpc>
                <a:spcPct val="115000"/>
              </a:lnSpc>
              <a:spcBef>
                <a:spcPts val="1200"/>
              </a:spcBef>
              <a:spcAft>
                <a:spcPts val="0"/>
              </a:spcAft>
              <a:buSzPct val="100000"/>
              <a:buChar char="●"/>
            </a:pPr>
            <a:r>
              <a:rPr lang="en"/>
              <a:t>Excused for: (1) illness, (2) legal quarantine, (3) emergency conditions as determined by the principal, (4) inclement weather which would be dangerous as determined by the superintendent, (5) death in the immediate family, (6) Court subpoena, and (7) prior permission of the principal and consent of the parent or legal guardian.</a:t>
            </a:r>
            <a:endParaRPr/>
          </a:p>
          <a:p>
            <a:pPr marL="0" marR="0" lvl="0" indent="0" algn="l" rtl="0">
              <a:lnSpc>
                <a:spcPct val="115000"/>
              </a:lnSpc>
              <a:spcBef>
                <a:spcPts val="1200"/>
              </a:spcBef>
              <a:spcAft>
                <a:spcPts val="0"/>
              </a:spcAft>
              <a:buNone/>
            </a:pPr>
            <a:r>
              <a:rPr lang="en"/>
              <a:t>Documentation Types</a:t>
            </a:r>
            <a:endParaRPr/>
          </a:p>
          <a:p>
            <a:pPr marL="457200" marR="0" lvl="0" indent="-325755" algn="l" rtl="0">
              <a:lnSpc>
                <a:spcPct val="115000"/>
              </a:lnSpc>
              <a:spcBef>
                <a:spcPts val="1200"/>
              </a:spcBef>
              <a:spcAft>
                <a:spcPts val="0"/>
              </a:spcAft>
              <a:buSzPct val="100000"/>
              <a:buChar char="●"/>
            </a:pPr>
            <a:r>
              <a:rPr lang="en"/>
              <a:t>Guardian note, not to exceed five (5) per semester</a:t>
            </a:r>
            <a:endParaRPr/>
          </a:p>
          <a:p>
            <a:pPr marL="457200" marR="0" lvl="0" indent="-325755" algn="l" rtl="0">
              <a:lnSpc>
                <a:spcPct val="115000"/>
              </a:lnSpc>
              <a:spcBef>
                <a:spcPts val="0"/>
              </a:spcBef>
              <a:spcAft>
                <a:spcPts val="0"/>
              </a:spcAft>
              <a:buSzPct val="150000"/>
              <a:buChar char="●"/>
            </a:pPr>
            <a:r>
              <a:rPr lang="en"/>
              <a:t>Any additional absences must be doctor or court verified for school officials to determine if the absence(s) should be excused. Doctors’/Court Officials’ excuses must have original signatures from appropriate medical/legal personnel.</a:t>
            </a:r>
            <a:endParaRPr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Truancy</a:t>
            </a:r>
            <a:endParaRPr/>
          </a:p>
        </p:txBody>
      </p:sp>
      <p:sp>
        <p:nvSpPr>
          <p:cNvPr id="156" name="Google Shape;156;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t>1st Unexcused Absence</a:t>
            </a:r>
            <a:endParaRPr/>
          </a:p>
          <a:p>
            <a:pPr marL="914400" lvl="1" indent="-317500" algn="l" rtl="0">
              <a:spcBef>
                <a:spcPts val="0"/>
              </a:spcBef>
              <a:spcAft>
                <a:spcPts val="0"/>
              </a:spcAft>
              <a:buSzPts val="1400"/>
              <a:buChar char="○"/>
            </a:pPr>
            <a:r>
              <a:rPr lang="en"/>
              <a:t>Parents/guardians will be notified.</a:t>
            </a:r>
            <a:endParaRPr/>
          </a:p>
          <a:p>
            <a:pPr marL="457200" lvl="0" indent="-342900" algn="l" rtl="0">
              <a:spcBef>
                <a:spcPts val="0"/>
              </a:spcBef>
              <a:spcAft>
                <a:spcPts val="0"/>
              </a:spcAft>
              <a:buSzPts val="1800"/>
              <a:buChar char="●"/>
            </a:pPr>
            <a:r>
              <a:rPr lang="en"/>
              <a:t>5th Unexcused Absence</a:t>
            </a:r>
            <a:endParaRPr/>
          </a:p>
          <a:p>
            <a:pPr marL="914400" lvl="1" indent="-317500" algn="l" rtl="0">
              <a:spcBef>
                <a:spcPts val="0"/>
              </a:spcBef>
              <a:spcAft>
                <a:spcPts val="0"/>
              </a:spcAft>
              <a:buSzPts val="1400"/>
              <a:buChar char="○"/>
            </a:pPr>
            <a:r>
              <a:rPr lang="en"/>
              <a:t>Mandatory conference with administration and/or participate in the Early Warning program provided by the juvenile court.</a:t>
            </a:r>
            <a:endParaRPr/>
          </a:p>
          <a:p>
            <a:pPr marL="914400" lvl="1" indent="-317500" algn="l" rtl="0">
              <a:spcBef>
                <a:spcPts val="0"/>
              </a:spcBef>
              <a:spcAft>
                <a:spcPts val="0"/>
              </a:spcAft>
              <a:buSzPts val="1400"/>
              <a:buChar char="○"/>
            </a:pPr>
            <a:r>
              <a:rPr lang="en"/>
              <a:t>Failure to appear will result in the filing of a petition against the parent/guardian or truancy charges filed against the student.</a:t>
            </a:r>
            <a:endParaRPr/>
          </a:p>
          <a:p>
            <a:pPr marL="457200" lvl="0" indent="-342900" algn="l" rtl="0">
              <a:spcBef>
                <a:spcPts val="0"/>
              </a:spcBef>
              <a:spcAft>
                <a:spcPts val="0"/>
              </a:spcAft>
              <a:buSzPts val="1800"/>
              <a:buChar char="●"/>
            </a:pPr>
            <a:r>
              <a:rPr lang="en"/>
              <a:t>7th Unexcused Absence</a:t>
            </a:r>
            <a:endParaRPr/>
          </a:p>
          <a:p>
            <a:pPr marL="914400" lvl="1" indent="-317500" algn="l" rtl="0">
              <a:spcBef>
                <a:spcPts val="0"/>
              </a:spcBef>
              <a:spcAft>
                <a:spcPts val="0"/>
              </a:spcAft>
              <a:buSzPts val="1400"/>
              <a:buChar char="○"/>
            </a:pPr>
            <a:r>
              <a:rPr lang="en"/>
              <a:t>File a complaint/petition against the child and/or parent/guardian, if appropriate.</a:t>
            </a:r>
            <a:endParaRPr/>
          </a:p>
          <a:p>
            <a:pPr marL="0" lvl="0" indent="0" algn="ctr" rtl="0">
              <a:spcBef>
                <a:spcPts val="1200"/>
              </a:spcBef>
              <a:spcAft>
                <a:spcPts val="1200"/>
              </a:spcAft>
              <a:buNone/>
            </a:pPr>
            <a:r>
              <a:rPr lang="en"/>
              <a:t>Failure to attend any required in-person labs will result in unexcused absences.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6"/>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ACADEMIC POLICIES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Good Standing</a:t>
            </a:r>
            <a:endParaRPr/>
          </a:p>
        </p:txBody>
      </p:sp>
      <p:sp>
        <p:nvSpPr>
          <p:cNvPr id="167" name="Google Shape;167;p2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a:t>Good standing is determined based on the following criteria:</a:t>
            </a:r>
            <a:endParaRPr/>
          </a:p>
          <a:p>
            <a:pPr marL="457200" lvl="0" indent="-317182" algn="l" rtl="0">
              <a:spcBef>
                <a:spcPts val="1200"/>
              </a:spcBef>
              <a:spcAft>
                <a:spcPts val="0"/>
              </a:spcAft>
              <a:buSzPct val="100000"/>
              <a:buAutoNum type="arabicPeriod"/>
            </a:pPr>
            <a:r>
              <a:rPr lang="en" b="1"/>
              <a:t>Attendance:</a:t>
            </a:r>
            <a:r>
              <a:rPr lang="en"/>
              <a:t> Students are expected to log into Edgenuity daily to timestamp. Two or more unexcused absences will result in Level 2 support. Three or more unexcused absences will result in Level 3 support. Notes must be submitted within three days of the absence. Please email excuses to </a:t>
            </a:r>
            <a:r>
              <a:rPr lang="en" b="1"/>
              <a:t>jennifer.staggs@lcschools.org</a:t>
            </a:r>
            <a:endParaRPr b="1"/>
          </a:p>
          <a:p>
            <a:pPr marL="457200" lvl="0" indent="-317182" algn="l" rtl="0">
              <a:spcBef>
                <a:spcPts val="0"/>
              </a:spcBef>
              <a:spcAft>
                <a:spcPts val="0"/>
              </a:spcAft>
              <a:buSzPct val="100000"/>
              <a:buAutoNum type="arabicPeriod"/>
            </a:pPr>
            <a:r>
              <a:rPr lang="en" b="1"/>
              <a:t>Course Progress:</a:t>
            </a:r>
            <a:r>
              <a:rPr lang="en"/>
              <a:t> Students must make adequate weekly progress in all courses.* Students who fail to meet the weekly progress requirements more than twice will be moved to the next level of support.</a:t>
            </a:r>
            <a:endParaRPr/>
          </a:p>
          <a:p>
            <a:pPr marL="457200" lvl="0" indent="-317182" algn="l" rtl="0">
              <a:spcBef>
                <a:spcPts val="0"/>
              </a:spcBef>
              <a:spcAft>
                <a:spcPts val="0"/>
              </a:spcAft>
              <a:buSzPct val="100000"/>
              <a:buAutoNum type="arabicPeriod"/>
            </a:pPr>
            <a:r>
              <a:rPr lang="en" b="1"/>
              <a:t>Course Grades:</a:t>
            </a:r>
            <a:r>
              <a:rPr lang="en"/>
              <a:t> Students should maintain a passing grade in all courses. Students with an Actual Grade average of 59 or below in any course will be placed on Level 3 support.</a:t>
            </a:r>
            <a:endParaRPr/>
          </a:p>
          <a:p>
            <a:pPr marL="457200" lvl="0" indent="-317182" algn="l" rtl="0">
              <a:spcBef>
                <a:spcPts val="0"/>
              </a:spcBef>
              <a:spcAft>
                <a:spcPts val="0"/>
              </a:spcAft>
              <a:buSzPct val="100000"/>
              <a:buAutoNum type="arabicPeriod"/>
            </a:pPr>
            <a:r>
              <a:rPr lang="en" b="1"/>
              <a:t>Participation in State and District Testing:</a:t>
            </a:r>
            <a:r>
              <a:rPr lang="en"/>
              <a:t> Failure to participate in state and district assessments will result in Level 3 support.</a:t>
            </a:r>
            <a:endParaRPr/>
          </a:p>
          <a:p>
            <a:pPr marL="457200" lvl="0" indent="-317182" algn="l" rtl="0">
              <a:spcBef>
                <a:spcPts val="0"/>
              </a:spcBef>
              <a:spcAft>
                <a:spcPts val="0"/>
              </a:spcAft>
              <a:buSzPct val="100000"/>
              <a:buAutoNum type="arabicPeriod"/>
            </a:pPr>
            <a:r>
              <a:rPr lang="en" b="1"/>
              <a:t>Communication: </a:t>
            </a:r>
            <a:r>
              <a:rPr lang="en"/>
              <a:t>Failure to respond when requested to emails or phone calls will result in the student being moved to Level 3</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Good Standing: Tiered Intervention</a:t>
            </a:r>
            <a:endParaRPr/>
          </a:p>
        </p:txBody>
      </p:sp>
      <p:sp>
        <p:nvSpPr>
          <p:cNvPr id="173" name="Google Shape;173;p2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SzPts val="1800"/>
              <a:buChar char="●"/>
            </a:pPr>
            <a:r>
              <a:rPr lang="en" b="1"/>
              <a:t>Level 1 - Good Standing:</a:t>
            </a:r>
            <a:r>
              <a:rPr lang="en"/>
              <a:t> Attend in-person labs only as needed/desired</a:t>
            </a:r>
            <a:endParaRPr/>
          </a:p>
          <a:p>
            <a:pPr marL="457200" lvl="0" indent="-342900" algn="l" rtl="0">
              <a:spcBef>
                <a:spcPts val="0"/>
              </a:spcBef>
              <a:spcAft>
                <a:spcPts val="0"/>
              </a:spcAft>
              <a:buSzPts val="1800"/>
              <a:buChar char="●"/>
            </a:pPr>
            <a:r>
              <a:rPr lang="en" b="1"/>
              <a:t>Level 2 - First Offence: </a:t>
            </a:r>
            <a:r>
              <a:rPr lang="en"/>
              <a:t>Parent and student are notified via email. Conference may be required.</a:t>
            </a:r>
            <a:endParaRPr/>
          </a:p>
          <a:p>
            <a:pPr marL="457200" lvl="0" indent="-342900" algn="l" rtl="0">
              <a:spcBef>
                <a:spcPts val="0"/>
              </a:spcBef>
              <a:spcAft>
                <a:spcPts val="0"/>
              </a:spcAft>
              <a:buSzPts val="1800"/>
              <a:buChar char="●"/>
            </a:pPr>
            <a:r>
              <a:rPr lang="en" b="1"/>
              <a:t>Level 3 - Second Offence:</a:t>
            </a:r>
            <a:r>
              <a:rPr lang="en"/>
              <a:t> Required in-person lab twice a month, up to two months.</a:t>
            </a:r>
            <a:endParaRPr/>
          </a:p>
          <a:p>
            <a:pPr marL="457200" lvl="0" indent="-342900" algn="l" rtl="0">
              <a:spcBef>
                <a:spcPts val="0"/>
              </a:spcBef>
              <a:spcAft>
                <a:spcPts val="0"/>
              </a:spcAft>
              <a:buSzPts val="1800"/>
              <a:buChar char="●"/>
            </a:pPr>
            <a:r>
              <a:rPr lang="en" b="1"/>
              <a:t>Level 4 - Three or More Offences:</a:t>
            </a:r>
            <a:r>
              <a:rPr lang="en"/>
              <a:t> Additional violations will result in a probationary period where students are required to attend in-person labs as assigned by administration. Additional time requirements will be added if progress is not satisfactory.</a:t>
            </a:r>
            <a:endParaRPr/>
          </a:p>
          <a:p>
            <a:pPr marL="457200" lvl="0" indent="-342900" algn="l" rtl="0">
              <a:spcBef>
                <a:spcPts val="0"/>
              </a:spcBef>
              <a:spcAft>
                <a:spcPts val="0"/>
              </a:spcAft>
              <a:buSzPts val="1800"/>
              <a:buChar char="●"/>
            </a:pPr>
            <a:r>
              <a:rPr lang="en" b="1"/>
              <a:t>Level 5 - Removal:</a:t>
            </a:r>
            <a:r>
              <a:rPr lang="en"/>
              <a:t> Students will be returned to their registered home school.</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Maintaining Enrollment</a:t>
            </a:r>
            <a:endParaRPr/>
          </a:p>
        </p:txBody>
      </p:sp>
      <p:sp>
        <p:nvSpPr>
          <p:cNvPr id="179" name="Google Shape;179;p29"/>
          <p:cNvSpPr txBox="1">
            <a:spLocks noGrp="1"/>
          </p:cNvSpPr>
          <p:nvPr>
            <p:ph type="body" idx="1"/>
          </p:nvPr>
        </p:nvSpPr>
        <p:spPr>
          <a:xfrm>
            <a:off x="311700" y="1113775"/>
            <a:ext cx="3999900" cy="33027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sz="1750"/>
              <a:t>To maintain continuous enrollment at LC Virtual Academy, a student  must: </a:t>
            </a:r>
            <a:endParaRPr sz="1750"/>
          </a:p>
          <a:p>
            <a:pPr marL="457200" marR="0" lvl="0" indent="-342900" algn="l" rtl="0">
              <a:lnSpc>
                <a:spcPct val="115000"/>
              </a:lnSpc>
              <a:spcBef>
                <a:spcPts val="1200"/>
              </a:spcBef>
              <a:spcAft>
                <a:spcPts val="0"/>
              </a:spcAft>
              <a:buSzPts val="1800"/>
              <a:buChar char="●"/>
            </a:pPr>
            <a:r>
              <a:rPr lang="en" sz="1800"/>
              <a:t>COMPLETE and maintain an average of 60(D) or higher in each course</a:t>
            </a:r>
            <a:endParaRPr sz="1800"/>
          </a:p>
          <a:p>
            <a:pPr marL="914400" marR="0" lvl="1" indent="-317500" algn="l" rtl="0">
              <a:lnSpc>
                <a:spcPct val="115000"/>
              </a:lnSpc>
              <a:spcBef>
                <a:spcPts val="0"/>
              </a:spcBef>
              <a:spcAft>
                <a:spcPts val="0"/>
              </a:spcAft>
              <a:buSzPts val="1400"/>
              <a:buChar char="○"/>
            </a:pPr>
            <a:r>
              <a:rPr lang="en" sz="1800"/>
              <a:t>Evaluated each grading period/quarter</a:t>
            </a:r>
            <a:endParaRPr sz="1800"/>
          </a:p>
          <a:p>
            <a:pPr marL="457200" marR="0" lvl="0" indent="-342900" algn="l" rtl="0">
              <a:lnSpc>
                <a:spcPct val="115000"/>
              </a:lnSpc>
              <a:spcBef>
                <a:spcPts val="0"/>
              </a:spcBef>
              <a:spcAft>
                <a:spcPts val="0"/>
              </a:spcAft>
              <a:buSzPts val="1800"/>
              <a:buChar char="●"/>
            </a:pPr>
            <a:r>
              <a:rPr lang="en" sz="1800"/>
              <a:t>Earn sufficient credits </a:t>
            </a:r>
            <a:endParaRPr sz="1800"/>
          </a:p>
          <a:p>
            <a:pPr marL="457200" marR="0" lvl="0" indent="-342900" algn="l" rtl="0">
              <a:lnSpc>
                <a:spcPct val="115000"/>
              </a:lnSpc>
              <a:spcBef>
                <a:spcPts val="0"/>
              </a:spcBef>
              <a:spcAft>
                <a:spcPts val="0"/>
              </a:spcAft>
              <a:buSzPts val="1800"/>
              <a:buChar char="●"/>
            </a:pPr>
            <a:r>
              <a:rPr lang="en" sz="1800"/>
              <a:t>Maintain “Good Standing” throughout the grading period</a:t>
            </a:r>
            <a:endParaRPr sz="1800"/>
          </a:p>
        </p:txBody>
      </p:sp>
      <p:sp>
        <p:nvSpPr>
          <p:cNvPr id="180" name="Google Shape;180;p29"/>
          <p:cNvSpPr txBox="1">
            <a:spLocks noGrp="1"/>
          </p:cNvSpPr>
          <p:nvPr>
            <p:ph type="body" idx="2"/>
          </p:nvPr>
        </p:nvSpPr>
        <p:spPr>
          <a:xfrm>
            <a:off x="4572000" y="1113775"/>
            <a:ext cx="4260300" cy="3302700"/>
          </a:xfrm>
          <a:prstGeom prst="rect">
            <a:avLst/>
          </a:prstGeom>
        </p:spPr>
        <p:txBody>
          <a:bodyPr spcFirstLastPara="1" wrap="square" lIns="91425" tIns="91425" rIns="91425" bIns="91425" anchor="t" anchorCtr="0">
            <a:normAutofit/>
          </a:bodyPr>
          <a:lstStyle/>
          <a:p>
            <a:pPr marL="457200" lvl="0" indent="-334327" algn="l" rtl="0">
              <a:lnSpc>
                <a:spcPct val="95000"/>
              </a:lnSpc>
              <a:spcBef>
                <a:spcPts val="0"/>
              </a:spcBef>
              <a:spcAft>
                <a:spcPts val="0"/>
              </a:spcAft>
              <a:buSzPts val="1665"/>
              <a:buChar char="●"/>
            </a:pPr>
            <a:r>
              <a:rPr lang="en" sz="1800"/>
              <a:t>Participate in all state and local standardized testing. (In-Person)</a:t>
            </a:r>
            <a:endParaRPr sz="1800"/>
          </a:p>
          <a:p>
            <a:pPr marL="457200" lvl="0" indent="-334327" algn="l" rtl="0">
              <a:lnSpc>
                <a:spcPct val="95000"/>
              </a:lnSpc>
              <a:spcBef>
                <a:spcPts val="0"/>
              </a:spcBef>
              <a:spcAft>
                <a:spcPts val="0"/>
              </a:spcAft>
              <a:buSzPts val="1665"/>
              <a:buChar char="●"/>
            </a:pPr>
            <a:r>
              <a:rPr lang="en" sz="1750"/>
              <a:t>Consistent communication</a:t>
            </a:r>
            <a:endParaRPr sz="1750"/>
          </a:p>
          <a:p>
            <a:pPr marL="914400" lvl="1" indent="-310832" algn="l" rtl="0">
              <a:lnSpc>
                <a:spcPct val="95000"/>
              </a:lnSpc>
              <a:spcBef>
                <a:spcPts val="0"/>
              </a:spcBef>
              <a:spcAft>
                <a:spcPts val="0"/>
              </a:spcAft>
              <a:buSzPts val="1295"/>
              <a:buChar char="○"/>
            </a:pPr>
            <a:r>
              <a:rPr lang="en" sz="1750"/>
              <a:t>Email is our first resort.</a:t>
            </a:r>
            <a:endParaRPr sz="1750"/>
          </a:p>
          <a:p>
            <a:pPr marL="914400" lvl="1" indent="-310832" algn="l" rtl="0">
              <a:lnSpc>
                <a:spcPct val="95000"/>
              </a:lnSpc>
              <a:spcBef>
                <a:spcPts val="0"/>
              </a:spcBef>
              <a:spcAft>
                <a:spcPts val="0"/>
              </a:spcAft>
              <a:buSzPts val="1295"/>
              <a:buChar char="○"/>
            </a:pPr>
            <a:r>
              <a:rPr lang="en" sz="1750"/>
              <a:t>Guardians should check email once a week (minimum)</a:t>
            </a:r>
            <a:endParaRPr sz="1750"/>
          </a:p>
          <a:p>
            <a:pPr marL="914400" lvl="1" indent="-310832" algn="l" rtl="0">
              <a:lnSpc>
                <a:spcPct val="95000"/>
              </a:lnSpc>
              <a:spcBef>
                <a:spcPts val="0"/>
              </a:spcBef>
              <a:spcAft>
                <a:spcPts val="0"/>
              </a:spcAft>
              <a:buSzPts val="1295"/>
              <a:buChar char="○"/>
            </a:pPr>
            <a:r>
              <a:rPr lang="en" sz="1750"/>
              <a:t>Students (7-12) should check email every day and respond within 36 hours.</a:t>
            </a:r>
            <a:endParaRPr sz="1750"/>
          </a:p>
          <a:p>
            <a:pPr marL="457200" lvl="0" indent="-334327" algn="l" rtl="0">
              <a:lnSpc>
                <a:spcPct val="95000"/>
              </a:lnSpc>
              <a:spcBef>
                <a:spcPts val="0"/>
              </a:spcBef>
              <a:spcAft>
                <a:spcPts val="0"/>
              </a:spcAft>
              <a:buSzPts val="1665"/>
              <a:buChar char="●"/>
            </a:pPr>
            <a:r>
              <a:rPr lang="en" sz="1750"/>
              <a:t>Honor all LCVA  and district rules and policies.</a:t>
            </a:r>
            <a:endParaRPr sz="175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Enrollment Revocation</a:t>
            </a:r>
            <a:endParaRPr/>
          </a:p>
        </p:txBody>
      </p:sp>
      <p:sp>
        <p:nvSpPr>
          <p:cNvPr id="186" name="Google Shape;186;p3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a:t>LCVA has the right to revoke enrollment of any student based on any of the following conditions:</a:t>
            </a:r>
            <a:endParaRPr/>
          </a:p>
          <a:p>
            <a:pPr marL="457200" lvl="0" indent="-325755" algn="l" rtl="0">
              <a:spcBef>
                <a:spcPts val="1200"/>
              </a:spcBef>
              <a:spcAft>
                <a:spcPts val="0"/>
              </a:spcAft>
              <a:buSzPct val="100000"/>
              <a:buChar char="●"/>
            </a:pPr>
            <a:r>
              <a:rPr lang="en"/>
              <a:t>Failure to meet any of the above-mentioned requirements to maintain enrollment.</a:t>
            </a:r>
            <a:endParaRPr/>
          </a:p>
          <a:p>
            <a:pPr marL="457200" lvl="0" indent="-325755" algn="l" rtl="0">
              <a:spcBef>
                <a:spcPts val="0"/>
              </a:spcBef>
              <a:spcAft>
                <a:spcPts val="0"/>
              </a:spcAft>
              <a:buSzPct val="100000"/>
              <a:buChar char="●"/>
            </a:pPr>
            <a:r>
              <a:rPr lang="en"/>
              <a:t>Inappropriate behavior or poor disciplinary record</a:t>
            </a:r>
            <a:endParaRPr/>
          </a:p>
          <a:p>
            <a:pPr marL="457200" lvl="0" indent="-325755" algn="l" rtl="0">
              <a:spcBef>
                <a:spcPts val="0"/>
              </a:spcBef>
              <a:spcAft>
                <a:spcPts val="0"/>
              </a:spcAft>
              <a:buSzPct val="100000"/>
              <a:buChar char="●"/>
            </a:pPr>
            <a:r>
              <a:rPr lang="en"/>
              <a:t>Attempts to circumvent the policies/procedures of the school and/or school system.</a:t>
            </a:r>
            <a:endParaRPr/>
          </a:p>
          <a:p>
            <a:pPr marL="457200" lvl="0" indent="-325755" algn="l" rtl="0">
              <a:spcBef>
                <a:spcPts val="0"/>
              </a:spcBef>
              <a:spcAft>
                <a:spcPts val="0"/>
              </a:spcAft>
              <a:buSzPct val="100000"/>
              <a:buChar char="●"/>
            </a:pPr>
            <a:r>
              <a:rPr lang="en"/>
              <a:t>Any other good and sufficient reason.</a:t>
            </a:r>
            <a:endParaRPr/>
          </a:p>
          <a:p>
            <a:pPr marL="0" lvl="0" indent="0" algn="l" rtl="0">
              <a:spcBef>
                <a:spcPts val="1200"/>
              </a:spcBef>
              <a:spcAft>
                <a:spcPts val="0"/>
              </a:spcAft>
              <a:buNone/>
            </a:pPr>
            <a:r>
              <a:rPr lang="en"/>
              <a:t>Enrollment is not guaranteed. LCVA will evaluate every student’s enrollment status at the end of each quarter (9 week). Students who fail to meet the requirements listed above will be removed from the LC Virtual Academy and sent back to their registered school. Out-of-district students are subject to expulsion from the district.</a:t>
            </a:r>
            <a:endParaRPr/>
          </a:p>
          <a:p>
            <a:pPr marL="0" lvl="0" indent="0" algn="l" rtl="0">
              <a:spcBef>
                <a:spcPts val="1200"/>
              </a:spcBef>
              <a:spcAft>
                <a:spcPts val="12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Course Structure &amp; Exams</a:t>
            </a:r>
            <a:endParaRPr/>
          </a:p>
        </p:txBody>
      </p:sp>
      <p:sp>
        <p:nvSpPr>
          <p:cNvPr id="192" name="Google Shape;192;p31"/>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lnSpcReduction="10000"/>
          </a:bodyPr>
          <a:lstStyle/>
          <a:p>
            <a:pPr marL="457200" marR="0" lvl="0" indent="-339725" algn="l" rtl="0">
              <a:lnSpc>
                <a:spcPct val="115000"/>
              </a:lnSpc>
              <a:spcBef>
                <a:spcPts val="0"/>
              </a:spcBef>
              <a:spcAft>
                <a:spcPts val="0"/>
              </a:spcAft>
              <a:buSzPts val="1750"/>
              <a:buChar char="●"/>
            </a:pPr>
            <a:r>
              <a:rPr lang="en" sz="1750"/>
              <a:t>Semester Courses</a:t>
            </a:r>
            <a:endParaRPr sz="1750"/>
          </a:p>
          <a:p>
            <a:pPr marL="457200" marR="0" lvl="0" indent="-339725" algn="l" rtl="0">
              <a:lnSpc>
                <a:spcPct val="115000"/>
              </a:lnSpc>
              <a:spcBef>
                <a:spcPts val="0"/>
              </a:spcBef>
              <a:spcAft>
                <a:spcPts val="0"/>
              </a:spcAft>
              <a:buSzPts val="1750"/>
              <a:buChar char="●"/>
            </a:pPr>
            <a:r>
              <a:rPr lang="en" sz="1750"/>
              <a:t>Course loads may vary </a:t>
            </a:r>
            <a:endParaRPr sz="1750"/>
          </a:p>
          <a:p>
            <a:pPr marL="457200" marR="0" lvl="0" indent="-339725" algn="l" rtl="0">
              <a:lnSpc>
                <a:spcPct val="115000"/>
              </a:lnSpc>
              <a:spcBef>
                <a:spcPts val="0"/>
              </a:spcBef>
              <a:spcAft>
                <a:spcPts val="0"/>
              </a:spcAft>
              <a:buSzPts val="1750"/>
              <a:buChar char="●"/>
            </a:pPr>
            <a:r>
              <a:rPr lang="en" sz="1750"/>
              <a:t>Students’ will receive grades for:</a:t>
            </a:r>
            <a:endParaRPr sz="1750"/>
          </a:p>
          <a:p>
            <a:pPr marL="914400" marR="0" lvl="1" indent="-339725" algn="l" rtl="0">
              <a:lnSpc>
                <a:spcPct val="115000"/>
              </a:lnSpc>
              <a:spcBef>
                <a:spcPts val="0"/>
              </a:spcBef>
              <a:spcAft>
                <a:spcPts val="0"/>
              </a:spcAft>
              <a:buSzPts val="1750"/>
              <a:buChar char="○"/>
            </a:pPr>
            <a:r>
              <a:rPr lang="en" sz="1750"/>
              <a:t>Each grading period (quarter/nine week)</a:t>
            </a:r>
            <a:endParaRPr sz="1750"/>
          </a:p>
          <a:p>
            <a:pPr marL="914400" marR="0" lvl="1" indent="-339725" algn="l" rtl="0">
              <a:lnSpc>
                <a:spcPct val="115000"/>
              </a:lnSpc>
              <a:spcBef>
                <a:spcPts val="0"/>
              </a:spcBef>
              <a:spcAft>
                <a:spcPts val="0"/>
              </a:spcAft>
              <a:buSzPts val="1750"/>
              <a:buChar char="○"/>
            </a:pPr>
            <a:r>
              <a:rPr lang="en" sz="1750"/>
              <a:t>Semester (F1/F2) (quarter grades and exam grades averaged together) </a:t>
            </a:r>
            <a:endParaRPr sz="1750"/>
          </a:p>
          <a:p>
            <a:pPr marL="457200" marR="0" lvl="0" indent="-339725" algn="l" rtl="0">
              <a:lnSpc>
                <a:spcPct val="115000"/>
              </a:lnSpc>
              <a:spcBef>
                <a:spcPts val="0"/>
              </a:spcBef>
              <a:spcAft>
                <a:spcPts val="0"/>
              </a:spcAft>
              <a:buSzPts val="1750"/>
              <a:buChar char="●"/>
            </a:pPr>
            <a:r>
              <a:rPr lang="en" sz="1750"/>
              <a:t>Report Cards can be viewed in PowerSchool</a:t>
            </a:r>
            <a:endParaRPr sz="1750"/>
          </a:p>
          <a:p>
            <a:pPr marL="457200" marR="0" lvl="0" indent="-339725" algn="l" rtl="0">
              <a:lnSpc>
                <a:spcPct val="115000"/>
              </a:lnSpc>
              <a:spcBef>
                <a:spcPts val="0"/>
              </a:spcBef>
              <a:spcAft>
                <a:spcPts val="0"/>
              </a:spcAft>
              <a:buSzPts val="1750"/>
              <a:buChar char="●"/>
            </a:pPr>
            <a:r>
              <a:rPr lang="en" sz="1750" u="sng">
                <a:solidFill>
                  <a:schemeClr val="hlink"/>
                </a:solidFill>
                <a:hlinkClick r:id="rId3"/>
              </a:rPr>
              <a:t>Important Dates</a:t>
            </a:r>
            <a:endParaRPr sz="1750"/>
          </a:p>
        </p:txBody>
      </p:sp>
      <p:sp>
        <p:nvSpPr>
          <p:cNvPr id="193" name="Google Shape;193;p31"/>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p>
            <a:pPr marL="457200" lvl="0" indent="-323850" algn="l" rtl="0">
              <a:spcBef>
                <a:spcPts val="0"/>
              </a:spcBef>
              <a:spcAft>
                <a:spcPts val="0"/>
              </a:spcAft>
              <a:buSzPts val="1500"/>
              <a:buChar char="●"/>
            </a:pPr>
            <a:r>
              <a:rPr lang="en"/>
              <a:t>Exam Exemption: All students must take year long course exams first semester.</a:t>
            </a:r>
            <a:endParaRPr/>
          </a:p>
          <a:p>
            <a:pPr marL="457200" lvl="0" indent="-323850" algn="l" rtl="0">
              <a:spcBef>
                <a:spcPts val="0"/>
              </a:spcBef>
              <a:spcAft>
                <a:spcPts val="0"/>
              </a:spcAft>
              <a:buSzPts val="1500"/>
              <a:buChar char="●"/>
            </a:pPr>
            <a:r>
              <a:rPr lang="en"/>
              <a:t>Single and Second semester exams may be exempt</a:t>
            </a:r>
            <a:endParaRPr/>
          </a:p>
        </p:txBody>
      </p:sp>
      <p:graphicFrame>
        <p:nvGraphicFramePr>
          <p:cNvPr id="194" name="Google Shape;194;p31"/>
          <p:cNvGraphicFramePr/>
          <p:nvPr/>
        </p:nvGraphicFramePr>
        <p:xfrm>
          <a:off x="5939850" y="2766400"/>
          <a:ext cx="3000000" cy="3000000"/>
        </p:xfrm>
        <a:graphic>
          <a:graphicData uri="http://schemas.openxmlformats.org/drawingml/2006/table">
            <a:tbl>
              <a:tblPr>
                <a:noFill/>
                <a:tableStyleId>{6A757D4A-111E-4DB0-A28E-70A4653EA4BA}</a:tableStyleId>
              </a:tblPr>
              <a:tblGrid>
                <a:gridCol w="647700">
                  <a:extLst>
                    <a:ext uri="{9D8B030D-6E8A-4147-A177-3AD203B41FA5}">
                      <a16:colId xmlns:a16="http://schemas.microsoft.com/office/drawing/2014/main" val="20000"/>
                    </a:ext>
                  </a:extLst>
                </a:gridCol>
                <a:gridCol w="1619250">
                  <a:extLst>
                    <a:ext uri="{9D8B030D-6E8A-4147-A177-3AD203B41FA5}">
                      <a16:colId xmlns:a16="http://schemas.microsoft.com/office/drawing/2014/main" val="20001"/>
                    </a:ext>
                  </a:extLst>
                </a:gridCol>
              </a:tblGrid>
              <a:tr h="222250">
                <a:tc>
                  <a:txBody>
                    <a:bodyPr/>
                    <a:lstStyle/>
                    <a:p>
                      <a:pPr marL="0" lvl="0" indent="0" algn="ctr" rtl="0">
                        <a:spcBef>
                          <a:spcPts val="0"/>
                        </a:spcBef>
                        <a:spcAft>
                          <a:spcPts val="0"/>
                        </a:spcAft>
                        <a:buNone/>
                      </a:pPr>
                      <a:r>
                        <a:rPr lang="en" sz="1200" b="1"/>
                        <a:t>Grade</a:t>
                      </a:r>
                      <a:endParaRPr sz="1200" b="1"/>
                    </a:p>
                  </a:txBody>
                  <a:tcPr marL="63500" marR="63500" marT="63500" marB="63500" anchor="ctr"/>
                </a:tc>
                <a:tc>
                  <a:txBody>
                    <a:bodyPr/>
                    <a:lstStyle/>
                    <a:p>
                      <a:pPr marL="0" lvl="0" indent="0" algn="ctr" rtl="0">
                        <a:spcBef>
                          <a:spcPts val="0"/>
                        </a:spcBef>
                        <a:spcAft>
                          <a:spcPts val="0"/>
                        </a:spcAft>
                        <a:buNone/>
                      </a:pPr>
                      <a:r>
                        <a:rPr lang="en" sz="1200" b="1"/>
                        <a:t>Attendance</a:t>
                      </a:r>
                      <a:endParaRPr sz="1200" b="1"/>
                    </a:p>
                  </a:txBody>
                  <a:tcPr marL="63500" marR="63500" marT="63500" marB="63500" anchor="ctr"/>
                </a:tc>
                <a:extLst>
                  <a:ext uri="{0D108BD9-81ED-4DB2-BD59-A6C34878D82A}">
                    <a16:rowId xmlns:a16="http://schemas.microsoft.com/office/drawing/2014/main" val="10000"/>
                  </a:ext>
                </a:extLst>
              </a:tr>
              <a:tr h="212725">
                <a:tc>
                  <a:txBody>
                    <a:bodyPr/>
                    <a:lstStyle/>
                    <a:p>
                      <a:pPr marL="0" lvl="0" indent="0" algn="ctr" rtl="0">
                        <a:spcBef>
                          <a:spcPts val="0"/>
                        </a:spcBef>
                        <a:spcAft>
                          <a:spcPts val="0"/>
                        </a:spcAft>
                        <a:buNone/>
                      </a:pPr>
                      <a:r>
                        <a:rPr lang="en" sz="1200"/>
                        <a:t>A </a:t>
                      </a:r>
                      <a:endParaRPr sz="1200"/>
                    </a:p>
                  </a:txBody>
                  <a:tcPr marL="63500" marR="63500" marT="63500" marB="63500" anchor="ctr"/>
                </a:tc>
                <a:tc>
                  <a:txBody>
                    <a:bodyPr/>
                    <a:lstStyle/>
                    <a:p>
                      <a:pPr marL="0" lvl="0" indent="0" algn="l" rtl="0">
                        <a:spcBef>
                          <a:spcPts val="0"/>
                        </a:spcBef>
                        <a:spcAft>
                          <a:spcPts val="0"/>
                        </a:spcAft>
                        <a:buNone/>
                      </a:pPr>
                      <a:r>
                        <a:rPr lang="en" sz="1200"/>
                        <a:t>No Unexcused Absences</a:t>
                      </a:r>
                      <a:endParaRPr sz="1200"/>
                    </a:p>
                  </a:txBody>
                  <a:tcPr marL="63500" marR="63500" marT="63500" marB="63500" anchor="ctr"/>
                </a:tc>
                <a:extLst>
                  <a:ext uri="{0D108BD9-81ED-4DB2-BD59-A6C34878D82A}">
                    <a16:rowId xmlns:a16="http://schemas.microsoft.com/office/drawing/2014/main" val="10001"/>
                  </a:ext>
                </a:extLst>
              </a:tr>
              <a:tr h="209550">
                <a:tc>
                  <a:txBody>
                    <a:bodyPr/>
                    <a:lstStyle/>
                    <a:p>
                      <a:pPr marL="0" lvl="0" indent="0" algn="ctr" rtl="0">
                        <a:spcBef>
                          <a:spcPts val="0"/>
                        </a:spcBef>
                        <a:spcAft>
                          <a:spcPts val="0"/>
                        </a:spcAft>
                        <a:buNone/>
                      </a:pPr>
                      <a:r>
                        <a:rPr lang="en" sz="1200"/>
                        <a:t>B </a:t>
                      </a:r>
                      <a:endParaRPr sz="1200"/>
                    </a:p>
                  </a:txBody>
                  <a:tcPr marL="63500" marR="63500" marT="63500" marB="63500" anchor="ctr"/>
                </a:tc>
                <a:tc>
                  <a:txBody>
                    <a:bodyPr/>
                    <a:lstStyle/>
                    <a:p>
                      <a:pPr marL="0" lvl="0" indent="0" algn="l" rtl="0">
                        <a:spcBef>
                          <a:spcPts val="0"/>
                        </a:spcBef>
                        <a:spcAft>
                          <a:spcPts val="0"/>
                        </a:spcAft>
                        <a:buNone/>
                      </a:pPr>
                      <a:r>
                        <a:rPr lang="en" sz="1200"/>
                        <a:t>No more than 5 </a:t>
                      </a:r>
                      <a:r>
                        <a:rPr lang="en" sz="1200" b="1"/>
                        <a:t>excused </a:t>
                      </a:r>
                      <a:r>
                        <a:rPr lang="en" sz="1200"/>
                        <a:t>absences</a:t>
                      </a:r>
                      <a:endParaRPr sz="1200"/>
                    </a:p>
                  </a:txBody>
                  <a:tcPr marL="63500" marR="63500" marT="63500" marB="63500"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4"/>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LC Virtual Academy</a:t>
            </a:r>
            <a:endParaRPr/>
          </a:p>
        </p:txBody>
      </p:sp>
      <p:sp>
        <p:nvSpPr>
          <p:cNvPr id="89" name="Google Shape;89;p14"/>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Our Team</a:t>
            </a:r>
            <a:endParaRPr/>
          </a:p>
        </p:txBody>
      </p:sp>
      <p:sp>
        <p:nvSpPr>
          <p:cNvPr id="90" name="Google Shape;90;p1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Lauderdale County Student Success Center (Upstairs)</a:t>
            </a:r>
            <a:endParaRPr/>
          </a:p>
          <a:p>
            <a:pPr marL="0" lvl="0" indent="0" algn="ctr" rtl="0">
              <a:spcBef>
                <a:spcPts val="1200"/>
              </a:spcBef>
              <a:spcAft>
                <a:spcPts val="0"/>
              </a:spcAft>
              <a:buNone/>
            </a:pPr>
            <a:r>
              <a:rPr lang="en"/>
              <a:t>3336 Hough Road</a:t>
            </a:r>
            <a:endParaRPr/>
          </a:p>
          <a:p>
            <a:pPr marL="0" lvl="0" indent="0" algn="ctr" rtl="0">
              <a:spcBef>
                <a:spcPts val="0"/>
              </a:spcBef>
              <a:spcAft>
                <a:spcPts val="0"/>
              </a:spcAft>
              <a:buNone/>
            </a:pPr>
            <a:r>
              <a:rPr lang="en"/>
              <a:t>Florence, AL 35630</a:t>
            </a:r>
            <a:endParaRPr/>
          </a:p>
          <a:p>
            <a:pPr marL="0" lvl="0" indent="0" algn="ctr" rtl="0">
              <a:spcBef>
                <a:spcPts val="0"/>
              </a:spcBef>
              <a:spcAft>
                <a:spcPts val="0"/>
              </a:spcAft>
              <a:buNone/>
            </a:pPr>
            <a:endParaRPr/>
          </a:p>
          <a:p>
            <a:pPr marL="0" lvl="0" indent="0" algn="ctr" rtl="0">
              <a:spcBef>
                <a:spcPts val="0"/>
              </a:spcBef>
              <a:spcAft>
                <a:spcPts val="0"/>
              </a:spcAft>
              <a:buNone/>
            </a:pPr>
            <a:r>
              <a:rPr lang="en"/>
              <a:t>Beside Wal-Mart &amp; Across from Meridian Brick</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Course Progress &amp; Attempts</a:t>
            </a:r>
            <a:endParaRPr/>
          </a:p>
        </p:txBody>
      </p:sp>
      <p:sp>
        <p:nvSpPr>
          <p:cNvPr id="200" name="Google Shape;200;p3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b="1" i="1"/>
              <a:t>Adequate weekly progress</a:t>
            </a:r>
            <a:r>
              <a:rPr lang="en"/>
              <a:t> is defined as, </a:t>
            </a:r>
            <a:r>
              <a:rPr lang="en" b="1"/>
              <a:t>on target</a:t>
            </a:r>
            <a:r>
              <a:rPr lang="en"/>
              <a:t> in ALL courses </a:t>
            </a:r>
            <a:r>
              <a:rPr lang="en" b="1"/>
              <a:t>OR </a:t>
            </a:r>
            <a:r>
              <a:rPr lang="en"/>
              <a:t>completing 10 hours a week AND 35 activities, each week.</a:t>
            </a:r>
            <a:endParaRPr/>
          </a:p>
          <a:p>
            <a:pPr marL="457200" lvl="0" indent="-317182" algn="l" rtl="0">
              <a:spcBef>
                <a:spcPts val="1200"/>
              </a:spcBef>
              <a:spcAft>
                <a:spcPts val="0"/>
              </a:spcAft>
              <a:buSzPct val="100000"/>
              <a:buChar char="●"/>
            </a:pPr>
            <a:r>
              <a:rPr lang="en"/>
              <a:t>Idle time is ALWAYS subtracted</a:t>
            </a:r>
            <a:endParaRPr/>
          </a:p>
          <a:p>
            <a:pPr marL="457200" lvl="0" indent="-317182" algn="l" rtl="0">
              <a:spcBef>
                <a:spcPts val="0"/>
              </a:spcBef>
              <a:spcAft>
                <a:spcPts val="0"/>
              </a:spcAft>
              <a:buSzPct val="100000"/>
              <a:buChar char="●"/>
            </a:pPr>
            <a:r>
              <a:rPr lang="en"/>
              <a:t>Allows for flexible schedules while ensuring students do not fall behind</a:t>
            </a:r>
            <a:endParaRPr/>
          </a:p>
          <a:p>
            <a:pPr marL="457200" lvl="0" indent="-317182" algn="l" rtl="0">
              <a:spcBef>
                <a:spcPts val="0"/>
              </a:spcBef>
              <a:spcAft>
                <a:spcPts val="0"/>
              </a:spcAft>
              <a:buSzPct val="100000"/>
              <a:buChar char="●"/>
            </a:pPr>
            <a:r>
              <a:rPr lang="en"/>
              <a:t>Finish the semester early</a:t>
            </a:r>
            <a:endParaRPr/>
          </a:p>
          <a:p>
            <a:pPr marL="0" lvl="0" indent="0" algn="l" rtl="0">
              <a:spcBef>
                <a:spcPts val="1200"/>
              </a:spcBef>
              <a:spcAft>
                <a:spcPts val="0"/>
              </a:spcAft>
              <a:buNone/>
            </a:pPr>
            <a:r>
              <a:rPr lang="en"/>
              <a:t>Stay on track:</a:t>
            </a:r>
            <a:endParaRPr/>
          </a:p>
          <a:p>
            <a:pPr marL="457200" lvl="0" indent="-317182" algn="l" rtl="0">
              <a:spcBef>
                <a:spcPts val="1200"/>
              </a:spcBef>
              <a:spcAft>
                <a:spcPts val="0"/>
              </a:spcAft>
              <a:buSzPct val="100000"/>
              <a:buChar char="●"/>
            </a:pPr>
            <a:r>
              <a:rPr lang="en"/>
              <a:t>Quizzes: one attempt and 30 minutes</a:t>
            </a:r>
            <a:endParaRPr/>
          </a:p>
          <a:p>
            <a:pPr marL="457200" lvl="0" indent="-317182" algn="l" rtl="0">
              <a:spcBef>
                <a:spcPts val="0"/>
              </a:spcBef>
              <a:spcAft>
                <a:spcPts val="0"/>
              </a:spcAft>
              <a:buSzPct val="100000"/>
              <a:buChar char="●"/>
            </a:pPr>
            <a:r>
              <a:rPr lang="en"/>
              <a:t>Unit Tests: One attempt and 60 minutes (student may request second attempt)</a:t>
            </a:r>
            <a:endParaRPr/>
          </a:p>
          <a:p>
            <a:pPr marL="457200" lvl="0" indent="-317182" algn="l" rtl="0">
              <a:spcBef>
                <a:spcPts val="0"/>
              </a:spcBef>
              <a:spcAft>
                <a:spcPts val="0"/>
              </a:spcAft>
              <a:buSzPct val="100000"/>
              <a:buChar char="●"/>
            </a:pPr>
            <a:r>
              <a:rPr lang="en"/>
              <a:t>Exams: one attempt and 120 minutes</a:t>
            </a:r>
            <a:endParaRPr/>
          </a:p>
          <a:p>
            <a:pPr marL="0" lvl="0" indent="0" algn="l" rtl="0">
              <a:spcBef>
                <a:spcPts val="1200"/>
              </a:spcBef>
              <a:spcAft>
                <a:spcPts val="0"/>
              </a:spcAft>
              <a:buNone/>
            </a:pPr>
            <a:r>
              <a:rPr lang="en"/>
              <a:t>Students may ask for a second attempt on quizzes with a 50 or higher average.</a:t>
            </a:r>
            <a:endParaRPr/>
          </a:p>
          <a:p>
            <a:pPr marL="0" lvl="0" indent="0" algn="l" rtl="0">
              <a:lnSpc>
                <a:spcPct val="100000"/>
              </a:lnSpc>
              <a:spcBef>
                <a:spcPts val="1200"/>
              </a:spcBef>
              <a:spcAft>
                <a:spcPts val="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Grades in Edgenuity</a:t>
            </a:r>
            <a:endParaRPr/>
          </a:p>
        </p:txBody>
      </p:sp>
      <p:sp>
        <p:nvSpPr>
          <p:cNvPr id="206" name="Google Shape;206;p3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fontScale="70000" lnSpcReduction="10000"/>
          </a:bodyPr>
          <a:lstStyle/>
          <a:p>
            <a:pPr marL="0" marR="0" lvl="0" indent="0" algn="l" rtl="0">
              <a:lnSpc>
                <a:spcPct val="115000"/>
              </a:lnSpc>
              <a:spcBef>
                <a:spcPts val="0"/>
              </a:spcBef>
              <a:spcAft>
                <a:spcPts val="0"/>
              </a:spcAft>
              <a:buNone/>
            </a:pPr>
            <a:r>
              <a:rPr lang="en" sz="1750"/>
              <a:t>Grades are calculated in real-time and each are important and serve different purposes. Grades are available 24/7 on the Edgenuity dashboard.</a:t>
            </a:r>
            <a:endParaRPr sz="1750"/>
          </a:p>
          <a:p>
            <a:pPr marL="0" marR="0" lvl="0" indent="0" algn="l" rtl="0">
              <a:lnSpc>
                <a:spcPct val="115000"/>
              </a:lnSpc>
              <a:spcBef>
                <a:spcPts val="0"/>
              </a:spcBef>
              <a:spcAft>
                <a:spcPts val="0"/>
              </a:spcAft>
              <a:buNone/>
            </a:pPr>
            <a:endParaRPr sz="1750"/>
          </a:p>
          <a:p>
            <a:pPr marL="0" lvl="0" indent="0" algn="l" rtl="0">
              <a:spcBef>
                <a:spcPts val="0"/>
              </a:spcBef>
              <a:spcAft>
                <a:spcPts val="0"/>
              </a:spcAft>
              <a:buNone/>
            </a:pPr>
            <a:r>
              <a:rPr lang="en" b="1"/>
              <a:t>ACTUAL GRADE</a:t>
            </a:r>
            <a:endParaRPr b="1"/>
          </a:p>
          <a:p>
            <a:pPr marL="0" lvl="0" indent="0" algn="l" rtl="0">
              <a:spcBef>
                <a:spcPts val="1200"/>
              </a:spcBef>
              <a:spcAft>
                <a:spcPts val="0"/>
              </a:spcAft>
              <a:buNone/>
            </a:pPr>
            <a:r>
              <a:rPr lang="en"/>
              <a:t>The Actual Grade is the grade on the work you’ve submitted, penalizing for any past due work. </a:t>
            </a:r>
            <a:endParaRPr/>
          </a:p>
          <a:p>
            <a:pPr marL="0" lvl="0" indent="0" algn="l" rtl="0">
              <a:spcBef>
                <a:spcPts val="1200"/>
              </a:spcBef>
              <a:spcAft>
                <a:spcPts val="0"/>
              </a:spcAft>
              <a:buNone/>
            </a:pPr>
            <a:r>
              <a:rPr lang="en" b="1"/>
              <a:t>RELATIVE GRADE</a:t>
            </a:r>
            <a:endParaRPr b="1"/>
          </a:p>
          <a:p>
            <a:pPr marL="0" lvl="0" indent="0" algn="l" rtl="0">
              <a:spcBef>
                <a:spcPts val="1200"/>
              </a:spcBef>
              <a:spcAft>
                <a:spcPts val="0"/>
              </a:spcAft>
              <a:buNone/>
            </a:pPr>
            <a:r>
              <a:rPr lang="en"/>
              <a:t>The Relative Grade is the grade that a student would receive if they stopped working and received 0% for all unscored/unfinished coursework.This grade will be used for quarterly grades (report cards).</a:t>
            </a:r>
            <a:endParaRPr/>
          </a:p>
          <a:p>
            <a:pPr marL="0" lvl="0" indent="0" algn="l" rtl="0">
              <a:spcBef>
                <a:spcPts val="1200"/>
              </a:spcBef>
              <a:spcAft>
                <a:spcPts val="0"/>
              </a:spcAft>
              <a:buNone/>
            </a:pPr>
            <a:r>
              <a:rPr lang="en" b="1"/>
              <a:t>OVERALL GRADE</a:t>
            </a:r>
            <a:endParaRPr b="1"/>
          </a:p>
          <a:p>
            <a:pPr marL="0" lvl="0" indent="0" algn="l" rtl="0">
              <a:spcBef>
                <a:spcPts val="1200"/>
              </a:spcBef>
              <a:spcAft>
                <a:spcPts val="1200"/>
              </a:spcAft>
              <a:buNone/>
            </a:pPr>
            <a:r>
              <a:rPr lang="en"/>
              <a:t>The Overall Grade is the average for the work the student has actually completed. This should ONLY be used to evaluate if the student is successfully completing the work they are attempting.</a:t>
            </a:r>
            <a:endParaRPr sz="175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4"/>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STUDENT CONDUCT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Behavior and Netiquette</a:t>
            </a:r>
            <a:endParaRPr/>
          </a:p>
        </p:txBody>
      </p:sp>
      <p:sp>
        <p:nvSpPr>
          <p:cNvPr id="217" name="Google Shape;217;p3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Student behavior is school-appropriate at all times.  This includes using appropriate language, demonstrating respect for your classmates and your teacher, and following LCVA and LC Schools rules and policies. </a:t>
            </a:r>
            <a:endParaRPr/>
          </a:p>
          <a:p>
            <a:pPr marL="0" lvl="0" indent="0" algn="l" rtl="0">
              <a:spcBef>
                <a:spcPts val="1200"/>
              </a:spcBef>
              <a:spcAft>
                <a:spcPts val="0"/>
              </a:spcAft>
              <a:buNone/>
            </a:pPr>
            <a:r>
              <a:rPr lang="en"/>
              <a:t>Students should follow proper netiquette when meeting virtually with teachers.</a:t>
            </a:r>
            <a:endParaRPr/>
          </a:p>
          <a:p>
            <a:pPr marL="0" lvl="0" indent="0" algn="l" rtl="0">
              <a:spcBef>
                <a:spcPts val="1200"/>
              </a:spcBef>
              <a:spcAft>
                <a:spcPts val="1200"/>
              </a:spcAft>
              <a:buNone/>
            </a:pPr>
            <a:endParaRPr/>
          </a:p>
        </p:txBody>
      </p:sp>
      <p:sp>
        <p:nvSpPr>
          <p:cNvPr id="218" name="Google Shape;218;p3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lnSpcReduction="10000"/>
          </a:bodyPr>
          <a:lstStyle/>
          <a:p>
            <a:pPr marL="457200" lvl="0" indent="-323850" algn="l" rtl="0">
              <a:spcBef>
                <a:spcPts val="0"/>
              </a:spcBef>
              <a:spcAft>
                <a:spcPts val="0"/>
              </a:spcAft>
              <a:buSzPts val="1500"/>
              <a:buChar char="●"/>
            </a:pPr>
            <a:r>
              <a:rPr lang="en"/>
              <a:t>Be on-time, seated, camera on with entire face showing</a:t>
            </a:r>
            <a:endParaRPr/>
          </a:p>
          <a:p>
            <a:pPr marL="457200" lvl="0" indent="-323850" algn="l" rtl="0">
              <a:spcBef>
                <a:spcPts val="0"/>
              </a:spcBef>
              <a:spcAft>
                <a:spcPts val="0"/>
              </a:spcAft>
              <a:buSzPts val="1500"/>
              <a:buChar char="●"/>
            </a:pPr>
            <a:r>
              <a:rPr lang="en"/>
              <a:t>Use real name</a:t>
            </a:r>
            <a:endParaRPr/>
          </a:p>
          <a:p>
            <a:pPr marL="457200" lvl="0" indent="-323850" algn="l" rtl="0">
              <a:spcBef>
                <a:spcPts val="0"/>
              </a:spcBef>
              <a:spcAft>
                <a:spcPts val="0"/>
              </a:spcAft>
              <a:buSzPts val="1500"/>
              <a:buChar char="●"/>
            </a:pPr>
            <a:r>
              <a:rPr lang="en"/>
              <a:t>Use appropriate language &amp; backgrounds</a:t>
            </a:r>
            <a:endParaRPr/>
          </a:p>
          <a:p>
            <a:pPr marL="457200" lvl="0" indent="-323850" algn="l" rtl="0">
              <a:spcBef>
                <a:spcPts val="0"/>
              </a:spcBef>
              <a:spcAft>
                <a:spcPts val="0"/>
              </a:spcAft>
              <a:buSzPts val="1500"/>
              <a:buChar char="●"/>
            </a:pPr>
            <a:r>
              <a:rPr lang="en"/>
              <a:t>Be dressed appropriately</a:t>
            </a:r>
            <a:endParaRPr/>
          </a:p>
          <a:p>
            <a:pPr marL="457200" lvl="0" indent="-323850" algn="l" rtl="0">
              <a:spcBef>
                <a:spcPts val="0"/>
              </a:spcBef>
              <a:spcAft>
                <a:spcPts val="0"/>
              </a:spcAft>
              <a:buSzPts val="1500"/>
              <a:buChar char="●"/>
            </a:pPr>
            <a:r>
              <a:rPr lang="en"/>
              <a:t>Interact/Participate: microphone on as requested, remain muted otherwise</a:t>
            </a:r>
            <a:endParaRPr/>
          </a:p>
          <a:p>
            <a:pPr marL="457200" lvl="0" indent="-323850" algn="l" rtl="0">
              <a:spcBef>
                <a:spcPts val="0"/>
              </a:spcBef>
              <a:spcAft>
                <a:spcPts val="0"/>
              </a:spcAft>
              <a:buSzPts val="1500"/>
              <a:buChar char="●"/>
            </a:pPr>
            <a:r>
              <a:rPr lang="en"/>
              <a:t>Remove distractions</a:t>
            </a:r>
            <a:endParaRPr/>
          </a:p>
          <a:p>
            <a:pPr marL="457200" lvl="0" indent="-323850" algn="l" rtl="0">
              <a:spcBef>
                <a:spcPts val="0"/>
              </a:spcBef>
              <a:spcAft>
                <a:spcPts val="0"/>
              </a:spcAft>
              <a:buSzPts val="1500"/>
              <a:buChar char="●"/>
            </a:pPr>
            <a:r>
              <a:rPr lang="en"/>
              <a:t>No recording, screenshotting, etc. Meets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Plagiarism and Integrity</a:t>
            </a:r>
            <a:endParaRPr/>
          </a:p>
        </p:txBody>
      </p:sp>
      <p:sp>
        <p:nvSpPr>
          <p:cNvPr id="224" name="Google Shape;224;p3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a:t>All district plagiarism policies apply to LCVA, please view the LCVA Student Handbook for more information.</a:t>
            </a:r>
            <a:endParaRPr/>
          </a:p>
          <a:p>
            <a:pPr marL="457200" lvl="0" indent="-325755" algn="l" rtl="0">
              <a:spcBef>
                <a:spcPts val="1200"/>
              </a:spcBef>
              <a:spcAft>
                <a:spcPts val="0"/>
              </a:spcAft>
              <a:buSzPct val="100000"/>
              <a:buChar char="●"/>
            </a:pPr>
            <a:r>
              <a:rPr lang="en"/>
              <a:t>Cite all non-original work such as research, quotes, etc.</a:t>
            </a:r>
            <a:endParaRPr/>
          </a:p>
          <a:p>
            <a:pPr marL="457200" lvl="0" indent="-325755" algn="l" rtl="0">
              <a:spcBef>
                <a:spcPts val="0"/>
              </a:spcBef>
              <a:spcAft>
                <a:spcPts val="0"/>
              </a:spcAft>
              <a:buSzPct val="100000"/>
              <a:buChar char="●"/>
            </a:pPr>
            <a:r>
              <a:rPr lang="en"/>
              <a:t>All work that is submitted should be created by you.</a:t>
            </a:r>
            <a:endParaRPr/>
          </a:p>
          <a:p>
            <a:pPr marL="457200" lvl="0" indent="-325755" algn="l" rtl="0">
              <a:spcBef>
                <a:spcPts val="0"/>
              </a:spcBef>
              <a:spcAft>
                <a:spcPts val="0"/>
              </a:spcAft>
              <a:buSzPct val="100000"/>
              <a:buChar char="●"/>
            </a:pPr>
            <a:r>
              <a:rPr lang="en"/>
              <a:t>All tests and quizzes should be taken by you.</a:t>
            </a:r>
            <a:endParaRPr/>
          </a:p>
          <a:p>
            <a:pPr marL="457200" lvl="0" indent="-325755" algn="l" rtl="0">
              <a:spcBef>
                <a:spcPts val="0"/>
              </a:spcBef>
              <a:spcAft>
                <a:spcPts val="0"/>
              </a:spcAft>
              <a:buSzPct val="100000"/>
              <a:buChar char="●"/>
            </a:pPr>
            <a:r>
              <a:rPr lang="en"/>
              <a:t>All submitted work must be appropriate and related to the assignment requirements.</a:t>
            </a:r>
            <a:endParaRPr/>
          </a:p>
          <a:p>
            <a:pPr marL="0" lvl="0" indent="0" algn="l" rtl="0">
              <a:spcBef>
                <a:spcPts val="1200"/>
              </a:spcBef>
              <a:spcAft>
                <a:spcPts val="0"/>
              </a:spcAft>
              <a:buNone/>
            </a:pPr>
            <a:r>
              <a:rPr lang="en"/>
              <a:t>Violation of any policies may result in consequences including a failing grade, loss of credits, or LVCA withdrawal.</a:t>
            </a:r>
            <a:endParaRPr/>
          </a:p>
          <a:p>
            <a:pPr marL="0" lvl="0" indent="0" algn="l" rtl="0">
              <a:spcBef>
                <a:spcPts val="1200"/>
              </a:spcBef>
              <a:spcAft>
                <a:spcPts val="0"/>
              </a:spcAft>
              <a:buNone/>
            </a:pPr>
            <a:r>
              <a:rPr lang="en"/>
              <a:t>Real teachers are grading Spanish, Essays, Presentations and Posters. Make sure you put forth some effort!</a:t>
            </a:r>
            <a:endParaRPr/>
          </a:p>
          <a:p>
            <a:pPr marL="0" lvl="0" indent="0" algn="l" rtl="0">
              <a:spcBef>
                <a:spcPts val="1200"/>
              </a:spcBef>
              <a:spcAft>
                <a:spcPts val="0"/>
              </a:spcAft>
              <a:buNone/>
            </a:pPr>
            <a:r>
              <a:rPr lang="en" b="1" u="sng"/>
              <a:t>PLAGIARISM CHECKER!!!!!!</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7"/>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Tech/Login</a:t>
            </a:r>
            <a:endParaRPr/>
          </a:p>
        </p:txBody>
      </p:sp>
      <p:sp>
        <p:nvSpPr>
          <p:cNvPr id="230" name="Google Shape;230;p37"/>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p>
            <a:pPr marL="457200" lvl="0" indent="-342900" algn="l" rtl="0">
              <a:spcBef>
                <a:spcPts val="0"/>
              </a:spcBef>
              <a:spcAft>
                <a:spcPts val="0"/>
              </a:spcAft>
              <a:buSzPts val="1800"/>
              <a:buChar char="●"/>
            </a:pPr>
            <a:r>
              <a:rPr lang="en"/>
              <a:t>Chromebook</a:t>
            </a:r>
            <a:endParaRPr/>
          </a:p>
          <a:p>
            <a:pPr marL="457200" lvl="0" indent="-342900" algn="l" rtl="0">
              <a:spcBef>
                <a:spcPts val="0"/>
              </a:spcBef>
              <a:spcAft>
                <a:spcPts val="0"/>
              </a:spcAft>
              <a:buSzPts val="1800"/>
              <a:buChar char="●"/>
            </a:pPr>
            <a:r>
              <a:rPr lang="en"/>
              <a:t>School Google Account</a:t>
            </a:r>
            <a:endParaRPr/>
          </a:p>
          <a:p>
            <a:pPr marL="457200" lvl="0" indent="-342900" algn="l" rtl="0">
              <a:spcBef>
                <a:spcPts val="0"/>
              </a:spcBef>
              <a:spcAft>
                <a:spcPts val="0"/>
              </a:spcAft>
              <a:buSzPts val="1800"/>
              <a:buChar char="●"/>
            </a:pPr>
            <a:r>
              <a:rPr lang="en"/>
              <a:t>Clever</a:t>
            </a:r>
            <a:endParaRPr/>
          </a:p>
          <a:p>
            <a:pPr marL="457200" lvl="0" indent="-342900" algn="l" rtl="0">
              <a:spcBef>
                <a:spcPts val="0"/>
              </a:spcBef>
              <a:spcAft>
                <a:spcPts val="0"/>
              </a:spcAft>
              <a:buSzPts val="1800"/>
              <a:buChar char="●"/>
            </a:pPr>
            <a:r>
              <a:rPr lang="en"/>
              <a:t>Schoology</a:t>
            </a:r>
            <a:endParaRPr/>
          </a:p>
        </p:txBody>
      </p:sp>
      <p:sp>
        <p:nvSpPr>
          <p:cNvPr id="231" name="Google Shape;231;p37"/>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Can you get in?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Usernames Passwords</a:t>
            </a:r>
            <a:endParaRPr/>
          </a:p>
        </p:txBody>
      </p:sp>
      <p:sp>
        <p:nvSpPr>
          <p:cNvPr id="237" name="Google Shape;237;p38"/>
          <p:cNvSpPr txBox="1">
            <a:spLocks noGrp="1"/>
          </p:cNvSpPr>
          <p:nvPr>
            <p:ph type="body" idx="1"/>
          </p:nvPr>
        </p:nvSpPr>
        <p:spPr>
          <a:xfrm>
            <a:off x="311700" y="1113925"/>
            <a:ext cx="8520600" cy="33027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Use the following to login:</a:t>
            </a:r>
            <a:br>
              <a:rPr lang="en"/>
            </a:br>
            <a:endParaRPr sz="100"/>
          </a:p>
          <a:p>
            <a:pPr marL="0" lvl="0" indent="0" algn="l" rtl="0">
              <a:spcBef>
                <a:spcPts val="1200"/>
              </a:spcBef>
              <a:spcAft>
                <a:spcPts val="0"/>
              </a:spcAft>
              <a:buNone/>
            </a:pPr>
            <a:r>
              <a:rPr lang="en"/>
              <a:t>Google Accounts</a:t>
            </a:r>
            <a:endParaRPr/>
          </a:p>
          <a:p>
            <a:pPr marL="457200" lvl="0" indent="-342900" algn="l" rtl="0">
              <a:spcBef>
                <a:spcPts val="1200"/>
              </a:spcBef>
              <a:spcAft>
                <a:spcPts val="0"/>
              </a:spcAft>
              <a:buSzPts val="1800"/>
              <a:buChar char="●"/>
            </a:pPr>
            <a:r>
              <a:rPr lang="en"/>
              <a:t>Chromebook</a:t>
            </a:r>
            <a:endParaRPr/>
          </a:p>
          <a:p>
            <a:pPr marL="457200" lvl="0" indent="-342900" algn="l" rtl="0">
              <a:spcBef>
                <a:spcPts val="0"/>
              </a:spcBef>
              <a:spcAft>
                <a:spcPts val="0"/>
              </a:spcAft>
              <a:buSzPts val="1800"/>
              <a:buChar char="●"/>
            </a:pPr>
            <a:r>
              <a:rPr lang="en"/>
              <a:t>Clever: </a:t>
            </a:r>
            <a:r>
              <a:rPr lang="en" u="sng">
                <a:solidFill>
                  <a:schemeClr val="hlink"/>
                </a:solidFill>
                <a:hlinkClick r:id="rId3"/>
              </a:rPr>
              <a:t>https://clever.com/in/lcschools/student</a:t>
            </a:r>
            <a:endParaRPr/>
          </a:p>
          <a:p>
            <a:pPr marL="457200" lvl="0" indent="-342900" algn="l" rtl="0">
              <a:spcBef>
                <a:spcPts val="0"/>
              </a:spcBef>
              <a:spcAft>
                <a:spcPts val="0"/>
              </a:spcAft>
              <a:buSzPts val="1800"/>
              <a:buChar char="●"/>
            </a:pPr>
            <a:r>
              <a:rPr lang="en"/>
              <a:t>Schoology: </a:t>
            </a:r>
            <a:r>
              <a:rPr lang="en" u="sng">
                <a:solidFill>
                  <a:schemeClr val="hlink"/>
                </a:solidFill>
                <a:hlinkClick r:id="rId4"/>
              </a:rPr>
              <a:t>http://lcschools.schoology.com/</a:t>
            </a:r>
            <a:r>
              <a:rPr lang="en"/>
              <a:t> (PE 7-8 Grade, Drivers Ed)</a:t>
            </a:r>
            <a:endParaRPr/>
          </a:p>
          <a:p>
            <a:pPr marL="0" lvl="0" indent="0" algn="l" rtl="0">
              <a:spcBef>
                <a:spcPts val="1200"/>
              </a:spcBef>
              <a:spcAft>
                <a:spcPts val="0"/>
              </a:spcAft>
              <a:buNone/>
            </a:pPr>
            <a:r>
              <a:rPr lang="en"/>
              <a:t>Clever</a:t>
            </a:r>
            <a:endParaRPr/>
          </a:p>
          <a:p>
            <a:pPr marL="457200" lvl="0" indent="-342900" algn="l" rtl="0">
              <a:spcBef>
                <a:spcPts val="1200"/>
              </a:spcBef>
              <a:spcAft>
                <a:spcPts val="0"/>
              </a:spcAft>
              <a:buSzPts val="1800"/>
              <a:buChar char="●"/>
            </a:pPr>
            <a:r>
              <a:rPr lang="en"/>
              <a:t>Edgenuity</a:t>
            </a:r>
            <a:endParaRPr/>
          </a:p>
          <a:p>
            <a:pPr marL="457200" lvl="0" indent="-342900" algn="l" rtl="0">
              <a:spcBef>
                <a:spcPts val="0"/>
              </a:spcBef>
              <a:spcAft>
                <a:spcPts val="0"/>
              </a:spcAft>
              <a:buSzPts val="1800"/>
              <a:buChar char="●"/>
            </a:pPr>
            <a:r>
              <a:rPr lang="en"/>
              <a:t>Variety of learning platforms and quick links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rgbClr val="035E5F"/>
                </a:solidFill>
              </a:rPr>
              <a:t>Additional Information</a:t>
            </a:r>
            <a:endParaRPr>
              <a:solidFill>
                <a:srgbClr val="035E5F"/>
              </a:solidFill>
            </a:endParaRPr>
          </a:p>
        </p:txBody>
      </p:sp>
      <p:sp>
        <p:nvSpPr>
          <p:cNvPr id="243" name="Google Shape;243;p39"/>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100" b="1"/>
              <a:t>Website</a:t>
            </a:r>
            <a:endParaRPr sz="2100" b="1"/>
          </a:p>
          <a:p>
            <a:pPr marL="0" lvl="0" indent="0" algn="ctr" rtl="0">
              <a:spcBef>
                <a:spcPts val="1200"/>
              </a:spcBef>
              <a:spcAft>
                <a:spcPts val="0"/>
              </a:spcAft>
              <a:buNone/>
            </a:pPr>
            <a:r>
              <a:rPr lang="en" sz="2500" b="1" u="sng">
                <a:solidFill>
                  <a:srgbClr val="035E5F"/>
                </a:solidFill>
                <a:hlinkClick r:id="rId3">
                  <a:extLst>
                    <a:ext uri="{A12FA001-AC4F-418D-AE19-62706E023703}">
                      <ahyp:hlinkClr xmlns:ahyp="http://schemas.microsoft.com/office/drawing/2018/hyperlinkcolor" val="tx"/>
                    </a:ext>
                  </a:extLst>
                </a:hlinkClick>
              </a:rPr>
              <a:t>www.lcschools.org/lcva</a:t>
            </a:r>
            <a:endParaRPr sz="2500" b="1">
              <a:solidFill>
                <a:srgbClr val="035E5F"/>
              </a:solidFill>
            </a:endParaRPr>
          </a:p>
          <a:p>
            <a:pPr marL="457200" lvl="0" indent="-330200" algn="l" rtl="0">
              <a:spcBef>
                <a:spcPts val="1200"/>
              </a:spcBef>
              <a:spcAft>
                <a:spcPts val="0"/>
              </a:spcAft>
              <a:buSzPts val="1600"/>
              <a:buChar char="●"/>
            </a:pPr>
            <a:r>
              <a:rPr lang="en" b="1"/>
              <a:t>Chromebook Help</a:t>
            </a:r>
            <a:endParaRPr b="1"/>
          </a:p>
          <a:p>
            <a:pPr marL="457200" lvl="0" indent="-330200" algn="l" rtl="0">
              <a:spcBef>
                <a:spcPts val="0"/>
              </a:spcBef>
              <a:spcAft>
                <a:spcPts val="0"/>
              </a:spcAft>
              <a:buSzPts val="1600"/>
              <a:buChar char="●"/>
            </a:pPr>
            <a:r>
              <a:rPr lang="en" b="1"/>
              <a:t>Edgenuity Help</a:t>
            </a:r>
            <a:endParaRPr b="1"/>
          </a:p>
          <a:p>
            <a:pPr marL="457200" lvl="0" indent="-330200" algn="l" rtl="0">
              <a:spcBef>
                <a:spcPts val="0"/>
              </a:spcBef>
              <a:spcAft>
                <a:spcPts val="0"/>
              </a:spcAft>
              <a:buSzPts val="1600"/>
              <a:buChar char="●"/>
            </a:pPr>
            <a:r>
              <a:rPr lang="en" b="1"/>
              <a:t>Parent and Student Links/Forms</a:t>
            </a:r>
            <a:endParaRPr b="1"/>
          </a:p>
          <a:p>
            <a:pPr marL="457200" lvl="0" indent="-330200" algn="l" rtl="0">
              <a:spcBef>
                <a:spcPts val="0"/>
              </a:spcBef>
              <a:spcAft>
                <a:spcPts val="0"/>
              </a:spcAft>
              <a:buSzPts val="1600"/>
              <a:buChar char="●"/>
            </a:pPr>
            <a:r>
              <a:rPr lang="en" b="1"/>
              <a:t>Contact information</a:t>
            </a:r>
            <a:endParaRPr b="1"/>
          </a:p>
        </p:txBody>
      </p:sp>
      <p:sp>
        <p:nvSpPr>
          <p:cNvPr id="244" name="Google Shape;244;p39"/>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fontScale="85000" lnSpcReduction="10000"/>
          </a:bodyPr>
          <a:lstStyle/>
          <a:p>
            <a:pPr marL="0" lvl="0" indent="0" algn="ctr" rtl="0">
              <a:spcBef>
                <a:spcPts val="0"/>
              </a:spcBef>
              <a:spcAft>
                <a:spcPts val="0"/>
              </a:spcAft>
              <a:buNone/>
            </a:pPr>
            <a:r>
              <a:rPr lang="en" sz="2933" b="1"/>
              <a:t>PLEASE preface or include your or your student’s full name, home school and grade in all communications.</a:t>
            </a:r>
            <a:endParaRPr sz="2933" b="1"/>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LC Virtual Academy Team</a:t>
            </a:r>
            <a:endParaRPr/>
          </a:p>
        </p:txBody>
      </p:sp>
      <p:sp>
        <p:nvSpPr>
          <p:cNvPr id="96" name="Google Shape;96;p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a:t>Jonathan Hatton, Director</a:t>
            </a:r>
            <a:endParaRPr/>
          </a:p>
          <a:p>
            <a:pPr marL="457200" lvl="0" indent="-342900" algn="l" rtl="0">
              <a:lnSpc>
                <a:spcPct val="150000"/>
              </a:lnSpc>
              <a:spcBef>
                <a:spcPts val="0"/>
              </a:spcBef>
              <a:spcAft>
                <a:spcPts val="0"/>
              </a:spcAft>
              <a:buSzPts val="1800"/>
              <a:buChar char="●"/>
            </a:pPr>
            <a:r>
              <a:rPr lang="en"/>
              <a:t>Jeff Burbank, Principal/Science Teacher</a:t>
            </a:r>
            <a:endParaRPr/>
          </a:p>
          <a:p>
            <a:pPr marL="457200" lvl="0" indent="-342900" algn="l" rtl="0">
              <a:lnSpc>
                <a:spcPct val="150000"/>
              </a:lnSpc>
              <a:spcBef>
                <a:spcPts val="0"/>
              </a:spcBef>
              <a:spcAft>
                <a:spcPts val="0"/>
              </a:spcAft>
              <a:buSzPts val="1800"/>
              <a:buChar char="●"/>
            </a:pPr>
            <a:r>
              <a:rPr lang="en"/>
              <a:t>Catherine Esary, Secretary</a:t>
            </a:r>
            <a:endParaRPr/>
          </a:p>
          <a:p>
            <a:pPr marL="457200" lvl="0" indent="-342900" algn="l" rtl="0">
              <a:lnSpc>
                <a:spcPct val="115000"/>
              </a:lnSpc>
              <a:spcBef>
                <a:spcPts val="0"/>
              </a:spcBef>
              <a:spcAft>
                <a:spcPts val="0"/>
              </a:spcAft>
              <a:buSzPts val="1800"/>
              <a:buChar char="●"/>
            </a:pPr>
            <a:r>
              <a:rPr lang="en"/>
              <a:t>Alisa Lauderdale, English Teacher</a:t>
            </a:r>
            <a:endParaRPr/>
          </a:p>
          <a:p>
            <a:pPr marL="457200" lvl="0" indent="-330200" algn="l" rtl="0">
              <a:lnSpc>
                <a:spcPct val="150000"/>
              </a:lnSpc>
              <a:spcBef>
                <a:spcPts val="1000"/>
              </a:spcBef>
              <a:spcAft>
                <a:spcPts val="0"/>
              </a:spcAft>
              <a:buSzPts val="1600"/>
              <a:buChar char="●"/>
            </a:pPr>
            <a:r>
              <a:rPr lang="en"/>
              <a:t>Matthew Fulmer, 7-8 Grade Teacher</a:t>
            </a:r>
            <a:endParaRPr/>
          </a:p>
          <a:p>
            <a:pPr marL="457200" lvl="0" indent="-330200" algn="l" rtl="0">
              <a:lnSpc>
                <a:spcPct val="150000"/>
              </a:lnSpc>
              <a:spcBef>
                <a:spcPts val="0"/>
              </a:spcBef>
              <a:spcAft>
                <a:spcPts val="0"/>
              </a:spcAft>
              <a:buSzPts val="1600"/>
              <a:buChar char="●"/>
            </a:pPr>
            <a:r>
              <a:rPr lang="en"/>
              <a:t>Joan Banks, Math/Business Electives Teacher</a:t>
            </a:r>
            <a:endParaRPr/>
          </a:p>
          <a:p>
            <a:pPr marL="457200" lvl="0" indent="-342900" algn="l" rtl="0">
              <a:lnSpc>
                <a:spcPct val="150000"/>
              </a:lnSpc>
              <a:spcBef>
                <a:spcPts val="0"/>
              </a:spcBef>
              <a:spcAft>
                <a:spcPts val="0"/>
              </a:spcAft>
              <a:buSzPts val="1800"/>
              <a:buChar char="●"/>
            </a:pPr>
            <a:r>
              <a:rPr lang="en"/>
              <a:t>Jennifer Staggs, History/Electives Teacher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Lab Schedule</a:t>
            </a:r>
            <a:endParaRPr/>
          </a:p>
        </p:txBody>
      </p:sp>
      <p:sp>
        <p:nvSpPr>
          <p:cNvPr id="102" name="Google Shape;102;p1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Lab time will provide students the opportunity to meet the attendance requirement for students not in good standing, or for any student to receive additional help, have a quiet place to work or participate in study groups. Students may request to meet virtually with a teacher. </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graphicFrame>
        <p:nvGraphicFramePr>
          <p:cNvPr id="103" name="Google Shape;103;p16"/>
          <p:cNvGraphicFramePr/>
          <p:nvPr/>
        </p:nvGraphicFramePr>
        <p:xfrm>
          <a:off x="1006775" y="3183450"/>
          <a:ext cx="3000000" cy="3000000"/>
        </p:xfrm>
        <a:graphic>
          <a:graphicData uri="http://schemas.openxmlformats.org/drawingml/2006/table">
            <a:tbl>
              <a:tblPr>
                <a:noFill/>
                <a:tableStyleId>{6A757D4A-111E-4DB0-A28E-70A4653EA4BA}</a:tableStyleId>
              </a:tblPr>
              <a:tblGrid>
                <a:gridCol w="17145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714500">
                  <a:extLst>
                    <a:ext uri="{9D8B030D-6E8A-4147-A177-3AD203B41FA5}">
                      <a16:colId xmlns:a16="http://schemas.microsoft.com/office/drawing/2014/main" val="20003"/>
                    </a:ext>
                  </a:extLst>
                </a:gridCol>
              </a:tblGrid>
              <a:tr h="0">
                <a:tc>
                  <a:txBody>
                    <a:bodyPr/>
                    <a:lstStyle/>
                    <a:p>
                      <a:pPr marL="0" lvl="0" indent="0" algn="ctr" rtl="0">
                        <a:spcBef>
                          <a:spcPts val="0"/>
                        </a:spcBef>
                        <a:spcAft>
                          <a:spcPts val="0"/>
                        </a:spcAft>
                        <a:buNone/>
                      </a:pPr>
                      <a:r>
                        <a:rPr lang="en" sz="1200" b="1"/>
                        <a:t>Monday</a:t>
                      </a:r>
                      <a:endParaRPr sz="1200" b="1"/>
                    </a:p>
                  </a:txBody>
                  <a:tcPr marL="63500" marR="63500" marT="63500" marB="63500"/>
                </a:tc>
                <a:tc>
                  <a:txBody>
                    <a:bodyPr/>
                    <a:lstStyle/>
                    <a:p>
                      <a:pPr marL="0" lvl="0" indent="0" algn="ctr" rtl="0">
                        <a:spcBef>
                          <a:spcPts val="0"/>
                        </a:spcBef>
                        <a:spcAft>
                          <a:spcPts val="0"/>
                        </a:spcAft>
                        <a:buNone/>
                      </a:pPr>
                      <a:r>
                        <a:rPr lang="en" sz="1200" b="1"/>
                        <a:t>Tuesday</a:t>
                      </a:r>
                      <a:endParaRPr sz="1200" b="1"/>
                    </a:p>
                  </a:txBody>
                  <a:tcPr marL="63500" marR="63500" marT="63500" marB="63500"/>
                </a:tc>
                <a:tc>
                  <a:txBody>
                    <a:bodyPr/>
                    <a:lstStyle/>
                    <a:p>
                      <a:pPr marL="0" lvl="0" indent="0" algn="ctr" rtl="0">
                        <a:spcBef>
                          <a:spcPts val="0"/>
                        </a:spcBef>
                        <a:spcAft>
                          <a:spcPts val="0"/>
                        </a:spcAft>
                        <a:buNone/>
                      </a:pPr>
                      <a:r>
                        <a:rPr lang="en" sz="1200" b="1"/>
                        <a:t>Wednesday</a:t>
                      </a:r>
                      <a:endParaRPr sz="1200" b="1"/>
                    </a:p>
                  </a:txBody>
                  <a:tcPr marL="63500" marR="63500" marT="63500" marB="63500"/>
                </a:tc>
                <a:tc>
                  <a:txBody>
                    <a:bodyPr/>
                    <a:lstStyle/>
                    <a:p>
                      <a:pPr marL="0" lvl="0" indent="0" algn="ctr" rtl="0">
                        <a:spcBef>
                          <a:spcPts val="0"/>
                        </a:spcBef>
                        <a:spcAft>
                          <a:spcPts val="0"/>
                        </a:spcAft>
                        <a:buNone/>
                      </a:pPr>
                      <a:r>
                        <a:rPr lang="en" sz="1200" b="1"/>
                        <a:t>Thursday</a:t>
                      </a:r>
                      <a:endParaRPr sz="1200" b="1"/>
                    </a:p>
                  </a:txBody>
                  <a:tcPr marL="63500" marR="63500" marT="63500" marB="63500"/>
                </a:tc>
                <a:extLst>
                  <a:ext uri="{0D108BD9-81ED-4DB2-BD59-A6C34878D82A}">
                    <a16:rowId xmlns:a16="http://schemas.microsoft.com/office/drawing/2014/main" val="10000"/>
                  </a:ext>
                </a:extLst>
              </a:tr>
              <a:tr h="0">
                <a:tc>
                  <a:txBody>
                    <a:bodyPr/>
                    <a:lstStyle/>
                    <a:p>
                      <a:pPr marL="0" lvl="0" indent="0" algn="ctr" rtl="0">
                        <a:spcBef>
                          <a:spcPts val="0"/>
                        </a:spcBef>
                        <a:spcAft>
                          <a:spcPts val="0"/>
                        </a:spcAft>
                        <a:buNone/>
                      </a:pPr>
                      <a:r>
                        <a:rPr lang="en" sz="1200"/>
                        <a:t>12:00-2:30</a:t>
                      </a:r>
                      <a:endParaRPr sz="1200"/>
                    </a:p>
                  </a:txBody>
                  <a:tcPr marL="63500" marR="63500" marT="63500" marB="63500"/>
                </a:tc>
                <a:tc>
                  <a:txBody>
                    <a:bodyPr/>
                    <a:lstStyle/>
                    <a:p>
                      <a:pPr marL="0" lvl="0" indent="0" algn="ctr" rtl="0">
                        <a:spcBef>
                          <a:spcPts val="0"/>
                        </a:spcBef>
                        <a:spcAft>
                          <a:spcPts val="0"/>
                        </a:spcAft>
                        <a:buNone/>
                      </a:pPr>
                      <a:r>
                        <a:rPr lang="en" sz="1200"/>
                        <a:t>9:00-11:00</a:t>
                      </a:r>
                      <a:endParaRPr sz="1200"/>
                    </a:p>
                    <a:p>
                      <a:pPr marL="0" lvl="0" indent="0" algn="ctr" rtl="0">
                        <a:spcBef>
                          <a:spcPts val="0"/>
                        </a:spcBef>
                        <a:spcAft>
                          <a:spcPts val="0"/>
                        </a:spcAft>
                        <a:buNone/>
                      </a:pPr>
                      <a:r>
                        <a:rPr lang="en" sz="1200"/>
                        <a:t>12:00-2:00</a:t>
                      </a:r>
                      <a:endParaRPr sz="1200"/>
                    </a:p>
                  </a:txBody>
                  <a:tcPr marL="63500" marR="63500" marT="63500" marB="63500"/>
                </a:tc>
                <a:tc>
                  <a:txBody>
                    <a:bodyPr/>
                    <a:lstStyle/>
                    <a:p>
                      <a:pPr marL="0" lvl="0" indent="0" algn="ctr" rtl="0">
                        <a:spcBef>
                          <a:spcPts val="0"/>
                        </a:spcBef>
                        <a:spcAft>
                          <a:spcPts val="0"/>
                        </a:spcAft>
                        <a:buNone/>
                      </a:pPr>
                      <a:r>
                        <a:rPr lang="en" sz="1200"/>
                        <a:t>8:30-11:00</a:t>
                      </a:r>
                      <a:endParaRPr sz="1200"/>
                    </a:p>
                  </a:txBody>
                  <a:tcPr marL="63500" marR="63500" marT="63500" marB="63500"/>
                </a:tc>
                <a:tc>
                  <a:txBody>
                    <a:bodyPr/>
                    <a:lstStyle/>
                    <a:p>
                      <a:pPr marL="0" lvl="0" indent="0" algn="ctr" rtl="0">
                        <a:spcBef>
                          <a:spcPts val="0"/>
                        </a:spcBef>
                        <a:spcAft>
                          <a:spcPts val="0"/>
                        </a:spcAft>
                        <a:buNone/>
                      </a:pPr>
                      <a:r>
                        <a:rPr lang="en" sz="1200"/>
                        <a:t>9:00-11:00</a:t>
                      </a:r>
                      <a:endParaRPr sz="1200"/>
                    </a:p>
                    <a:p>
                      <a:pPr marL="0" lvl="0" indent="0" algn="ctr" rtl="0">
                        <a:spcBef>
                          <a:spcPts val="0"/>
                        </a:spcBef>
                        <a:spcAft>
                          <a:spcPts val="0"/>
                        </a:spcAft>
                        <a:buNone/>
                      </a:pPr>
                      <a:r>
                        <a:rPr lang="en" sz="1200"/>
                        <a:t>12:00-2:00</a:t>
                      </a:r>
                      <a:endParaRPr sz="1200"/>
                    </a:p>
                  </a:txBody>
                  <a:tcPr marL="63500" marR="63500" marT="63500" marB="63500"/>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7"/>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LCVA Student Handbook</a:t>
            </a:r>
            <a:endParaRPr/>
          </a:p>
        </p:txBody>
      </p:sp>
      <p:sp>
        <p:nvSpPr>
          <p:cNvPr id="109" name="Google Shape;109;p17"/>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Copy can be found at www.lcschools.org/lcva</a:t>
            </a:r>
            <a:endParaRPr/>
          </a:p>
        </p:txBody>
      </p:sp>
      <p:sp>
        <p:nvSpPr>
          <p:cNvPr id="110" name="Google Shape;110;p17"/>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p>
            <a:pPr marL="457200" lvl="0" indent="-342900" algn="l" rtl="0">
              <a:spcBef>
                <a:spcPts val="0"/>
              </a:spcBef>
              <a:spcAft>
                <a:spcPts val="0"/>
              </a:spcAft>
              <a:buSzPts val="1800"/>
              <a:buChar char="●"/>
            </a:pPr>
            <a:r>
              <a:rPr lang="en"/>
              <a:t>Expectations</a:t>
            </a:r>
            <a:endParaRPr/>
          </a:p>
          <a:p>
            <a:pPr marL="457200" lvl="0" indent="-342900" algn="l" rtl="0">
              <a:spcBef>
                <a:spcPts val="0"/>
              </a:spcBef>
              <a:spcAft>
                <a:spcPts val="0"/>
              </a:spcAft>
              <a:buSzPts val="1800"/>
              <a:buChar char="●"/>
            </a:pPr>
            <a:r>
              <a:rPr lang="en"/>
              <a:t>Attendance</a:t>
            </a:r>
            <a:endParaRPr/>
          </a:p>
          <a:p>
            <a:pPr marL="457200" lvl="0" indent="-342900" algn="l" rtl="0">
              <a:spcBef>
                <a:spcPts val="0"/>
              </a:spcBef>
              <a:spcAft>
                <a:spcPts val="0"/>
              </a:spcAft>
              <a:buSzPts val="1800"/>
              <a:buChar char="●"/>
            </a:pPr>
            <a:r>
              <a:rPr lang="en"/>
              <a:t>Academic Policies</a:t>
            </a:r>
            <a:endParaRPr/>
          </a:p>
          <a:p>
            <a:pPr marL="457200" lvl="0" indent="-342900" algn="l" rtl="0">
              <a:spcBef>
                <a:spcPts val="0"/>
              </a:spcBef>
              <a:spcAft>
                <a:spcPts val="0"/>
              </a:spcAft>
              <a:buSzPts val="1800"/>
              <a:buChar char="●"/>
            </a:pPr>
            <a:r>
              <a:rPr lang="en"/>
              <a:t>Student Conduct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311700" y="814800"/>
            <a:ext cx="8571300" cy="15201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Parent/Guardian &amp; Student Responsibilities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Parent/Guardian Responsibilities</a:t>
            </a:r>
            <a:endParaRPr/>
          </a:p>
        </p:txBody>
      </p:sp>
      <p:sp>
        <p:nvSpPr>
          <p:cNvPr id="121" name="Google Shape;121;p1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36550" algn="l" rtl="0">
              <a:spcBef>
                <a:spcPts val="0"/>
              </a:spcBef>
              <a:spcAft>
                <a:spcPts val="0"/>
              </a:spcAft>
              <a:buClr>
                <a:srgbClr val="000000"/>
              </a:buClr>
              <a:buSzPts val="1700"/>
              <a:buChar char="●"/>
            </a:pPr>
            <a:r>
              <a:rPr lang="en" sz="1700">
                <a:solidFill>
                  <a:srgbClr val="000000"/>
                </a:solidFill>
              </a:rPr>
              <a:t>Monitor your student’s progress regularly. (Weekly Progress Reports)</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Communicate frequently with your student’s teacher</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Read and respond to all school correspondence as needed.  </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Let the school know as soon as possible if there is an issue that prevents the student from working at home.</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Provide transportation to mandatory state and district tests and labs. </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Create/provide a workspace for your child that is free from distractions.</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Access to high-speed internet.</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Parents agree to meet with the supervising teacher as required (i.e. orientation, parent/student/teacher conference, or upon teacher request).</a:t>
            </a:r>
            <a:endParaRPr sz="225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Student Responsibilities</a:t>
            </a:r>
            <a:endParaRPr/>
          </a:p>
        </p:txBody>
      </p:sp>
      <p:sp>
        <p:nvSpPr>
          <p:cNvPr id="127" name="Google Shape;127;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36550" algn="l" rtl="0">
              <a:spcBef>
                <a:spcPts val="0"/>
              </a:spcBef>
              <a:spcAft>
                <a:spcPts val="0"/>
              </a:spcAft>
              <a:buClr>
                <a:srgbClr val="000000"/>
              </a:buClr>
              <a:buSzPts val="1700"/>
              <a:buChar char="●"/>
            </a:pPr>
            <a:r>
              <a:rPr lang="en" sz="1700">
                <a:solidFill>
                  <a:srgbClr val="000000"/>
                </a:solidFill>
              </a:rPr>
              <a:t>Manage time wisely to meet weekly progress goals </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Seek help when needed</a:t>
            </a:r>
            <a:endParaRPr sz="1700">
              <a:solidFill>
                <a:srgbClr val="000000"/>
              </a:solidFill>
            </a:endParaRPr>
          </a:p>
          <a:p>
            <a:pPr marL="914400" lvl="1" indent="-336550" algn="l" rtl="0">
              <a:spcBef>
                <a:spcPts val="0"/>
              </a:spcBef>
              <a:spcAft>
                <a:spcPts val="0"/>
              </a:spcAft>
              <a:buClr>
                <a:srgbClr val="000000"/>
              </a:buClr>
              <a:buSzPts val="1700"/>
              <a:buChar char="○"/>
            </a:pPr>
            <a:r>
              <a:rPr lang="en" sz="1700">
                <a:solidFill>
                  <a:srgbClr val="000000"/>
                </a:solidFill>
              </a:rPr>
              <a:t>Always use a respectful tone. </a:t>
            </a:r>
            <a:endParaRPr sz="1700">
              <a:solidFill>
                <a:srgbClr val="000000"/>
              </a:solidFill>
            </a:endParaRPr>
          </a:p>
          <a:p>
            <a:pPr marL="914400" lvl="1" indent="-336550" algn="l" rtl="0">
              <a:spcBef>
                <a:spcPts val="0"/>
              </a:spcBef>
              <a:spcAft>
                <a:spcPts val="0"/>
              </a:spcAft>
              <a:buClr>
                <a:srgbClr val="000000"/>
              </a:buClr>
              <a:buSzPts val="1700"/>
              <a:buChar char="○"/>
            </a:pPr>
            <a:r>
              <a:rPr lang="en" sz="1700">
                <a:solidFill>
                  <a:srgbClr val="000000"/>
                </a:solidFill>
              </a:rPr>
              <a:t>Students should use school email to communicate with their teachers.</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Maintain satisfactory attendance.</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Comply with all in-person and Google Meet requirements, including mandatory learning labs and assessments.</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Maintain a good study environment. </a:t>
            </a:r>
            <a:endParaRPr sz="1700">
              <a:solidFill>
                <a:srgbClr val="000000"/>
              </a:solidFill>
            </a:endParaRPr>
          </a:p>
          <a:p>
            <a:pPr marL="457200" lvl="0" indent="-336550" algn="l" rtl="0">
              <a:spcBef>
                <a:spcPts val="0"/>
              </a:spcBef>
              <a:spcAft>
                <a:spcPts val="0"/>
              </a:spcAft>
              <a:buClr>
                <a:srgbClr val="000000"/>
              </a:buClr>
              <a:buSzPts val="1700"/>
              <a:buChar char="●"/>
            </a:pPr>
            <a:r>
              <a:rPr lang="en" sz="1700">
                <a:solidFill>
                  <a:srgbClr val="000000"/>
                </a:solidFill>
              </a:rPr>
              <a:t>Students with special needs must agree to participate in the services required by their learning plan or refuse these services in writing.</a:t>
            </a:r>
            <a:endParaRPr sz="17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School Sponsored Events, Athletics, &amp; Extracurriculars</a:t>
            </a:r>
            <a:endParaRPr/>
          </a:p>
        </p:txBody>
      </p:sp>
      <p:sp>
        <p:nvSpPr>
          <p:cNvPr id="133" name="Google Shape;133;p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SzPts val="1800"/>
              <a:buChar char="●"/>
            </a:pPr>
            <a:r>
              <a:rPr lang="en"/>
              <a:t>Students may participate in athletics, band, extracurriculars, and activities at their registered home school if they choose.</a:t>
            </a:r>
            <a:endParaRPr/>
          </a:p>
          <a:p>
            <a:pPr marL="457200" lvl="0" indent="-342900" algn="l" rtl="0">
              <a:spcBef>
                <a:spcPts val="0"/>
              </a:spcBef>
              <a:spcAft>
                <a:spcPts val="0"/>
              </a:spcAft>
              <a:buSzPts val="1800"/>
              <a:buChar char="●"/>
            </a:pPr>
            <a:r>
              <a:rPr lang="en"/>
              <a:t>Students should check their school email, registered school’s webpage, district and school calendars and join school Remind groups for these school specific activities. </a:t>
            </a:r>
            <a:endParaRPr/>
          </a:p>
          <a:p>
            <a:pPr marL="0" lvl="0" indent="0" algn="l" rtl="0">
              <a:spcBef>
                <a:spcPts val="1200"/>
              </a:spcBef>
              <a:spcAft>
                <a:spcPts val="0"/>
              </a:spcAft>
              <a:buNone/>
            </a:pPr>
            <a:r>
              <a:rPr lang="en"/>
              <a:t>We do not receive or know anything concerning school specific activities. Feel free to reach out to us with questions about these sorts of things and we will try our best to hunt down answers. Ultimately, it is up to the students and parent/guardians to keep up with home school specific activities.</a:t>
            </a: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LCVA">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1937</Words>
  <Application>Microsoft Office PowerPoint</Application>
  <PresentationFormat>On-screen Show (16:9)</PresentationFormat>
  <Paragraphs>193</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PT Sans Narrow</vt:lpstr>
      <vt:lpstr>Open Sans</vt:lpstr>
      <vt:lpstr>Impact</vt:lpstr>
      <vt:lpstr>LCVA</vt:lpstr>
      <vt:lpstr>PowerPoint Presentation</vt:lpstr>
      <vt:lpstr>LC Virtual Academy</vt:lpstr>
      <vt:lpstr>LC Virtual Academy Team</vt:lpstr>
      <vt:lpstr>Lab Schedule</vt:lpstr>
      <vt:lpstr>LCVA Student Handbook</vt:lpstr>
      <vt:lpstr>Parent/Guardian &amp; Student Responsibilities</vt:lpstr>
      <vt:lpstr>Parent/Guardian Responsibilities</vt:lpstr>
      <vt:lpstr>Student Responsibilities</vt:lpstr>
      <vt:lpstr>School Sponsored Events, Athletics, &amp; Extracurriculars</vt:lpstr>
      <vt:lpstr>ATTENDANCE</vt:lpstr>
      <vt:lpstr>Attendance Requirements</vt:lpstr>
      <vt:lpstr>Excuse Documentation</vt:lpstr>
      <vt:lpstr>Truancy</vt:lpstr>
      <vt:lpstr>ACADEMIC POLICIES</vt:lpstr>
      <vt:lpstr>Good Standing</vt:lpstr>
      <vt:lpstr>Good Standing: Tiered Intervention</vt:lpstr>
      <vt:lpstr>Maintaining Enrollment</vt:lpstr>
      <vt:lpstr>Enrollment Revocation</vt:lpstr>
      <vt:lpstr>Course Structure &amp; Exams</vt:lpstr>
      <vt:lpstr>Course Progress &amp; Attempts</vt:lpstr>
      <vt:lpstr>Grades in Edgenuity</vt:lpstr>
      <vt:lpstr>STUDENT CONDUCT</vt:lpstr>
      <vt:lpstr>Behavior and Netiquette</vt:lpstr>
      <vt:lpstr>Plagiarism and Integrity</vt:lpstr>
      <vt:lpstr>Tech/Login</vt:lpstr>
      <vt:lpstr>Usernames Passwords</vt:lpstr>
      <vt:lpstr>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Catherine.Esary</dc:creator>
  <cp:lastModifiedBy>Catherine.Esary@LCSCHOOLS.ORG</cp:lastModifiedBy>
  <cp:revision>1</cp:revision>
  <dcterms:modified xsi:type="dcterms:W3CDTF">2024-07-03T13:21:37Z</dcterms:modified>
</cp:coreProperties>
</file>