
<file path=[Content_Types].xml><?xml version="1.0" encoding="utf-8"?>
<Types xmlns="http://schemas.openxmlformats.org/package/2006/content-types">
  <Default Extension="png" ContentType="image/png"/>
  <Default Extension="svg" ContentType="image/svg+xml"/>
  <Default Extension="tmp"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6"/>
  </p:notesMasterIdLst>
  <p:sldIdLst>
    <p:sldId id="347" r:id="rId2"/>
    <p:sldId id="361" r:id="rId3"/>
    <p:sldId id="2183" r:id="rId4"/>
    <p:sldId id="290" r:id="rId5"/>
    <p:sldId id="265" r:id="rId6"/>
    <p:sldId id="266" r:id="rId7"/>
    <p:sldId id="348" r:id="rId8"/>
    <p:sldId id="267" r:id="rId9"/>
    <p:sldId id="327" r:id="rId10"/>
    <p:sldId id="328" r:id="rId11"/>
    <p:sldId id="329" r:id="rId12"/>
    <p:sldId id="330" r:id="rId13"/>
    <p:sldId id="336" r:id="rId14"/>
    <p:sldId id="2186" r:id="rId15"/>
    <p:sldId id="2192" r:id="rId16"/>
    <p:sldId id="2193" r:id="rId17"/>
    <p:sldId id="344" r:id="rId18"/>
    <p:sldId id="353" r:id="rId19"/>
    <p:sldId id="349" r:id="rId20"/>
    <p:sldId id="332" r:id="rId21"/>
    <p:sldId id="333" r:id="rId22"/>
    <p:sldId id="334" r:id="rId23"/>
    <p:sldId id="335" r:id="rId24"/>
    <p:sldId id="337" r:id="rId25"/>
    <p:sldId id="338" r:id="rId26"/>
    <p:sldId id="339" r:id="rId27"/>
    <p:sldId id="340" r:id="rId28"/>
    <p:sldId id="341" r:id="rId29"/>
    <p:sldId id="342" r:id="rId30"/>
    <p:sldId id="2188" r:id="rId31"/>
    <p:sldId id="343" r:id="rId32"/>
    <p:sldId id="345" r:id="rId33"/>
    <p:sldId id="2189" r:id="rId34"/>
    <p:sldId id="34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on't take the bait" id="{77BC61EC-1C2E-4E4D-8398-C829103FD026}">
          <p14:sldIdLst>
            <p14:sldId id="347"/>
            <p14:sldId id="361"/>
            <p14:sldId id="2183"/>
            <p14:sldId id="290"/>
            <p14:sldId id="265"/>
            <p14:sldId id="266"/>
            <p14:sldId id="348"/>
            <p14:sldId id="267"/>
            <p14:sldId id="327"/>
            <p14:sldId id="328"/>
            <p14:sldId id="329"/>
            <p14:sldId id="330"/>
            <p14:sldId id="336"/>
            <p14:sldId id="2186"/>
            <p14:sldId id="2192"/>
            <p14:sldId id="2193"/>
            <p14:sldId id="344"/>
            <p14:sldId id="353"/>
            <p14:sldId id="349"/>
            <p14:sldId id="332"/>
            <p14:sldId id="333"/>
            <p14:sldId id="334"/>
            <p14:sldId id="335"/>
            <p14:sldId id="337"/>
            <p14:sldId id="338"/>
            <p14:sldId id="339"/>
            <p14:sldId id="340"/>
            <p14:sldId id="341"/>
            <p14:sldId id="342"/>
            <p14:sldId id="2188"/>
            <p14:sldId id="343"/>
            <p14:sldId id="345"/>
            <p14:sldId id="2189"/>
            <p14:sldId id="34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AE29"/>
    <a:srgbClr val="FF8400"/>
    <a:srgbClr val="005BB5"/>
    <a:srgbClr val="00ADC9"/>
    <a:srgbClr val="83888E"/>
    <a:srgbClr val="464A4F"/>
    <a:srgbClr val="783CBD"/>
    <a:srgbClr val="1029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2FB39F-9144-4943-A58E-1A8629D927F1}" v="1379" dt="2019-07-11T08:57:24.1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96" autoAdjust="0"/>
    <p:restoredTop sz="66316" autoAdjust="0"/>
  </p:normalViewPr>
  <p:slideViewPr>
    <p:cSldViewPr snapToGrid="0">
      <p:cViewPr varScale="1">
        <p:scale>
          <a:sx n="76" d="100"/>
          <a:sy n="76" d="100"/>
        </p:scale>
        <p:origin x="2082" y="84"/>
      </p:cViewPr>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5BA649-C2BE-4CE5-A3EF-656607762116}" type="datetimeFigureOut">
              <a:rPr lang="en-US" smtClean="0"/>
              <a:t>7/11/2019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217C80-D8D1-45D4-B870-01685B9D6686}" type="slidenum">
              <a:rPr lang="en-US" smtClean="0"/>
              <a:t>‹#›</a:t>
            </a:fld>
            <a:endParaRPr lang="en-US"/>
          </a:p>
        </p:txBody>
      </p:sp>
    </p:spTree>
    <p:extLst>
      <p:ext uri="{BB962C8B-B14F-4D97-AF65-F5344CB8AC3E}">
        <p14:creationId xmlns:p14="http://schemas.microsoft.com/office/powerpoint/2010/main" val="70649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Phishing</a:t>
            </a:r>
            <a:r>
              <a:rPr lang="en-GB" sz="1200" kern="1200" baseline="0" dirty="0">
                <a:solidFill>
                  <a:schemeClr val="tx1"/>
                </a:solidFill>
                <a:effectLst/>
                <a:latin typeface="+mn-lt"/>
                <a:ea typeface="+mn-ea"/>
                <a:cs typeface="+mn-cs"/>
              </a:rPr>
              <a:t> is a big issue that we all need to be aware of – and play our part in stopping. It impacts both our organization, but also your personal life too. </a:t>
            </a:r>
          </a:p>
          <a:p>
            <a:endParaRPr lang="en-GB" sz="1200" kern="1200" baseline="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this session we’re going to look at:</a:t>
            </a:r>
          </a:p>
          <a:p>
            <a:r>
              <a:rPr lang="en-GB" sz="1200" kern="1200" dirty="0">
                <a:solidFill>
                  <a:schemeClr val="tx1"/>
                </a:solidFill>
                <a:effectLst/>
                <a:latin typeface="+mn-lt"/>
                <a:ea typeface="+mn-ea"/>
                <a:cs typeface="+mn-cs"/>
              </a:rPr>
              <a:t> - The different</a:t>
            </a:r>
            <a:r>
              <a:rPr lang="en-GB" sz="1200" kern="1200" baseline="0" dirty="0">
                <a:solidFill>
                  <a:schemeClr val="tx1"/>
                </a:solidFill>
                <a:effectLst/>
                <a:latin typeface="+mn-lt"/>
                <a:ea typeface="+mn-ea"/>
                <a:cs typeface="+mn-cs"/>
              </a:rPr>
              <a:t> types of phishing</a:t>
            </a:r>
          </a:p>
          <a:p>
            <a:r>
              <a:rPr lang="en-GB" sz="1200" kern="1200" baseline="0" dirty="0">
                <a:solidFill>
                  <a:schemeClr val="tx1"/>
                </a:solidFill>
                <a:effectLst/>
                <a:latin typeface="+mn-lt"/>
                <a:ea typeface="+mn-ea"/>
                <a:cs typeface="+mn-cs"/>
              </a:rPr>
              <a:t> - Can you spot a phishing email</a:t>
            </a:r>
          </a:p>
          <a:p>
            <a:r>
              <a:rPr lang="en-GB" sz="1200" kern="1200" baseline="0" dirty="0">
                <a:solidFill>
                  <a:schemeClr val="tx1"/>
                </a:solidFill>
                <a:effectLst/>
                <a:latin typeface="+mn-lt"/>
                <a:ea typeface="+mn-ea"/>
                <a:cs typeface="+mn-cs"/>
              </a:rPr>
              <a:t> - Ten tell tale signs of a phish</a:t>
            </a:r>
          </a:p>
          <a:p>
            <a:r>
              <a:rPr lang="en-GB" sz="1200" kern="1200" baseline="0" dirty="0">
                <a:solidFill>
                  <a:schemeClr val="tx1"/>
                </a:solidFill>
                <a:effectLst/>
                <a:latin typeface="+mn-lt"/>
                <a:ea typeface="+mn-ea"/>
                <a:cs typeface="+mn-cs"/>
              </a:rPr>
              <a:t> - And then some tools to help you avoid phishing in the future</a:t>
            </a:r>
          </a:p>
          <a:p>
            <a:endParaRPr lang="en-US" dirty="0"/>
          </a:p>
        </p:txBody>
      </p:sp>
      <p:sp>
        <p:nvSpPr>
          <p:cNvPr id="4" name="Slide Number Placeholder 3"/>
          <p:cNvSpPr>
            <a:spLocks noGrp="1"/>
          </p:cNvSpPr>
          <p:nvPr>
            <p:ph type="sldNum" sz="quarter" idx="10"/>
          </p:nvPr>
        </p:nvSpPr>
        <p:spPr/>
        <p:txBody>
          <a:bodyPr/>
          <a:lstStyle/>
          <a:p>
            <a:fld id="{19217C80-D8D1-45D4-B870-01685B9D6686}" type="slidenum">
              <a:rPr lang="en-US" smtClean="0"/>
              <a:t>1</a:t>
            </a:fld>
            <a:endParaRPr lang="en-US"/>
          </a:p>
        </p:txBody>
      </p:sp>
    </p:spTree>
    <p:extLst>
      <p:ext uri="{BB962C8B-B14F-4D97-AF65-F5344CB8AC3E}">
        <p14:creationId xmlns:p14="http://schemas.microsoft.com/office/powerpoint/2010/main" val="2161186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Did you get it?</a:t>
            </a:r>
          </a:p>
          <a:p>
            <a:endParaRPr lang="en-GB" dirty="0"/>
          </a:p>
          <a:p>
            <a:r>
              <a:rPr lang="en-GB" dirty="0"/>
              <a:t>Let’s have another go….</a:t>
            </a:r>
            <a:endParaRPr lang="en-US" dirty="0"/>
          </a:p>
        </p:txBody>
      </p:sp>
      <p:sp>
        <p:nvSpPr>
          <p:cNvPr id="4" name="Slide Number Placeholder 3"/>
          <p:cNvSpPr>
            <a:spLocks noGrp="1"/>
          </p:cNvSpPr>
          <p:nvPr>
            <p:ph type="sldNum" sz="quarter" idx="10"/>
          </p:nvPr>
        </p:nvSpPr>
        <p:spPr/>
        <p:txBody>
          <a:bodyPr/>
          <a:lstStyle/>
          <a:p>
            <a:fld id="{19217C80-D8D1-45D4-B870-01685B9D6686}" type="slidenum">
              <a:rPr lang="en-US" smtClean="0"/>
              <a:t>10</a:t>
            </a:fld>
            <a:endParaRPr lang="en-US"/>
          </a:p>
        </p:txBody>
      </p:sp>
    </p:spTree>
    <p:extLst>
      <p:ext uri="{BB962C8B-B14F-4D97-AF65-F5344CB8AC3E}">
        <p14:creationId xmlns:p14="http://schemas.microsoft.com/office/powerpoint/2010/main" val="241423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Which of these do you think is phishing?</a:t>
            </a:r>
            <a:endParaRPr lang="en-US" dirty="0"/>
          </a:p>
        </p:txBody>
      </p:sp>
      <p:sp>
        <p:nvSpPr>
          <p:cNvPr id="4" name="Slide Number Placeholder 3"/>
          <p:cNvSpPr>
            <a:spLocks noGrp="1"/>
          </p:cNvSpPr>
          <p:nvPr>
            <p:ph type="sldNum" sz="quarter" idx="10"/>
          </p:nvPr>
        </p:nvSpPr>
        <p:spPr/>
        <p:txBody>
          <a:bodyPr/>
          <a:lstStyle/>
          <a:p>
            <a:fld id="{19217C80-D8D1-45D4-B870-01685B9D6686}" type="slidenum">
              <a:rPr lang="en-US" smtClean="0"/>
              <a:t>11</a:t>
            </a:fld>
            <a:endParaRPr lang="en-US"/>
          </a:p>
        </p:txBody>
      </p:sp>
    </p:spTree>
    <p:extLst>
      <p:ext uri="{BB962C8B-B14F-4D97-AF65-F5344CB8AC3E}">
        <p14:creationId xmlns:p14="http://schemas.microsoft.com/office/powerpoint/2010/main" val="1730530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did you get on this time?</a:t>
            </a:r>
            <a:endParaRPr lang="en-US" dirty="0"/>
          </a:p>
        </p:txBody>
      </p:sp>
      <p:sp>
        <p:nvSpPr>
          <p:cNvPr id="4" name="Slide Number Placeholder 3"/>
          <p:cNvSpPr>
            <a:spLocks noGrp="1"/>
          </p:cNvSpPr>
          <p:nvPr>
            <p:ph type="sldNum" sz="quarter" idx="10"/>
          </p:nvPr>
        </p:nvSpPr>
        <p:spPr/>
        <p:txBody>
          <a:bodyPr/>
          <a:lstStyle/>
          <a:p>
            <a:fld id="{19217C80-D8D1-45D4-B870-01685B9D6686}" type="slidenum">
              <a:rPr lang="en-US" smtClean="0"/>
              <a:t>12</a:t>
            </a:fld>
            <a:endParaRPr lang="en-US"/>
          </a:p>
        </p:txBody>
      </p:sp>
    </p:spTree>
    <p:extLst>
      <p:ext uri="{BB962C8B-B14F-4D97-AF65-F5344CB8AC3E}">
        <p14:creationId xmlns:p14="http://schemas.microsoft.com/office/powerpoint/2010/main" val="448264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Phishing emails can</a:t>
            </a:r>
            <a:r>
              <a:rPr lang="en-GB" baseline="0" dirty="0"/>
              <a:t> be very, very convincing. This is an example of a UK TV licensing phish. You can see how similar the phishing email is to the genuine one.</a:t>
            </a:r>
            <a:endParaRPr lang="en-US" dirty="0"/>
          </a:p>
        </p:txBody>
      </p:sp>
      <p:sp>
        <p:nvSpPr>
          <p:cNvPr id="4" name="Slide Number Placeholder 3"/>
          <p:cNvSpPr>
            <a:spLocks noGrp="1"/>
          </p:cNvSpPr>
          <p:nvPr>
            <p:ph type="sldNum" sz="quarter" idx="10"/>
          </p:nvPr>
        </p:nvSpPr>
        <p:spPr/>
        <p:txBody>
          <a:bodyPr/>
          <a:lstStyle/>
          <a:p>
            <a:fld id="{19217C80-D8D1-45D4-B870-01685B9D6686}" type="slidenum">
              <a:rPr lang="en-US" smtClean="0"/>
              <a:t>13</a:t>
            </a:fld>
            <a:endParaRPr lang="en-US"/>
          </a:p>
        </p:txBody>
      </p:sp>
    </p:spTree>
    <p:extLst>
      <p:ext uri="{BB962C8B-B14F-4D97-AF65-F5344CB8AC3E}">
        <p14:creationId xmlns:p14="http://schemas.microsoft.com/office/powerpoint/2010/main" val="2986654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Phishing techniques continue to evolve. As people become more attuned to too-good-to-be-true emails with fabulous prizes, the crooks are moving towards simple, mundane emails that are less likely to stand out.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research here shows the top 10 emails that people fell for in Sophos’ Phish Threat simulation training. As you can see, these are all very ‘normal’ email subject lines – topics that don’t usually raise any eyebrows.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most effective phishing email referenced JIRA, a popular software tool, followed by a meeting request or a harassment training email – designed to make us panic and not go through usual security checks! </a:t>
            </a:r>
          </a:p>
          <a:p>
            <a:endParaRPr lang="en-GB" dirty="0"/>
          </a:p>
          <a:p>
            <a:r>
              <a:rPr lang="en-GB" dirty="0"/>
              <a:t>[CLICK]</a:t>
            </a:r>
          </a:p>
          <a:p>
            <a:endParaRPr lang="en-GB" dirty="0"/>
          </a:p>
          <a:p>
            <a:r>
              <a:rPr lang="en-GB" dirty="0"/>
              <a:t>These are just two examples of some of the types of email listed from the table. </a:t>
            </a:r>
          </a:p>
        </p:txBody>
      </p:sp>
      <p:sp>
        <p:nvSpPr>
          <p:cNvPr id="4" name="Slide Number Placeholder 3"/>
          <p:cNvSpPr>
            <a:spLocks noGrp="1"/>
          </p:cNvSpPr>
          <p:nvPr>
            <p:ph type="sldNum" sz="quarter" idx="5"/>
          </p:nvPr>
        </p:nvSpPr>
        <p:spPr/>
        <p:txBody>
          <a:bodyPr/>
          <a:lstStyle/>
          <a:p>
            <a:fld id="{A6E34D68-8857-5A41-94FA-9A368DA3B596}" type="slidenum">
              <a:rPr lang="en-US" smtClean="0"/>
              <a:t>14</a:t>
            </a:fld>
            <a:endParaRPr lang="en-US" dirty="0"/>
          </a:p>
        </p:txBody>
      </p:sp>
    </p:spTree>
    <p:extLst>
      <p:ext uri="{BB962C8B-B14F-4D97-AF65-F5344CB8AC3E}">
        <p14:creationId xmlns:p14="http://schemas.microsoft.com/office/powerpoint/2010/main" val="3181413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 you might think that if you’re a student with no money you won’t be targeted…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But your personal information and data is still valuable to people.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Above is a real life example of a student being attacked by a phishing email. You’ll also notice the sense of urgency with “take action before Friday” and forcing you to click on the link to find out more which is two stereotypical features to phishing emails.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example also reiterates the point that mundane, transactional emails are the ones which people are most liable to click 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6E34D68-8857-5A41-94FA-9A368DA3B596}" type="slidenum">
              <a:rPr lang="en-US" smtClean="0"/>
              <a:t>15</a:t>
            </a:fld>
            <a:endParaRPr lang="en-US" dirty="0"/>
          </a:p>
        </p:txBody>
      </p:sp>
    </p:spTree>
    <p:extLst>
      <p:ext uri="{BB962C8B-B14F-4D97-AF65-F5344CB8AC3E}">
        <p14:creationId xmlns:p14="http://schemas.microsoft.com/office/powerpoint/2010/main" val="22070475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Continuing from the last slide, phishing isn’t just limited to emails.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Phishing texts are common too and can be sometimes hard to identify. That’s because there is a lot less features and obvious giveaways of it being a phish.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They are short but sweet which is why they don’t look as suspicious.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Here is an example. </a:t>
            </a:r>
          </a:p>
        </p:txBody>
      </p:sp>
      <p:sp>
        <p:nvSpPr>
          <p:cNvPr id="4" name="Slide Number Placeholder 3"/>
          <p:cNvSpPr>
            <a:spLocks noGrp="1"/>
          </p:cNvSpPr>
          <p:nvPr>
            <p:ph type="sldNum" sz="quarter" idx="5"/>
          </p:nvPr>
        </p:nvSpPr>
        <p:spPr/>
        <p:txBody>
          <a:bodyPr/>
          <a:lstStyle/>
          <a:p>
            <a:fld id="{A6E34D68-8857-5A41-94FA-9A368DA3B596}" type="slidenum">
              <a:rPr lang="en-US" smtClean="0"/>
              <a:t>16</a:t>
            </a:fld>
            <a:endParaRPr lang="en-US" dirty="0"/>
          </a:p>
        </p:txBody>
      </p:sp>
    </p:spTree>
    <p:extLst>
      <p:ext uri="{BB962C8B-B14F-4D97-AF65-F5344CB8AC3E}">
        <p14:creationId xmlns:p14="http://schemas.microsoft.com/office/powerpoint/2010/main" val="1076559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Following on from the theme of ‘normal’ email subjects, crooks are also moving away from fancy email formatting and are also using simple formats that appear to come from a phone – further increasing urgency.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In this example here, the attacker has spoofed the CFO’s email address (see it’s total </a:t>
            </a:r>
            <a:r>
              <a:rPr lang="en-GB" b="1" baseline="0" dirty="0"/>
              <a:t>hyphen</a:t>
            </a:r>
            <a:r>
              <a:rPr lang="en-GB" b="0" baseline="0" dirty="0"/>
              <a:t> protect, not total protect), and makes it seem that the email is sent by his iPhone to make it more convincing.</a:t>
            </a:r>
            <a:endParaRPr lang="en-US" dirty="0"/>
          </a:p>
        </p:txBody>
      </p:sp>
      <p:sp>
        <p:nvSpPr>
          <p:cNvPr id="4" name="Slide Number Placeholder 3"/>
          <p:cNvSpPr>
            <a:spLocks noGrp="1"/>
          </p:cNvSpPr>
          <p:nvPr>
            <p:ph type="sldNum" sz="quarter" idx="10"/>
          </p:nvPr>
        </p:nvSpPr>
        <p:spPr/>
        <p:txBody>
          <a:bodyPr/>
          <a:lstStyle/>
          <a:p>
            <a:fld id="{F7DDE944-6CEA-4780-A1CC-AC2E6B73CB5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0979402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800"/>
              </a:spcAft>
              <a:buFont typeface="Arial" panose="020B0604020202020204" pitchFamily="34" charset="0"/>
              <a:buNone/>
            </a:pPr>
            <a:r>
              <a:rPr lang="en-US" sz="1200" dirty="0">
                <a:solidFill>
                  <a:schemeClr val="bg1"/>
                </a:solidFill>
              </a:rPr>
              <a:t>Having learnt about phishing, you won’t be surprised that phishing emails are considered the biggest security risk by organizations across the globe. </a:t>
            </a:r>
          </a:p>
          <a:p>
            <a:pPr marL="0" indent="0">
              <a:spcAft>
                <a:spcPts val="1800"/>
              </a:spcAft>
              <a:buFont typeface="Arial" panose="020B0604020202020204" pitchFamily="34" charset="0"/>
              <a:buNone/>
            </a:pPr>
            <a:endParaRPr lang="en-US" sz="1200" dirty="0">
              <a:solidFill>
                <a:schemeClr val="bg1"/>
              </a:solidFill>
            </a:endParaRPr>
          </a:p>
          <a:p>
            <a:pPr marL="0" indent="0">
              <a:spcAft>
                <a:spcPts val="1800"/>
              </a:spcAft>
              <a:buFont typeface="Arial" panose="020B0604020202020204" pitchFamily="34" charset="0"/>
              <a:buNone/>
            </a:pPr>
            <a:r>
              <a:rPr lang="en-US" sz="1200" dirty="0">
                <a:solidFill>
                  <a:schemeClr val="bg1"/>
                </a:solidFill>
              </a:rPr>
              <a:t>And that is why it is so important that we all take the time to understand how to spot a phishing email, and make sure we apply this learning every day. </a:t>
            </a:r>
          </a:p>
          <a:p>
            <a:pPr marL="0" indent="0">
              <a:spcAft>
                <a:spcPts val="1800"/>
              </a:spcAft>
              <a:buFont typeface="Arial" panose="020B0604020202020204" pitchFamily="34" charset="0"/>
              <a:buNone/>
            </a:pPr>
            <a:endParaRPr lang="en-US" sz="1200" dirty="0">
              <a:solidFill>
                <a:schemeClr val="bg1"/>
              </a:solidFill>
            </a:endParaRPr>
          </a:p>
          <a:p>
            <a:pPr marL="0" indent="0">
              <a:spcAft>
                <a:spcPts val="1800"/>
              </a:spcAft>
              <a:buFont typeface="Arial" panose="020B0604020202020204" pitchFamily="34" charset="0"/>
              <a:buNone/>
            </a:pPr>
            <a:r>
              <a:rPr lang="en-US" sz="1200" dirty="0">
                <a:solidFill>
                  <a:schemeClr val="bg1"/>
                </a:solidFill>
              </a:rPr>
              <a:t>The security of our organization is in our hands.</a:t>
            </a:r>
          </a:p>
        </p:txBody>
      </p:sp>
      <p:sp>
        <p:nvSpPr>
          <p:cNvPr id="4" name="Slide Number Placeholder 3"/>
          <p:cNvSpPr>
            <a:spLocks noGrp="1"/>
          </p:cNvSpPr>
          <p:nvPr>
            <p:ph type="sldNum" sz="quarter" idx="5"/>
          </p:nvPr>
        </p:nvSpPr>
        <p:spPr/>
        <p:txBody>
          <a:bodyPr/>
          <a:lstStyle/>
          <a:p>
            <a:fld id="{19217C80-D8D1-45D4-B870-01685B9D6686}" type="slidenum">
              <a:rPr lang="en-US" smtClean="0"/>
              <a:t>18</a:t>
            </a:fld>
            <a:endParaRPr lang="en-US"/>
          </a:p>
        </p:txBody>
      </p:sp>
    </p:spTree>
    <p:extLst>
      <p:ext uri="{BB962C8B-B14F-4D97-AF65-F5344CB8AC3E}">
        <p14:creationId xmlns:p14="http://schemas.microsoft.com/office/powerpoint/2010/main" val="2369373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Is there something a little off with the emails? Too good to be true? Trust your instincts if they tell you to be suspicious.</a:t>
            </a:r>
          </a:p>
          <a:p>
            <a:endParaRPr lang="en-US" dirty="0"/>
          </a:p>
        </p:txBody>
      </p:sp>
      <p:sp>
        <p:nvSpPr>
          <p:cNvPr id="4" name="Slide Number Placeholder 3"/>
          <p:cNvSpPr>
            <a:spLocks noGrp="1"/>
          </p:cNvSpPr>
          <p:nvPr>
            <p:ph type="sldNum" sz="quarter" idx="10"/>
          </p:nvPr>
        </p:nvSpPr>
        <p:spPr/>
        <p:txBody>
          <a:bodyPr/>
          <a:lstStyle/>
          <a:p>
            <a:fld id="{19217C80-D8D1-45D4-B870-01685B9D6686}" type="slidenum">
              <a:rPr lang="en-US" smtClean="0"/>
              <a:t>20</a:t>
            </a:fld>
            <a:endParaRPr lang="en-US"/>
          </a:p>
        </p:txBody>
      </p:sp>
    </p:spTree>
    <p:extLst>
      <p:ext uri="{BB962C8B-B14F-4D97-AF65-F5344CB8AC3E}">
        <p14:creationId xmlns:p14="http://schemas.microsoft.com/office/powerpoint/2010/main" val="3948094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Cyberattacks are becoming more prevalent than ever, and they are getting ever more crafty at getting round cybersecurity defenses.</a:t>
            </a:r>
          </a:p>
          <a:p>
            <a:endParaRPr lang="en-GB" dirty="0"/>
          </a:p>
          <a:p>
            <a:r>
              <a:rPr lang="en-GB" dirty="0"/>
              <a:t>In a recent survey of 3,100 companies across 12 countries, 68% said that they had been the victim of a cyberattack that breached their network. So that’s two in three organizations hit by a cyberattack. It’s a huge issue – and we are all part of the solution.</a:t>
            </a:r>
          </a:p>
        </p:txBody>
      </p:sp>
      <p:sp>
        <p:nvSpPr>
          <p:cNvPr id="4" name="Slide Number Placeholder 3"/>
          <p:cNvSpPr>
            <a:spLocks noGrp="1"/>
          </p:cNvSpPr>
          <p:nvPr>
            <p:ph type="sldNum" sz="quarter" idx="5"/>
          </p:nvPr>
        </p:nvSpPr>
        <p:spPr/>
        <p:txBody>
          <a:bodyPr/>
          <a:lstStyle/>
          <a:p>
            <a:fld id="{19217C80-D8D1-45D4-B870-01685B9D6686}" type="slidenum">
              <a:rPr lang="en-US" smtClean="0"/>
              <a:t>2</a:t>
            </a:fld>
            <a:endParaRPr lang="en-US"/>
          </a:p>
        </p:txBody>
      </p:sp>
    </p:spTree>
    <p:extLst>
      <p:ext uri="{BB962C8B-B14F-4D97-AF65-F5344CB8AC3E}">
        <p14:creationId xmlns:p14="http://schemas.microsoft.com/office/powerpoint/2010/main" val="24686115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Instead of directly addressing you, phishing emails often use generic salutations like “Dear Customer.” Using impersonal salutations saves the cybercriminals time so they can maximize their number of potential victims.</a:t>
            </a:r>
          </a:p>
        </p:txBody>
      </p:sp>
      <p:sp>
        <p:nvSpPr>
          <p:cNvPr id="4" name="Slide Number Placeholder 3"/>
          <p:cNvSpPr>
            <a:spLocks noGrp="1"/>
          </p:cNvSpPr>
          <p:nvPr>
            <p:ph type="sldNum" sz="quarter" idx="10"/>
          </p:nvPr>
        </p:nvSpPr>
        <p:spPr/>
        <p:txBody>
          <a:bodyPr/>
          <a:lstStyle/>
          <a:p>
            <a:fld id="{19217C80-D8D1-45D4-B870-01685B9D6686}" type="slidenum">
              <a:rPr lang="en-US" smtClean="0"/>
              <a:t>21</a:t>
            </a:fld>
            <a:endParaRPr lang="en-US"/>
          </a:p>
        </p:txBody>
      </p:sp>
    </p:spTree>
    <p:extLst>
      <p:ext uri="{BB962C8B-B14F-4D97-AF65-F5344CB8AC3E}">
        <p14:creationId xmlns:p14="http://schemas.microsoft.com/office/powerpoint/2010/main" val="26451793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These spoofed sites are often very convincing, so before revealing personal information or confidential data examine the site to make sure it’s real.</a:t>
            </a:r>
          </a:p>
          <a:p>
            <a:endParaRPr lang="en-US" dirty="0"/>
          </a:p>
        </p:txBody>
      </p:sp>
      <p:sp>
        <p:nvSpPr>
          <p:cNvPr id="4" name="Slide Number Placeholder 3"/>
          <p:cNvSpPr>
            <a:spLocks noGrp="1"/>
          </p:cNvSpPr>
          <p:nvPr>
            <p:ph type="sldNum" sz="quarter" idx="10"/>
          </p:nvPr>
        </p:nvSpPr>
        <p:spPr/>
        <p:txBody>
          <a:bodyPr/>
          <a:lstStyle/>
          <a:p>
            <a:fld id="{19217C80-D8D1-45D4-B870-01685B9D6686}" type="slidenum">
              <a:rPr lang="en-US" smtClean="0"/>
              <a:t>22</a:t>
            </a:fld>
            <a:endParaRPr lang="en-US"/>
          </a:p>
        </p:txBody>
      </p:sp>
    </p:spTree>
    <p:extLst>
      <p:ext uri="{BB962C8B-B14F-4D97-AF65-F5344CB8AC3E}">
        <p14:creationId xmlns:p14="http://schemas.microsoft.com/office/powerpoint/2010/main" val="23116261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Information like job title, previous employment, or personal interests can be gleaned from social networking sites like LinkedIn and then used to make a phishing email more convincing.</a:t>
            </a:r>
          </a:p>
          <a:p>
            <a:endParaRPr lang="en-US" dirty="0"/>
          </a:p>
        </p:txBody>
      </p:sp>
      <p:sp>
        <p:nvSpPr>
          <p:cNvPr id="4" name="Slide Number Placeholder 3"/>
          <p:cNvSpPr>
            <a:spLocks noGrp="1"/>
          </p:cNvSpPr>
          <p:nvPr>
            <p:ph type="sldNum" sz="quarter" idx="10"/>
          </p:nvPr>
        </p:nvSpPr>
        <p:spPr/>
        <p:txBody>
          <a:bodyPr/>
          <a:lstStyle/>
          <a:p>
            <a:fld id="{19217C80-D8D1-45D4-B870-01685B9D6686}" type="slidenum">
              <a:rPr lang="en-US" smtClean="0"/>
              <a:t>23</a:t>
            </a:fld>
            <a:endParaRPr lang="en-US"/>
          </a:p>
        </p:txBody>
      </p:sp>
    </p:spTree>
    <p:extLst>
      <p:ext uri="{BB962C8B-B14F-4D97-AF65-F5344CB8AC3E}">
        <p14:creationId xmlns:p14="http://schemas.microsoft.com/office/powerpoint/2010/main" val="29481915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Thieves often use phrases meant to scare you (such as saying your account has been breached) to trick you into acting without thinking, and in doing so revealing information you ordinarily would not.</a:t>
            </a:r>
          </a:p>
          <a:p>
            <a:endParaRPr lang="en-US" dirty="0"/>
          </a:p>
        </p:txBody>
      </p:sp>
      <p:sp>
        <p:nvSpPr>
          <p:cNvPr id="4" name="Slide Number Placeholder 3"/>
          <p:cNvSpPr>
            <a:spLocks noGrp="1"/>
          </p:cNvSpPr>
          <p:nvPr>
            <p:ph type="sldNum" sz="quarter" idx="10"/>
          </p:nvPr>
        </p:nvSpPr>
        <p:spPr/>
        <p:txBody>
          <a:bodyPr/>
          <a:lstStyle/>
          <a:p>
            <a:fld id="{19217C80-D8D1-45D4-B870-01685B9D6686}" type="slidenum">
              <a:rPr lang="en-US" smtClean="0"/>
              <a:t>24</a:t>
            </a:fld>
            <a:endParaRPr lang="en-US"/>
          </a:p>
        </p:txBody>
      </p:sp>
    </p:spTree>
    <p:extLst>
      <p:ext uri="{BB962C8B-B14F-4D97-AF65-F5344CB8AC3E}">
        <p14:creationId xmlns:p14="http://schemas.microsoft.com/office/powerpoint/2010/main" val="30323644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Poor grammar or spelling is often a dead giveaway. Unusual syntax is also a sign that something is wrong.</a:t>
            </a:r>
          </a:p>
          <a:p>
            <a:endParaRPr lang="en-US" dirty="0"/>
          </a:p>
        </p:txBody>
      </p:sp>
      <p:sp>
        <p:nvSpPr>
          <p:cNvPr id="4" name="Slide Number Placeholder 3"/>
          <p:cNvSpPr>
            <a:spLocks noGrp="1"/>
          </p:cNvSpPr>
          <p:nvPr>
            <p:ph type="sldNum" sz="quarter" idx="10"/>
          </p:nvPr>
        </p:nvSpPr>
        <p:spPr/>
        <p:txBody>
          <a:bodyPr/>
          <a:lstStyle/>
          <a:p>
            <a:fld id="{19217C80-D8D1-45D4-B870-01685B9D6686}" type="slidenum">
              <a:rPr lang="en-US" smtClean="0"/>
              <a:t>25</a:t>
            </a:fld>
            <a:endParaRPr lang="en-US"/>
          </a:p>
        </p:txBody>
      </p:sp>
    </p:spTree>
    <p:extLst>
      <p:ext uri="{BB962C8B-B14F-4D97-AF65-F5344CB8AC3E}">
        <p14:creationId xmlns:p14="http://schemas.microsoft.com/office/powerpoint/2010/main" val="23431611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For example: “If you don’t respond within 48 hours, your account will be closed.” By convincing you the clock is ticking, thieves hope you’ll make a mistake.</a:t>
            </a:r>
          </a:p>
          <a:p>
            <a:endParaRPr lang="en-US" dirty="0"/>
          </a:p>
        </p:txBody>
      </p:sp>
      <p:sp>
        <p:nvSpPr>
          <p:cNvPr id="4" name="Slide Number Placeholder 3"/>
          <p:cNvSpPr>
            <a:spLocks noGrp="1"/>
          </p:cNvSpPr>
          <p:nvPr>
            <p:ph type="sldNum" sz="quarter" idx="10"/>
          </p:nvPr>
        </p:nvSpPr>
        <p:spPr/>
        <p:txBody>
          <a:bodyPr/>
          <a:lstStyle/>
          <a:p>
            <a:fld id="{19217C80-D8D1-45D4-B870-01685B9D6686}" type="slidenum">
              <a:rPr lang="en-US" smtClean="0"/>
              <a:t>26</a:t>
            </a:fld>
            <a:endParaRPr lang="en-US"/>
          </a:p>
        </p:txBody>
      </p:sp>
    </p:spTree>
    <p:extLst>
      <p:ext uri="{BB962C8B-B14F-4D97-AF65-F5344CB8AC3E}">
        <p14:creationId xmlns:p14="http://schemas.microsoft.com/office/powerpoint/2010/main" val="36662424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“You’ve won the grand prize!” or “You’ve got a parcel”. These phishing emails are common, but easy to spot. A similar, trickier variation is asking you to complete a survey in return for a prize.</a:t>
            </a:r>
          </a:p>
          <a:p>
            <a:endParaRPr lang="en-US" dirty="0"/>
          </a:p>
        </p:txBody>
      </p:sp>
      <p:sp>
        <p:nvSpPr>
          <p:cNvPr id="4" name="Slide Number Placeholder 3"/>
          <p:cNvSpPr>
            <a:spLocks noGrp="1"/>
          </p:cNvSpPr>
          <p:nvPr>
            <p:ph type="sldNum" sz="quarter" idx="10"/>
          </p:nvPr>
        </p:nvSpPr>
        <p:spPr/>
        <p:txBody>
          <a:bodyPr/>
          <a:lstStyle/>
          <a:p>
            <a:fld id="{19217C80-D8D1-45D4-B870-01685B9D6686}" type="slidenum">
              <a:rPr lang="en-US" smtClean="0"/>
              <a:t>27</a:t>
            </a:fld>
            <a:endParaRPr lang="en-US"/>
          </a:p>
        </p:txBody>
      </p:sp>
    </p:spTree>
    <p:extLst>
      <p:ext uri="{BB962C8B-B14F-4D97-AF65-F5344CB8AC3E}">
        <p14:creationId xmlns:p14="http://schemas.microsoft.com/office/powerpoint/2010/main" val="19236325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These messages spoof real emails asking you to verify your account with a site or organization. Always question why you’re being asked to verify – there’s a good chance it’s a scam. </a:t>
            </a:r>
          </a:p>
          <a:p>
            <a:endParaRPr lang="en-US" dirty="0"/>
          </a:p>
        </p:txBody>
      </p:sp>
      <p:sp>
        <p:nvSpPr>
          <p:cNvPr id="4" name="Slide Number Placeholder 3"/>
          <p:cNvSpPr>
            <a:spLocks noGrp="1"/>
          </p:cNvSpPr>
          <p:nvPr>
            <p:ph type="sldNum" sz="quarter" idx="10"/>
          </p:nvPr>
        </p:nvSpPr>
        <p:spPr/>
        <p:txBody>
          <a:bodyPr/>
          <a:lstStyle/>
          <a:p>
            <a:fld id="{19217C80-D8D1-45D4-B870-01685B9D6686}" type="slidenum">
              <a:rPr lang="en-US" smtClean="0"/>
              <a:t>28</a:t>
            </a:fld>
            <a:endParaRPr lang="en-US"/>
          </a:p>
        </p:txBody>
      </p:sp>
    </p:spTree>
    <p:extLst>
      <p:ext uri="{BB962C8B-B14F-4D97-AF65-F5344CB8AC3E}">
        <p14:creationId xmlns:p14="http://schemas.microsoft.com/office/powerpoint/2010/main" val="34117079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Often, cybercriminals will purchase and “squat” on website names that are similar to an official website in the hopes that users go to the wrong site, such as www.google.com vs. www.g00gle.com. Always take a moment to check out the URL before entering your personal information.</a:t>
            </a:r>
          </a:p>
          <a:p>
            <a:endParaRPr lang="en-US" dirty="0"/>
          </a:p>
        </p:txBody>
      </p:sp>
      <p:sp>
        <p:nvSpPr>
          <p:cNvPr id="4" name="Slide Number Placeholder 3"/>
          <p:cNvSpPr>
            <a:spLocks noGrp="1"/>
          </p:cNvSpPr>
          <p:nvPr>
            <p:ph type="sldNum" sz="quarter" idx="10"/>
          </p:nvPr>
        </p:nvSpPr>
        <p:spPr/>
        <p:txBody>
          <a:bodyPr/>
          <a:lstStyle/>
          <a:p>
            <a:fld id="{19217C80-D8D1-45D4-B870-01685B9D6686}" type="slidenum">
              <a:rPr lang="en-US" smtClean="0"/>
              <a:t>29</a:t>
            </a:fld>
            <a:endParaRPr lang="en-US"/>
          </a:p>
        </p:txBody>
      </p:sp>
    </p:spTree>
    <p:extLst>
      <p:ext uri="{BB962C8B-B14F-4D97-AF65-F5344CB8AC3E}">
        <p14:creationId xmlns:p14="http://schemas.microsoft.com/office/powerpoint/2010/main" val="28884980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this is a lot of information to take in one go so we’ve created a handy checklist!</a:t>
            </a:r>
          </a:p>
          <a:p>
            <a:r>
              <a:rPr lang="en-US" dirty="0"/>
              <a:t>This is aimed to be use when looking at an email to try and unpick the suspicious behavior and pick out those phishing emails. </a:t>
            </a:r>
          </a:p>
          <a:p>
            <a:endParaRPr lang="en-US" i="0" dirty="0"/>
          </a:p>
          <a:p>
            <a:r>
              <a:rPr lang="en-GB" sz="1200" b="1" i="0" kern="1200" dirty="0">
                <a:solidFill>
                  <a:schemeClr val="tx1"/>
                </a:solidFill>
                <a:effectLst/>
                <a:latin typeface="+mn-lt"/>
                <a:ea typeface="+mn-ea"/>
                <a:cs typeface="+mn-cs"/>
              </a:rPr>
              <a:t>P: Promises</a:t>
            </a:r>
            <a:r>
              <a:rPr lang="en-GB" sz="1200" i="0" kern="1200" dirty="0">
                <a:solidFill>
                  <a:schemeClr val="tx1"/>
                </a:solidFill>
                <a:effectLst/>
                <a:latin typeface="+mn-lt"/>
                <a:ea typeface="+mn-ea"/>
                <a:cs typeface="+mn-cs"/>
              </a:rPr>
              <a:t> unbelievable things?</a:t>
            </a:r>
          </a:p>
          <a:p>
            <a:r>
              <a:rPr lang="en-GB" sz="1200" b="1" i="0" kern="1200" dirty="0">
                <a:solidFill>
                  <a:schemeClr val="tx1"/>
                </a:solidFill>
                <a:effectLst/>
                <a:latin typeface="+mn-lt"/>
                <a:ea typeface="+mn-ea"/>
                <a:cs typeface="+mn-cs"/>
              </a:rPr>
              <a:t>H: Harassment </a:t>
            </a:r>
            <a:r>
              <a:rPr lang="en-GB" sz="1200" b="0" i="0" kern="1200" dirty="0">
                <a:solidFill>
                  <a:schemeClr val="tx1"/>
                </a:solidFill>
                <a:effectLst/>
                <a:latin typeface="+mn-lt"/>
                <a:ea typeface="+mn-ea"/>
                <a:cs typeface="+mn-cs"/>
              </a:rPr>
              <a:t>to get you</a:t>
            </a:r>
            <a:r>
              <a:rPr lang="en-GB" sz="1200" i="0" kern="1200" dirty="0">
                <a:solidFill>
                  <a:schemeClr val="tx1"/>
                </a:solidFill>
                <a:effectLst/>
                <a:latin typeface="+mn-lt"/>
                <a:ea typeface="+mn-ea"/>
                <a:cs typeface="+mn-cs"/>
              </a:rPr>
              <a:t> to reply?</a:t>
            </a:r>
          </a:p>
          <a:p>
            <a:r>
              <a:rPr lang="en-GB" sz="1200" b="1" i="0" kern="1200" dirty="0">
                <a:solidFill>
                  <a:schemeClr val="tx1"/>
                </a:solidFill>
                <a:effectLst/>
                <a:latin typeface="+mn-lt"/>
                <a:ea typeface="+mn-ea"/>
                <a:cs typeface="+mn-cs"/>
              </a:rPr>
              <a:t>I: Instincts</a:t>
            </a:r>
            <a:r>
              <a:rPr lang="en-GB" sz="1200" i="0" kern="1200" dirty="0">
                <a:solidFill>
                  <a:schemeClr val="tx1"/>
                </a:solidFill>
                <a:effectLst/>
                <a:latin typeface="+mn-lt"/>
                <a:ea typeface="+mn-ea"/>
                <a:cs typeface="+mn-cs"/>
              </a:rPr>
              <a:t> does it ‘feel’ wrong?</a:t>
            </a:r>
          </a:p>
          <a:p>
            <a:r>
              <a:rPr lang="en-GB" sz="1200" b="1" i="0" kern="1200" dirty="0">
                <a:solidFill>
                  <a:schemeClr val="tx1"/>
                </a:solidFill>
                <a:effectLst/>
                <a:latin typeface="+mn-lt"/>
                <a:ea typeface="+mn-ea"/>
                <a:cs typeface="+mn-cs"/>
              </a:rPr>
              <a:t>S: Sense </a:t>
            </a:r>
            <a:r>
              <a:rPr lang="en-GB" sz="1200" b="0" i="0" kern="1200" dirty="0">
                <a:solidFill>
                  <a:schemeClr val="tx1"/>
                </a:solidFill>
                <a:effectLst/>
                <a:latin typeface="+mn-lt"/>
                <a:ea typeface="+mn-ea"/>
                <a:cs typeface="+mn-cs"/>
              </a:rPr>
              <a:t>of urgency? Insisting you do something?</a:t>
            </a:r>
          </a:p>
          <a:p>
            <a:r>
              <a:rPr lang="en-GB" sz="1200" b="1" i="0" kern="1200" dirty="0">
                <a:solidFill>
                  <a:schemeClr val="tx1"/>
                </a:solidFill>
                <a:effectLst/>
                <a:latin typeface="+mn-lt"/>
                <a:ea typeface="+mn-ea"/>
                <a:cs typeface="+mn-cs"/>
              </a:rPr>
              <a:t>H: </a:t>
            </a:r>
            <a:r>
              <a:rPr lang="en-GB" sz="1200" b="0" i="0" kern="1200" dirty="0">
                <a:solidFill>
                  <a:schemeClr val="tx1"/>
                </a:solidFill>
                <a:effectLst/>
                <a:latin typeface="+mn-lt"/>
                <a:ea typeface="+mn-ea"/>
                <a:cs typeface="+mn-cs"/>
              </a:rPr>
              <a:t>In that case, </a:t>
            </a:r>
            <a:r>
              <a:rPr lang="en-GB" sz="1200" b="1" i="0" kern="1200" dirty="0">
                <a:solidFill>
                  <a:schemeClr val="tx1"/>
                </a:solidFill>
                <a:effectLst/>
                <a:latin typeface="+mn-lt"/>
                <a:ea typeface="+mn-ea"/>
                <a:cs typeface="+mn-cs"/>
              </a:rPr>
              <a:t>Hit </a:t>
            </a:r>
            <a:r>
              <a:rPr lang="en-GB" sz="1200" i="0" kern="1200" dirty="0">
                <a:solidFill>
                  <a:schemeClr val="tx1"/>
                </a:solidFill>
                <a:effectLst/>
                <a:latin typeface="+mn-lt"/>
                <a:ea typeface="+mn-ea"/>
                <a:cs typeface="+mn-cs"/>
              </a:rPr>
              <a:t>delete!</a:t>
            </a:r>
          </a:p>
          <a:p>
            <a:endParaRPr lang="en-GB" sz="1200" i="0"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If in doubt, report it to your IT team and hit delete to make everyone else in the company aware of the phish!</a:t>
            </a:r>
            <a:endParaRPr lang="en-US" dirty="0"/>
          </a:p>
        </p:txBody>
      </p:sp>
      <p:sp>
        <p:nvSpPr>
          <p:cNvPr id="4" name="Slide Number Placeholder 3"/>
          <p:cNvSpPr>
            <a:spLocks noGrp="1"/>
          </p:cNvSpPr>
          <p:nvPr>
            <p:ph type="sldNum" sz="quarter" idx="10"/>
          </p:nvPr>
        </p:nvSpPr>
        <p:spPr/>
        <p:txBody>
          <a:bodyPr/>
          <a:lstStyle/>
          <a:p>
            <a:fld id="{19217C80-D8D1-45D4-B870-01685B9D6686}" type="slidenum">
              <a:rPr lang="en-US" smtClean="0"/>
              <a:t>30</a:t>
            </a:fld>
            <a:endParaRPr lang="en-US"/>
          </a:p>
        </p:txBody>
      </p:sp>
    </p:spTree>
    <p:extLst>
      <p:ext uri="{BB962C8B-B14F-4D97-AF65-F5344CB8AC3E}">
        <p14:creationId xmlns:p14="http://schemas.microsoft.com/office/powerpoint/2010/main" val="2542226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survey also revealed that 91% of organizations were running up-to-date cybersecurity at the time of the attack. So despite having protection in place, the attackers were able to find a way through. </a:t>
            </a:r>
          </a:p>
          <a:p>
            <a:endParaRPr lang="en-GB" dirty="0"/>
          </a:p>
          <a:p>
            <a:r>
              <a:rPr lang="en-GB" dirty="0"/>
              <a:t>And this is where phishing comes in. Phishing is one of the most popular approaches that attackers use to trick employees in order to get round a company’s defenses.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6E34D68-8857-5A41-94FA-9A368DA3B596}" type="slidenum">
              <a:rPr lang="en-US" smtClean="0"/>
              <a:t>3</a:t>
            </a:fld>
            <a:endParaRPr lang="en-US" dirty="0"/>
          </a:p>
        </p:txBody>
      </p:sp>
    </p:spTree>
    <p:extLst>
      <p:ext uri="{BB962C8B-B14F-4D97-AF65-F5344CB8AC3E}">
        <p14:creationId xmlns:p14="http://schemas.microsoft.com/office/powerpoint/2010/main" val="14972235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a:t>
            </a:r>
            <a:r>
              <a:rPr lang="en-GB" baseline="0" dirty="0"/>
              <a:t> are some handy resources to help you spot phishing at www.sophos.com/prevent-phishing</a:t>
            </a:r>
            <a:endParaRPr lang="en-US" dirty="0"/>
          </a:p>
        </p:txBody>
      </p:sp>
      <p:sp>
        <p:nvSpPr>
          <p:cNvPr id="4" name="Slide Number Placeholder 3"/>
          <p:cNvSpPr>
            <a:spLocks noGrp="1"/>
          </p:cNvSpPr>
          <p:nvPr>
            <p:ph type="sldNum" sz="quarter" idx="10"/>
          </p:nvPr>
        </p:nvSpPr>
        <p:spPr/>
        <p:txBody>
          <a:bodyPr/>
          <a:lstStyle/>
          <a:p>
            <a:fld id="{19217C80-D8D1-45D4-B870-01685B9D6686}" type="slidenum">
              <a:rPr lang="en-US" smtClean="0"/>
              <a:t>31</a:t>
            </a:fld>
            <a:endParaRPr lang="en-US"/>
          </a:p>
        </p:txBody>
      </p:sp>
    </p:spTree>
    <p:extLst>
      <p:ext uri="{BB962C8B-B14F-4D97-AF65-F5344CB8AC3E}">
        <p14:creationId xmlns:p14="http://schemas.microsoft.com/office/powerpoint/2010/main" val="38131487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here are some other tips to help make</a:t>
            </a:r>
            <a:r>
              <a:rPr lang="en-GB" baseline="0" dirty="0"/>
              <a:t> sure you don’t take the phishing bait.</a:t>
            </a:r>
            <a:endParaRPr lang="en-US" dirty="0"/>
          </a:p>
        </p:txBody>
      </p:sp>
      <p:sp>
        <p:nvSpPr>
          <p:cNvPr id="4" name="Slide Number Placeholder 3"/>
          <p:cNvSpPr>
            <a:spLocks noGrp="1"/>
          </p:cNvSpPr>
          <p:nvPr>
            <p:ph type="sldNum" sz="quarter" idx="10"/>
          </p:nvPr>
        </p:nvSpPr>
        <p:spPr/>
        <p:txBody>
          <a:bodyPr/>
          <a:lstStyle/>
          <a:p>
            <a:fld id="{19217C80-D8D1-45D4-B870-01685B9D6686}" type="slidenum">
              <a:rPr lang="en-US" smtClean="0"/>
              <a:t>32</a:t>
            </a:fld>
            <a:endParaRPr lang="en-US"/>
          </a:p>
        </p:txBody>
      </p:sp>
    </p:spTree>
    <p:extLst>
      <p:ext uri="{BB962C8B-B14F-4D97-AF65-F5344CB8AC3E}">
        <p14:creationId xmlns:p14="http://schemas.microsoft.com/office/powerpoint/2010/main" val="25222065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17C80-D8D1-45D4-B870-01685B9D6686}" type="slidenum">
              <a:rPr lang="en-US" smtClean="0"/>
              <a:t>33</a:t>
            </a:fld>
            <a:endParaRPr lang="en-US"/>
          </a:p>
        </p:txBody>
      </p:sp>
    </p:spTree>
    <p:extLst>
      <p:ext uri="{BB962C8B-B14F-4D97-AF65-F5344CB8AC3E}">
        <p14:creationId xmlns:p14="http://schemas.microsoft.com/office/powerpoint/2010/main" val="3865984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a:t>In fact, email is the most common way that cyberthreats get into organizations – in fact email is the way that one in three attacks get in.</a:t>
            </a:r>
          </a:p>
          <a:p>
            <a:endParaRPr lang="en-GB" sz="1200" i="0"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Followed by web (so visiting compromized web sites), software vulnerabilities, and then USBs/ removable devices. </a:t>
            </a:r>
          </a:p>
          <a:p>
            <a:endParaRPr lang="en-US" dirty="0"/>
          </a:p>
        </p:txBody>
      </p:sp>
      <p:sp>
        <p:nvSpPr>
          <p:cNvPr id="4" name="Slide Number Placeholder 3"/>
          <p:cNvSpPr>
            <a:spLocks noGrp="1"/>
          </p:cNvSpPr>
          <p:nvPr>
            <p:ph type="sldNum" sz="quarter" idx="10"/>
          </p:nvPr>
        </p:nvSpPr>
        <p:spPr/>
        <p:txBody>
          <a:bodyPr/>
          <a:lstStyle/>
          <a:p>
            <a:fld id="{A6E34D68-8857-5A41-94FA-9A368DA3B596}" type="slidenum">
              <a:rPr lang="en-US" smtClean="0"/>
              <a:t>4</a:t>
            </a:fld>
            <a:endParaRPr lang="en-US" dirty="0"/>
          </a:p>
        </p:txBody>
      </p:sp>
    </p:spTree>
    <p:extLst>
      <p:ext uri="{BB962C8B-B14F-4D97-AF65-F5344CB8AC3E}">
        <p14:creationId xmlns:p14="http://schemas.microsoft.com/office/powerpoint/2010/main" val="2153269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Phishing</a:t>
            </a:r>
            <a:r>
              <a:rPr lang="en-US" sz="1200" kern="1200" baseline="0" dirty="0">
                <a:solidFill>
                  <a:schemeClr val="tx1"/>
                </a:solidFill>
                <a:effectLst/>
                <a:latin typeface="+mn-lt"/>
                <a:ea typeface="+mn-ea"/>
                <a:cs typeface="+mn-cs"/>
              </a:rPr>
              <a:t> is </a:t>
            </a:r>
            <a:r>
              <a:rPr lang="en-US" sz="1200" kern="1200" baseline="0" dirty="0">
                <a:solidFill>
                  <a:schemeClr val="bg1"/>
                </a:solidFill>
                <a:effectLst/>
                <a:latin typeface="+mn-lt"/>
                <a:ea typeface="+mn-ea"/>
                <a:cs typeface="+mn-cs"/>
              </a:rPr>
              <a:t>a</a:t>
            </a:r>
            <a:r>
              <a:rPr lang="en-US" sz="1200" dirty="0">
                <a:solidFill>
                  <a:schemeClr val="bg1"/>
                </a:solidFill>
              </a:rPr>
              <a:t>ny type of attempt to trick you into doing something to benefit the crooks, usually through email.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r>
              <a:rPr lang="en-US" sz="1200" kern="1200" dirty="0">
                <a:solidFill>
                  <a:schemeClr val="tx1"/>
                </a:solidFill>
                <a:effectLst/>
                <a:latin typeface="+mn-lt"/>
                <a:ea typeface="+mn-ea"/>
                <a:cs typeface="+mn-cs"/>
              </a:rPr>
              <a:t>Overwhelmingly, cyber criminals are interested in money. Either they’ll extort money from you or the company using ransomware or social engineering, or they’ll steal data and credentials that can be sold 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what started as simply “phishing” has now evolved into two main tactics of phishing attack – Mass Phishing and Spear Phishing. </a:t>
            </a:r>
          </a:p>
        </p:txBody>
      </p:sp>
      <p:sp>
        <p:nvSpPr>
          <p:cNvPr id="4" name="Slide Number Placeholder 3"/>
          <p:cNvSpPr>
            <a:spLocks noGrp="1"/>
          </p:cNvSpPr>
          <p:nvPr>
            <p:ph type="sldNum" sz="quarter" idx="10"/>
          </p:nvPr>
        </p:nvSpPr>
        <p:spPr/>
        <p:txBody>
          <a:bodyPr/>
          <a:lstStyle/>
          <a:p>
            <a:fld id="{F7DDE944-6CEA-4780-A1CC-AC2E6B73CB5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494254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Mass phishing</a:t>
            </a:r>
            <a:r>
              <a:rPr lang="en-GB" baseline="0" dirty="0"/>
              <a:t> attacks particularly target you as individuals: your data, your money, your credentials.</a:t>
            </a:r>
          </a:p>
          <a:p>
            <a:endParaRPr lang="en-GB" baseline="0" dirty="0"/>
          </a:p>
          <a:p>
            <a:r>
              <a:rPr lang="en-US" sz="1200" b="0" i="0" u="none" strike="noStrike" kern="1200" baseline="0" dirty="0">
                <a:solidFill>
                  <a:schemeClr val="tx1"/>
                </a:solidFill>
                <a:latin typeface="+mn-lt"/>
                <a:ea typeface="+mn-ea"/>
                <a:cs typeface="+mn-cs"/>
              </a:rPr>
              <a:t>These attacks are largely opportunistic, taking advantage of a company’s brand name to try and lure the brand’s customers to spoofed sites where they are tricked into parting with credit card information, login credentials, and other personal information that will be later resold for financial gain.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Typically </a:t>
            </a:r>
            <a:r>
              <a:rPr lang="en-GB" sz="1200" kern="1200" dirty="0">
                <a:solidFill>
                  <a:schemeClr val="tx1"/>
                </a:solidFill>
                <a:effectLst/>
                <a:latin typeface="+mn-lt"/>
                <a:ea typeface="+mn-ea"/>
                <a:cs typeface="+mn-cs"/>
              </a:rPr>
              <a:t>impersonal batch and blast emails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They’re focused on stealing personal data, such as login credentials that can be sold on</a:t>
            </a:r>
          </a:p>
          <a:p>
            <a:endParaRPr lang="en-US" dirty="0"/>
          </a:p>
        </p:txBody>
      </p:sp>
      <p:sp>
        <p:nvSpPr>
          <p:cNvPr id="4" name="Slide Number Placeholder 3"/>
          <p:cNvSpPr>
            <a:spLocks noGrp="1"/>
          </p:cNvSpPr>
          <p:nvPr>
            <p:ph type="sldNum" sz="quarter" idx="10"/>
          </p:nvPr>
        </p:nvSpPr>
        <p:spPr/>
        <p:txBody>
          <a:bodyPr/>
          <a:lstStyle/>
          <a:p>
            <a:fld id="{F7DDE944-6CEA-4780-A1CC-AC2E6B73CB5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422659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a question for you.</a:t>
            </a:r>
          </a:p>
          <a:p>
            <a:r>
              <a:rPr lang="en-GB" dirty="0"/>
              <a:t>What do these three brands have in common: Apple, Amazon, Microsoft.</a:t>
            </a:r>
          </a:p>
          <a:p>
            <a:r>
              <a:rPr lang="en-GB" dirty="0"/>
              <a:t>They are the three most-spoofed brands used in phishing attacks.</a:t>
            </a:r>
          </a:p>
          <a:p>
            <a:r>
              <a:rPr lang="en-GB" dirty="0"/>
              <a:t>Their global coverage and high brand recognition makes them ideal targets for cybercriminals in their phishing attacks.</a:t>
            </a:r>
            <a:endParaRPr lang="en-US" dirty="0"/>
          </a:p>
        </p:txBody>
      </p:sp>
      <p:sp>
        <p:nvSpPr>
          <p:cNvPr id="4" name="Slide Number Placeholder 3"/>
          <p:cNvSpPr>
            <a:spLocks noGrp="1"/>
          </p:cNvSpPr>
          <p:nvPr>
            <p:ph type="sldNum" sz="quarter" idx="10"/>
          </p:nvPr>
        </p:nvSpPr>
        <p:spPr/>
        <p:txBody>
          <a:bodyPr/>
          <a:lstStyle/>
          <a:p>
            <a:fld id="{19217C80-D8D1-45D4-B870-01685B9D6686}" type="slidenum">
              <a:rPr lang="en-US" smtClean="0"/>
              <a:t>7</a:t>
            </a:fld>
            <a:endParaRPr lang="en-US"/>
          </a:p>
        </p:txBody>
      </p:sp>
    </p:spTree>
    <p:extLst>
      <p:ext uri="{BB962C8B-B14F-4D97-AF65-F5344CB8AC3E}">
        <p14:creationId xmlns:p14="http://schemas.microsoft.com/office/powerpoint/2010/main" val="2633924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other kind of threat is of the spear phishing variety, where emails impersonating a specific sender or trusted source are sent to targeted individuals within organizations to try to get them to take certain actions, like sending money to spurious accounts. </a:t>
            </a:r>
          </a:p>
          <a:p>
            <a:r>
              <a:rPr lang="en-US"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These are usually harder to spot, with spoofed email addresses that look like the real thing used to fool you into replying or clicking.  They also particularly</a:t>
            </a:r>
            <a:r>
              <a:rPr lang="en-GB" sz="1200" kern="1200" baseline="0" dirty="0">
                <a:solidFill>
                  <a:schemeClr val="tx1"/>
                </a:solidFill>
                <a:effectLst/>
                <a:latin typeface="+mn-lt"/>
                <a:ea typeface="+mn-ea"/>
                <a:cs typeface="+mn-cs"/>
              </a:rPr>
              <a:t> target businesses.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F7DDE944-6CEA-4780-A1CC-AC2E6B73CB5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693346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can you spot a phish. Which of these do you think is suspect?</a:t>
            </a:r>
            <a:endParaRPr lang="en-US" dirty="0"/>
          </a:p>
        </p:txBody>
      </p:sp>
      <p:sp>
        <p:nvSpPr>
          <p:cNvPr id="4" name="Slide Number Placeholder 3"/>
          <p:cNvSpPr>
            <a:spLocks noGrp="1"/>
          </p:cNvSpPr>
          <p:nvPr>
            <p:ph type="sldNum" sz="quarter" idx="10"/>
          </p:nvPr>
        </p:nvSpPr>
        <p:spPr/>
        <p:txBody>
          <a:bodyPr/>
          <a:lstStyle/>
          <a:p>
            <a:fld id="{19217C80-D8D1-45D4-B870-01685B9D6686}" type="slidenum">
              <a:rPr lang="en-US" smtClean="0"/>
              <a:t>9</a:t>
            </a:fld>
            <a:endParaRPr lang="en-US"/>
          </a:p>
        </p:txBody>
      </p:sp>
    </p:spTree>
    <p:extLst>
      <p:ext uri="{BB962C8B-B14F-4D97-AF65-F5344CB8AC3E}">
        <p14:creationId xmlns:p14="http://schemas.microsoft.com/office/powerpoint/2010/main" val="36496024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Shield">
    <p:bg>
      <p:bgPr>
        <a:gradFill>
          <a:gsLst>
            <a:gs pos="0">
              <a:srgbClr val="105499"/>
            </a:gs>
            <a:gs pos="40000">
              <a:srgbClr val="083F76"/>
            </a:gs>
            <a:gs pos="100000">
              <a:srgbClr val="001021"/>
            </a:gs>
            <a:gs pos="80000">
              <a:schemeClr val="accent6">
                <a:lumMod val="6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alphaModFix amt="5000"/>
            <a:extLst>
              <a:ext uri="{28A0092B-C50C-407E-A947-70E740481C1C}">
                <a14:useLocalDpi xmlns:a14="http://schemas.microsoft.com/office/drawing/2010/main" val="0"/>
              </a:ext>
            </a:extLst>
          </a:blip>
          <a:stretch>
            <a:fillRect/>
          </a:stretch>
        </p:blipFill>
        <p:spPr>
          <a:xfrm>
            <a:off x="0" y="0"/>
            <a:ext cx="6261100" cy="6362700"/>
          </a:xfrm>
          <a:prstGeom prst="rect">
            <a:avLst/>
          </a:prstGeom>
          <a:effectLst/>
        </p:spPr>
      </p:pic>
      <p:sp>
        <p:nvSpPr>
          <p:cNvPr id="9" name="Title 1"/>
          <p:cNvSpPr>
            <a:spLocks noGrp="1"/>
          </p:cNvSpPr>
          <p:nvPr>
            <p:ph type="ctrTitle"/>
          </p:nvPr>
        </p:nvSpPr>
        <p:spPr>
          <a:xfrm>
            <a:off x="1524000" y="1807533"/>
            <a:ext cx="9144000" cy="2387600"/>
          </a:xfrm>
        </p:spPr>
        <p:txBody>
          <a:bodyPr anchor="ctr">
            <a:normAutofit/>
          </a:bodyPr>
          <a:lstStyle>
            <a:lvl1pPr algn="ctr">
              <a:defRPr sz="5400">
                <a:solidFill>
                  <a:schemeClr val="bg1"/>
                </a:solidFill>
                <a:latin typeface="Calibri" charset="0"/>
                <a:ea typeface="Calibri" charset="0"/>
                <a:cs typeface="Calibri" charset="0"/>
              </a:defRPr>
            </a:lvl1pPr>
          </a:lstStyle>
          <a:p>
            <a:r>
              <a:rPr lang="en-US"/>
              <a:t>Click to edit Master title style</a:t>
            </a:r>
            <a:endParaRPr lang="en-US" dirty="0"/>
          </a:p>
        </p:txBody>
      </p:sp>
      <p:sp>
        <p:nvSpPr>
          <p:cNvPr id="10" name="Text Placeholder 10"/>
          <p:cNvSpPr>
            <a:spLocks noGrp="1"/>
          </p:cNvSpPr>
          <p:nvPr>
            <p:ph type="body" sz="quarter" idx="10" hasCustomPrompt="1"/>
          </p:nvPr>
        </p:nvSpPr>
        <p:spPr>
          <a:xfrm>
            <a:off x="462627" y="5229839"/>
            <a:ext cx="5376672" cy="548640"/>
          </a:xfrm>
          <a:prstGeom prst="rect">
            <a:avLst/>
          </a:prstGeom>
        </p:spPr>
        <p:txBody>
          <a:bodyPr/>
          <a:lstStyle>
            <a:lvl1pPr marL="0" indent="0">
              <a:buNone/>
              <a:defRPr sz="2800" b="1" i="0" cap="none">
                <a:solidFill>
                  <a:schemeClr val="bg2"/>
                </a:solidFill>
                <a:latin typeface="Calibri" charset="0"/>
                <a:ea typeface="Calibri" charset="0"/>
                <a:cs typeface="Calibri" charset="0"/>
              </a:defRPr>
            </a:lvl1pPr>
          </a:lstStyle>
          <a:p>
            <a:r>
              <a:rPr lang="en-US" sz="2400" dirty="0">
                <a:solidFill>
                  <a:srgbClr val="81B9DD"/>
                </a:solidFill>
                <a:latin typeface="Franklin Gothic Demi" charset="0"/>
                <a:ea typeface="Franklin Gothic Demi" charset="0"/>
                <a:cs typeface="Franklin Gothic Demi" charset="0"/>
              </a:rPr>
              <a:t>Speaker Name</a:t>
            </a:r>
          </a:p>
        </p:txBody>
      </p:sp>
      <p:sp>
        <p:nvSpPr>
          <p:cNvPr id="11" name="Text Placeholder 15"/>
          <p:cNvSpPr>
            <a:spLocks noGrp="1"/>
          </p:cNvSpPr>
          <p:nvPr>
            <p:ph type="body" sz="quarter" idx="11" hasCustomPrompt="1"/>
          </p:nvPr>
        </p:nvSpPr>
        <p:spPr>
          <a:xfrm>
            <a:off x="461963" y="5641975"/>
            <a:ext cx="5376862" cy="411480"/>
          </a:xfrm>
          <a:prstGeom prst="rect">
            <a:avLst/>
          </a:prstGeom>
        </p:spPr>
        <p:txBody>
          <a:bodyPr>
            <a:noAutofit/>
          </a:bodyPr>
          <a:lstStyle>
            <a:lvl1pPr marL="0" indent="0">
              <a:buNone/>
              <a:defRPr sz="2400" b="0" i="0" cap="none" baseline="0">
                <a:solidFill>
                  <a:schemeClr val="bg2"/>
                </a:solidFill>
                <a:latin typeface="Calibri" charset="0"/>
                <a:ea typeface="Calibri" charset="0"/>
                <a:cs typeface="Calibri"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Speaker Title</a:t>
            </a:r>
          </a:p>
        </p:txBody>
      </p:sp>
      <p:sp>
        <p:nvSpPr>
          <p:cNvPr id="12" name="Text Placeholder 15"/>
          <p:cNvSpPr>
            <a:spLocks noGrp="1"/>
          </p:cNvSpPr>
          <p:nvPr>
            <p:ph type="body" sz="quarter" idx="12" hasCustomPrompt="1"/>
          </p:nvPr>
        </p:nvSpPr>
        <p:spPr>
          <a:xfrm>
            <a:off x="461963" y="6190615"/>
            <a:ext cx="5376862" cy="411480"/>
          </a:xfrm>
          <a:prstGeom prst="rect">
            <a:avLst/>
          </a:prstGeom>
        </p:spPr>
        <p:txBody>
          <a:bodyPr>
            <a:noAutofit/>
          </a:bodyPr>
          <a:lstStyle>
            <a:lvl1pPr marL="0" indent="0">
              <a:buNone/>
              <a:defRPr sz="2000" b="0" i="0" cap="none" baseline="0">
                <a:solidFill>
                  <a:schemeClr val="bg1"/>
                </a:solidFill>
                <a:latin typeface="Calibri" charset="0"/>
                <a:ea typeface="Calibri" charset="0"/>
                <a:cs typeface="Calibri"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Date (optional)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8481" y="6129917"/>
            <a:ext cx="1795514" cy="303732"/>
          </a:xfrm>
          <a:prstGeom prst="rect">
            <a:avLst/>
          </a:prstGeom>
        </p:spPr>
      </p:pic>
      <p:sp>
        <p:nvSpPr>
          <p:cNvPr id="13" name="Footer Placeholder 4"/>
          <p:cNvSpPr>
            <a:spLocks noGrp="1"/>
          </p:cNvSpPr>
          <p:nvPr>
            <p:ph type="ftr" sz="quarter" idx="13"/>
          </p:nvPr>
        </p:nvSpPr>
        <p:spPr>
          <a:xfrm>
            <a:off x="7411307" y="178128"/>
            <a:ext cx="4536989" cy="365125"/>
          </a:xfrm>
        </p:spPr>
        <p:txBody>
          <a:bodyPr/>
          <a:lstStyle>
            <a:lvl1pPr>
              <a:defRPr sz="2000" b="1"/>
            </a:lvl1pPr>
          </a:lstStyle>
          <a:p>
            <a:endParaRPr lang="en-US" dirty="0"/>
          </a:p>
        </p:txBody>
      </p:sp>
    </p:spTree>
    <p:extLst>
      <p:ext uri="{BB962C8B-B14F-4D97-AF65-F5344CB8AC3E}">
        <p14:creationId xmlns:p14="http://schemas.microsoft.com/office/powerpoint/2010/main" val="3425676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hree Column (Dar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2358" y="0"/>
            <a:ext cx="12204357" cy="6858000"/>
          </a:xfrm>
          <a:prstGeom prst="rect">
            <a:avLst/>
          </a:prstGeom>
        </p:spPr>
      </p:pic>
      <p:sp>
        <p:nvSpPr>
          <p:cNvPr id="6" name="Title 1"/>
          <p:cNvSpPr>
            <a:spLocks noGrp="1"/>
          </p:cNvSpPr>
          <p:nvPr>
            <p:ph type="title" hasCustomPrompt="1"/>
          </p:nvPr>
        </p:nvSpPr>
        <p:spPr>
          <a:xfrm>
            <a:off x="420130" y="284205"/>
            <a:ext cx="11301984" cy="914400"/>
          </a:xfrm>
        </p:spPr>
        <p:txBody>
          <a:bodyPr/>
          <a:lstStyle>
            <a:lvl1pPr>
              <a:defRPr>
                <a:solidFill>
                  <a:schemeClr val="accent1">
                    <a:lumMod val="20000"/>
                    <a:lumOff val="80000"/>
                  </a:schemeClr>
                </a:solidFill>
              </a:defRPr>
            </a:lvl1pPr>
          </a:lstStyle>
          <a:p>
            <a:r>
              <a:rPr lang="en-US" dirty="0"/>
              <a:t>Click to Add a Title</a:t>
            </a:r>
          </a:p>
        </p:txBody>
      </p:sp>
      <p:sp>
        <p:nvSpPr>
          <p:cNvPr id="8" name="Footer Placeholder 2"/>
          <p:cNvSpPr>
            <a:spLocks noGrp="1"/>
          </p:cNvSpPr>
          <p:nvPr>
            <p:ph type="ftr" sz="quarter" idx="10"/>
          </p:nvPr>
        </p:nvSpPr>
        <p:spPr>
          <a:xfrm>
            <a:off x="6979507" y="6478062"/>
            <a:ext cx="4536989" cy="365125"/>
          </a:xfrm>
        </p:spPr>
        <p:txBody>
          <a:bodyPr/>
          <a:lstStyle/>
          <a:p>
            <a:endParaRPr lang="en-US" dirty="0"/>
          </a:p>
        </p:txBody>
      </p:sp>
      <p:sp>
        <p:nvSpPr>
          <p:cNvPr id="9" name="Slide Number Placeholder 3"/>
          <p:cNvSpPr>
            <a:spLocks noGrp="1"/>
          </p:cNvSpPr>
          <p:nvPr>
            <p:ph type="sldNum" sz="quarter" idx="11"/>
          </p:nvPr>
        </p:nvSpPr>
        <p:spPr>
          <a:xfrm>
            <a:off x="11677135" y="6478062"/>
            <a:ext cx="507868" cy="365125"/>
          </a:xfrm>
        </p:spPr>
        <p:txBody>
          <a:bodyPr/>
          <a:lstStyle/>
          <a:p>
            <a:fld id="{602BDA9C-0978-EE47-B544-15FE77EDF278}" type="slidenum">
              <a:rPr lang="en-US" smtClean="0"/>
              <a:pPr/>
              <a:t>‹#›</a:t>
            </a:fld>
            <a:endParaRPr lang="en-US" dirty="0"/>
          </a:p>
        </p:txBody>
      </p:sp>
      <p:sp>
        <p:nvSpPr>
          <p:cNvPr id="10" name="Text Placeholder 11"/>
          <p:cNvSpPr>
            <a:spLocks noGrp="1"/>
          </p:cNvSpPr>
          <p:nvPr>
            <p:ph idx="1" hasCustomPrompt="1"/>
          </p:nvPr>
        </p:nvSpPr>
        <p:spPr>
          <a:xfrm>
            <a:off x="420130" y="1332335"/>
            <a:ext cx="3566160" cy="4967675"/>
          </a:xfrm>
          <a:prstGeom prst="rect">
            <a:avLst/>
          </a:prstGeom>
        </p:spPr>
        <p:txBody>
          <a:bodyPr vert="horz" lIns="91440" tIns="45720" rIns="91440" bIns="45720" rtlCol="0">
            <a:normAutofit/>
          </a:bodyPr>
          <a:lstStyle>
            <a:lvl1pPr>
              <a:defRPr sz="2400" baseline="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lvl5pPr>
          </a:lstStyle>
          <a:p>
            <a:pPr lvl="0"/>
            <a:r>
              <a:rPr lang="en-US" dirty="0"/>
              <a:t>First Level Bullet</a:t>
            </a:r>
          </a:p>
          <a:p>
            <a:pPr lvl="1"/>
            <a:r>
              <a:rPr lang="en-US" dirty="0"/>
              <a:t>Second Level</a:t>
            </a:r>
          </a:p>
          <a:p>
            <a:pPr lvl="2"/>
            <a:r>
              <a:rPr lang="en-US" dirty="0"/>
              <a:t>Third Level</a:t>
            </a:r>
          </a:p>
          <a:p>
            <a:pPr lvl="3"/>
            <a:r>
              <a:rPr lang="en-US" dirty="0"/>
              <a:t>Fourth Level</a:t>
            </a:r>
          </a:p>
        </p:txBody>
      </p:sp>
      <p:sp>
        <p:nvSpPr>
          <p:cNvPr id="11" name="Text Placeholder 11"/>
          <p:cNvSpPr>
            <a:spLocks noGrp="1"/>
          </p:cNvSpPr>
          <p:nvPr>
            <p:ph idx="12" hasCustomPrompt="1"/>
          </p:nvPr>
        </p:nvSpPr>
        <p:spPr>
          <a:xfrm>
            <a:off x="4288042" y="1332334"/>
            <a:ext cx="3566160" cy="4967675"/>
          </a:xfrm>
          <a:prstGeom prst="rect">
            <a:avLst/>
          </a:prstGeom>
        </p:spPr>
        <p:txBody>
          <a:bodyPr vert="horz" lIns="91440" tIns="45720" rIns="91440" bIns="45720" rtlCol="0">
            <a:normAutofit/>
          </a:bodyPr>
          <a:lstStyle>
            <a:lvl1pPr>
              <a:defRPr sz="2400" baseline="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lvl5pPr>
          </a:lstStyle>
          <a:p>
            <a:pPr lvl="0"/>
            <a:r>
              <a:rPr lang="en-US" dirty="0"/>
              <a:t>First Level Bullet</a:t>
            </a:r>
          </a:p>
          <a:p>
            <a:pPr lvl="1"/>
            <a:r>
              <a:rPr lang="en-US" dirty="0"/>
              <a:t>Second Level</a:t>
            </a:r>
          </a:p>
          <a:p>
            <a:pPr lvl="2"/>
            <a:r>
              <a:rPr lang="en-US" dirty="0"/>
              <a:t>Third Level</a:t>
            </a:r>
          </a:p>
          <a:p>
            <a:pPr lvl="3"/>
            <a:r>
              <a:rPr lang="en-US" dirty="0"/>
              <a:t>Fourth Level</a:t>
            </a:r>
          </a:p>
        </p:txBody>
      </p:sp>
      <p:sp>
        <p:nvSpPr>
          <p:cNvPr id="12" name="Text Placeholder 11"/>
          <p:cNvSpPr>
            <a:spLocks noGrp="1"/>
          </p:cNvSpPr>
          <p:nvPr>
            <p:ph idx="13" hasCustomPrompt="1"/>
          </p:nvPr>
        </p:nvSpPr>
        <p:spPr>
          <a:xfrm>
            <a:off x="8155954" y="1332334"/>
            <a:ext cx="3566160" cy="4967675"/>
          </a:xfrm>
          <a:prstGeom prst="rect">
            <a:avLst/>
          </a:prstGeom>
        </p:spPr>
        <p:txBody>
          <a:bodyPr vert="horz" lIns="91440" tIns="45720" rIns="91440" bIns="45720" rtlCol="0">
            <a:normAutofit/>
          </a:bodyPr>
          <a:lstStyle>
            <a:lvl1pPr>
              <a:defRPr sz="2400" baseline="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lvl5pPr>
          </a:lstStyle>
          <a:p>
            <a:pPr lvl="0"/>
            <a:r>
              <a:rPr lang="en-US" dirty="0"/>
              <a:t>First Level Bullet</a:t>
            </a:r>
          </a:p>
          <a:p>
            <a:pPr lvl="1"/>
            <a:r>
              <a:rPr lang="en-US" dirty="0"/>
              <a:t>Second Level</a:t>
            </a:r>
          </a:p>
          <a:p>
            <a:pPr lvl="2"/>
            <a:r>
              <a:rPr lang="en-US" dirty="0"/>
              <a:t>Third Level</a:t>
            </a:r>
          </a:p>
          <a:p>
            <a:pPr lvl="3"/>
            <a:r>
              <a:rPr lang="en-US" dirty="0"/>
              <a:t>Fourth Level</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54239" y="6600275"/>
            <a:ext cx="822960" cy="137492"/>
          </a:xfrm>
          <a:prstGeom prst="rect">
            <a:avLst/>
          </a:prstGeom>
        </p:spPr>
      </p:pic>
    </p:spTree>
    <p:extLst>
      <p:ext uri="{BB962C8B-B14F-4D97-AF65-F5344CB8AC3E}">
        <p14:creationId xmlns:p14="http://schemas.microsoft.com/office/powerpoint/2010/main" val="966428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a Title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2BDA9C-0978-EE47-B544-15FE77EDF278}" type="slidenum">
              <a:rPr lang="en-US" smtClean="0"/>
              <a:t>‹#›</a:t>
            </a:fld>
            <a:endParaRPr lang="en-US" dirty="0"/>
          </a:p>
        </p:txBody>
      </p:sp>
    </p:spTree>
    <p:extLst>
      <p:ext uri="{BB962C8B-B14F-4D97-AF65-F5344CB8AC3E}">
        <p14:creationId xmlns:p14="http://schemas.microsoft.com/office/powerpoint/2010/main" val="2235973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btitle (N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a Title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2BDA9C-0978-EE47-B544-15FE77EDF278}" type="slidenum">
              <a:rPr lang="en-US" smtClean="0"/>
              <a:t>‹#›</a:t>
            </a:fld>
            <a:endParaRPr lang="en-US" dirty="0"/>
          </a:p>
        </p:txBody>
      </p:sp>
      <p:sp>
        <p:nvSpPr>
          <p:cNvPr id="4" name="Content Placeholder 3"/>
          <p:cNvSpPr>
            <a:spLocks noGrp="1"/>
          </p:cNvSpPr>
          <p:nvPr>
            <p:ph sz="quarter" idx="13" hasCustomPrompt="1"/>
          </p:nvPr>
        </p:nvSpPr>
        <p:spPr>
          <a:xfrm>
            <a:off x="420688" y="997764"/>
            <a:ext cx="11301412" cy="419100"/>
          </a:xfrm>
        </p:spPr>
        <p:txBody>
          <a:bodyPr>
            <a:noAutofit/>
          </a:bodyPr>
          <a:lstStyle>
            <a:lvl1pPr marL="0" indent="0">
              <a:buNone/>
              <a:defRPr sz="2400" i="1"/>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spTree>
    <p:extLst>
      <p:ext uri="{BB962C8B-B14F-4D97-AF65-F5344CB8AC3E}">
        <p14:creationId xmlns:p14="http://schemas.microsoft.com/office/powerpoint/2010/main" val="38191655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Only (Dark)">
    <p:bg>
      <p:bgPr>
        <a:gradFill>
          <a:gsLst>
            <a:gs pos="0">
              <a:srgbClr val="105499"/>
            </a:gs>
            <a:gs pos="40000">
              <a:srgbClr val="083F76"/>
            </a:gs>
            <a:gs pos="100000">
              <a:srgbClr val="001021"/>
            </a:gs>
            <a:gs pos="80000">
              <a:schemeClr val="accent6">
                <a:lumMod val="6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solidFill>
                  <a:schemeClr val="accent1">
                    <a:lumMod val="20000"/>
                    <a:lumOff val="80000"/>
                  </a:schemeClr>
                </a:solidFill>
              </a:defRPr>
            </a:lvl1pPr>
          </a:lstStyle>
          <a:p>
            <a:r>
              <a:rPr lang="en-US" dirty="0"/>
              <a:t>Click to Add a Title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4239" y="6600275"/>
            <a:ext cx="822960" cy="137492"/>
          </a:xfrm>
          <a:prstGeom prst="rect">
            <a:avLst/>
          </a:prstGeom>
        </p:spPr>
      </p:pic>
      <p:sp>
        <p:nvSpPr>
          <p:cNvPr id="2" name="Footer Placeholder 1"/>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02BDA9C-0978-EE47-B544-15FE77EDF278}" type="slidenum">
              <a:rPr lang="en-US" smtClean="0"/>
              <a:pPr/>
              <a:t>‹#›</a:t>
            </a:fld>
            <a:endParaRPr lang="en-US" dirty="0"/>
          </a:p>
        </p:txBody>
      </p:sp>
    </p:spTree>
    <p:extLst>
      <p:ext uri="{BB962C8B-B14F-4D97-AF65-F5344CB8AC3E}">
        <p14:creationId xmlns:p14="http://schemas.microsoft.com/office/powerpoint/2010/main" val="3951409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ark Subtitle (No Content)">
    <p:bg>
      <p:bgPr>
        <a:gradFill>
          <a:gsLst>
            <a:gs pos="0">
              <a:srgbClr val="105499"/>
            </a:gs>
            <a:gs pos="40000">
              <a:srgbClr val="083F76"/>
            </a:gs>
            <a:gs pos="100000">
              <a:srgbClr val="001021"/>
            </a:gs>
            <a:gs pos="80000">
              <a:schemeClr val="accent6">
                <a:lumMod val="6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20130" y="284205"/>
            <a:ext cx="11301984" cy="914400"/>
          </a:xfrm>
        </p:spPr>
        <p:txBody>
          <a:bodyPr/>
          <a:lstStyle>
            <a:lvl1pPr>
              <a:defRPr>
                <a:solidFill>
                  <a:schemeClr val="accent1">
                    <a:lumMod val="20000"/>
                    <a:lumOff val="80000"/>
                  </a:schemeClr>
                </a:solidFill>
              </a:defRPr>
            </a:lvl1pPr>
          </a:lstStyle>
          <a:p>
            <a:r>
              <a:rPr lang="en-US" dirty="0"/>
              <a:t>Click to Add a Title</a:t>
            </a:r>
          </a:p>
        </p:txBody>
      </p:sp>
      <p:sp>
        <p:nvSpPr>
          <p:cNvPr id="9" name="Footer Placeholder 4"/>
          <p:cNvSpPr>
            <a:spLocks noGrp="1"/>
          </p:cNvSpPr>
          <p:nvPr>
            <p:ph type="ftr" sz="quarter" idx="11"/>
          </p:nvPr>
        </p:nvSpPr>
        <p:spPr>
          <a:xfrm>
            <a:off x="6979507" y="6478062"/>
            <a:ext cx="4536989" cy="365125"/>
          </a:xfrm>
        </p:spPr>
        <p:txBody>
          <a:bodyPr/>
          <a:lstStyle/>
          <a:p>
            <a:endParaRPr lang="en-US" dirty="0"/>
          </a:p>
        </p:txBody>
      </p:sp>
      <p:sp>
        <p:nvSpPr>
          <p:cNvPr id="10" name="Slide Number Placeholder 5"/>
          <p:cNvSpPr>
            <a:spLocks noGrp="1"/>
          </p:cNvSpPr>
          <p:nvPr>
            <p:ph type="sldNum" sz="quarter" idx="12"/>
          </p:nvPr>
        </p:nvSpPr>
        <p:spPr>
          <a:xfrm>
            <a:off x="11677135" y="6478062"/>
            <a:ext cx="507868" cy="365125"/>
          </a:xfrm>
        </p:spPr>
        <p:txBody>
          <a:bodyPr/>
          <a:lstStyle/>
          <a:p>
            <a:fld id="{602BDA9C-0978-EE47-B544-15FE77EDF278}" type="slidenum">
              <a:rPr lang="en-US" smtClean="0"/>
              <a:t>‹#›</a:t>
            </a:fld>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4239" y="6600275"/>
            <a:ext cx="822960" cy="137492"/>
          </a:xfrm>
          <a:prstGeom prst="rect">
            <a:avLst/>
          </a:prstGeom>
        </p:spPr>
      </p:pic>
      <p:sp>
        <p:nvSpPr>
          <p:cNvPr id="14" name="Content Placeholder 3"/>
          <p:cNvSpPr>
            <a:spLocks noGrp="1"/>
          </p:cNvSpPr>
          <p:nvPr>
            <p:ph sz="quarter" idx="13" hasCustomPrompt="1"/>
          </p:nvPr>
        </p:nvSpPr>
        <p:spPr>
          <a:xfrm>
            <a:off x="420688" y="997764"/>
            <a:ext cx="11301412" cy="419100"/>
          </a:xfrm>
        </p:spPr>
        <p:txBody>
          <a:bodyPr>
            <a:noAutofit/>
          </a:bodyPr>
          <a:lstStyle>
            <a:lvl1pPr marL="0" indent="0">
              <a:buNone/>
              <a:defRPr sz="2400" i="1">
                <a:solidFill>
                  <a:schemeClr val="accent3">
                    <a:lumMod val="60000"/>
                    <a:lumOff val="4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spTree>
    <p:extLst>
      <p:ext uri="{BB962C8B-B14F-4D97-AF65-F5344CB8AC3E}">
        <p14:creationId xmlns:p14="http://schemas.microsoft.com/office/powerpoint/2010/main" val="3752594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 (use sparing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93814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End">
    <p:bg>
      <p:bgPr>
        <a:gradFill>
          <a:gsLst>
            <a:gs pos="0">
              <a:srgbClr val="105499"/>
            </a:gs>
            <a:gs pos="40000">
              <a:srgbClr val="083F76"/>
            </a:gs>
            <a:gs pos="100000">
              <a:srgbClr val="001021"/>
            </a:gs>
            <a:gs pos="80000">
              <a:schemeClr val="accent6">
                <a:lumMod val="6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68463" y="2867179"/>
            <a:ext cx="3455074" cy="1123641"/>
          </a:xfrm>
          <a:prstGeom prst="rect">
            <a:avLst/>
          </a:prstGeom>
        </p:spPr>
      </p:pic>
    </p:spTree>
    <p:extLst>
      <p:ext uri="{BB962C8B-B14F-4D97-AF65-F5344CB8AC3E}">
        <p14:creationId xmlns:p14="http://schemas.microsoft.com/office/powerpoint/2010/main" val="1710106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Dar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6610" b="6459"/>
          <a:stretch/>
        </p:blipFill>
        <p:spPr>
          <a:xfrm>
            <a:off x="-12358" y="0"/>
            <a:ext cx="12204357" cy="68580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4239" y="6577125"/>
            <a:ext cx="822960" cy="137492"/>
          </a:xfrm>
          <a:prstGeom prst="rect">
            <a:avLst/>
          </a:prstGeom>
        </p:spPr>
      </p:pic>
      <p:sp>
        <p:nvSpPr>
          <p:cNvPr id="3" name="Title 2"/>
          <p:cNvSpPr>
            <a:spLocks noGrp="1"/>
          </p:cNvSpPr>
          <p:nvPr>
            <p:ph type="title" hasCustomPrompt="1"/>
          </p:nvPr>
        </p:nvSpPr>
        <p:spPr/>
        <p:txBody>
          <a:bodyPr/>
          <a:lstStyle>
            <a:lvl1pPr>
              <a:defRPr>
                <a:solidFill>
                  <a:schemeClr val="accent1">
                    <a:lumMod val="20000"/>
                    <a:lumOff val="80000"/>
                  </a:schemeClr>
                </a:solidFill>
              </a:defRPr>
            </a:lvl1pPr>
          </a:lstStyle>
          <a:p>
            <a:r>
              <a:rPr lang="en-US" dirty="0"/>
              <a:t>Click to Add a Title</a:t>
            </a:r>
          </a:p>
        </p:txBody>
      </p:sp>
    </p:spTree>
    <p:extLst>
      <p:ext uri="{BB962C8B-B14F-4D97-AF65-F5344CB8AC3E}">
        <p14:creationId xmlns:p14="http://schemas.microsoft.com/office/powerpoint/2010/main" val="9104025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D22EE92-6ECE-064F-9B01-E621DDB8639D}"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06B4D-E0A9-6446-A232-31BF70496A1D}" type="slidenum">
              <a:rPr lang="en-US" smtClean="0"/>
              <a:t>‹#›</a:t>
            </a:fld>
            <a:endParaRPr lang="en-US"/>
          </a:p>
        </p:txBody>
      </p:sp>
    </p:spTree>
    <p:extLst>
      <p:ext uri="{BB962C8B-B14F-4D97-AF65-F5344CB8AC3E}">
        <p14:creationId xmlns:p14="http://schemas.microsoft.com/office/powerpoint/2010/main" val="170596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ransition">
    <p:bg>
      <p:bgPr>
        <a:gradFill>
          <a:gsLst>
            <a:gs pos="0">
              <a:srgbClr val="105499"/>
            </a:gs>
            <a:gs pos="40000">
              <a:srgbClr val="083F76"/>
            </a:gs>
            <a:gs pos="100000">
              <a:srgbClr val="001021"/>
            </a:gs>
            <a:gs pos="80000">
              <a:schemeClr val="accent6">
                <a:lumMod val="6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838200" y="2002632"/>
            <a:ext cx="10515600" cy="2852737"/>
          </a:xfrm>
        </p:spPr>
        <p:txBody>
          <a:bodyPr anchor="ctr">
            <a:normAutofit/>
          </a:bodyPr>
          <a:lstStyle>
            <a:lvl1pPr algn="ctr">
              <a:defRPr sz="4800" cap="none" baseline="0">
                <a:solidFill>
                  <a:schemeClr val="bg1"/>
                </a:solidFill>
                <a:latin typeface="Calibri" charset="0"/>
                <a:ea typeface="Calibri" charset="0"/>
                <a:cs typeface="Calibri" charset="0"/>
              </a:defRPr>
            </a:lvl1pPr>
          </a:lstStyle>
          <a:p>
            <a:r>
              <a:rPr lang="en-US"/>
              <a:t>Click to edit Master title style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38481" y="6129917"/>
            <a:ext cx="1795514" cy="303732"/>
          </a:xfrm>
          <a:prstGeom prst="rect">
            <a:avLst/>
          </a:prstGeom>
        </p:spPr>
      </p:pic>
      <p:sp>
        <p:nvSpPr>
          <p:cNvPr id="7" name="Footer Placeholder 4"/>
          <p:cNvSpPr>
            <a:spLocks noGrp="1"/>
          </p:cNvSpPr>
          <p:nvPr>
            <p:ph type="ftr" sz="quarter" idx="13"/>
          </p:nvPr>
        </p:nvSpPr>
        <p:spPr>
          <a:xfrm>
            <a:off x="7411307" y="178128"/>
            <a:ext cx="4536989" cy="365125"/>
          </a:xfrm>
        </p:spPr>
        <p:txBody>
          <a:bodyPr/>
          <a:lstStyle>
            <a:lvl1pPr>
              <a:defRPr sz="2000" b="1"/>
            </a:lvl1pPr>
          </a:lstStyle>
          <a:p>
            <a:endParaRPr lang="en-US" dirty="0"/>
          </a:p>
        </p:txBody>
      </p:sp>
      <p:sp>
        <p:nvSpPr>
          <p:cNvPr id="8" name="Slide Number Placeholder 5"/>
          <p:cNvSpPr>
            <a:spLocks noGrp="1"/>
          </p:cNvSpPr>
          <p:nvPr>
            <p:ph type="sldNum" sz="quarter" idx="12"/>
          </p:nvPr>
        </p:nvSpPr>
        <p:spPr>
          <a:xfrm>
            <a:off x="11677135" y="6478062"/>
            <a:ext cx="507868" cy="365125"/>
          </a:xfrm>
        </p:spPr>
        <p:txBody>
          <a:bodyPr/>
          <a:lstStyle/>
          <a:p>
            <a:fld id="{602BDA9C-0978-EE47-B544-15FE77EDF278}" type="slidenum">
              <a:rPr lang="en-US" smtClean="0"/>
              <a:t>‹#›</a:t>
            </a:fld>
            <a:endParaRPr lang="en-US" dirty="0"/>
          </a:p>
        </p:txBody>
      </p:sp>
    </p:spTree>
    <p:extLst>
      <p:ext uri="{BB962C8B-B14F-4D97-AF65-F5344CB8AC3E}">
        <p14:creationId xmlns:p14="http://schemas.microsoft.com/office/powerpoint/2010/main" val="1426642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a Title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2BDA9C-0978-EE47-B544-15FE77EDF278}" type="slidenum">
              <a:rPr lang="en-US" smtClean="0"/>
              <a:t>‹#›</a:t>
            </a:fld>
            <a:endParaRPr lang="en-US" dirty="0"/>
          </a:p>
        </p:txBody>
      </p:sp>
      <p:sp>
        <p:nvSpPr>
          <p:cNvPr id="9" name="Text Placeholder 11"/>
          <p:cNvSpPr>
            <a:spLocks noGrp="1"/>
          </p:cNvSpPr>
          <p:nvPr>
            <p:ph idx="1" hasCustomPrompt="1"/>
          </p:nvPr>
        </p:nvSpPr>
        <p:spPr>
          <a:xfrm>
            <a:off x="420130" y="1332335"/>
            <a:ext cx="11301984" cy="4967675"/>
          </a:xfrm>
          <a:prstGeom prst="rect">
            <a:avLst/>
          </a:prstGeom>
        </p:spPr>
        <p:txBody>
          <a:bodyPr vert="horz" lIns="91440" tIns="45720" rIns="91440" bIns="45720" rtlCol="0">
            <a:normAutofit/>
          </a:bodyPr>
          <a:lstStyle>
            <a:lvl1pPr>
              <a:defRPr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dirty="0"/>
              <a:t>First Level Bullet</a:t>
            </a:r>
          </a:p>
          <a:p>
            <a:pPr lvl="1"/>
            <a:r>
              <a:rPr lang="en-US" dirty="0"/>
              <a:t>Second Level</a:t>
            </a:r>
          </a:p>
          <a:p>
            <a:pPr lvl="2"/>
            <a:r>
              <a:rPr lang="en-US" dirty="0"/>
              <a:t>Third Level</a:t>
            </a:r>
          </a:p>
          <a:p>
            <a:pPr lvl="3"/>
            <a:r>
              <a:rPr lang="en-US" dirty="0"/>
              <a:t>Fourth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5830" y="284205"/>
            <a:ext cx="685189" cy="68518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6925" y="284205"/>
            <a:ext cx="685189" cy="685189"/>
          </a:xfrm>
          <a:prstGeom prst="rect">
            <a:avLst/>
          </a:prstGeom>
        </p:spPr>
      </p:pic>
    </p:spTree>
    <p:extLst>
      <p:ext uri="{BB962C8B-B14F-4D97-AF65-F5344CB8AC3E}">
        <p14:creationId xmlns:p14="http://schemas.microsoft.com/office/powerpoint/2010/main" val="1585745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a Title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2BDA9C-0978-EE47-B544-15FE77EDF278}" type="slidenum">
              <a:rPr lang="en-US" smtClean="0"/>
              <a:t>‹#›</a:t>
            </a:fld>
            <a:endParaRPr lang="en-US" dirty="0"/>
          </a:p>
        </p:txBody>
      </p:sp>
      <p:sp>
        <p:nvSpPr>
          <p:cNvPr id="9" name="Text Placeholder 11"/>
          <p:cNvSpPr>
            <a:spLocks noGrp="1"/>
          </p:cNvSpPr>
          <p:nvPr>
            <p:ph idx="1" hasCustomPrompt="1"/>
          </p:nvPr>
        </p:nvSpPr>
        <p:spPr>
          <a:xfrm>
            <a:off x="420130" y="1532709"/>
            <a:ext cx="11301984" cy="4767302"/>
          </a:xfrm>
          <a:prstGeom prst="rect">
            <a:avLst/>
          </a:prstGeom>
        </p:spPr>
        <p:txBody>
          <a:bodyPr vert="horz" lIns="91440" tIns="45720" rIns="91440" bIns="45720" rtlCol="0">
            <a:normAutofit/>
          </a:bodyPr>
          <a:lstStyle>
            <a:lvl1pPr>
              <a:defRPr baseline="0"/>
            </a:lvl1pPr>
          </a:lstStyle>
          <a:p>
            <a:pPr lvl="0"/>
            <a:r>
              <a:rPr lang="en-US" dirty="0"/>
              <a:t>First Level Bullet</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quarter" idx="13" hasCustomPrompt="1"/>
          </p:nvPr>
        </p:nvSpPr>
        <p:spPr>
          <a:xfrm>
            <a:off x="420688" y="997764"/>
            <a:ext cx="11301412" cy="419100"/>
          </a:xfrm>
        </p:spPr>
        <p:txBody>
          <a:bodyPr>
            <a:noAutofit/>
          </a:bodyPr>
          <a:lstStyle>
            <a:lvl1pPr marL="0" indent="0">
              <a:buNone/>
              <a:defRPr sz="2400" i="1"/>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spTree>
    <p:extLst>
      <p:ext uri="{BB962C8B-B14F-4D97-AF65-F5344CB8AC3E}">
        <p14:creationId xmlns:p14="http://schemas.microsoft.com/office/powerpoint/2010/main" val="1189250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ingle Column (Dark)">
    <p:bg>
      <p:bgPr>
        <a:gradFill>
          <a:gsLst>
            <a:gs pos="0">
              <a:srgbClr val="105499"/>
            </a:gs>
            <a:gs pos="40000">
              <a:srgbClr val="083F76"/>
            </a:gs>
            <a:gs pos="100000">
              <a:srgbClr val="001021"/>
            </a:gs>
            <a:gs pos="80000">
              <a:schemeClr val="accent6">
                <a:lumMod val="6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20130" y="284205"/>
            <a:ext cx="11301984" cy="914400"/>
          </a:xfrm>
        </p:spPr>
        <p:txBody>
          <a:bodyPr/>
          <a:lstStyle>
            <a:lvl1pPr>
              <a:defRPr>
                <a:solidFill>
                  <a:schemeClr val="accent1">
                    <a:lumMod val="20000"/>
                    <a:lumOff val="80000"/>
                  </a:schemeClr>
                </a:solidFill>
              </a:defRPr>
            </a:lvl1pPr>
          </a:lstStyle>
          <a:p>
            <a:r>
              <a:rPr lang="en-US" dirty="0"/>
              <a:t>Click to Add a Title</a:t>
            </a:r>
          </a:p>
        </p:txBody>
      </p:sp>
      <p:sp>
        <p:nvSpPr>
          <p:cNvPr id="9" name="Footer Placeholder 4"/>
          <p:cNvSpPr>
            <a:spLocks noGrp="1"/>
          </p:cNvSpPr>
          <p:nvPr>
            <p:ph type="ftr" sz="quarter" idx="11"/>
          </p:nvPr>
        </p:nvSpPr>
        <p:spPr>
          <a:xfrm>
            <a:off x="6979507" y="6478062"/>
            <a:ext cx="4536989" cy="365125"/>
          </a:xfrm>
        </p:spPr>
        <p:txBody>
          <a:bodyPr/>
          <a:lstStyle/>
          <a:p>
            <a:endParaRPr lang="en-US" dirty="0"/>
          </a:p>
        </p:txBody>
      </p:sp>
      <p:sp>
        <p:nvSpPr>
          <p:cNvPr id="10" name="Slide Number Placeholder 5"/>
          <p:cNvSpPr>
            <a:spLocks noGrp="1"/>
          </p:cNvSpPr>
          <p:nvPr>
            <p:ph type="sldNum" sz="quarter" idx="12"/>
          </p:nvPr>
        </p:nvSpPr>
        <p:spPr>
          <a:xfrm>
            <a:off x="11677135" y="6478062"/>
            <a:ext cx="507868" cy="365125"/>
          </a:xfrm>
        </p:spPr>
        <p:txBody>
          <a:bodyPr/>
          <a:lstStyle/>
          <a:p>
            <a:fld id="{602BDA9C-0978-EE47-B544-15FE77EDF278}" type="slidenum">
              <a:rPr lang="en-US" smtClean="0"/>
              <a:t>‹#›</a:t>
            </a:fld>
            <a:endParaRPr lang="en-US" dirty="0"/>
          </a:p>
        </p:txBody>
      </p:sp>
      <p:sp>
        <p:nvSpPr>
          <p:cNvPr id="11" name="Text Placeholder 11"/>
          <p:cNvSpPr>
            <a:spLocks noGrp="1"/>
          </p:cNvSpPr>
          <p:nvPr>
            <p:ph idx="1" hasCustomPrompt="1"/>
          </p:nvPr>
        </p:nvSpPr>
        <p:spPr>
          <a:xfrm>
            <a:off x="420130" y="1332335"/>
            <a:ext cx="11301984" cy="4967675"/>
          </a:xfrm>
          <a:prstGeom prst="rect">
            <a:avLst/>
          </a:prstGeom>
        </p:spPr>
        <p:txBody>
          <a:bodyPr vert="horz" lIns="91440" tIns="45720" rIns="91440" bIns="45720" rtlCol="0">
            <a:normAutofit/>
          </a:bodyPr>
          <a:lstStyle>
            <a:lvl1pPr>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dirty="0"/>
              <a:t>First Level Bullet</a:t>
            </a:r>
          </a:p>
          <a:p>
            <a:pPr lvl="1"/>
            <a:r>
              <a:rPr lang="en-US" dirty="0"/>
              <a:t>Second Level</a:t>
            </a:r>
          </a:p>
          <a:p>
            <a:pPr lvl="2"/>
            <a:r>
              <a:rPr lang="en-US" dirty="0"/>
              <a:t>Third Level</a:t>
            </a:r>
          </a:p>
          <a:p>
            <a:pPr lvl="3"/>
            <a:r>
              <a:rPr lang="en-US" dirty="0"/>
              <a:t>Fourth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4239" y="6600275"/>
            <a:ext cx="822960" cy="137492"/>
          </a:xfrm>
          <a:prstGeom prst="rect">
            <a:avLst/>
          </a:prstGeom>
        </p:spPr>
      </p:pic>
    </p:spTree>
    <p:extLst>
      <p:ext uri="{BB962C8B-B14F-4D97-AF65-F5344CB8AC3E}">
        <p14:creationId xmlns:p14="http://schemas.microsoft.com/office/powerpoint/2010/main" val="2245571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ark Subtitle">
    <p:bg>
      <p:bgPr>
        <a:gradFill>
          <a:gsLst>
            <a:gs pos="0">
              <a:srgbClr val="105499"/>
            </a:gs>
            <a:gs pos="40000">
              <a:srgbClr val="083F76"/>
            </a:gs>
            <a:gs pos="100000">
              <a:srgbClr val="001021"/>
            </a:gs>
            <a:gs pos="80000">
              <a:schemeClr val="accent6">
                <a:lumMod val="6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20130" y="284205"/>
            <a:ext cx="11301984" cy="914400"/>
          </a:xfrm>
        </p:spPr>
        <p:txBody>
          <a:bodyPr/>
          <a:lstStyle>
            <a:lvl1pPr>
              <a:defRPr>
                <a:solidFill>
                  <a:schemeClr val="accent1">
                    <a:lumMod val="20000"/>
                    <a:lumOff val="80000"/>
                  </a:schemeClr>
                </a:solidFill>
              </a:defRPr>
            </a:lvl1pPr>
          </a:lstStyle>
          <a:p>
            <a:r>
              <a:rPr lang="en-US" dirty="0"/>
              <a:t>Click to Add a Title</a:t>
            </a:r>
          </a:p>
        </p:txBody>
      </p:sp>
      <p:sp>
        <p:nvSpPr>
          <p:cNvPr id="9" name="Footer Placeholder 4"/>
          <p:cNvSpPr>
            <a:spLocks noGrp="1"/>
          </p:cNvSpPr>
          <p:nvPr>
            <p:ph type="ftr" sz="quarter" idx="11"/>
          </p:nvPr>
        </p:nvSpPr>
        <p:spPr>
          <a:xfrm>
            <a:off x="6979507" y="6478062"/>
            <a:ext cx="4536989" cy="365125"/>
          </a:xfrm>
        </p:spPr>
        <p:txBody>
          <a:bodyPr/>
          <a:lstStyle/>
          <a:p>
            <a:endParaRPr lang="en-US" dirty="0"/>
          </a:p>
        </p:txBody>
      </p:sp>
      <p:sp>
        <p:nvSpPr>
          <p:cNvPr id="10" name="Slide Number Placeholder 5"/>
          <p:cNvSpPr>
            <a:spLocks noGrp="1"/>
          </p:cNvSpPr>
          <p:nvPr>
            <p:ph type="sldNum" sz="quarter" idx="12"/>
          </p:nvPr>
        </p:nvSpPr>
        <p:spPr>
          <a:xfrm>
            <a:off x="11677135" y="6478062"/>
            <a:ext cx="507868" cy="365125"/>
          </a:xfrm>
        </p:spPr>
        <p:txBody>
          <a:bodyPr/>
          <a:lstStyle/>
          <a:p>
            <a:fld id="{602BDA9C-0978-EE47-B544-15FE77EDF278}" type="slidenum">
              <a:rPr lang="en-US" smtClean="0"/>
              <a:t>‹#›</a:t>
            </a:fld>
            <a:endParaRPr lang="en-US" dirty="0"/>
          </a:p>
        </p:txBody>
      </p:sp>
      <p:sp>
        <p:nvSpPr>
          <p:cNvPr id="11" name="Text Placeholder 11"/>
          <p:cNvSpPr>
            <a:spLocks noGrp="1"/>
          </p:cNvSpPr>
          <p:nvPr>
            <p:ph idx="1" hasCustomPrompt="1"/>
          </p:nvPr>
        </p:nvSpPr>
        <p:spPr>
          <a:xfrm>
            <a:off x="420130" y="1532709"/>
            <a:ext cx="11301984" cy="4767301"/>
          </a:xfrm>
          <a:prstGeom prst="rect">
            <a:avLst/>
          </a:prstGeom>
        </p:spPr>
        <p:txBody>
          <a:bodyPr vert="horz" lIns="91440" tIns="45720" rIns="91440" bIns="45720" rtlCol="0">
            <a:normAutofit/>
          </a:bodyPr>
          <a:lstStyle>
            <a:lvl1pPr>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dirty="0"/>
              <a:t>First Level Bullet</a:t>
            </a:r>
          </a:p>
          <a:p>
            <a:pPr lvl="1"/>
            <a:r>
              <a:rPr lang="en-US" dirty="0"/>
              <a:t>Second Level</a:t>
            </a:r>
          </a:p>
          <a:p>
            <a:pPr lvl="2"/>
            <a:r>
              <a:rPr lang="en-US" dirty="0"/>
              <a:t>Third Level</a:t>
            </a:r>
          </a:p>
          <a:p>
            <a:pPr lvl="3"/>
            <a:r>
              <a:rPr lang="en-US" dirty="0"/>
              <a:t>Fourth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4239" y="6600275"/>
            <a:ext cx="822960" cy="137492"/>
          </a:xfrm>
          <a:prstGeom prst="rect">
            <a:avLst/>
          </a:prstGeom>
        </p:spPr>
      </p:pic>
      <p:sp>
        <p:nvSpPr>
          <p:cNvPr id="14" name="Content Placeholder 3"/>
          <p:cNvSpPr>
            <a:spLocks noGrp="1"/>
          </p:cNvSpPr>
          <p:nvPr>
            <p:ph sz="quarter" idx="13" hasCustomPrompt="1"/>
          </p:nvPr>
        </p:nvSpPr>
        <p:spPr>
          <a:xfrm>
            <a:off x="420688" y="997764"/>
            <a:ext cx="11301412" cy="419100"/>
          </a:xfrm>
        </p:spPr>
        <p:txBody>
          <a:bodyPr>
            <a:noAutofit/>
          </a:bodyPr>
          <a:lstStyle>
            <a:lvl1pPr marL="0" indent="0">
              <a:buNone/>
              <a:defRPr sz="2400" i="1">
                <a:solidFill>
                  <a:schemeClr val="accent3">
                    <a:lumMod val="60000"/>
                    <a:lumOff val="4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spTree>
    <p:extLst>
      <p:ext uri="{BB962C8B-B14F-4D97-AF65-F5344CB8AC3E}">
        <p14:creationId xmlns:p14="http://schemas.microsoft.com/office/powerpoint/2010/main" val="3362697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a Title</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02BDA9C-0978-EE47-B544-15FE77EDF278}" type="slidenum">
              <a:rPr lang="en-US" smtClean="0"/>
              <a:pPr/>
              <a:t>‹#›</a:t>
            </a:fld>
            <a:endParaRPr lang="en-US" dirty="0"/>
          </a:p>
        </p:txBody>
      </p:sp>
      <p:sp>
        <p:nvSpPr>
          <p:cNvPr id="5" name="Text Placeholder 11"/>
          <p:cNvSpPr>
            <a:spLocks noGrp="1"/>
          </p:cNvSpPr>
          <p:nvPr>
            <p:ph idx="1" hasCustomPrompt="1"/>
          </p:nvPr>
        </p:nvSpPr>
        <p:spPr>
          <a:xfrm>
            <a:off x="420130" y="1332335"/>
            <a:ext cx="5486400" cy="4967675"/>
          </a:xfrm>
          <a:prstGeom prst="rect">
            <a:avLst/>
          </a:prstGeom>
        </p:spPr>
        <p:txBody>
          <a:bodyPr vert="horz" lIns="91440" tIns="45720" rIns="91440" bIns="45720" rtlCol="0">
            <a:normAutofit/>
          </a:bodyPr>
          <a:lstStyle>
            <a:lvl1pPr>
              <a:defRPr baseline="0"/>
            </a:lvl1pPr>
          </a:lstStyle>
          <a:p>
            <a:pPr lvl="0"/>
            <a:r>
              <a:rPr lang="en-US" dirty="0"/>
              <a:t>First Level Bullet</a:t>
            </a:r>
          </a:p>
          <a:p>
            <a:pPr lvl="1"/>
            <a:r>
              <a:rPr lang="en-US" dirty="0"/>
              <a:t>Second Level</a:t>
            </a:r>
          </a:p>
          <a:p>
            <a:pPr lvl="2"/>
            <a:r>
              <a:rPr lang="en-US" dirty="0"/>
              <a:t>Third Level</a:t>
            </a:r>
          </a:p>
          <a:p>
            <a:pPr lvl="3"/>
            <a:r>
              <a:rPr lang="en-US" dirty="0"/>
              <a:t>Fourth Level</a:t>
            </a:r>
          </a:p>
        </p:txBody>
      </p:sp>
      <p:sp>
        <p:nvSpPr>
          <p:cNvPr id="6" name="Text Placeholder 11"/>
          <p:cNvSpPr>
            <a:spLocks noGrp="1"/>
          </p:cNvSpPr>
          <p:nvPr>
            <p:ph idx="12" hasCustomPrompt="1"/>
          </p:nvPr>
        </p:nvSpPr>
        <p:spPr>
          <a:xfrm>
            <a:off x="6190735" y="1332335"/>
            <a:ext cx="5486400" cy="4967675"/>
          </a:xfrm>
          <a:prstGeom prst="rect">
            <a:avLst/>
          </a:prstGeom>
        </p:spPr>
        <p:txBody>
          <a:bodyPr vert="horz" lIns="91440" tIns="45720" rIns="91440" bIns="45720" rtlCol="0">
            <a:normAutofit/>
          </a:bodyPr>
          <a:lstStyle>
            <a:lvl1pPr>
              <a:defRPr baseline="0"/>
            </a:lvl1pPr>
          </a:lstStyle>
          <a:p>
            <a:pPr lvl="0"/>
            <a:r>
              <a:rPr lang="en-US" dirty="0"/>
              <a:t>First Level Bullet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713955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wo Column (Dark)">
    <p:bg>
      <p:bgPr>
        <a:gradFill>
          <a:gsLst>
            <a:gs pos="0">
              <a:srgbClr val="105499"/>
            </a:gs>
            <a:gs pos="40000">
              <a:srgbClr val="083F76"/>
            </a:gs>
            <a:gs pos="100000">
              <a:srgbClr val="001021"/>
            </a:gs>
            <a:gs pos="80000">
              <a:schemeClr val="accent6">
                <a:lumMod val="6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20130" y="284205"/>
            <a:ext cx="11301984" cy="914400"/>
          </a:xfrm>
        </p:spPr>
        <p:txBody>
          <a:bodyPr/>
          <a:lstStyle>
            <a:lvl1pPr>
              <a:defRPr>
                <a:solidFill>
                  <a:schemeClr val="accent1">
                    <a:lumMod val="20000"/>
                    <a:lumOff val="80000"/>
                  </a:schemeClr>
                </a:solidFill>
              </a:defRPr>
            </a:lvl1pPr>
          </a:lstStyle>
          <a:p>
            <a:r>
              <a:rPr lang="en-US" dirty="0"/>
              <a:t>Click to Add a Title</a:t>
            </a:r>
          </a:p>
        </p:txBody>
      </p:sp>
      <p:sp>
        <p:nvSpPr>
          <p:cNvPr id="9" name="Footer Placeholder 2"/>
          <p:cNvSpPr>
            <a:spLocks noGrp="1"/>
          </p:cNvSpPr>
          <p:nvPr>
            <p:ph type="ftr" sz="quarter" idx="10"/>
          </p:nvPr>
        </p:nvSpPr>
        <p:spPr>
          <a:xfrm>
            <a:off x="6979507" y="6478062"/>
            <a:ext cx="4536989" cy="365125"/>
          </a:xfrm>
        </p:spPr>
        <p:txBody>
          <a:bodyPr/>
          <a:lstStyle/>
          <a:p>
            <a:endParaRPr lang="en-US" dirty="0"/>
          </a:p>
        </p:txBody>
      </p:sp>
      <p:sp>
        <p:nvSpPr>
          <p:cNvPr id="10" name="Slide Number Placeholder 3"/>
          <p:cNvSpPr>
            <a:spLocks noGrp="1"/>
          </p:cNvSpPr>
          <p:nvPr>
            <p:ph type="sldNum" sz="quarter" idx="11"/>
          </p:nvPr>
        </p:nvSpPr>
        <p:spPr>
          <a:xfrm>
            <a:off x="11677135" y="6478062"/>
            <a:ext cx="507868" cy="365125"/>
          </a:xfrm>
        </p:spPr>
        <p:txBody>
          <a:bodyPr/>
          <a:lstStyle/>
          <a:p>
            <a:fld id="{602BDA9C-0978-EE47-B544-15FE77EDF278}" type="slidenum">
              <a:rPr lang="en-US" smtClean="0"/>
              <a:pPr/>
              <a:t>‹#›</a:t>
            </a:fld>
            <a:endParaRPr lang="en-US" dirty="0"/>
          </a:p>
        </p:txBody>
      </p:sp>
      <p:sp>
        <p:nvSpPr>
          <p:cNvPr id="11" name="Text Placeholder 11"/>
          <p:cNvSpPr>
            <a:spLocks noGrp="1"/>
          </p:cNvSpPr>
          <p:nvPr>
            <p:ph idx="1" hasCustomPrompt="1"/>
          </p:nvPr>
        </p:nvSpPr>
        <p:spPr>
          <a:xfrm>
            <a:off x="420130" y="1332335"/>
            <a:ext cx="5486400" cy="4967675"/>
          </a:xfrm>
          <a:prstGeom prst="rect">
            <a:avLst/>
          </a:prstGeom>
        </p:spPr>
        <p:txBody>
          <a:bodyPr vert="horz" lIns="91440" tIns="45720" rIns="91440" bIns="45720" rtlCol="0">
            <a:normAutofit/>
          </a:bodyPr>
          <a:lstStyle>
            <a:lvl1pPr>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dirty="0"/>
              <a:t>First Level Bullet</a:t>
            </a:r>
          </a:p>
          <a:p>
            <a:pPr lvl="1"/>
            <a:r>
              <a:rPr lang="en-US" dirty="0"/>
              <a:t>Second Level</a:t>
            </a:r>
          </a:p>
          <a:p>
            <a:pPr lvl="2"/>
            <a:r>
              <a:rPr lang="en-US" dirty="0"/>
              <a:t>Third Level</a:t>
            </a:r>
          </a:p>
          <a:p>
            <a:pPr lvl="3"/>
            <a:r>
              <a:rPr lang="en-US" dirty="0"/>
              <a:t>Fourth Level</a:t>
            </a:r>
          </a:p>
        </p:txBody>
      </p:sp>
      <p:sp>
        <p:nvSpPr>
          <p:cNvPr id="12" name="Text Placeholder 11"/>
          <p:cNvSpPr>
            <a:spLocks noGrp="1"/>
          </p:cNvSpPr>
          <p:nvPr>
            <p:ph idx="12" hasCustomPrompt="1"/>
          </p:nvPr>
        </p:nvSpPr>
        <p:spPr>
          <a:xfrm>
            <a:off x="6190735" y="1332335"/>
            <a:ext cx="5486400" cy="4967675"/>
          </a:xfrm>
          <a:prstGeom prst="rect">
            <a:avLst/>
          </a:prstGeom>
        </p:spPr>
        <p:txBody>
          <a:bodyPr vert="horz" lIns="91440" tIns="45720" rIns="91440" bIns="45720" rtlCol="0">
            <a:normAutofit/>
          </a:bodyPr>
          <a:lstStyle>
            <a:lvl1pPr>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dirty="0"/>
              <a:t>First Level Bullet</a:t>
            </a:r>
          </a:p>
          <a:p>
            <a:pPr lvl="1"/>
            <a:r>
              <a:rPr lang="en-US" dirty="0"/>
              <a:t>Second Level</a:t>
            </a:r>
          </a:p>
          <a:p>
            <a:pPr lvl="2"/>
            <a:r>
              <a:rPr lang="en-US" dirty="0"/>
              <a:t>Third Level</a:t>
            </a:r>
          </a:p>
          <a:p>
            <a:pPr lvl="3"/>
            <a:r>
              <a:rPr lang="en-US" dirty="0"/>
              <a:t>Fourth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4239" y="6600275"/>
            <a:ext cx="822960" cy="137492"/>
          </a:xfrm>
          <a:prstGeom prst="rect">
            <a:avLst/>
          </a:prstGeom>
        </p:spPr>
      </p:pic>
    </p:spTree>
    <p:extLst>
      <p:ext uri="{BB962C8B-B14F-4D97-AF65-F5344CB8AC3E}">
        <p14:creationId xmlns:p14="http://schemas.microsoft.com/office/powerpoint/2010/main" val="167984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a Title</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02BDA9C-0978-EE47-B544-15FE77EDF278}" type="slidenum">
              <a:rPr lang="en-US" smtClean="0"/>
              <a:pPr/>
              <a:t>‹#›</a:t>
            </a:fld>
            <a:endParaRPr lang="en-US" dirty="0"/>
          </a:p>
        </p:txBody>
      </p:sp>
      <p:sp>
        <p:nvSpPr>
          <p:cNvPr id="5" name="Text Placeholder 11"/>
          <p:cNvSpPr>
            <a:spLocks noGrp="1"/>
          </p:cNvSpPr>
          <p:nvPr>
            <p:ph idx="1" hasCustomPrompt="1"/>
          </p:nvPr>
        </p:nvSpPr>
        <p:spPr>
          <a:xfrm>
            <a:off x="420130" y="1332335"/>
            <a:ext cx="3566160" cy="4967675"/>
          </a:xfrm>
          <a:prstGeom prst="rect">
            <a:avLst/>
          </a:prstGeom>
        </p:spPr>
        <p:txBody>
          <a:bodyPr vert="horz" lIns="91440" tIns="45720" rIns="91440" bIns="45720" rtlCol="0">
            <a:normAutofit/>
          </a:bodyPr>
          <a:lstStyle>
            <a:lvl1pPr>
              <a:defRPr sz="2400" baseline="0"/>
            </a:lvl1pPr>
            <a:lvl2pPr>
              <a:defRPr sz="2000"/>
            </a:lvl2pPr>
            <a:lvl3pPr>
              <a:defRPr sz="1800"/>
            </a:lvl3pPr>
            <a:lvl4pPr>
              <a:defRPr sz="1600"/>
            </a:lvl4pPr>
            <a:lvl5pPr>
              <a:defRPr sz="1600"/>
            </a:lvl5pPr>
          </a:lstStyle>
          <a:p>
            <a:pPr lvl="0"/>
            <a:r>
              <a:rPr lang="en-US" dirty="0"/>
              <a:t>First Level Bullet</a:t>
            </a:r>
          </a:p>
          <a:p>
            <a:pPr lvl="1"/>
            <a:r>
              <a:rPr lang="en-US" dirty="0"/>
              <a:t>Second Level</a:t>
            </a:r>
          </a:p>
          <a:p>
            <a:pPr lvl="2"/>
            <a:r>
              <a:rPr lang="en-US" dirty="0"/>
              <a:t>Third Level</a:t>
            </a:r>
          </a:p>
          <a:p>
            <a:pPr lvl="3"/>
            <a:r>
              <a:rPr lang="en-US" dirty="0"/>
              <a:t>Fourth Level</a:t>
            </a:r>
          </a:p>
        </p:txBody>
      </p:sp>
      <p:sp>
        <p:nvSpPr>
          <p:cNvPr id="6" name="Text Placeholder 11"/>
          <p:cNvSpPr>
            <a:spLocks noGrp="1"/>
          </p:cNvSpPr>
          <p:nvPr>
            <p:ph idx="12" hasCustomPrompt="1"/>
          </p:nvPr>
        </p:nvSpPr>
        <p:spPr>
          <a:xfrm>
            <a:off x="4288042" y="1332334"/>
            <a:ext cx="3566160" cy="4967675"/>
          </a:xfrm>
          <a:prstGeom prst="rect">
            <a:avLst/>
          </a:prstGeom>
        </p:spPr>
        <p:txBody>
          <a:bodyPr vert="horz" lIns="91440" tIns="45720" rIns="91440" bIns="45720" rtlCol="0">
            <a:normAutofit/>
          </a:bodyPr>
          <a:lstStyle>
            <a:lvl1pPr>
              <a:defRPr sz="2400" baseline="0"/>
            </a:lvl1pPr>
            <a:lvl2pPr>
              <a:defRPr sz="2000"/>
            </a:lvl2pPr>
            <a:lvl3pPr>
              <a:defRPr sz="1800"/>
            </a:lvl3pPr>
            <a:lvl4pPr>
              <a:defRPr sz="1600"/>
            </a:lvl4pPr>
            <a:lvl5pPr>
              <a:defRPr sz="1600"/>
            </a:lvl5pPr>
          </a:lstStyle>
          <a:p>
            <a:pPr lvl="0"/>
            <a:r>
              <a:rPr lang="en-US" dirty="0"/>
              <a:t>First Level Bullet</a:t>
            </a:r>
          </a:p>
          <a:p>
            <a:pPr lvl="1"/>
            <a:r>
              <a:rPr lang="en-US" dirty="0"/>
              <a:t>Second Level</a:t>
            </a:r>
          </a:p>
          <a:p>
            <a:pPr lvl="2"/>
            <a:r>
              <a:rPr lang="en-US" dirty="0"/>
              <a:t>Third Level</a:t>
            </a:r>
          </a:p>
          <a:p>
            <a:pPr lvl="3"/>
            <a:r>
              <a:rPr lang="en-US" dirty="0"/>
              <a:t>Fourth Level</a:t>
            </a:r>
          </a:p>
        </p:txBody>
      </p:sp>
      <p:sp>
        <p:nvSpPr>
          <p:cNvPr id="7" name="Text Placeholder 11"/>
          <p:cNvSpPr>
            <a:spLocks noGrp="1"/>
          </p:cNvSpPr>
          <p:nvPr>
            <p:ph idx="13" hasCustomPrompt="1"/>
          </p:nvPr>
        </p:nvSpPr>
        <p:spPr>
          <a:xfrm>
            <a:off x="8155954" y="1332334"/>
            <a:ext cx="3566160" cy="4967675"/>
          </a:xfrm>
          <a:prstGeom prst="rect">
            <a:avLst/>
          </a:prstGeom>
        </p:spPr>
        <p:txBody>
          <a:bodyPr vert="horz" lIns="91440" tIns="45720" rIns="91440" bIns="45720" rtlCol="0">
            <a:normAutofit/>
          </a:bodyPr>
          <a:lstStyle>
            <a:lvl1pPr>
              <a:defRPr sz="2400" baseline="0"/>
            </a:lvl1pPr>
            <a:lvl2pPr>
              <a:defRPr sz="2000"/>
            </a:lvl2pPr>
            <a:lvl3pPr>
              <a:defRPr sz="1800"/>
            </a:lvl3pPr>
            <a:lvl4pPr>
              <a:defRPr sz="1600"/>
            </a:lvl4pPr>
            <a:lvl5pPr>
              <a:defRPr sz="1600"/>
            </a:lvl5pPr>
          </a:lstStyle>
          <a:p>
            <a:pPr lvl="0"/>
            <a:r>
              <a:rPr lang="en-US" dirty="0"/>
              <a:t>First Level Bullet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936324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6433738"/>
            <a:ext cx="12185004" cy="457200"/>
          </a:xfrm>
          <a:prstGeom prst="rect">
            <a:avLst/>
          </a:prstGeom>
          <a:solidFill>
            <a:schemeClr val="accent6"/>
          </a:solidFill>
          <a:effectLst>
            <a:innerShdw blurRad="63500" dist="63500" dir="162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20" cstate="print">
            <a:extLst>
              <a:ext uri="{28A0092B-C50C-407E-A947-70E740481C1C}">
                <a14:useLocalDpi xmlns:a14="http://schemas.microsoft.com/office/drawing/2010/main"/>
              </a:ext>
            </a:extLst>
          </a:blip>
          <a:stretch>
            <a:fillRect/>
          </a:stretch>
        </p:blipFill>
        <p:spPr>
          <a:xfrm>
            <a:off x="254239" y="6600275"/>
            <a:ext cx="822960" cy="137492"/>
          </a:xfrm>
          <a:prstGeom prst="rect">
            <a:avLst/>
          </a:prstGeom>
        </p:spPr>
      </p:pic>
      <p:sp>
        <p:nvSpPr>
          <p:cNvPr id="2" name="Title Placeholder 1"/>
          <p:cNvSpPr>
            <a:spLocks noGrp="1"/>
          </p:cNvSpPr>
          <p:nvPr>
            <p:ph type="title"/>
          </p:nvPr>
        </p:nvSpPr>
        <p:spPr>
          <a:xfrm>
            <a:off x="420130" y="284205"/>
            <a:ext cx="11301984" cy="914400"/>
          </a:xfrm>
          <a:prstGeom prst="rect">
            <a:avLst/>
          </a:prstGeom>
        </p:spPr>
        <p:txBody>
          <a:bodyPr vert="horz" lIns="91440" tIns="45720" rIns="91440" bIns="45720" rtlCol="0" anchor="ctr">
            <a:normAutofit/>
          </a:bodyPr>
          <a:lstStyle/>
          <a:p>
            <a:r>
              <a:rPr lang="en-US" dirty="0"/>
              <a:t>Click to Add a Title</a:t>
            </a:r>
          </a:p>
        </p:txBody>
      </p:sp>
      <p:sp>
        <p:nvSpPr>
          <p:cNvPr id="5" name="Footer Placeholder 4"/>
          <p:cNvSpPr>
            <a:spLocks noGrp="1"/>
          </p:cNvSpPr>
          <p:nvPr>
            <p:ph type="ftr" sz="quarter" idx="3"/>
          </p:nvPr>
        </p:nvSpPr>
        <p:spPr>
          <a:xfrm>
            <a:off x="6979507" y="6478062"/>
            <a:ext cx="4536989" cy="365125"/>
          </a:xfrm>
          <a:prstGeom prst="rect">
            <a:avLst/>
          </a:prstGeom>
        </p:spPr>
        <p:txBody>
          <a:bodyPr vert="horz" lIns="91440" tIns="45720" rIns="91440" bIns="45720" rtlCol="0" anchor="ctr"/>
          <a:lstStyle>
            <a:lvl1pPr algn="r">
              <a:defRPr sz="1400">
                <a:solidFill>
                  <a:schemeClr val="accent1">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11677135" y="6478062"/>
            <a:ext cx="507868" cy="365125"/>
          </a:xfrm>
          <a:prstGeom prst="rect">
            <a:avLst/>
          </a:prstGeom>
        </p:spPr>
        <p:txBody>
          <a:bodyPr vert="horz" lIns="91440" tIns="45720" rIns="91440" bIns="45720" rtlCol="0" anchor="ctr"/>
          <a:lstStyle>
            <a:lvl1pPr algn="l">
              <a:defRPr sz="1400">
                <a:solidFill>
                  <a:schemeClr val="accent1">
                    <a:lumMod val="40000"/>
                    <a:lumOff val="60000"/>
                  </a:schemeClr>
                </a:solidFill>
              </a:defRPr>
            </a:lvl1pPr>
          </a:lstStyle>
          <a:p>
            <a:fld id="{602BDA9C-0978-EE47-B544-15FE77EDF278}" type="slidenum">
              <a:rPr lang="en-US" smtClean="0"/>
              <a:pPr/>
              <a:t>‹#›</a:t>
            </a:fld>
            <a:endParaRPr lang="en-US" dirty="0"/>
          </a:p>
        </p:txBody>
      </p:sp>
      <p:sp>
        <p:nvSpPr>
          <p:cNvPr id="12" name="Text Placeholder 11"/>
          <p:cNvSpPr>
            <a:spLocks noGrp="1"/>
          </p:cNvSpPr>
          <p:nvPr>
            <p:ph type="body" idx="1"/>
          </p:nvPr>
        </p:nvSpPr>
        <p:spPr>
          <a:xfrm>
            <a:off x="420130" y="1332335"/>
            <a:ext cx="11301984" cy="4967675"/>
          </a:xfrm>
          <a:prstGeom prst="rect">
            <a:avLst/>
          </a:prstGeom>
        </p:spPr>
        <p:txBody>
          <a:bodyPr vert="horz" lIns="91440" tIns="45720" rIns="91440" bIns="45720" rtlCol="0">
            <a:normAutofit/>
          </a:bodyPr>
          <a:lstStyle/>
          <a:p>
            <a:pPr lvl="0"/>
            <a:r>
              <a:rPr lang="en-US" dirty="0"/>
              <a:t>First Level Bullet</a:t>
            </a:r>
          </a:p>
          <a:p>
            <a:pPr lvl="1"/>
            <a:r>
              <a:rPr lang="en-US" dirty="0"/>
              <a:t>Second Level Bullet</a:t>
            </a:r>
          </a:p>
          <a:p>
            <a:pPr lvl="2"/>
            <a:r>
              <a:rPr lang="en-US" dirty="0"/>
              <a:t>Third level</a:t>
            </a:r>
          </a:p>
          <a:p>
            <a:pPr lvl="3"/>
            <a:r>
              <a:rPr lang="en-US" dirty="0"/>
              <a:t>Fourth level</a:t>
            </a:r>
          </a:p>
        </p:txBody>
      </p:sp>
    </p:spTree>
    <p:extLst>
      <p:ext uri="{BB962C8B-B14F-4D97-AF65-F5344CB8AC3E}">
        <p14:creationId xmlns:p14="http://schemas.microsoft.com/office/powerpoint/2010/main" val="306201365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hf hdr="0" ftr="0" dt="0"/>
  <p:txStyles>
    <p:titleStyle>
      <a:lvl1pPr algn="l" defTabSz="914400" rtl="0" eaLnBrk="1" latinLnBrk="0" hangingPunct="1">
        <a:lnSpc>
          <a:spcPct val="90000"/>
        </a:lnSpc>
        <a:spcBef>
          <a:spcPct val="0"/>
        </a:spcBef>
        <a:buNone/>
        <a:defRPr sz="3800" b="1" kern="1200">
          <a:solidFill>
            <a:schemeClr val="accent1"/>
          </a:solidFill>
          <a:latin typeface="Calibri" charset="0"/>
          <a:ea typeface="Calibri" charset="0"/>
          <a:cs typeface="Calibri" charset="0"/>
        </a:defRPr>
      </a:lvl1pPr>
    </p:titleStyle>
    <p:bodyStyle>
      <a:lvl1pPr marL="228600" marR="0" indent="-228600" algn="l" defTabSz="914400" rtl="0" eaLnBrk="1" fontAlgn="auto" latinLnBrk="0" hangingPunct="1">
        <a:lnSpc>
          <a:spcPct val="90000"/>
        </a:lnSpc>
        <a:spcBef>
          <a:spcPts val="1000"/>
        </a:spcBef>
        <a:spcAft>
          <a:spcPts val="0"/>
        </a:spcAft>
        <a:buClr>
          <a:schemeClr val="accent1"/>
        </a:buClr>
        <a:buSzPct val="110000"/>
        <a:buFont typeface="Arial"/>
        <a:buChar char="•"/>
        <a:tabLst/>
        <a:defRPr sz="2800" kern="1200" baseline="0">
          <a:solidFill>
            <a:schemeClr val="tx1"/>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
          <a:schemeClr val="accent1"/>
        </a:buClr>
        <a:buSzPct val="75000"/>
        <a:buFont typeface="Courier New" charset="0"/>
        <a:buChar char="o"/>
        <a:tabLst/>
        <a:defRPr sz="2400" kern="1200">
          <a:solidFill>
            <a:schemeClr val="tx1"/>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
          <a:schemeClr val="accent1"/>
        </a:buClr>
        <a:buSzTx/>
        <a:buFont typeface="LucidaGrande" charset="0"/>
        <a:buChar char="-"/>
        <a:tabLst/>
        <a:defRPr sz="2000" kern="1200">
          <a:solidFill>
            <a:schemeClr val="tx1"/>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
          <a:schemeClr val="accent1"/>
        </a:buClr>
        <a:buSzTx/>
        <a:buFont typeface="Wingdings" charset="2"/>
        <a:buChar char="§"/>
        <a:tabLst/>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34.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37.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3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40.emf"/></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50.svg"/></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image" Target="../media/image53.tmp"/><Relationship Id="rId4" Type="http://schemas.openxmlformats.org/officeDocument/2006/relationships/image" Target="../media/image52.tmp"/></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56.png"/><Relationship Id="rId4" Type="http://schemas.openxmlformats.org/officeDocument/2006/relationships/image" Target="../media/image5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26.tiff"/></Relationships>
</file>

<file path=ppt/slides/_rels/slide6.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30.jpeg"/><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5323"/>
          <a:stretch/>
        </p:blipFill>
        <p:spPr>
          <a:xfrm>
            <a:off x="0" y="-1"/>
            <a:ext cx="12192000" cy="6858001"/>
          </a:xfrm>
          <a:prstGeom prst="rect">
            <a:avLst/>
          </a:prstGeom>
        </p:spPr>
      </p:pic>
      <p:sp>
        <p:nvSpPr>
          <p:cNvPr id="6" name="TextBox 5"/>
          <p:cNvSpPr txBox="1"/>
          <p:nvPr/>
        </p:nvSpPr>
        <p:spPr>
          <a:xfrm>
            <a:off x="478974" y="2413336"/>
            <a:ext cx="6894284" cy="1015663"/>
          </a:xfrm>
          <a:prstGeom prst="rect">
            <a:avLst/>
          </a:prstGeom>
          <a:noFill/>
        </p:spPr>
        <p:txBody>
          <a:bodyPr wrap="square" rtlCol="0">
            <a:spAutoFit/>
          </a:bodyPr>
          <a:lstStyle/>
          <a:p>
            <a:r>
              <a:rPr lang="en-US" sz="6000" b="1" dirty="0">
                <a:solidFill>
                  <a:schemeClr val="bg1"/>
                </a:solidFill>
                <a:latin typeface="+mj-lt"/>
              </a:rPr>
              <a:t>Don’t take the bait</a:t>
            </a:r>
          </a:p>
        </p:txBody>
      </p:sp>
      <p:sp>
        <p:nvSpPr>
          <p:cNvPr id="7" name="TextBox 6"/>
          <p:cNvSpPr txBox="1"/>
          <p:nvPr/>
        </p:nvSpPr>
        <p:spPr>
          <a:xfrm>
            <a:off x="478974" y="3428999"/>
            <a:ext cx="5210626" cy="1200329"/>
          </a:xfrm>
          <a:prstGeom prst="rect">
            <a:avLst/>
          </a:prstGeom>
          <a:noFill/>
        </p:spPr>
        <p:txBody>
          <a:bodyPr wrap="square" rtlCol="0">
            <a:spAutoFit/>
          </a:bodyPr>
          <a:lstStyle/>
          <a:p>
            <a:r>
              <a:rPr lang="en-US" sz="3600" dirty="0">
                <a:solidFill>
                  <a:schemeClr val="bg1"/>
                </a:solidFill>
              </a:rPr>
              <a:t>How to stop and avoid phishing emails</a:t>
            </a:r>
          </a:p>
        </p:txBody>
      </p:sp>
    </p:spTree>
    <p:extLst>
      <p:ext uri="{BB962C8B-B14F-4D97-AF65-F5344CB8AC3E}">
        <p14:creationId xmlns:p14="http://schemas.microsoft.com/office/powerpoint/2010/main" val="1360023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6070" y="1209869"/>
            <a:ext cx="3930755" cy="5348007"/>
          </a:xfrm>
          <a:prstGeom prst="rect">
            <a:avLst/>
          </a:prstGeom>
        </p:spPr>
      </p:pic>
      <p:sp>
        <p:nvSpPr>
          <p:cNvPr id="2" name="Title 1"/>
          <p:cNvSpPr>
            <a:spLocks noGrp="1"/>
          </p:cNvSpPr>
          <p:nvPr>
            <p:ph type="title"/>
          </p:nvPr>
        </p:nvSpPr>
        <p:spPr/>
        <p:txBody>
          <a:bodyPr/>
          <a:lstStyle/>
          <a:p>
            <a:pPr algn="ctr"/>
            <a:r>
              <a:rPr lang="en-GB" dirty="0"/>
              <a:t>Can You Spot the Phish?</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773" y="1198605"/>
            <a:ext cx="3947314" cy="537053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4894" y="1189085"/>
            <a:ext cx="3929338" cy="5346080"/>
          </a:xfrm>
          <a:prstGeom prst="rect">
            <a:avLst/>
          </a:prstGeom>
        </p:spPr>
      </p:pic>
      <p:sp>
        <p:nvSpPr>
          <p:cNvPr id="7" name="Rounded Rectangle 6"/>
          <p:cNvSpPr/>
          <p:nvPr/>
        </p:nvSpPr>
        <p:spPr>
          <a:xfrm>
            <a:off x="11017264" y="4432300"/>
            <a:ext cx="704850" cy="196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t>Poor spelling</a:t>
            </a:r>
            <a:endParaRPr lang="en-US" sz="700" dirty="0"/>
          </a:p>
        </p:txBody>
      </p:sp>
      <p:sp>
        <p:nvSpPr>
          <p:cNvPr id="9" name="Rounded Rectangle 8"/>
          <p:cNvSpPr/>
          <p:nvPr/>
        </p:nvSpPr>
        <p:spPr>
          <a:xfrm>
            <a:off x="8832864" y="4737100"/>
            <a:ext cx="704850" cy="196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t>Urgency</a:t>
            </a:r>
            <a:endParaRPr lang="en-US" sz="700" dirty="0"/>
          </a:p>
        </p:txBody>
      </p:sp>
      <p:sp>
        <p:nvSpPr>
          <p:cNvPr id="10" name="Rounded Rectangle 9"/>
          <p:cNvSpPr/>
          <p:nvPr/>
        </p:nvSpPr>
        <p:spPr>
          <a:xfrm>
            <a:off x="10755337" y="3214775"/>
            <a:ext cx="877877" cy="196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t>Poor grammar</a:t>
            </a:r>
            <a:endParaRPr lang="en-US" sz="700" dirty="0"/>
          </a:p>
        </p:txBody>
      </p:sp>
      <p:cxnSp>
        <p:nvCxnSpPr>
          <p:cNvPr id="11" name="Straight Arrow Connector 10"/>
          <p:cNvCxnSpPr/>
          <p:nvPr/>
        </p:nvCxnSpPr>
        <p:spPr>
          <a:xfrm flipH="1">
            <a:off x="10755337" y="3411625"/>
            <a:ext cx="452428" cy="317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0"/>
          </p:cNvCxnSpPr>
          <p:nvPr/>
        </p:nvCxnSpPr>
        <p:spPr>
          <a:xfrm flipH="1" flipV="1">
            <a:off x="10562553" y="4216400"/>
            <a:ext cx="807136" cy="215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9" idx="0"/>
          </p:cNvCxnSpPr>
          <p:nvPr/>
        </p:nvCxnSpPr>
        <p:spPr>
          <a:xfrm flipH="1" flipV="1">
            <a:off x="9149969" y="4343400"/>
            <a:ext cx="35320" cy="393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570842" y="1307823"/>
            <a:ext cx="1041396" cy="25977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Genuine</a:t>
            </a:r>
            <a:endParaRPr lang="en-US" dirty="0"/>
          </a:p>
        </p:txBody>
      </p:sp>
      <p:sp>
        <p:nvSpPr>
          <p:cNvPr id="18" name="Rectangle 17"/>
          <p:cNvSpPr/>
          <p:nvPr/>
        </p:nvSpPr>
        <p:spPr>
          <a:xfrm>
            <a:off x="9713941" y="1307465"/>
            <a:ext cx="1041396" cy="25977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Phish</a:t>
            </a:r>
            <a:endParaRPr lang="en-US" dirty="0"/>
          </a:p>
        </p:txBody>
      </p:sp>
      <p:sp>
        <p:nvSpPr>
          <p:cNvPr id="19" name="Rectangle 18"/>
          <p:cNvSpPr/>
          <p:nvPr/>
        </p:nvSpPr>
        <p:spPr>
          <a:xfrm>
            <a:off x="5678105" y="1299029"/>
            <a:ext cx="1041396" cy="25977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Genuine</a:t>
            </a:r>
            <a:endParaRPr lang="en-US" dirty="0"/>
          </a:p>
        </p:txBody>
      </p:sp>
    </p:spTree>
    <p:extLst>
      <p:ext uri="{BB962C8B-B14F-4D97-AF65-F5344CB8AC3E}">
        <p14:creationId xmlns:p14="http://schemas.microsoft.com/office/powerpoint/2010/main" val="1955179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Can You Spot the Phish?</a:t>
            </a:r>
            <a:endParaRPr lang="en-US" dirty="0"/>
          </a:p>
        </p:txBody>
      </p:sp>
      <p:sp>
        <p:nvSpPr>
          <p:cNvPr id="3" name="Slide Number Placeholder 2"/>
          <p:cNvSpPr>
            <a:spLocks noGrp="1"/>
          </p:cNvSpPr>
          <p:nvPr>
            <p:ph type="sldNum" sz="quarter" idx="11"/>
          </p:nvPr>
        </p:nvSpPr>
        <p:spPr/>
        <p:txBody>
          <a:bodyPr/>
          <a:lstStyle/>
          <a:p>
            <a:fld id="{602BDA9C-0978-EE47-B544-15FE77EDF278}" type="slidenum">
              <a:rPr lang="en-US" smtClean="0"/>
              <a:pPr/>
              <a:t>11</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6828" y="1208653"/>
            <a:ext cx="3965075" cy="5394701"/>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086" y="1198605"/>
            <a:ext cx="3965075" cy="539470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258" y="1208653"/>
            <a:ext cx="3965075" cy="5394701"/>
          </a:xfrm>
          <a:prstGeom prst="rect">
            <a:avLst/>
          </a:prstGeom>
        </p:spPr>
      </p:pic>
    </p:spTree>
    <p:extLst>
      <p:ext uri="{BB962C8B-B14F-4D97-AF65-F5344CB8AC3E}">
        <p14:creationId xmlns:p14="http://schemas.microsoft.com/office/powerpoint/2010/main" val="747229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Can You Spot the Phish?</a:t>
            </a:r>
            <a:endParaRPr lang="en-US" dirty="0"/>
          </a:p>
        </p:txBody>
      </p:sp>
      <p:sp>
        <p:nvSpPr>
          <p:cNvPr id="3" name="Slide Number Placeholder 2"/>
          <p:cNvSpPr>
            <a:spLocks noGrp="1"/>
          </p:cNvSpPr>
          <p:nvPr>
            <p:ph type="sldNum" sz="quarter" idx="11"/>
          </p:nvPr>
        </p:nvSpPr>
        <p:spPr/>
        <p:txBody>
          <a:bodyPr/>
          <a:lstStyle/>
          <a:p>
            <a:fld id="{602BDA9C-0978-EE47-B544-15FE77EDF278}" type="slidenum">
              <a:rPr lang="en-US" smtClean="0"/>
              <a:pPr/>
              <a:t>12</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6828" y="1208653"/>
            <a:ext cx="3965075" cy="5394701"/>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086" y="1198605"/>
            <a:ext cx="3965075" cy="539470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258" y="1208653"/>
            <a:ext cx="3965075" cy="5394701"/>
          </a:xfrm>
          <a:prstGeom prst="rect">
            <a:avLst/>
          </a:prstGeom>
        </p:spPr>
      </p:pic>
      <p:sp>
        <p:nvSpPr>
          <p:cNvPr id="9" name="Rounded Rectangle 8"/>
          <p:cNvSpPr/>
          <p:nvPr/>
        </p:nvSpPr>
        <p:spPr>
          <a:xfrm>
            <a:off x="9947966" y="3432175"/>
            <a:ext cx="948634" cy="196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t>Generic Salutation</a:t>
            </a:r>
            <a:endParaRPr lang="en-US" sz="700" dirty="0"/>
          </a:p>
        </p:txBody>
      </p:sp>
      <p:sp>
        <p:nvSpPr>
          <p:cNvPr id="11" name="Rounded Rectangle 10"/>
          <p:cNvSpPr/>
          <p:nvPr/>
        </p:nvSpPr>
        <p:spPr>
          <a:xfrm>
            <a:off x="9994349" y="4365625"/>
            <a:ext cx="948634" cy="196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t>Poor spelling</a:t>
            </a:r>
            <a:endParaRPr lang="en-US" sz="700" dirty="0"/>
          </a:p>
        </p:txBody>
      </p:sp>
      <p:sp>
        <p:nvSpPr>
          <p:cNvPr id="12" name="Rounded Rectangle 11"/>
          <p:cNvSpPr/>
          <p:nvPr/>
        </p:nvSpPr>
        <p:spPr>
          <a:xfrm>
            <a:off x="10573038" y="4116172"/>
            <a:ext cx="948634" cy="196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t>Poor punctuation</a:t>
            </a:r>
            <a:endParaRPr lang="en-US" sz="700" dirty="0"/>
          </a:p>
        </p:txBody>
      </p:sp>
      <p:cxnSp>
        <p:nvCxnSpPr>
          <p:cNvPr id="13" name="Straight Arrow Connector 12"/>
          <p:cNvCxnSpPr/>
          <p:nvPr/>
        </p:nvCxnSpPr>
        <p:spPr>
          <a:xfrm flipH="1" flipV="1">
            <a:off x="10044340" y="4215696"/>
            <a:ext cx="424326" cy="1499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9908381" y="3987476"/>
            <a:ext cx="560285" cy="3470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2" idx="0"/>
          </p:cNvCxnSpPr>
          <p:nvPr/>
        </p:nvCxnSpPr>
        <p:spPr>
          <a:xfrm flipV="1">
            <a:off x="11047355" y="4018573"/>
            <a:ext cx="206270" cy="975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1"/>
          </p:cNvCxnSpPr>
          <p:nvPr/>
        </p:nvCxnSpPr>
        <p:spPr>
          <a:xfrm flipH="1">
            <a:off x="9480550" y="3530600"/>
            <a:ext cx="4674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8619589" y="5399001"/>
            <a:ext cx="948634" cy="196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t>Odd sign-off</a:t>
            </a:r>
            <a:endParaRPr lang="en-US" sz="700" dirty="0"/>
          </a:p>
        </p:txBody>
      </p:sp>
      <p:cxnSp>
        <p:nvCxnSpPr>
          <p:cNvPr id="18" name="Straight Arrow Connector 17"/>
          <p:cNvCxnSpPr>
            <a:stCxn id="17" idx="0"/>
          </p:cNvCxnSpPr>
          <p:nvPr/>
        </p:nvCxnSpPr>
        <p:spPr>
          <a:xfrm flipH="1" flipV="1">
            <a:off x="8978900" y="5108575"/>
            <a:ext cx="115006" cy="2904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1323910" y="3181328"/>
            <a:ext cx="685865" cy="196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t>Poor Spelling</a:t>
            </a:r>
            <a:endParaRPr lang="en-US" sz="700" dirty="0"/>
          </a:p>
        </p:txBody>
      </p:sp>
      <p:sp>
        <p:nvSpPr>
          <p:cNvPr id="20" name="Rounded Rectangle 19"/>
          <p:cNvSpPr/>
          <p:nvPr/>
        </p:nvSpPr>
        <p:spPr>
          <a:xfrm>
            <a:off x="2199739" y="3189179"/>
            <a:ext cx="810161" cy="196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t>Bad Formatting</a:t>
            </a:r>
            <a:endParaRPr lang="en-US" sz="700" dirty="0"/>
          </a:p>
        </p:txBody>
      </p:sp>
      <p:sp>
        <p:nvSpPr>
          <p:cNvPr id="21" name="Rounded Rectangle 20"/>
          <p:cNvSpPr/>
          <p:nvPr/>
        </p:nvSpPr>
        <p:spPr>
          <a:xfrm>
            <a:off x="2311035" y="4215696"/>
            <a:ext cx="810161" cy="196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t>Strange Wording</a:t>
            </a:r>
            <a:endParaRPr lang="en-US" sz="700" dirty="0"/>
          </a:p>
        </p:txBody>
      </p:sp>
      <p:cxnSp>
        <p:nvCxnSpPr>
          <p:cNvPr id="5" name="Straight Arrow Connector 4"/>
          <p:cNvCxnSpPr/>
          <p:nvPr/>
        </p:nvCxnSpPr>
        <p:spPr>
          <a:xfrm flipH="1">
            <a:off x="1492250" y="3386029"/>
            <a:ext cx="1035083" cy="2429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1323910" y="3396077"/>
            <a:ext cx="233000" cy="900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1752205" y="4018574"/>
            <a:ext cx="558830" cy="2720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461660" y="1312928"/>
            <a:ext cx="1041396" cy="25977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Phish</a:t>
            </a:r>
            <a:endParaRPr lang="en-US" dirty="0"/>
          </a:p>
        </p:txBody>
      </p:sp>
      <p:sp>
        <p:nvSpPr>
          <p:cNvPr id="27" name="Rectangle 26"/>
          <p:cNvSpPr/>
          <p:nvPr/>
        </p:nvSpPr>
        <p:spPr>
          <a:xfrm>
            <a:off x="5570570" y="1312351"/>
            <a:ext cx="1041396" cy="25977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Genuine</a:t>
            </a:r>
            <a:endParaRPr lang="en-US" dirty="0"/>
          </a:p>
        </p:txBody>
      </p:sp>
      <p:sp>
        <p:nvSpPr>
          <p:cNvPr id="28" name="Rectangle 27"/>
          <p:cNvSpPr/>
          <p:nvPr/>
        </p:nvSpPr>
        <p:spPr>
          <a:xfrm>
            <a:off x="9679480" y="1315238"/>
            <a:ext cx="1041396" cy="25977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Phish</a:t>
            </a:r>
            <a:endParaRPr lang="en-US" dirty="0"/>
          </a:p>
        </p:txBody>
      </p:sp>
    </p:spTree>
    <p:extLst>
      <p:ext uri="{BB962C8B-B14F-4D97-AF65-F5344CB8AC3E}">
        <p14:creationId xmlns:p14="http://schemas.microsoft.com/office/powerpoint/2010/main" val="594060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629" y="1142518"/>
            <a:ext cx="10058400" cy="5518106"/>
          </a:xfrm>
          <a:prstGeom prst="rect">
            <a:avLst/>
          </a:prstGeom>
        </p:spPr>
      </p:pic>
      <p:sp>
        <p:nvSpPr>
          <p:cNvPr id="2" name="Title 1"/>
          <p:cNvSpPr>
            <a:spLocks noGrp="1"/>
          </p:cNvSpPr>
          <p:nvPr>
            <p:ph type="title"/>
          </p:nvPr>
        </p:nvSpPr>
        <p:spPr/>
        <p:txBody>
          <a:bodyPr>
            <a:noAutofit/>
          </a:bodyPr>
          <a:lstStyle/>
          <a:p>
            <a:pPr algn="ctr"/>
            <a:r>
              <a:rPr lang="en-GB" dirty="0"/>
              <a:t>Genuine and Phishing Emails Are Often Very Similar</a:t>
            </a:r>
            <a:endParaRPr lang="en-US" dirty="0"/>
          </a:p>
        </p:txBody>
      </p:sp>
      <p:sp>
        <p:nvSpPr>
          <p:cNvPr id="3" name="Slide Number Placeholder 2"/>
          <p:cNvSpPr>
            <a:spLocks noGrp="1"/>
          </p:cNvSpPr>
          <p:nvPr>
            <p:ph type="sldNum" sz="quarter" idx="12"/>
          </p:nvPr>
        </p:nvSpPr>
        <p:spPr/>
        <p:txBody>
          <a:bodyPr/>
          <a:lstStyle/>
          <a:p>
            <a:fld id="{602BDA9C-0978-EE47-B544-15FE77EDF278}" type="slidenum">
              <a:rPr lang="en-US" smtClean="0"/>
              <a:t>13</a:t>
            </a:fld>
            <a:endParaRPr lang="en-US" dirty="0"/>
          </a:p>
        </p:txBody>
      </p:sp>
      <p:sp>
        <p:nvSpPr>
          <p:cNvPr id="6" name="Rectangle 5"/>
          <p:cNvSpPr/>
          <p:nvPr/>
        </p:nvSpPr>
        <p:spPr>
          <a:xfrm>
            <a:off x="2834019" y="1198605"/>
            <a:ext cx="1041396" cy="25977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Phish</a:t>
            </a:r>
            <a:endParaRPr lang="en-US" dirty="0"/>
          </a:p>
        </p:txBody>
      </p:sp>
      <p:sp>
        <p:nvSpPr>
          <p:cNvPr id="7" name="Rectangle 6"/>
          <p:cNvSpPr/>
          <p:nvPr/>
        </p:nvSpPr>
        <p:spPr>
          <a:xfrm>
            <a:off x="7541643" y="1173732"/>
            <a:ext cx="1041396" cy="25977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Genuine</a:t>
            </a:r>
            <a:endParaRPr lang="en-US" dirty="0"/>
          </a:p>
        </p:txBody>
      </p:sp>
    </p:spTree>
    <p:extLst>
      <p:ext uri="{BB962C8B-B14F-4D97-AF65-F5344CB8AC3E}">
        <p14:creationId xmlns:p14="http://schemas.microsoft.com/office/powerpoint/2010/main" val="1384848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924B2-1A4F-4BA9-AFBE-0C5E0E1DB22E}"/>
              </a:ext>
            </a:extLst>
          </p:cNvPr>
          <p:cNvSpPr>
            <a:spLocks noGrp="1"/>
          </p:cNvSpPr>
          <p:nvPr>
            <p:ph type="title"/>
          </p:nvPr>
        </p:nvSpPr>
        <p:spPr/>
        <p:txBody>
          <a:bodyPr>
            <a:normAutofit/>
          </a:bodyPr>
          <a:lstStyle/>
          <a:p>
            <a:r>
              <a:rPr lang="en-GB" dirty="0"/>
              <a:t>Top 10 Phishing Email’s People Fall For</a:t>
            </a:r>
          </a:p>
        </p:txBody>
      </p:sp>
      <p:sp>
        <p:nvSpPr>
          <p:cNvPr id="3" name="Slide Number Placeholder 2">
            <a:extLst>
              <a:ext uri="{FF2B5EF4-FFF2-40B4-BE49-F238E27FC236}">
                <a16:creationId xmlns:a16="http://schemas.microsoft.com/office/drawing/2014/main" id="{5F354452-C5D1-48D2-9AB0-76715061F018}"/>
              </a:ext>
            </a:extLst>
          </p:cNvPr>
          <p:cNvSpPr>
            <a:spLocks noGrp="1"/>
          </p:cNvSpPr>
          <p:nvPr>
            <p:ph type="sldNum" sz="quarter" idx="12"/>
          </p:nvPr>
        </p:nvSpPr>
        <p:spPr/>
        <p:txBody>
          <a:bodyPr/>
          <a:lstStyle/>
          <a:p>
            <a:fld id="{602BDA9C-0978-EE47-B544-15FE77EDF278}" type="slidenum">
              <a:rPr lang="en-US" smtClean="0"/>
              <a:t>14</a:t>
            </a:fld>
            <a:endParaRPr lang="en-US" dirty="0"/>
          </a:p>
        </p:txBody>
      </p:sp>
      <p:graphicFrame>
        <p:nvGraphicFramePr>
          <p:cNvPr id="5" name="Content Placeholder 4">
            <a:extLst>
              <a:ext uri="{FF2B5EF4-FFF2-40B4-BE49-F238E27FC236}">
                <a16:creationId xmlns:a16="http://schemas.microsoft.com/office/drawing/2014/main" id="{0B4CE5F1-AE16-41AD-B58E-B051725BF451}"/>
              </a:ext>
            </a:extLst>
          </p:cNvPr>
          <p:cNvGraphicFramePr>
            <a:graphicFrameLocks noGrp="1"/>
          </p:cNvGraphicFramePr>
          <p:nvPr>
            <p:ph idx="1"/>
            <p:extLst>
              <p:ext uri="{D42A27DB-BD31-4B8C-83A1-F6EECF244321}">
                <p14:modId xmlns:p14="http://schemas.microsoft.com/office/powerpoint/2010/main" val="3572152769"/>
              </p:ext>
            </p:extLst>
          </p:nvPr>
        </p:nvGraphicFramePr>
        <p:xfrm>
          <a:off x="1309995" y="1389380"/>
          <a:ext cx="9572009" cy="4079240"/>
        </p:xfrm>
        <a:graphic>
          <a:graphicData uri="http://schemas.openxmlformats.org/drawingml/2006/table">
            <a:tbl>
              <a:tblPr firstRow="1" bandRow="1">
                <a:tableStyleId>{5C22544A-7EE6-4342-B048-85BDC9FD1C3A}</a:tableStyleId>
              </a:tblPr>
              <a:tblGrid>
                <a:gridCol w="6687229">
                  <a:extLst>
                    <a:ext uri="{9D8B030D-6E8A-4147-A177-3AD203B41FA5}">
                      <a16:colId xmlns:a16="http://schemas.microsoft.com/office/drawing/2014/main" val="3600996547"/>
                    </a:ext>
                  </a:extLst>
                </a:gridCol>
                <a:gridCol w="2884780">
                  <a:extLst>
                    <a:ext uri="{9D8B030D-6E8A-4147-A177-3AD203B41FA5}">
                      <a16:colId xmlns:a16="http://schemas.microsoft.com/office/drawing/2014/main" val="196485451"/>
                    </a:ext>
                  </a:extLst>
                </a:gridCol>
              </a:tblGrid>
              <a:tr h="370840">
                <a:tc>
                  <a:txBody>
                    <a:bodyPr/>
                    <a:lstStyle/>
                    <a:p>
                      <a:r>
                        <a:rPr lang="en-GB" dirty="0"/>
                        <a:t>Email Subject </a:t>
                      </a:r>
                    </a:p>
                  </a:txBody>
                  <a:tcPr/>
                </a:tc>
                <a:tc>
                  <a:txBody>
                    <a:bodyPr/>
                    <a:lstStyle/>
                    <a:p>
                      <a:pPr algn="ctr"/>
                      <a:r>
                        <a:rPr lang="en-GB" dirty="0"/>
                        <a:t>% Opened and Clicks </a:t>
                      </a:r>
                    </a:p>
                  </a:txBody>
                  <a:tcPr/>
                </a:tc>
                <a:extLst>
                  <a:ext uri="{0D108BD9-81ED-4DB2-BD59-A6C34878D82A}">
                    <a16:rowId xmlns:a16="http://schemas.microsoft.com/office/drawing/2014/main" val="336855097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bg1"/>
                          </a:solidFill>
                          <a:latin typeface="+mn-lt"/>
                          <a:ea typeface="+mn-ea"/>
                          <a:cs typeface="+mn-cs"/>
                        </a:rPr>
                        <a:t>[JIRA] A task was assigned to you 	</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bg1"/>
                          </a:solidFill>
                          <a:latin typeface="+mn-lt"/>
                          <a:ea typeface="+mn-ea"/>
                          <a:cs typeface="+mn-cs"/>
                        </a:rPr>
                        <a:t>39% 	</a:t>
                      </a:r>
                    </a:p>
                  </a:txBody>
                  <a:tcPr>
                    <a:noFill/>
                  </a:tcPr>
                </a:tc>
                <a:extLst>
                  <a:ext uri="{0D108BD9-81ED-4DB2-BD59-A6C34878D82A}">
                    <a16:rowId xmlns:a16="http://schemas.microsoft.com/office/drawing/2014/main" val="3884010866"/>
                  </a:ext>
                </a:extLst>
              </a:tr>
              <a:tr h="370840">
                <a:tc>
                  <a:txBody>
                    <a:bodyPr/>
                    <a:lstStyle/>
                    <a:p>
                      <a:r>
                        <a:rPr lang="en-GB" sz="1800" b="0" i="0" u="none" strike="noStrike" kern="1200" baseline="0" dirty="0">
                          <a:solidFill>
                            <a:schemeClr val="bg1"/>
                          </a:solidFill>
                          <a:latin typeface="+mn-lt"/>
                          <a:ea typeface="+mn-ea"/>
                          <a:cs typeface="+mn-cs"/>
                        </a:rPr>
                        <a:t>Let's meet next week 	</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bg1"/>
                          </a:solidFill>
                          <a:latin typeface="+mn-lt"/>
                          <a:ea typeface="+mn-ea"/>
                          <a:cs typeface="+mn-cs"/>
                        </a:rPr>
                        <a:t>29% 	</a:t>
                      </a:r>
                    </a:p>
                  </a:txBody>
                  <a:tcPr>
                    <a:noFill/>
                  </a:tcPr>
                </a:tc>
                <a:extLst>
                  <a:ext uri="{0D108BD9-81ED-4DB2-BD59-A6C34878D82A}">
                    <a16:rowId xmlns:a16="http://schemas.microsoft.com/office/drawing/2014/main" val="191580358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bg1"/>
                          </a:solidFill>
                          <a:latin typeface="+mn-lt"/>
                          <a:ea typeface="+mn-ea"/>
                          <a:cs typeface="+mn-cs"/>
                        </a:rPr>
                        <a:t>Harassment Awareness Training 	</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bg1"/>
                          </a:solidFill>
                          <a:latin typeface="+mn-lt"/>
                          <a:ea typeface="+mn-ea"/>
                          <a:cs typeface="+mn-cs"/>
                        </a:rPr>
                        <a:t>26% 	</a:t>
                      </a:r>
                    </a:p>
                  </a:txBody>
                  <a:tcPr>
                    <a:noFill/>
                  </a:tcPr>
                </a:tc>
                <a:extLst>
                  <a:ext uri="{0D108BD9-81ED-4DB2-BD59-A6C34878D82A}">
                    <a16:rowId xmlns:a16="http://schemas.microsoft.com/office/drawing/2014/main" val="110695471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bg1"/>
                          </a:solidFill>
                          <a:latin typeface="+mn-lt"/>
                          <a:ea typeface="+mn-ea"/>
                          <a:cs typeface="+mn-cs"/>
                        </a:rPr>
                        <a:t>Car lights left on 	</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bg1"/>
                          </a:solidFill>
                          <a:latin typeface="+mn-lt"/>
                          <a:ea typeface="+mn-ea"/>
                          <a:cs typeface="+mn-cs"/>
                        </a:rPr>
                        <a:t>25% 	</a:t>
                      </a:r>
                    </a:p>
                  </a:txBody>
                  <a:tcPr>
                    <a:noFill/>
                  </a:tcPr>
                </a:tc>
                <a:extLst>
                  <a:ext uri="{0D108BD9-81ED-4DB2-BD59-A6C34878D82A}">
                    <a16:rowId xmlns:a16="http://schemas.microsoft.com/office/drawing/2014/main" val="7950104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bg1"/>
                          </a:solidFill>
                          <a:latin typeface="+mn-lt"/>
                          <a:ea typeface="+mn-ea"/>
                          <a:cs typeface="+mn-cs"/>
                        </a:rPr>
                        <a:t>eFax message from {Customer Name} - 2 page(s) 	</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bg1"/>
                          </a:solidFill>
                          <a:latin typeface="+mn-lt"/>
                          <a:ea typeface="+mn-ea"/>
                          <a:cs typeface="+mn-cs"/>
                        </a:rPr>
                        <a:t>24% 	</a:t>
                      </a:r>
                    </a:p>
                  </a:txBody>
                  <a:tcPr>
                    <a:noFill/>
                  </a:tcPr>
                </a:tc>
                <a:extLst>
                  <a:ext uri="{0D108BD9-81ED-4DB2-BD59-A6C34878D82A}">
                    <a16:rowId xmlns:a16="http://schemas.microsoft.com/office/drawing/2014/main" val="6147747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bg1"/>
                          </a:solidFill>
                          <a:latin typeface="+mn-lt"/>
                          <a:ea typeface="+mn-ea"/>
                          <a:cs typeface="+mn-cs"/>
                        </a:rPr>
                        <a:t>Traffic Citation for {Email First Name} {Email Last Name} 	</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bg1"/>
                          </a:solidFill>
                          <a:latin typeface="+mn-lt"/>
                          <a:ea typeface="+mn-ea"/>
                          <a:cs typeface="+mn-cs"/>
                        </a:rPr>
                        <a:t>22% 	</a:t>
                      </a:r>
                    </a:p>
                  </a:txBody>
                  <a:tcPr>
                    <a:noFill/>
                  </a:tcPr>
                </a:tc>
                <a:extLst>
                  <a:ext uri="{0D108BD9-81ED-4DB2-BD59-A6C34878D82A}">
                    <a16:rowId xmlns:a16="http://schemas.microsoft.com/office/drawing/2014/main" val="321600282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bg1"/>
                          </a:solidFill>
                          <a:latin typeface="+mn-lt"/>
                          <a:ea typeface="+mn-ea"/>
                          <a:cs typeface="+mn-cs"/>
                        </a:rPr>
                        <a:t>In arrears for driving on toll road 	</a:t>
                      </a:r>
                    </a:p>
                  </a:txBody>
                  <a:tcPr>
                    <a:noFill/>
                  </a:tcPr>
                </a:tc>
                <a:tc>
                  <a:txBody>
                    <a:bodyPr/>
                    <a:lstStyle/>
                    <a:p>
                      <a:pPr algn="ctr"/>
                      <a:r>
                        <a:rPr lang="en-GB" sz="1800" b="0" i="0" u="none" strike="noStrike" kern="1200" baseline="0" dirty="0">
                          <a:solidFill>
                            <a:schemeClr val="bg1"/>
                          </a:solidFill>
                          <a:latin typeface="+mn-lt"/>
                          <a:ea typeface="+mn-ea"/>
                          <a:cs typeface="+mn-cs"/>
                        </a:rPr>
                        <a:t>21% 	</a:t>
                      </a:r>
                    </a:p>
                  </a:txBody>
                  <a:tcPr>
                    <a:noFill/>
                  </a:tcPr>
                </a:tc>
                <a:extLst>
                  <a:ext uri="{0D108BD9-81ED-4DB2-BD59-A6C34878D82A}">
                    <a16:rowId xmlns:a16="http://schemas.microsoft.com/office/drawing/2014/main" val="16007700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bg1"/>
                          </a:solidFill>
                          <a:latin typeface="+mn-lt"/>
                          <a:ea typeface="+mn-ea"/>
                          <a:cs typeface="+mn-cs"/>
                        </a:rPr>
                        <a:t>Suspicious male spotted outside {Customer Name} Building 	</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bg1"/>
                          </a:solidFill>
                          <a:latin typeface="+mn-lt"/>
                          <a:ea typeface="+mn-ea"/>
                          <a:cs typeface="+mn-cs"/>
                        </a:rPr>
                        <a:t>20% 	</a:t>
                      </a:r>
                    </a:p>
                  </a:txBody>
                  <a:tcPr>
                    <a:noFill/>
                  </a:tcPr>
                </a:tc>
                <a:extLst>
                  <a:ext uri="{0D108BD9-81ED-4DB2-BD59-A6C34878D82A}">
                    <a16:rowId xmlns:a16="http://schemas.microsoft.com/office/drawing/2014/main" val="59775996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bg1"/>
                          </a:solidFill>
                          <a:latin typeface="+mn-lt"/>
                          <a:ea typeface="+mn-ea"/>
                          <a:cs typeface="+mn-cs"/>
                        </a:rPr>
                        <a:t>PLEASE READ - Annual Employee Survey 	</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bg1"/>
                          </a:solidFill>
                          <a:latin typeface="+mn-lt"/>
                          <a:ea typeface="+mn-ea"/>
                          <a:cs typeface="+mn-cs"/>
                        </a:rPr>
                        <a:t>19% 	</a:t>
                      </a:r>
                    </a:p>
                  </a:txBody>
                  <a:tcPr>
                    <a:noFill/>
                  </a:tcPr>
                </a:tc>
                <a:extLst>
                  <a:ext uri="{0D108BD9-81ED-4DB2-BD59-A6C34878D82A}">
                    <a16:rowId xmlns:a16="http://schemas.microsoft.com/office/drawing/2014/main" val="341265210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bg1"/>
                          </a:solidFill>
                          <a:latin typeface="+mn-lt"/>
                          <a:ea typeface="+mn-ea"/>
                          <a:cs typeface="+mn-cs"/>
                        </a:rPr>
                        <a:t>New Email System at {Customer Name} -- Please Read 	</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bg1"/>
                          </a:solidFill>
                          <a:latin typeface="+mn-lt"/>
                          <a:ea typeface="+mn-ea"/>
                          <a:cs typeface="+mn-cs"/>
                        </a:rPr>
                        <a:t>18% 	</a:t>
                      </a:r>
                    </a:p>
                  </a:txBody>
                  <a:tcPr>
                    <a:noFill/>
                  </a:tcPr>
                </a:tc>
                <a:extLst>
                  <a:ext uri="{0D108BD9-81ED-4DB2-BD59-A6C34878D82A}">
                    <a16:rowId xmlns:a16="http://schemas.microsoft.com/office/drawing/2014/main" val="821050013"/>
                  </a:ext>
                </a:extLst>
              </a:tr>
            </a:tbl>
          </a:graphicData>
        </a:graphic>
      </p:graphicFrame>
      <p:sp>
        <p:nvSpPr>
          <p:cNvPr id="6" name="TextBox 5">
            <a:extLst>
              <a:ext uri="{FF2B5EF4-FFF2-40B4-BE49-F238E27FC236}">
                <a16:creationId xmlns:a16="http://schemas.microsoft.com/office/drawing/2014/main" id="{A7E10DC0-22BD-4F0C-A9BB-57542234B2B6}"/>
              </a:ext>
            </a:extLst>
          </p:cNvPr>
          <p:cNvSpPr txBox="1"/>
          <p:nvPr/>
        </p:nvSpPr>
        <p:spPr>
          <a:xfrm>
            <a:off x="5177308" y="6389129"/>
            <a:ext cx="8687282" cy="369332"/>
          </a:xfrm>
          <a:prstGeom prst="rect">
            <a:avLst/>
          </a:prstGeom>
          <a:noFill/>
        </p:spPr>
        <p:txBody>
          <a:bodyPr wrap="square" rtlCol="0">
            <a:spAutoFit/>
          </a:bodyPr>
          <a:lstStyle/>
          <a:p>
            <a:r>
              <a:rPr lang="en-GB" i="1" dirty="0">
                <a:solidFill>
                  <a:schemeClr val="bg1"/>
                </a:solidFill>
              </a:rPr>
              <a:t>* Percentage of emails that were opened and user clicked on a link</a:t>
            </a:r>
          </a:p>
        </p:txBody>
      </p:sp>
      <p:pic>
        <p:nvPicPr>
          <p:cNvPr id="8" name="Picture 7">
            <a:extLst>
              <a:ext uri="{FF2B5EF4-FFF2-40B4-BE49-F238E27FC236}">
                <a16:creationId xmlns:a16="http://schemas.microsoft.com/office/drawing/2014/main" id="{7838AC10-80A4-4FC5-BD2B-A0DB24749337}"/>
              </a:ext>
            </a:extLst>
          </p:cNvPr>
          <p:cNvPicPr>
            <a:picLocks noChangeAspect="1"/>
          </p:cNvPicPr>
          <p:nvPr/>
        </p:nvPicPr>
        <p:blipFill>
          <a:blip r:embed="rId3"/>
          <a:stretch>
            <a:fillRect/>
          </a:stretch>
        </p:blipFill>
        <p:spPr>
          <a:xfrm>
            <a:off x="4808334" y="3685694"/>
            <a:ext cx="6868801" cy="2099334"/>
          </a:xfrm>
          <a:prstGeom prst="rect">
            <a:avLst/>
          </a:prstGeom>
        </p:spPr>
      </p:pic>
      <p:pic>
        <p:nvPicPr>
          <p:cNvPr id="11" name="Picture 10">
            <a:extLst>
              <a:ext uri="{FF2B5EF4-FFF2-40B4-BE49-F238E27FC236}">
                <a16:creationId xmlns:a16="http://schemas.microsoft.com/office/drawing/2014/main" id="{98391C7C-E1A8-46B7-8B8A-2CE594961965}"/>
              </a:ext>
            </a:extLst>
          </p:cNvPr>
          <p:cNvPicPr>
            <a:picLocks noChangeAspect="1"/>
          </p:cNvPicPr>
          <p:nvPr/>
        </p:nvPicPr>
        <p:blipFill>
          <a:blip r:embed="rId4"/>
          <a:stretch>
            <a:fillRect/>
          </a:stretch>
        </p:blipFill>
        <p:spPr>
          <a:xfrm>
            <a:off x="514864" y="1329666"/>
            <a:ext cx="6904576" cy="2099334"/>
          </a:xfrm>
          <a:prstGeom prst="rect">
            <a:avLst/>
          </a:prstGeom>
        </p:spPr>
      </p:pic>
    </p:spTree>
    <p:extLst>
      <p:ext uri="{BB962C8B-B14F-4D97-AF65-F5344CB8AC3E}">
        <p14:creationId xmlns:p14="http://schemas.microsoft.com/office/powerpoint/2010/main" val="114350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924B2-1A4F-4BA9-AFBE-0C5E0E1DB22E}"/>
              </a:ext>
            </a:extLst>
          </p:cNvPr>
          <p:cNvSpPr>
            <a:spLocks noGrp="1"/>
          </p:cNvSpPr>
          <p:nvPr>
            <p:ph type="title"/>
          </p:nvPr>
        </p:nvSpPr>
        <p:spPr/>
        <p:txBody>
          <a:bodyPr>
            <a:normAutofit/>
          </a:bodyPr>
          <a:lstStyle/>
          <a:p>
            <a:r>
              <a:rPr lang="en-GB" dirty="0"/>
              <a:t>Cybercrooks Are Increasingly Crafty</a:t>
            </a:r>
          </a:p>
        </p:txBody>
      </p:sp>
      <p:sp>
        <p:nvSpPr>
          <p:cNvPr id="3" name="Slide Number Placeholder 2">
            <a:extLst>
              <a:ext uri="{FF2B5EF4-FFF2-40B4-BE49-F238E27FC236}">
                <a16:creationId xmlns:a16="http://schemas.microsoft.com/office/drawing/2014/main" id="{5F354452-C5D1-48D2-9AB0-76715061F018}"/>
              </a:ext>
            </a:extLst>
          </p:cNvPr>
          <p:cNvSpPr>
            <a:spLocks noGrp="1"/>
          </p:cNvSpPr>
          <p:nvPr>
            <p:ph type="sldNum" sz="quarter" idx="12"/>
          </p:nvPr>
        </p:nvSpPr>
        <p:spPr/>
        <p:txBody>
          <a:bodyPr/>
          <a:lstStyle/>
          <a:p>
            <a:fld id="{602BDA9C-0978-EE47-B544-15FE77EDF278}" type="slidenum">
              <a:rPr lang="en-US" smtClean="0"/>
              <a:t>15</a:t>
            </a:fld>
            <a:endParaRPr lang="en-US" dirty="0"/>
          </a:p>
        </p:txBody>
      </p:sp>
      <p:pic>
        <p:nvPicPr>
          <p:cNvPr id="4" name="Picture 3">
            <a:extLst>
              <a:ext uri="{FF2B5EF4-FFF2-40B4-BE49-F238E27FC236}">
                <a16:creationId xmlns:a16="http://schemas.microsoft.com/office/drawing/2014/main" id="{A965CD0F-55F2-4A78-BF6B-962CDC03AC20}"/>
              </a:ext>
            </a:extLst>
          </p:cNvPr>
          <p:cNvPicPr>
            <a:picLocks noChangeAspect="1"/>
          </p:cNvPicPr>
          <p:nvPr/>
        </p:nvPicPr>
        <p:blipFill rotWithShape="1">
          <a:blip r:embed="rId3"/>
          <a:srcRect l="10998" t="17050" r="79556" b="54910"/>
          <a:stretch/>
        </p:blipFill>
        <p:spPr>
          <a:xfrm>
            <a:off x="3119284" y="1753196"/>
            <a:ext cx="5953431" cy="3954779"/>
          </a:xfrm>
          <a:prstGeom prst="rect">
            <a:avLst/>
          </a:prstGeom>
        </p:spPr>
      </p:pic>
    </p:spTree>
    <p:extLst>
      <p:ext uri="{BB962C8B-B14F-4D97-AF65-F5344CB8AC3E}">
        <p14:creationId xmlns:p14="http://schemas.microsoft.com/office/powerpoint/2010/main" val="150382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924B2-1A4F-4BA9-AFBE-0C5E0E1DB22E}"/>
              </a:ext>
            </a:extLst>
          </p:cNvPr>
          <p:cNvSpPr>
            <a:spLocks noGrp="1"/>
          </p:cNvSpPr>
          <p:nvPr>
            <p:ph type="title"/>
          </p:nvPr>
        </p:nvSpPr>
        <p:spPr/>
        <p:txBody>
          <a:bodyPr>
            <a:normAutofit/>
          </a:bodyPr>
          <a:lstStyle/>
          <a:p>
            <a:r>
              <a:rPr lang="en-GB" dirty="0"/>
              <a:t>Not Limited to Emails</a:t>
            </a:r>
          </a:p>
        </p:txBody>
      </p:sp>
      <p:sp>
        <p:nvSpPr>
          <p:cNvPr id="3" name="Slide Number Placeholder 2">
            <a:extLst>
              <a:ext uri="{FF2B5EF4-FFF2-40B4-BE49-F238E27FC236}">
                <a16:creationId xmlns:a16="http://schemas.microsoft.com/office/drawing/2014/main" id="{5F354452-C5D1-48D2-9AB0-76715061F018}"/>
              </a:ext>
            </a:extLst>
          </p:cNvPr>
          <p:cNvSpPr>
            <a:spLocks noGrp="1"/>
          </p:cNvSpPr>
          <p:nvPr>
            <p:ph type="sldNum" sz="quarter" idx="12"/>
          </p:nvPr>
        </p:nvSpPr>
        <p:spPr/>
        <p:txBody>
          <a:bodyPr/>
          <a:lstStyle/>
          <a:p>
            <a:fld id="{602BDA9C-0978-EE47-B544-15FE77EDF278}" type="slidenum">
              <a:rPr lang="en-US" smtClean="0"/>
              <a:t>16</a:t>
            </a:fld>
            <a:endParaRPr lang="en-US" dirty="0"/>
          </a:p>
        </p:txBody>
      </p:sp>
      <p:pic>
        <p:nvPicPr>
          <p:cNvPr id="1026" name="Picture 1" descr="image002">
            <a:extLst>
              <a:ext uri="{FF2B5EF4-FFF2-40B4-BE49-F238E27FC236}">
                <a16:creationId xmlns:a16="http://schemas.microsoft.com/office/drawing/2014/main" id="{143F139F-79A7-49AD-9374-26B76C6100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1552" y="1124605"/>
            <a:ext cx="3817427" cy="558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7752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11684000" y="6340475"/>
            <a:ext cx="508000" cy="365125"/>
          </a:xfrm>
          <a:effectLst>
            <a:outerShdw blurRad="50800" dist="38100" dir="5400000" algn="t" rotWithShape="0">
              <a:prstClr val="black">
                <a:alpha val="40000"/>
              </a:prstClr>
            </a:outerShdw>
          </a:effectLst>
        </p:spPr>
        <p:txBody>
          <a:bodyPr/>
          <a:lstStyle/>
          <a:p>
            <a:fld id="{602BDA9C-0978-EE47-B544-15FE77EDF278}" type="slidenum">
              <a:rPr lang="en-US" smtClean="0">
                <a:solidFill>
                  <a:srgbClr val="005BB5">
                    <a:lumMod val="40000"/>
                    <a:lumOff val="60000"/>
                  </a:srgbClr>
                </a:solidFill>
              </a:rPr>
              <a:pPr/>
              <a:t>17</a:t>
            </a:fld>
            <a:endParaRPr lang="en-US" dirty="0">
              <a:solidFill>
                <a:srgbClr val="005BB5">
                  <a:lumMod val="40000"/>
                  <a:lumOff val="60000"/>
                </a:srgbClr>
              </a:solidFill>
            </a:endParaRPr>
          </a:p>
        </p:txBody>
      </p:sp>
      <p:sp>
        <p:nvSpPr>
          <p:cNvPr id="20" name="Title 1"/>
          <p:cNvSpPr>
            <a:spLocks noGrp="1"/>
          </p:cNvSpPr>
          <p:nvPr>
            <p:ph type="title"/>
          </p:nvPr>
        </p:nvSpPr>
        <p:spPr>
          <a:xfrm>
            <a:off x="2278533" y="306838"/>
            <a:ext cx="7440834" cy="914400"/>
          </a:xfrm>
        </p:spPr>
        <p:txBody>
          <a:bodyPr/>
          <a:lstStyle/>
          <a:p>
            <a:pPr algn="ctr"/>
            <a:r>
              <a:rPr lang="en-GB" dirty="0"/>
              <a:t>Don’t be Fooled by Format</a:t>
            </a:r>
            <a:endParaRPr lang="en-US" dirty="0"/>
          </a:p>
        </p:txBody>
      </p:sp>
      <p:grpSp>
        <p:nvGrpSpPr>
          <p:cNvPr id="2" name="Group 1">
            <a:extLst>
              <a:ext uri="{FF2B5EF4-FFF2-40B4-BE49-F238E27FC236}">
                <a16:creationId xmlns:a16="http://schemas.microsoft.com/office/drawing/2014/main" id="{78D51B7C-7195-4F49-B0C3-5D50A4C10E96}"/>
              </a:ext>
            </a:extLst>
          </p:cNvPr>
          <p:cNvGrpSpPr/>
          <p:nvPr/>
        </p:nvGrpSpPr>
        <p:grpSpPr>
          <a:xfrm>
            <a:off x="3730973" y="1337614"/>
            <a:ext cx="4823035" cy="5164058"/>
            <a:chOff x="3730973" y="1337614"/>
            <a:chExt cx="4823035" cy="5164058"/>
          </a:xfrm>
        </p:grpSpPr>
        <p:pic>
          <p:nvPicPr>
            <p:cNvPr id="37" name="Picture 36"/>
            <p:cNvPicPr>
              <a:picLocks noChangeAspect="1"/>
            </p:cNvPicPr>
            <p:nvPr/>
          </p:nvPicPr>
          <p:blipFill>
            <a:blip r:embed="rId3"/>
            <a:stretch>
              <a:fillRect/>
            </a:stretch>
          </p:blipFill>
          <p:spPr>
            <a:xfrm>
              <a:off x="3730973" y="1337614"/>
              <a:ext cx="4823035" cy="5164058"/>
            </a:xfrm>
            <a:prstGeom prst="rect">
              <a:avLst/>
            </a:prstGeom>
          </p:spPr>
        </p:pic>
        <p:pic>
          <p:nvPicPr>
            <p:cNvPr id="10" name="Picture 9"/>
            <p:cNvPicPr>
              <a:picLocks noChangeAspect="1"/>
            </p:cNvPicPr>
            <p:nvPr/>
          </p:nvPicPr>
          <p:blipFill rotWithShape="1">
            <a:blip r:embed="rId3"/>
            <a:srcRect b="78075"/>
            <a:stretch/>
          </p:blipFill>
          <p:spPr>
            <a:xfrm>
              <a:off x="3730973" y="1426514"/>
              <a:ext cx="4823035" cy="1132222"/>
            </a:xfrm>
            <a:prstGeom prst="rect">
              <a:avLst/>
            </a:prstGeom>
          </p:spPr>
        </p:pic>
        <p:pic>
          <p:nvPicPr>
            <p:cNvPr id="34" name="Picture 33"/>
            <p:cNvPicPr>
              <a:picLocks noChangeAspect="1"/>
            </p:cNvPicPr>
            <p:nvPr/>
          </p:nvPicPr>
          <p:blipFill rotWithShape="1">
            <a:blip r:embed="rId3"/>
            <a:srcRect b="68436"/>
            <a:stretch/>
          </p:blipFill>
          <p:spPr>
            <a:xfrm>
              <a:off x="3730973" y="1426514"/>
              <a:ext cx="4823035" cy="1630011"/>
            </a:xfrm>
            <a:prstGeom prst="rect">
              <a:avLst/>
            </a:prstGeom>
          </p:spPr>
        </p:pic>
        <p:pic>
          <p:nvPicPr>
            <p:cNvPr id="35" name="Picture 34"/>
            <p:cNvPicPr>
              <a:picLocks noChangeAspect="1"/>
            </p:cNvPicPr>
            <p:nvPr/>
          </p:nvPicPr>
          <p:blipFill rotWithShape="1">
            <a:blip r:embed="rId3"/>
            <a:srcRect b="54669"/>
            <a:stretch/>
          </p:blipFill>
          <p:spPr>
            <a:xfrm>
              <a:off x="3730973" y="1426514"/>
              <a:ext cx="4823035" cy="2340924"/>
            </a:xfrm>
            <a:prstGeom prst="rect">
              <a:avLst/>
            </a:prstGeom>
          </p:spPr>
        </p:pic>
        <p:pic>
          <p:nvPicPr>
            <p:cNvPr id="36" name="Picture 35"/>
            <p:cNvPicPr>
              <a:picLocks noChangeAspect="1"/>
            </p:cNvPicPr>
            <p:nvPr/>
          </p:nvPicPr>
          <p:blipFill rotWithShape="1">
            <a:blip r:embed="rId3"/>
            <a:srcRect b="41639"/>
            <a:stretch/>
          </p:blipFill>
          <p:spPr>
            <a:xfrm>
              <a:off x="3730973" y="1337614"/>
              <a:ext cx="4823035" cy="3013797"/>
            </a:xfrm>
            <a:prstGeom prst="rect">
              <a:avLst/>
            </a:prstGeom>
          </p:spPr>
        </p:pic>
      </p:grpSp>
    </p:spTree>
    <p:extLst>
      <p:ext uri="{BB962C8B-B14F-4D97-AF65-F5344CB8AC3E}">
        <p14:creationId xmlns:p14="http://schemas.microsoft.com/office/powerpoint/2010/main" val="407033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01EF4-DCFE-40AB-99ED-AB9DD18EE269}"/>
              </a:ext>
            </a:extLst>
          </p:cNvPr>
          <p:cNvSpPr>
            <a:spLocks noGrp="1"/>
          </p:cNvSpPr>
          <p:nvPr>
            <p:ph type="title"/>
          </p:nvPr>
        </p:nvSpPr>
        <p:spPr/>
        <p:txBody>
          <a:bodyPr/>
          <a:lstStyle/>
          <a:p>
            <a:r>
              <a:rPr lang="en-US" dirty="0">
                <a:solidFill>
                  <a:schemeClr val="bg1"/>
                </a:solidFill>
              </a:rPr>
              <a:t>Importance of Training </a:t>
            </a:r>
            <a:endParaRPr lang="en-GB" dirty="0"/>
          </a:p>
        </p:txBody>
      </p:sp>
      <p:grpSp>
        <p:nvGrpSpPr>
          <p:cNvPr id="15" name="Group 14">
            <a:extLst>
              <a:ext uri="{FF2B5EF4-FFF2-40B4-BE49-F238E27FC236}">
                <a16:creationId xmlns:a16="http://schemas.microsoft.com/office/drawing/2014/main" id="{9118C442-1285-486B-820D-88E920374695}"/>
              </a:ext>
            </a:extLst>
          </p:cNvPr>
          <p:cNvGrpSpPr/>
          <p:nvPr/>
        </p:nvGrpSpPr>
        <p:grpSpPr>
          <a:xfrm>
            <a:off x="1053776" y="1198605"/>
            <a:ext cx="10790404" cy="4894785"/>
            <a:chOff x="827634" y="1080262"/>
            <a:chExt cx="10790404" cy="4894785"/>
          </a:xfrm>
        </p:grpSpPr>
        <p:sp>
          <p:nvSpPr>
            <p:cNvPr id="3" name="Content Placeholder 1">
              <a:extLst>
                <a:ext uri="{FF2B5EF4-FFF2-40B4-BE49-F238E27FC236}">
                  <a16:creationId xmlns:a16="http://schemas.microsoft.com/office/drawing/2014/main" id="{5C9CA08A-A367-4EC4-8E09-79B773948C5B}"/>
                </a:ext>
              </a:extLst>
            </p:cNvPr>
            <p:cNvSpPr txBox="1">
              <a:spLocks/>
            </p:cNvSpPr>
            <p:nvPr/>
          </p:nvSpPr>
          <p:spPr>
            <a:xfrm>
              <a:off x="1679502" y="1954155"/>
              <a:ext cx="9938536" cy="572342"/>
            </a:xfrm>
            <a:prstGeom prst="rect">
              <a:avLst/>
            </a:prstGeom>
            <a:noFill/>
            <a:ln w="38100" cap="flat" cmpd="sng" algn="ctr">
              <a:noFill/>
              <a:prstDash val="solid"/>
              <a:miter lim="800000"/>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a:bodyPr>
            <a:lstStyle>
              <a:lvl1pPr marL="228600" marR="0" indent="-228600" algn="l" defTabSz="914400" rtl="0" eaLnBrk="1" fontAlgn="auto" latinLnBrk="0" hangingPunct="1">
                <a:lnSpc>
                  <a:spcPct val="90000"/>
                </a:lnSpc>
                <a:spcBef>
                  <a:spcPts val="1000"/>
                </a:spcBef>
                <a:spcAft>
                  <a:spcPts val="0"/>
                </a:spcAft>
                <a:buClr>
                  <a:schemeClr val="accent1"/>
                </a:buClr>
                <a:buSzPct val="110000"/>
                <a:buFont typeface="Arial"/>
                <a:buChar char="•"/>
                <a:tabLst/>
                <a:defRPr sz="2800" kern="1200" baseline="0">
                  <a:solidFill>
                    <a:schemeClr val="bg1"/>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
                  <a:schemeClr val="accent1"/>
                </a:buClr>
                <a:buSzPct val="75000"/>
                <a:buFont typeface="Courier New" charset="0"/>
                <a:buChar char="o"/>
                <a:tabLst/>
                <a:defRPr sz="2400" kern="1200">
                  <a:solidFill>
                    <a:schemeClr val="bg1"/>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
                  <a:schemeClr val="accent1"/>
                </a:buClr>
                <a:buSzTx/>
                <a:buFont typeface="LucidaGrande" charset="0"/>
                <a:buChar char="-"/>
                <a:tabLst/>
                <a:defRPr sz="2000" kern="1200">
                  <a:solidFill>
                    <a:schemeClr val="bg1"/>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
                  <a:schemeClr val="accent1"/>
                </a:buClr>
                <a:buSzTx/>
                <a:buFont typeface="Wingdings" charset="2"/>
                <a:buChar char="§"/>
                <a:tabLst/>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9pPr>
            </a:lstStyle>
            <a:p>
              <a:pPr marL="0" indent="0">
                <a:buFont typeface="Arial"/>
                <a:buNone/>
              </a:pPr>
              <a:r>
                <a:rPr lang="en-GB" sz="3200" dirty="0"/>
                <a:t>Phishing emails 						50%</a:t>
              </a:r>
              <a:endParaRPr lang="en-US" sz="3200" dirty="0"/>
            </a:p>
          </p:txBody>
        </p:sp>
        <p:sp>
          <p:nvSpPr>
            <p:cNvPr id="9" name="Content Placeholder 1">
              <a:extLst>
                <a:ext uri="{FF2B5EF4-FFF2-40B4-BE49-F238E27FC236}">
                  <a16:creationId xmlns:a16="http://schemas.microsoft.com/office/drawing/2014/main" id="{309FA02E-B052-4F67-BE3F-1B936EB4C017}"/>
                </a:ext>
              </a:extLst>
            </p:cNvPr>
            <p:cNvSpPr txBox="1">
              <a:spLocks/>
            </p:cNvSpPr>
            <p:nvPr/>
          </p:nvSpPr>
          <p:spPr>
            <a:xfrm>
              <a:off x="1679501" y="2811000"/>
              <a:ext cx="9938537" cy="572342"/>
            </a:xfrm>
            <a:prstGeom prst="rect">
              <a:avLst/>
            </a:prstGeom>
            <a:noFill/>
            <a:ln w="38100" cap="flat" cmpd="sng" algn="ctr">
              <a:noFill/>
              <a:prstDash val="solid"/>
              <a:miter lim="800000"/>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a:bodyPr>
            <a:lstStyle>
              <a:lvl1pPr marL="228600" marR="0" indent="-228600" algn="l" defTabSz="914400" rtl="0" eaLnBrk="1" fontAlgn="auto" latinLnBrk="0" hangingPunct="1">
                <a:lnSpc>
                  <a:spcPct val="90000"/>
                </a:lnSpc>
                <a:spcBef>
                  <a:spcPts val="1000"/>
                </a:spcBef>
                <a:spcAft>
                  <a:spcPts val="0"/>
                </a:spcAft>
                <a:buClr>
                  <a:schemeClr val="accent1"/>
                </a:buClr>
                <a:buSzPct val="110000"/>
                <a:buFont typeface="Arial"/>
                <a:buChar char="•"/>
                <a:tabLst/>
                <a:defRPr sz="2800" kern="1200" baseline="0">
                  <a:solidFill>
                    <a:schemeClr val="bg1"/>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
                  <a:schemeClr val="accent1"/>
                </a:buClr>
                <a:buSzPct val="75000"/>
                <a:buFont typeface="Courier New" charset="0"/>
                <a:buChar char="o"/>
                <a:tabLst/>
                <a:defRPr sz="2400" kern="1200">
                  <a:solidFill>
                    <a:schemeClr val="bg1"/>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
                  <a:schemeClr val="accent1"/>
                </a:buClr>
                <a:buSzTx/>
                <a:buFont typeface="LucidaGrande" charset="0"/>
                <a:buChar char="-"/>
                <a:tabLst/>
                <a:defRPr sz="2000" kern="1200">
                  <a:solidFill>
                    <a:schemeClr val="bg1"/>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
                  <a:schemeClr val="accent1"/>
                </a:buClr>
                <a:buSzTx/>
                <a:buFont typeface="Wingdings" charset="2"/>
                <a:buChar char="§"/>
                <a:tabLst/>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9pPr>
            </a:lstStyle>
            <a:p>
              <a:pPr marL="0" indent="0">
                <a:buFont typeface="Arial"/>
                <a:buNone/>
              </a:pPr>
              <a:r>
                <a:rPr lang="en-GB" sz="3200" dirty="0"/>
                <a:t>People (internal staff, contractors, visitors) 	49%</a:t>
              </a:r>
              <a:endParaRPr lang="en-US" sz="3200" dirty="0"/>
            </a:p>
          </p:txBody>
        </p:sp>
        <p:sp>
          <p:nvSpPr>
            <p:cNvPr id="10" name="Content Placeholder 1">
              <a:extLst>
                <a:ext uri="{FF2B5EF4-FFF2-40B4-BE49-F238E27FC236}">
                  <a16:creationId xmlns:a16="http://schemas.microsoft.com/office/drawing/2014/main" id="{B2246676-6C9F-4B02-988D-95A9FB67CDB5}"/>
                </a:ext>
              </a:extLst>
            </p:cNvPr>
            <p:cNvSpPr txBox="1">
              <a:spLocks/>
            </p:cNvSpPr>
            <p:nvPr/>
          </p:nvSpPr>
          <p:spPr>
            <a:xfrm>
              <a:off x="1679502" y="3681734"/>
              <a:ext cx="9938536" cy="572342"/>
            </a:xfrm>
            <a:prstGeom prst="rect">
              <a:avLst/>
            </a:prstGeom>
            <a:noFill/>
            <a:ln w="38100" cap="flat" cmpd="sng" algn="ctr">
              <a:noFill/>
              <a:prstDash val="solid"/>
              <a:miter lim="800000"/>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a:bodyPr>
            <a:lstStyle>
              <a:lvl1pPr marL="228600" marR="0" indent="-228600" algn="l" defTabSz="914400" rtl="0" eaLnBrk="1" fontAlgn="auto" latinLnBrk="0" hangingPunct="1">
                <a:lnSpc>
                  <a:spcPct val="90000"/>
                </a:lnSpc>
                <a:spcBef>
                  <a:spcPts val="1000"/>
                </a:spcBef>
                <a:spcAft>
                  <a:spcPts val="0"/>
                </a:spcAft>
                <a:buClr>
                  <a:schemeClr val="accent1"/>
                </a:buClr>
                <a:buSzPct val="110000"/>
                <a:buFont typeface="Arial"/>
                <a:buChar char="•"/>
                <a:tabLst/>
                <a:defRPr sz="2800" kern="1200" baseline="0">
                  <a:solidFill>
                    <a:schemeClr val="bg1"/>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
                  <a:schemeClr val="accent1"/>
                </a:buClr>
                <a:buSzPct val="75000"/>
                <a:buFont typeface="Courier New" charset="0"/>
                <a:buChar char="o"/>
                <a:tabLst/>
                <a:defRPr sz="2400" kern="1200">
                  <a:solidFill>
                    <a:schemeClr val="bg1"/>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
                  <a:schemeClr val="accent1"/>
                </a:buClr>
                <a:buSzTx/>
                <a:buFont typeface="LucidaGrande" charset="0"/>
                <a:buChar char="-"/>
                <a:tabLst/>
                <a:defRPr sz="2000" kern="1200">
                  <a:solidFill>
                    <a:schemeClr val="bg1"/>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
                  <a:schemeClr val="accent1"/>
                </a:buClr>
                <a:buSzTx/>
                <a:buFont typeface="Wingdings" charset="2"/>
                <a:buChar char="§"/>
                <a:tabLst/>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9pPr>
            </a:lstStyle>
            <a:p>
              <a:pPr marL="0" indent="0">
                <a:buFont typeface="Arial"/>
                <a:buNone/>
              </a:pPr>
              <a:r>
                <a:rPr lang="en-GB" sz="3200" dirty="0"/>
                <a:t>Software exploits					46%</a:t>
              </a:r>
              <a:endParaRPr lang="en-US" sz="3200" dirty="0"/>
            </a:p>
          </p:txBody>
        </p:sp>
        <p:sp>
          <p:nvSpPr>
            <p:cNvPr id="11" name="Content Placeholder 1">
              <a:extLst>
                <a:ext uri="{FF2B5EF4-FFF2-40B4-BE49-F238E27FC236}">
                  <a16:creationId xmlns:a16="http://schemas.microsoft.com/office/drawing/2014/main" id="{9263E859-2BF6-4B26-A611-F9D4511EF8D1}"/>
                </a:ext>
              </a:extLst>
            </p:cNvPr>
            <p:cNvSpPr txBox="1">
              <a:spLocks/>
            </p:cNvSpPr>
            <p:nvPr/>
          </p:nvSpPr>
          <p:spPr>
            <a:xfrm>
              <a:off x="1679502" y="4556900"/>
              <a:ext cx="9938536" cy="572342"/>
            </a:xfrm>
            <a:prstGeom prst="rect">
              <a:avLst/>
            </a:prstGeom>
            <a:noFill/>
            <a:ln w="38100" cap="flat" cmpd="sng" algn="ctr">
              <a:noFill/>
              <a:prstDash val="solid"/>
              <a:miter lim="800000"/>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a:bodyPr>
            <a:lstStyle>
              <a:lvl1pPr marL="228600" marR="0" indent="-228600" algn="l" defTabSz="914400" rtl="0" eaLnBrk="1" fontAlgn="auto" latinLnBrk="0" hangingPunct="1">
                <a:lnSpc>
                  <a:spcPct val="90000"/>
                </a:lnSpc>
                <a:spcBef>
                  <a:spcPts val="1000"/>
                </a:spcBef>
                <a:spcAft>
                  <a:spcPts val="0"/>
                </a:spcAft>
                <a:buClr>
                  <a:schemeClr val="accent1"/>
                </a:buClr>
                <a:buSzPct val="110000"/>
                <a:buFont typeface="Arial"/>
                <a:buChar char="•"/>
                <a:tabLst/>
                <a:defRPr sz="2800" kern="1200" baseline="0">
                  <a:solidFill>
                    <a:schemeClr val="bg1"/>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
                  <a:schemeClr val="accent1"/>
                </a:buClr>
                <a:buSzPct val="75000"/>
                <a:buFont typeface="Courier New" charset="0"/>
                <a:buChar char="o"/>
                <a:tabLst/>
                <a:defRPr sz="2400" kern="1200">
                  <a:solidFill>
                    <a:schemeClr val="bg1"/>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
                  <a:schemeClr val="accent1"/>
                </a:buClr>
                <a:buSzTx/>
                <a:buFont typeface="LucidaGrande" charset="0"/>
                <a:buChar char="-"/>
                <a:tabLst/>
                <a:defRPr sz="2000" kern="1200">
                  <a:solidFill>
                    <a:schemeClr val="bg1"/>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
                  <a:schemeClr val="accent1"/>
                </a:buClr>
                <a:buSzTx/>
                <a:buFont typeface="Wingdings" charset="2"/>
                <a:buChar char="§"/>
                <a:tabLst/>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9pPr>
            </a:lstStyle>
            <a:p>
              <a:pPr marL="0" indent="0">
                <a:buFont typeface="Arial"/>
                <a:buNone/>
              </a:pPr>
              <a:r>
                <a:rPr lang="en-GB" sz="3200" dirty="0"/>
                <a:t>Insecure wireless networking			36%</a:t>
              </a:r>
              <a:endParaRPr lang="en-US" sz="3200" dirty="0"/>
            </a:p>
          </p:txBody>
        </p:sp>
        <p:sp>
          <p:nvSpPr>
            <p:cNvPr id="12" name="Content Placeholder 1">
              <a:extLst>
                <a:ext uri="{FF2B5EF4-FFF2-40B4-BE49-F238E27FC236}">
                  <a16:creationId xmlns:a16="http://schemas.microsoft.com/office/drawing/2014/main" id="{4942854F-C100-4865-AD19-C3338D450BB3}"/>
                </a:ext>
              </a:extLst>
            </p:cNvPr>
            <p:cNvSpPr txBox="1">
              <a:spLocks/>
            </p:cNvSpPr>
            <p:nvPr/>
          </p:nvSpPr>
          <p:spPr>
            <a:xfrm>
              <a:off x="1679502" y="5402705"/>
              <a:ext cx="9938536" cy="572342"/>
            </a:xfrm>
            <a:prstGeom prst="rect">
              <a:avLst/>
            </a:prstGeom>
            <a:noFill/>
            <a:ln w="38100" cap="flat" cmpd="sng" algn="ctr">
              <a:noFill/>
              <a:prstDash val="solid"/>
              <a:miter lim="800000"/>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a:bodyPr>
            <a:lstStyle>
              <a:lvl1pPr marL="228600" marR="0" indent="-228600" algn="l" defTabSz="914400" rtl="0" eaLnBrk="1" fontAlgn="auto" latinLnBrk="0" hangingPunct="1">
                <a:lnSpc>
                  <a:spcPct val="90000"/>
                </a:lnSpc>
                <a:spcBef>
                  <a:spcPts val="1000"/>
                </a:spcBef>
                <a:spcAft>
                  <a:spcPts val="0"/>
                </a:spcAft>
                <a:buClr>
                  <a:schemeClr val="accent1"/>
                </a:buClr>
                <a:buSzPct val="110000"/>
                <a:buFont typeface="Arial"/>
                <a:buChar char="•"/>
                <a:tabLst/>
                <a:defRPr sz="2800" kern="1200" baseline="0">
                  <a:solidFill>
                    <a:schemeClr val="bg1"/>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
                  <a:schemeClr val="accent1"/>
                </a:buClr>
                <a:buSzPct val="75000"/>
                <a:buFont typeface="Courier New" charset="0"/>
                <a:buChar char="o"/>
                <a:tabLst/>
                <a:defRPr sz="2400" kern="1200">
                  <a:solidFill>
                    <a:schemeClr val="bg1"/>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
                  <a:schemeClr val="accent1"/>
                </a:buClr>
                <a:buSzTx/>
                <a:buFont typeface="LucidaGrande" charset="0"/>
                <a:buChar char="-"/>
                <a:tabLst/>
                <a:defRPr sz="2000" kern="1200">
                  <a:solidFill>
                    <a:schemeClr val="bg1"/>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
                  <a:schemeClr val="accent1"/>
                </a:buClr>
                <a:buSzTx/>
                <a:buFont typeface="Wingdings" charset="2"/>
                <a:buChar char="§"/>
                <a:tabLst/>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9pPr>
            </a:lstStyle>
            <a:p>
              <a:pPr marL="0" indent="0">
                <a:buFont typeface="Arial"/>
                <a:buNone/>
              </a:pPr>
              <a:r>
                <a:rPr lang="en-GB" sz="3200" dirty="0"/>
                <a:t>Unknown devices					31%</a:t>
              </a:r>
              <a:endParaRPr lang="en-US" sz="3200" dirty="0"/>
            </a:p>
          </p:txBody>
        </p:sp>
        <p:grpSp>
          <p:nvGrpSpPr>
            <p:cNvPr id="14" name="Group 13">
              <a:extLst>
                <a:ext uri="{FF2B5EF4-FFF2-40B4-BE49-F238E27FC236}">
                  <a16:creationId xmlns:a16="http://schemas.microsoft.com/office/drawing/2014/main" id="{5DCF8D56-52B2-42A0-ADB9-2F4D3A8D88FA}"/>
                </a:ext>
              </a:extLst>
            </p:cNvPr>
            <p:cNvGrpSpPr/>
            <p:nvPr/>
          </p:nvGrpSpPr>
          <p:grpSpPr>
            <a:xfrm>
              <a:off x="827634" y="1080262"/>
              <a:ext cx="9849342" cy="4894785"/>
              <a:chOff x="739145" y="1145274"/>
              <a:chExt cx="9849342" cy="4894785"/>
            </a:xfrm>
          </p:grpSpPr>
          <p:sp>
            <p:nvSpPr>
              <p:cNvPr id="4" name="Oval 3">
                <a:extLst>
                  <a:ext uri="{FF2B5EF4-FFF2-40B4-BE49-F238E27FC236}">
                    <a16:creationId xmlns:a16="http://schemas.microsoft.com/office/drawing/2014/main" id="{AB28C8ED-CB6D-4FDB-8396-BDE6622657CD}"/>
                  </a:ext>
                </a:extLst>
              </p:cNvPr>
              <p:cNvSpPr/>
              <p:nvPr/>
            </p:nvSpPr>
            <p:spPr>
              <a:xfrm>
                <a:off x="773281" y="1889144"/>
                <a:ext cx="742121" cy="702365"/>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5" name="Oval 4">
                <a:extLst>
                  <a:ext uri="{FF2B5EF4-FFF2-40B4-BE49-F238E27FC236}">
                    <a16:creationId xmlns:a16="http://schemas.microsoft.com/office/drawing/2014/main" id="{2435AA50-4BB1-460D-83BF-91EE74DEF4E3}"/>
                  </a:ext>
                </a:extLst>
              </p:cNvPr>
              <p:cNvSpPr/>
              <p:nvPr/>
            </p:nvSpPr>
            <p:spPr>
              <a:xfrm>
                <a:off x="768221" y="2711278"/>
                <a:ext cx="742121" cy="702365"/>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6" name="Oval 5">
                <a:extLst>
                  <a:ext uri="{FF2B5EF4-FFF2-40B4-BE49-F238E27FC236}">
                    <a16:creationId xmlns:a16="http://schemas.microsoft.com/office/drawing/2014/main" id="{A66DCC14-8B5C-4601-8754-7A252CE97BAC}"/>
                  </a:ext>
                </a:extLst>
              </p:cNvPr>
              <p:cNvSpPr/>
              <p:nvPr/>
            </p:nvSpPr>
            <p:spPr>
              <a:xfrm>
                <a:off x="754564" y="3605051"/>
                <a:ext cx="742121" cy="702365"/>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7" name="Oval 6">
                <a:extLst>
                  <a:ext uri="{FF2B5EF4-FFF2-40B4-BE49-F238E27FC236}">
                    <a16:creationId xmlns:a16="http://schemas.microsoft.com/office/drawing/2014/main" id="{B89D7FF0-FF4F-47C9-A3D7-8CF23071A771}"/>
                  </a:ext>
                </a:extLst>
              </p:cNvPr>
              <p:cNvSpPr/>
              <p:nvPr/>
            </p:nvSpPr>
            <p:spPr>
              <a:xfrm>
                <a:off x="739145" y="4462555"/>
                <a:ext cx="742121" cy="702365"/>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8" name="Oval 7">
                <a:extLst>
                  <a:ext uri="{FF2B5EF4-FFF2-40B4-BE49-F238E27FC236}">
                    <a16:creationId xmlns:a16="http://schemas.microsoft.com/office/drawing/2014/main" id="{4A6E8337-6180-4A69-9154-E49655AC46C8}"/>
                  </a:ext>
                </a:extLst>
              </p:cNvPr>
              <p:cNvSpPr/>
              <p:nvPr/>
            </p:nvSpPr>
            <p:spPr>
              <a:xfrm>
                <a:off x="747337" y="5337694"/>
                <a:ext cx="742121" cy="702365"/>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3" name="Rectangle 12">
                <a:extLst>
                  <a:ext uri="{FF2B5EF4-FFF2-40B4-BE49-F238E27FC236}">
                    <a16:creationId xmlns:a16="http://schemas.microsoft.com/office/drawing/2014/main" id="{F60D4ADA-BC5A-4C00-94AC-0AB7E441D8D8}"/>
                  </a:ext>
                </a:extLst>
              </p:cNvPr>
              <p:cNvSpPr/>
              <p:nvPr/>
            </p:nvSpPr>
            <p:spPr>
              <a:xfrm>
                <a:off x="8351972" y="1145274"/>
                <a:ext cx="2236515" cy="7023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that consider it a top-three security risk</a:t>
                </a:r>
              </a:p>
            </p:txBody>
          </p:sp>
        </p:grpSp>
      </p:grpSp>
    </p:spTree>
    <p:extLst>
      <p:ext uri="{BB962C8B-B14F-4D97-AF65-F5344CB8AC3E}">
        <p14:creationId xmlns:p14="http://schemas.microsoft.com/office/powerpoint/2010/main" val="341250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Ten Tell Tale Tips to Spot Phishing Emails</a:t>
            </a:r>
            <a:endParaRPr lang="en-US" dirty="0"/>
          </a:p>
        </p:txBody>
      </p:sp>
      <p:sp>
        <p:nvSpPr>
          <p:cNvPr id="3" name="Slide Number Placeholder 2"/>
          <p:cNvSpPr>
            <a:spLocks noGrp="1"/>
          </p:cNvSpPr>
          <p:nvPr>
            <p:ph type="sldNum" sz="quarter" idx="12"/>
          </p:nvPr>
        </p:nvSpPr>
        <p:spPr/>
        <p:txBody>
          <a:bodyPr/>
          <a:lstStyle/>
          <a:p>
            <a:fld id="{602BDA9C-0978-EE47-B544-15FE77EDF278}" type="slidenum">
              <a:rPr lang="en-US" smtClean="0"/>
              <a:t>19</a:t>
            </a:fld>
            <a:endParaRPr lang="en-US" dirty="0"/>
          </a:p>
        </p:txBody>
      </p:sp>
    </p:spTree>
    <p:extLst>
      <p:ext uri="{BB962C8B-B14F-4D97-AF65-F5344CB8AC3E}">
        <p14:creationId xmlns:p14="http://schemas.microsoft.com/office/powerpoint/2010/main" val="2970850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83DF3-0407-49B3-BCAF-265A1BB9B6E0}"/>
              </a:ext>
            </a:extLst>
          </p:cNvPr>
          <p:cNvSpPr>
            <a:spLocks noGrp="1"/>
          </p:cNvSpPr>
          <p:nvPr>
            <p:ph type="title"/>
          </p:nvPr>
        </p:nvSpPr>
        <p:spPr/>
        <p:txBody>
          <a:bodyPr/>
          <a:lstStyle/>
          <a:p>
            <a:r>
              <a:rPr lang="en-GB" dirty="0"/>
              <a:t>The Rise of Cyberattacks</a:t>
            </a:r>
          </a:p>
        </p:txBody>
      </p:sp>
      <p:sp>
        <p:nvSpPr>
          <p:cNvPr id="3" name="Slide Number Placeholder 2">
            <a:extLst>
              <a:ext uri="{FF2B5EF4-FFF2-40B4-BE49-F238E27FC236}">
                <a16:creationId xmlns:a16="http://schemas.microsoft.com/office/drawing/2014/main" id="{6BCAF6F9-C5FB-496B-9C39-22BBBD0F688B}"/>
              </a:ext>
            </a:extLst>
          </p:cNvPr>
          <p:cNvSpPr>
            <a:spLocks noGrp="1"/>
          </p:cNvSpPr>
          <p:nvPr>
            <p:ph type="sldNum" sz="quarter" idx="12"/>
          </p:nvPr>
        </p:nvSpPr>
        <p:spPr/>
        <p:txBody>
          <a:bodyPr/>
          <a:lstStyle/>
          <a:p>
            <a:fld id="{602BDA9C-0978-EE47-B544-15FE77EDF278}" type="slidenum">
              <a:rPr lang="en-US" smtClean="0"/>
              <a:t>2</a:t>
            </a:fld>
            <a:endParaRPr lang="en-US" dirty="0"/>
          </a:p>
        </p:txBody>
      </p:sp>
      <p:sp>
        <p:nvSpPr>
          <p:cNvPr id="4" name="Content Placeholder 3">
            <a:extLst>
              <a:ext uri="{FF2B5EF4-FFF2-40B4-BE49-F238E27FC236}">
                <a16:creationId xmlns:a16="http://schemas.microsoft.com/office/drawing/2014/main" id="{B4DC5E7B-92EE-4FA7-8BC1-BD31B4FEA938}"/>
              </a:ext>
            </a:extLst>
          </p:cNvPr>
          <p:cNvSpPr>
            <a:spLocks noGrp="1"/>
          </p:cNvSpPr>
          <p:nvPr>
            <p:ph idx="1"/>
          </p:nvPr>
        </p:nvSpPr>
        <p:spPr>
          <a:xfrm>
            <a:off x="2962664" y="3652764"/>
            <a:ext cx="5635677" cy="2526889"/>
          </a:xfrm>
        </p:spPr>
        <p:txBody>
          <a:bodyPr/>
          <a:lstStyle/>
          <a:p>
            <a:pPr marL="0" indent="0" algn="ctr">
              <a:buNone/>
            </a:pPr>
            <a:r>
              <a:rPr lang="en-GB" sz="3600" dirty="0"/>
              <a:t>2 in 3 organizations </a:t>
            </a:r>
            <a:br>
              <a:rPr lang="en-GB" sz="3600" dirty="0"/>
            </a:br>
            <a:r>
              <a:rPr lang="en-GB" sz="3600" dirty="0"/>
              <a:t>fell victim </a:t>
            </a:r>
            <a:br>
              <a:rPr lang="en-GB" sz="3600" dirty="0"/>
            </a:br>
            <a:r>
              <a:rPr lang="en-GB" sz="3600" dirty="0"/>
              <a:t>to a cyberattack in 2018</a:t>
            </a:r>
            <a:endParaRPr lang="en-US" dirty="0"/>
          </a:p>
          <a:p>
            <a:endParaRPr lang="en-GB" dirty="0"/>
          </a:p>
        </p:txBody>
      </p:sp>
      <p:grpSp>
        <p:nvGrpSpPr>
          <p:cNvPr id="5" name="Group 4">
            <a:extLst>
              <a:ext uri="{FF2B5EF4-FFF2-40B4-BE49-F238E27FC236}">
                <a16:creationId xmlns:a16="http://schemas.microsoft.com/office/drawing/2014/main" id="{F9765863-435B-45DB-BF79-76D93440CFCD}"/>
              </a:ext>
            </a:extLst>
          </p:cNvPr>
          <p:cNvGrpSpPr/>
          <p:nvPr/>
        </p:nvGrpSpPr>
        <p:grpSpPr>
          <a:xfrm>
            <a:off x="4749595" y="2418815"/>
            <a:ext cx="2179944" cy="1027959"/>
            <a:chOff x="4673140" y="1291960"/>
            <a:chExt cx="2487260" cy="1180774"/>
          </a:xfrm>
        </p:grpSpPr>
        <p:pic>
          <p:nvPicPr>
            <p:cNvPr id="6" name="Graphic 5" descr="Woman">
              <a:extLst>
                <a:ext uri="{FF2B5EF4-FFF2-40B4-BE49-F238E27FC236}">
                  <a16:creationId xmlns:a16="http://schemas.microsoft.com/office/drawing/2014/main" id="{1FF8012B-4AE5-4B99-888D-3F3AC6F682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84212" y="1296546"/>
              <a:ext cx="1176188" cy="1176188"/>
            </a:xfrm>
            <a:prstGeom prst="rect">
              <a:avLst/>
            </a:prstGeom>
          </p:spPr>
        </p:pic>
        <p:pic>
          <p:nvPicPr>
            <p:cNvPr id="7" name="Graphic 6" descr="Man">
              <a:extLst>
                <a:ext uri="{FF2B5EF4-FFF2-40B4-BE49-F238E27FC236}">
                  <a16:creationId xmlns:a16="http://schemas.microsoft.com/office/drawing/2014/main" id="{A1686695-20C6-4AEB-AA45-D4880DBE8A6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28676" y="1294253"/>
              <a:ext cx="1176188" cy="1176188"/>
            </a:xfrm>
            <a:prstGeom prst="rect">
              <a:avLst/>
            </a:prstGeom>
          </p:spPr>
        </p:pic>
        <p:pic>
          <p:nvPicPr>
            <p:cNvPr id="8" name="Graphic 7" descr="Woman">
              <a:extLst>
                <a:ext uri="{FF2B5EF4-FFF2-40B4-BE49-F238E27FC236}">
                  <a16:creationId xmlns:a16="http://schemas.microsoft.com/office/drawing/2014/main" id="{31DAA42E-CAB8-4B3D-8F99-91D779E1C32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73140" y="1291960"/>
              <a:ext cx="1176188" cy="1176188"/>
            </a:xfrm>
            <a:prstGeom prst="rect">
              <a:avLst/>
            </a:prstGeom>
          </p:spPr>
        </p:pic>
      </p:grpSp>
    </p:spTree>
    <p:extLst>
      <p:ext uri="{BB962C8B-B14F-4D97-AF65-F5344CB8AC3E}">
        <p14:creationId xmlns:p14="http://schemas.microsoft.com/office/powerpoint/2010/main" val="270057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Ten Tell-Tale Signs of Phishing</a:t>
            </a:r>
            <a:endParaRPr lang="en-US" dirty="0"/>
          </a:p>
        </p:txBody>
      </p:sp>
      <p:sp>
        <p:nvSpPr>
          <p:cNvPr id="3" name="Slide Number Placeholder 2"/>
          <p:cNvSpPr>
            <a:spLocks noGrp="1"/>
          </p:cNvSpPr>
          <p:nvPr>
            <p:ph type="sldNum" sz="quarter" idx="12"/>
          </p:nvPr>
        </p:nvSpPr>
        <p:spPr/>
        <p:txBody>
          <a:bodyPr/>
          <a:lstStyle/>
          <a:p>
            <a:fld id="{602BDA9C-0978-EE47-B544-15FE77EDF278}" type="slidenum">
              <a:rPr lang="en-US" smtClean="0"/>
              <a:t>20</a:t>
            </a:fld>
            <a:endParaRPr lang="en-US" dirty="0"/>
          </a:p>
        </p:txBody>
      </p:sp>
      <p:sp>
        <p:nvSpPr>
          <p:cNvPr id="4" name="Content Placeholder 3"/>
          <p:cNvSpPr>
            <a:spLocks noGrp="1"/>
          </p:cNvSpPr>
          <p:nvPr>
            <p:ph idx="1"/>
          </p:nvPr>
        </p:nvSpPr>
        <p:spPr>
          <a:xfrm>
            <a:off x="426603" y="2046514"/>
            <a:ext cx="2736727" cy="2488551"/>
          </a:xfrm>
        </p:spPr>
        <p:txBody>
          <a:bodyPr>
            <a:normAutofit/>
          </a:bodyPr>
          <a:lstStyle/>
          <a:p>
            <a:r>
              <a:rPr lang="en-GB" sz="1800" dirty="0"/>
              <a:t>Something off?</a:t>
            </a:r>
          </a:p>
          <a:p>
            <a:r>
              <a:rPr lang="en-GB" sz="1800" dirty="0"/>
              <a:t>Too good to be true?</a:t>
            </a:r>
          </a:p>
          <a:p>
            <a:r>
              <a:rPr lang="en-GB" sz="1800" dirty="0"/>
              <a:t>Trust your instincts</a:t>
            </a:r>
            <a:endParaRPr lang="en-US" sz="1800" dirty="0"/>
          </a:p>
        </p:txBody>
      </p:sp>
      <p:sp>
        <p:nvSpPr>
          <p:cNvPr id="5" name="Rectangle 4"/>
          <p:cNvSpPr/>
          <p:nvPr/>
        </p:nvSpPr>
        <p:spPr>
          <a:xfrm>
            <a:off x="420130" y="1534886"/>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1. Just doesn’t look right</a:t>
            </a:r>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200" y="598714"/>
            <a:ext cx="4174924" cy="5680213"/>
          </a:xfrm>
          <a:prstGeom prst="rect">
            <a:avLst/>
          </a:prstGeom>
        </p:spPr>
      </p:pic>
      <p:sp>
        <p:nvSpPr>
          <p:cNvPr id="13" name="Rounded Rectangle 12"/>
          <p:cNvSpPr/>
          <p:nvPr/>
        </p:nvSpPr>
        <p:spPr>
          <a:xfrm>
            <a:off x="9203082" y="3954688"/>
            <a:ext cx="1149231" cy="2278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t>Too good to be true!</a:t>
            </a:r>
            <a:endParaRPr lang="en-US" sz="700" dirty="0"/>
          </a:p>
        </p:txBody>
      </p:sp>
      <p:cxnSp>
        <p:nvCxnSpPr>
          <p:cNvPr id="14" name="Straight Arrow Connector 13"/>
          <p:cNvCxnSpPr/>
          <p:nvPr/>
        </p:nvCxnSpPr>
        <p:spPr>
          <a:xfrm flipH="1" flipV="1">
            <a:off x="9203083" y="2884714"/>
            <a:ext cx="315686" cy="9833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7555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9460" y="897154"/>
            <a:ext cx="3965075" cy="5394701"/>
          </a:xfrm>
          <a:prstGeom prst="rect">
            <a:avLst/>
          </a:prstGeom>
        </p:spPr>
      </p:pic>
      <p:sp>
        <p:nvSpPr>
          <p:cNvPr id="2" name="Title 1"/>
          <p:cNvSpPr>
            <a:spLocks noGrp="1"/>
          </p:cNvSpPr>
          <p:nvPr>
            <p:ph type="title"/>
          </p:nvPr>
        </p:nvSpPr>
        <p:spPr/>
        <p:txBody>
          <a:bodyPr/>
          <a:lstStyle/>
          <a:p>
            <a:r>
              <a:rPr lang="en-GB" dirty="0"/>
              <a:t>Ten Tell-Tale Signs of Phishing</a:t>
            </a:r>
            <a:endParaRPr lang="en-US" dirty="0"/>
          </a:p>
        </p:txBody>
      </p:sp>
      <p:sp>
        <p:nvSpPr>
          <p:cNvPr id="3" name="Slide Number Placeholder 2"/>
          <p:cNvSpPr>
            <a:spLocks noGrp="1"/>
          </p:cNvSpPr>
          <p:nvPr>
            <p:ph type="sldNum" sz="quarter" idx="12"/>
          </p:nvPr>
        </p:nvSpPr>
        <p:spPr/>
        <p:txBody>
          <a:bodyPr/>
          <a:lstStyle/>
          <a:p>
            <a:fld id="{602BDA9C-0978-EE47-B544-15FE77EDF278}" type="slidenum">
              <a:rPr lang="en-US" smtClean="0"/>
              <a:t>21</a:t>
            </a:fld>
            <a:endParaRPr lang="en-US" dirty="0"/>
          </a:p>
        </p:txBody>
      </p:sp>
      <p:sp>
        <p:nvSpPr>
          <p:cNvPr id="11" name="Rectangle 10"/>
          <p:cNvSpPr/>
          <p:nvPr/>
        </p:nvSpPr>
        <p:spPr>
          <a:xfrm>
            <a:off x="420130" y="1534886"/>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1. Just doesn’t look right</a:t>
            </a:r>
            <a:endParaRPr lang="en-US" dirty="0"/>
          </a:p>
        </p:txBody>
      </p:sp>
      <p:sp>
        <p:nvSpPr>
          <p:cNvPr id="12" name="Rectangle 11"/>
          <p:cNvSpPr/>
          <p:nvPr/>
        </p:nvSpPr>
        <p:spPr>
          <a:xfrm>
            <a:off x="420130" y="2050781"/>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2. Generic salutations</a:t>
            </a:r>
            <a:endParaRPr lang="en-US" dirty="0"/>
          </a:p>
        </p:txBody>
      </p:sp>
      <p:sp>
        <p:nvSpPr>
          <p:cNvPr id="13" name="Rounded Rectangle 12"/>
          <p:cNvSpPr/>
          <p:nvPr/>
        </p:nvSpPr>
        <p:spPr>
          <a:xfrm>
            <a:off x="9216112" y="3108952"/>
            <a:ext cx="948634" cy="196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t>Generic Salutation</a:t>
            </a:r>
            <a:endParaRPr lang="en-US" sz="700" dirty="0"/>
          </a:p>
        </p:txBody>
      </p:sp>
      <p:cxnSp>
        <p:nvCxnSpPr>
          <p:cNvPr id="19" name="Straight Arrow Connector 18"/>
          <p:cNvCxnSpPr>
            <a:stCxn id="13" idx="1"/>
          </p:cNvCxnSpPr>
          <p:nvPr/>
        </p:nvCxnSpPr>
        <p:spPr>
          <a:xfrm flipH="1">
            <a:off x="8748696" y="3207377"/>
            <a:ext cx="4674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6161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8EA9CA7-9C61-4926-B02D-18A949B1549A}"/>
              </a:ext>
            </a:extLst>
          </p:cNvPr>
          <p:cNvPicPr>
            <a:picLocks noChangeAspect="1"/>
          </p:cNvPicPr>
          <p:nvPr/>
        </p:nvPicPr>
        <p:blipFill rotWithShape="1">
          <a:blip r:embed="rId3">
            <a:extLst>
              <a:ext uri="{28A0092B-C50C-407E-A947-70E740481C1C}">
                <a14:useLocalDpi xmlns:a14="http://schemas.microsoft.com/office/drawing/2010/main" val="0"/>
              </a:ext>
            </a:extLst>
          </a:blip>
          <a:srcRect r="50152"/>
          <a:stretch/>
        </p:blipFill>
        <p:spPr>
          <a:xfrm>
            <a:off x="6423633" y="1079281"/>
            <a:ext cx="5013901" cy="5518106"/>
          </a:xfrm>
          <a:prstGeom prst="rect">
            <a:avLst/>
          </a:prstGeom>
        </p:spPr>
      </p:pic>
      <p:sp>
        <p:nvSpPr>
          <p:cNvPr id="2" name="Title 1"/>
          <p:cNvSpPr>
            <a:spLocks noGrp="1"/>
          </p:cNvSpPr>
          <p:nvPr>
            <p:ph type="title"/>
          </p:nvPr>
        </p:nvSpPr>
        <p:spPr/>
        <p:txBody>
          <a:bodyPr/>
          <a:lstStyle/>
          <a:p>
            <a:r>
              <a:rPr lang="en-GB" dirty="0"/>
              <a:t>Ten Tell-Tale Signs of Phishing</a:t>
            </a:r>
            <a:endParaRPr lang="en-US" dirty="0"/>
          </a:p>
        </p:txBody>
      </p:sp>
      <p:sp>
        <p:nvSpPr>
          <p:cNvPr id="3" name="Slide Number Placeholder 2"/>
          <p:cNvSpPr>
            <a:spLocks noGrp="1"/>
          </p:cNvSpPr>
          <p:nvPr>
            <p:ph type="sldNum" sz="quarter" idx="12"/>
          </p:nvPr>
        </p:nvSpPr>
        <p:spPr/>
        <p:txBody>
          <a:bodyPr/>
          <a:lstStyle/>
          <a:p>
            <a:fld id="{602BDA9C-0978-EE47-B544-15FE77EDF278}" type="slidenum">
              <a:rPr lang="en-US" smtClean="0"/>
              <a:t>22</a:t>
            </a:fld>
            <a:endParaRPr lang="en-US" dirty="0"/>
          </a:p>
        </p:txBody>
      </p:sp>
      <p:sp>
        <p:nvSpPr>
          <p:cNvPr id="11" name="Rectangle 10"/>
          <p:cNvSpPr/>
          <p:nvPr/>
        </p:nvSpPr>
        <p:spPr>
          <a:xfrm>
            <a:off x="420130" y="1534886"/>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1. Just doesn’t look right</a:t>
            </a:r>
            <a:endParaRPr lang="en-US" dirty="0"/>
          </a:p>
        </p:txBody>
      </p:sp>
      <p:sp>
        <p:nvSpPr>
          <p:cNvPr id="12" name="Rectangle 11"/>
          <p:cNvSpPr/>
          <p:nvPr/>
        </p:nvSpPr>
        <p:spPr>
          <a:xfrm>
            <a:off x="420130" y="2050781"/>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2. Generic salutations</a:t>
            </a:r>
            <a:endParaRPr lang="en-US" dirty="0"/>
          </a:p>
        </p:txBody>
      </p:sp>
      <p:sp>
        <p:nvSpPr>
          <p:cNvPr id="9" name="Rectangle 8"/>
          <p:cNvSpPr/>
          <p:nvPr/>
        </p:nvSpPr>
        <p:spPr>
          <a:xfrm>
            <a:off x="420130" y="2544904"/>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3. Official-looking site asking you to enter sensitive data</a:t>
            </a:r>
            <a:endParaRPr lang="en-US" dirty="0"/>
          </a:p>
        </p:txBody>
      </p:sp>
      <p:sp>
        <p:nvSpPr>
          <p:cNvPr id="10" name="Rounded Rectangle 9"/>
          <p:cNvSpPr/>
          <p:nvPr/>
        </p:nvSpPr>
        <p:spPr>
          <a:xfrm>
            <a:off x="9539076" y="3118817"/>
            <a:ext cx="1552206" cy="34787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t>Sign in and provide sensitive (valuable) data</a:t>
            </a:r>
            <a:endParaRPr lang="en-US" sz="700" dirty="0"/>
          </a:p>
        </p:txBody>
      </p:sp>
      <p:cxnSp>
        <p:nvCxnSpPr>
          <p:cNvPr id="5" name="Straight Arrow Connector 4"/>
          <p:cNvCxnSpPr>
            <a:stCxn id="10" idx="2"/>
          </p:cNvCxnSpPr>
          <p:nvPr/>
        </p:nvCxnSpPr>
        <p:spPr>
          <a:xfrm flipH="1">
            <a:off x="10072107" y="3466687"/>
            <a:ext cx="243072" cy="438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1608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stretch>
            <a:fillRect/>
          </a:stretch>
        </p:blipFill>
        <p:spPr>
          <a:xfrm>
            <a:off x="6720491" y="1579703"/>
            <a:ext cx="4386861" cy="4697043"/>
          </a:xfrm>
          <a:prstGeom prst="rect">
            <a:avLst/>
          </a:prstGeom>
        </p:spPr>
      </p:pic>
      <p:sp>
        <p:nvSpPr>
          <p:cNvPr id="2" name="Title 1"/>
          <p:cNvSpPr>
            <a:spLocks noGrp="1"/>
          </p:cNvSpPr>
          <p:nvPr>
            <p:ph type="title"/>
          </p:nvPr>
        </p:nvSpPr>
        <p:spPr/>
        <p:txBody>
          <a:bodyPr/>
          <a:lstStyle/>
          <a:p>
            <a:r>
              <a:rPr lang="en-GB" dirty="0"/>
              <a:t>Ten Tell-Tale Signs of Phishing</a:t>
            </a:r>
            <a:endParaRPr lang="en-US" dirty="0"/>
          </a:p>
        </p:txBody>
      </p:sp>
      <p:sp>
        <p:nvSpPr>
          <p:cNvPr id="3" name="Slide Number Placeholder 2"/>
          <p:cNvSpPr>
            <a:spLocks noGrp="1"/>
          </p:cNvSpPr>
          <p:nvPr>
            <p:ph type="sldNum" sz="quarter" idx="12"/>
          </p:nvPr>
        </p:nvSpPr>
        <p:spPr/>
        <p:txBody>
          <a:bodyPr/>
          <a:lstStyle/>
          <a:p>
            <a:fld id="{602BDA9C-0978-EE47-B544-15FE77EDF278}" type="slidenum">
              <a:rPr lang="en-US" smtClean="0"/>
              <a:t>23</a:t>
            </a:fld>
            <a:endParaRPr lang="en-US" dirty="0"/>
          </a:p>
        </p:txBody>
      </p:sp>
      <p:sp>
        <p:nvSpPr>
          <p:cNvPr id="11" name="Rectangle 10"/>
          <p:cNvSpPr/>
          <p:nvPr/>
        </p:nvSpPr>
        <p:spPr>
          <a:xfrm>
            <a:off x="420130" y="1534886"/>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1. Just doesn’t look right</a:t>
            </a:r>
            <a:endParaRPr lang="en-US" dirty="0"/>
          </a:p>
        </p:txBody>
      </p:sp>
      <p:sp>
        <p:nvSpPr>
          <p:cNvPr id="12" name="Rectangle 11"/>
          <p:cNvSpPr/>
          <p:nvPr/>
        </p:nvSpPr>
        <p:spPr>
          <a:xfrm>
            <a:off x="420130" y="2050781"/>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2. Generic salutations</a:t>
            </a:r>
            <a:endParaRPr lang="en-US" dirty="0"/>
          </a:p>
        </p:txBody>
      </p:sp>
      <p:sp>
        <p:nvSpPr>
          <p:cNvPr id="9" name="Rectangle 8"/>
          <p:cNvSpPr/>
          <p:nvPr/>
        </p:nvSpPr>
        <p:spPr>
          <a:xfrm>
            <a:off x="420130" y="2544904"/>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3. Official-looking site asking you to enter sensitive data</a:t>
            </a:r>
            <a:endParaRPr lang="en-US" dirty="0"/>
          </a:p>
        </p:txBody>
      </p:sp>
      <p:sp>
        <p:nvSpPr>
          <p:cNvPr id="7" name="Rectangle 6"/>
          <p:cNvSpPr/>
          <p:nvPr/>
        </p:nvSpPr>
        <p:spPr>
          <a:xfrm>
            <a:off x="420130" y="3039027"/>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4. Unexpected email; specific information on YOU</a:t>
            </a:r>
            <a:endParaRPr lang="en-US" dirty="0"/>
          </a:p>
        </p:txBody>
      </p:sp>
      <p:sp>
        <p:nvSpPr>
          <p:cNvPr id="20" name="Rounded Rectangle 19"/>
          <p:cNvSpPr/>
          <p:nvPr/>
        </p:nvSpPr>
        <p:spPr>
          <a:xfrm>
            <a:off x="9115794" y="4500355"/>
            <a:ext cx="1552206" cy="1999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t>Unexpected, from Senior Manager</a:t>
            </a:r>
            <a:endParaRPr lang="en-US" sz="700" dirty="0"/>
          </a:p>
        </p:txBody>
      </p:sp>
      <p:cxnSp>
        <p:nvCxnSpPr>
          <p:cNvPr id="21" name="Straight Arrow Connector 20"/>
          <p:cNvCxnSpPr>
            <a:stCxn id="20" idx="1"/>
          </p:cNvCxnSpPr>
          <p:nvPr/>
        </p:nvCxnSpPr>
        <p:spPr>
          <a:xfrm flipH="1">
            <a:off x="7611493" y="4600335"/>
            <a:ext cx="1504301" cy="7491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7901026" y="2682907"/>
            <a:ext cx="948634" cy="196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t>Specific on you</a:t>
            </a:r>
            <a:endParaRPr lang="en-US" sz="700" dirty="0"/>
          </a:p>
        </p:txBody>
      </p:sp>
      <p:cxnSp>
        <p:nvCxnSpPr>
          <p:cNvPr id="23" name="Straight Arrow Connector 22"/>
          <p:cNvCxnSpPr>
            <a:stCxn id="22" idx="2"/>
          </p:cNvCxnSpPr>
          <p:nvPr/>
        </p:nvCxnSpPr>
        <p:spPr>
          <a:xfrm flipH="1">
            <a:off x="7602279" y="2879757"/>
            <a:ext cx="773064" cy="2781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22" idx="1"/>
          </p:cNvCxnSpPr>
          <p:nvPr/>
        </p:nvCxnSpPr>
        <p:spPr>
          <a:xfrm flipH="1">
            <a:off x="7321960" y="2781332"/>
            <a:ext cx="579066" cy="122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39608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8920" y="488424"/>
            <a:ext cx="4536532" cy="6172200"/>
          </a:xfrm>
          <a:prstGeom prst="rect">
            <a:avLst/>
          </a:prstGeom>
        </p:spPr>
      </p:pic>
      <p:sp>
        <p:nvSpPr>
          <p:cNvPr id="2" name="Title 1"/>
          <p:cNvSpPr>
            <a:spLocks noGrp="1"/>
          </p:cNvSpPr>
          <p:nvPr>
            <p:ph type="title"/>
          </p:nvPr>
        </p:nvSpPr>
        <p:spPr/>
        <p:txBody>
          <a:bodyPr/>
          <a:lstStyle/>
          <a:p>
            <a:r>
              <a:rPr lang="en-GB" dirty="0"/>
              <a:t>Ten Tell-Tale Signs of Phishing</a:t>
            </a:r>
            <a:endParaRPr lang="en-US" dirty="0"/>
          </a:p>
        </p:txBody>
      </p:sp>
      <p:sp>
        <p:nvSpPr>
          <p:cNvPr id="3" name="Slide Number Placeholder 2"/>
          <p:cNvSpPr>
            <a:spLocks noGrp="1"/>
          </p:cNvSpPr>
          <p:nvPr>
            <p:ph type="sldNum" sz="quarter" idx="12"/>
          </p:nvPr>
        </p:nvSpPr>
        <p:spPr/>
        <p:txBody>
          <a:bodyPr/>
          <a:lstStyle/>
          <a:p>
            <a:fld id="{602BDA9C-0978-EE47-B544-15FE77EDF278}" type="slidenum">
              <a:rPr lang="en-US" smtClean="0"/>
              <a:t>24</a:t>
            </a:fld>
            <a:endParaRPr lang="en-US" dirty="0"/>
          </a:p>
        </p:txBody>
      </p:sp>
      <p:sp>
        <p:nvSpPr>
          <p:cNvPr id="11" name="Rectangle 10"/>
          <p:cNvSpPr/>
          <p:nvPr/>
        </p:nvSpPr>
        <p:spPr>
          <a:xfrm>
            <a:off x="420130" y="1534886"/>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1. Just doesn’t look right</a:t>
            </a:r>
            <a:endParaRPr lang="en-US" dirty="0"/>
          </a:p>
        </p:txBody>
      </p:sp>
      <p:sp>
        <p:nvSpPr>
          <p:cNvPr id="12" name="Rectangle 11"/>
          <p:cNvSpPr/>
          <p:nvPr/>
        </p:nvSpPr>
        <p:spPr>
          <a:xfrm>
            <a:off x="420130" y="2050781"/>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2. Generic salutations</a:t>
            </a:r>
            <a:endParaRPr lang="en-US" dirty="0"/>
          </a:p>
        </p:txBody>
      </p:sp>
      <p:sp>
        <p:nvSpPr>
          <p:cNvPr id="9" name="Rectangle 8"/>
          <p:cNvSpPr/>
          <p:nvPr/>
        </p:nvSpPr>
        <p:spPr>
          <a:xfrm>
            <a:off x="420130" y="2544904"/>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3. Official-looking site asking you to enter sensitive data</a:t>
            </a:r>
            <a:endParaRPr lang="en-US" dirty="0"/>
          </a:p>
        </p:txBody>
      </p:sp>
      <p:sp>
        <p:nvSpPr>
          <p:cNvPr id="7" name="Rectangle 6"/>
          <p:cNvSpPr/>
          <p:nvPr/>
        </p:nvSpPr>
        <p:spPr>
          <a:xfrm>
            <a:off x="420130" y="3039027"/>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4. Unexpected email; specific information on YOU</a:t>
            </a:r>
            <a:endParaRPr lang="en-US" dirty="0"/>
          </a:p>
        </p:txBody>
      </p:sp>
      <p:sp>
        <p:nvSpPr>
          <p:cNvPr id="8" name="Rectangle 7"/>
          <p:cNvSpPr/>
          <p:nvPr/>
        </p:nvSpPr>
        <p:spPr>
          <a:xfrm>
            <a:off x="420130" y="3533150"/>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5. Unnerving wording</a:t>
            </a:r>
            <a:endParaRPr lang="en-US" dirty="0"/>
          </a:p>
        </p:txBody>
      </p:sp>
      <p:sp>
        <p:nvSpPr>
          <p:cNvPr id="13" name="Rounded Rectangle 12"/>
          <p:cNvSpPr/>
          <p:nvPr/>
        </p:nvSpPr>
        <p:spPr>
          <a:xfrm>
            <a:off x="9969738" y="3410403"/>
            <a:ext cx="948634" cy="196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t>Cause concern</a:t>
            </a:r>
            <a:endParaRPr lang="en-US" sz="700" dirty="0"/>
          </a:p>
        </p:txBody>
      </p:sp>
      <p:cxnSp>
        <p:nvCxnSpPr>
          <p:cNvPr id="14" name="Straight Arrow Connector 13"/>
          <p:cNvCxnSpPr/>
          <p:nvPr/>
        </p:nvCxnSpPr>
        <p:spPr>
          <a:xfrm flipH="1" flipV="1">
            <a:off x="8262257" y="1534886"/>
            <a:ext cx="1941189" cy="18633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8806543" y="2724518"/>
            <a:ext cx="1163195" cy="7843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41485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3184" y="1177211"/>
            <a:ext cx="3930755" cy="5348007"/>
          </a:xfrm>
          <a:prstGeom prst="rect">
            <a:avLst/>
          </a:prstGeom>
        </p:spPr>
      </p:pic>
      <p:sp>
        <p:nvSpPr>
          <p:cNvPr id="2" name="Title 1"/>
          <p:cNvSpPr>
            <a:spLocks noGrp="1"/>
          </p:cNvSpPr>
          <p:nvPr>
            <p:ph type="title"/>
          </p:nvPr>
        </p:nvSpPr>
        <p:spPr/>
        <p:txBody>
          <a:bodyPr/>
          <a:lstStyle/>
          <a:p>
            <a:r>
              <a:rPr lang="en-GB" dirty="0"/>
              <a:t>Ten Tell-Tale Signs of Phishing</a:t>
            </a:r>
            <a:endParaRPr lang="en-US" dirty="0"/>
          </a:p>
        </p:txBody>
      </p:sp>
      <p:sp>
        <p:nvSpPr>
          <p:cNvPr id="3" name="Slide Number Placeholder 2"/>
          <p:cNvSpPr>
            <a:spLocks noGrp="1"/>
          </p:cNvSpPr>
          <p:nvPr>
            <p:ph type="sldNum" sz="quarter" idx="12"/>
          </p:nvPr>
        </p:nvSpPr>
        <p:spPr/>
        <p:txBody>
          <a:bodyPr/>
          <a:lstStyle/>
          <a:p>
            <a:fld id="{602BDA9C-0978-EE47-B544-15FE77EDF278}" type="slidenum">
              <a:rPr lang="en-US" smtClean="0"/>
              <a:t>25</a:t>
            </a:fld>
            <a:endParaRPr lang="en-US" dirty="0"/>
          </a:p>
        </p:txBody>
      </p:sp>
      <p:sp>
        <p:nvSpPr>
          <p:cNvPr id="11" name="Rectangle 10"/>
          <p:cNvSpPr/>
          <p:nvPr/>
        </p:nvSpPr>
        <p:spPr>
          <a:xfrm>
            <a:off x="420130" y="1534886"/>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1. Just doesn’t look right</a:t>
            </a:r>
            <a:endParaRPr lang="en-US" dirty="0"/>
          </a:p>
        </p:txBody>
      </p:sp>
      <p:sp>
        <p:nvSpPr>
          <p:cNvPr id="12" name="Rectangle 11"/>
          <p:cNvSpPr/>
          <p:nvPr/>
        </p:nvSpPr>
        <p:spPr>
          <a:xfrm>
            <a:off x="420130" y="2050781"/>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2. Generic salutations</a:t>
            </a:r>
            <a:endParaRPr lang="en-US" dirty="0"/>
          </a:p>
        </p:txBody>
      </p:sp>
      <p:sp>
        <p:nvSpPr>
          <p:cNvPr id="9" name="Rectangle 8"/>
          <p:cNvSpPr/>
          <p:nvPr/>
        </p:nvSpPr>
        <p:spPr>
          <a:xfrm>
            <a:off x="420130" y="2544904"/>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3. Official-looking site asking you to enter sensitive data</a:t>
            </a:r>
            <a:endParaRPr lang="en-US" dirty="0"/>
          </a:p>
        </p:txBody>
      </p:sp>
      <p:sp>
        <p:nvSpPr>
          <p:cNvPr id="7" name="Rectangle 6"/>
          <p:cNvSpPr/>
          <p:nvPr/>
        </p:nvSpPr>
        <p:spPr>
          <a:xfrm>
            <a:off x="420130" y="3039027"/>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4. Unexpected email; specific information on YOU</a:t>
            </a:r>
            <a:endParaRPr lang="en-US" dirty="0"/>
          </a:p>
        </p:txBody>
      </p:sp>
      <p:sp>
        <p:nvSpPr>
          <p:cNvPr id="8" name="Rectangle 7"/>
          <p:cNvSpPr/>
          <p:nvPr/>
        </p:nvSpPr>
        <p:spPr>
          <a:xfrm>
            <a:off x="420130" y="3533150"/>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5. Unnerving wording</a:t>
            </a:r>
            <a:endParaRPr lang="en-US" dirty="0"/>
          </a:p>
        </p:txBody>
      </p:sp>
      <p:sp>
        <p:nvSpPr>
          <p:cNvPr id="10" name="Rectangle 9"/>
          <p:cNvSpPr/>
          <p:nvPr/>
        </p:nvSpPr>
        <p:spPr>
          <a:xfrm>
            <a:off x="420130" y="4023743"/>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6. Poor grammar or spelling (or both)</a:t>
            </a:r>
            <a:endParaRPr lang="en-US" dirty="0"/>
          </a:p>
        </p:txBody>
      </p:sp>
      <p:sp>
        <p:nvSpPr>
          <p:cNvPr id="14" name="Rounded Rectangle 13"/>
          <p:cNvSpPr/>
          <p:nvPr/>
        </p:nvSpPr>
        <p:spPr>
          <a:xfrm>
            <a:off x="10244378" y="4399642"/>
            <a:ext cx="704850" cy="196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t>Poor spelling</a:t>
            </a:r>
            <a:endParaRPr lang="en-US" sz="700" dirty="0"/>
          </a:p>
        </p:txBody>
      </p:sp>
      <p:sp>
        <p:nvSpPr>
          <p:cNvPr id="16" name="Rounded Rectangle 15"/>
          <p:cNvSpPr/>
          <p:nvPr/>
        </p:nvSpPr>
        <p:spPr>
          <a:xfrm>
            <a:off x="9982451" y="3182117"/>
            <a:ext cx="877877" cy="196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t>Poor grammar</a:t>
            </a:r>
            <a:endParaRPr lang="en-US" sz="700" dirty="0"/>
          </a:p>
        </p:txBody>
      </p:sp>
      <p:cxnSp>
        <p:nvCxnSpPr>
          <p:cNvPr id="17" name="Straight Arrow Connector 16"/>
          <p:cNvCxnSpPr/>
          <p:nvPr/>
        </p:nvCxnSpPr>
        <p:spPr>
          <a:xfrm flipH="1">
            <a:off x="9982451" y="3378967"/>
            <a:ext cx="452428" cy="317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4" idx="0"/>
          </p:cNvCxnSpPr>
          <p:nvPr/>
        </p:nvCxnSpPr>
        <p:spPr>
          <a:xfrm flipH="1" flipV="1">
            <a:off x="9789667" y="4183742"/>
            <a:ext cx="807136" cy="215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8941055" y="1274807"/>
            <a:ext cx="1041396" cy="25977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Phish</a:t>
            </a:r>
            <a:endParaRPr lang="en-US" dirty="0"/>
          </a:p>
        </p:txBody>
      </p:sp>
    </p:spTree>
    <p:extLst>
      <p:ext uri="{BB962C8B-B14F-4D97-AF65-F5344CB8AC3E}">
        <p14:creationId xmlns:p14="http://schemas.microsoft.com/office/powerpoint/2010/main" val="12801921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Ten Tell-Tale Signs of Phishing</a:t>
            </a:r>
            <a:endParaRPr lang="en-US" dirty="0"/>
          </a:p>
        </p:txBody>
      </p:sp>
      <p:sp>
        <p:nvSpPr>
          <p:cNvPr id="3" name="Slide Number Placeholder 2"/>
          <p:cNvSpPr>
            <a:spLocks noGrp="1"/>
          </p:cNvSpPr>
          <p:nvPr>
            <p:ph type="sldNum" sz="quarter" idx="12"/>
          </p:nvPr>
        </p:nvSpPr>
        <p:spPr/>
        <p:txBody>
          <a:bodyPr/>
          <a:lstStyle/>
          <a:p>
            <a:fld id="{602BDA9C-0978-EE47-B544-15FE77EDF278}" type="slidenum">
              <a:rPr lang="en-US" smtClean="0"/>
              <a:t>26</a:t>
            </a:fld>
            <a:endParaRPr lang="en-US" dirty="0"/>
          </a:p>
        </p:txBody>
      </p:sp>
      <p:sp>
        <p:nvSpPr>
          <p:cNvPr id="11" name="Rectangle 10"/>
          <p:cNvSpPr/>
          <p:nvPr/>
        </p:nvSpPr>
        <p:spPr>
          <a:xfrm>
            <a:off x="420130" y="1534886"/>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1. Just doesn’t look right</a:t>
            </a:r>
            <a:endParaRPr lang="en-US" dirty="0"/>
          </a:p>
        </p:txBody>
      </p:sp>
      <p:sp>
        <p:nvSpPr>
          <p:cNvPr id="12" name="Rectangle 11"/>
          <p:cNvSpPr/>
          <p:nvPr/>
        </p:nvSpPr>
        <p:spPr>
          <a:xfrm>
            <a:off x="420130" y="2050781"/>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2. Generic salutations</a:t>
            </a:r>
            <a:endParaRPr lang="en-US" dirty="0"/>
          </a:p>
        </p:txBody>
      </p:sp>
      <p:sp>
        <p:nvSpPr>
          <p:cNvPr id="9" name="Rectangle 8"/>
          <p:cNvSpPr/>
          <p:nvPr/>
        </p:nvSpPr>
        <p:spPr>
          <a:xfrm>
            <a:off x="420130" y="2544904"/>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3. Official-looking site asking you to enter sensitive data</a:t>
            </a:r>
            <a:endParaRPr lang="en-US" dirty="0"/>
          </a:p>
        </p:txBody>
      </p:sp>
      <p:sp>
        <p:nvSpPr>
          <p:cNvPr id="7" name="Rectangle 6"/>
          <p:cNvSpPr/>
          <p:nvPr/>
        </p:nvSpPr>
        <p:spPr>
          <a:xfrm>
            <a:off x="420130" y="3039027"/>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4. Unexpected email; specific information on YOU</a:t>
            </a:r>
            <a:endParaRPr lang="en-US" dirty="0"/>
          </a:p>
        </p:txBody>
      </p:sp>
      <p:sp>
        <p:nvSpPr>
          <p:cNvPr id="8" name="Rectangle 7"/>
          <p:cNvSpPr/>
          <p:nvPr/>
        </p:nvSpPr>
        <p:spPr>
          <a:xfrm>
            <a:off x="420130" y="3533150"/>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5. Unnerving wording</a:t>
            </a:r>
            <a:endParaRPr lang="en-US" dirty="0"/>
          </a:p>
        </p:txBody>
      </p:sp>
      <p:sp>
        <p:nvSpPr>
          <p:cNvPr id="10" name="Rectangle 9"/>
          <p:cNvSpPr/>
          <p:nvPr/>
        </p:nvSpPr>
        <p:spPr>
          <a:xfrm>
            <a:off x="420130" y="4023743"/>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6. Poor grammar or spelling (or both)</a:t>
            </a:r>
            <a:endParaRPr lang="en-US" dirty="0"/>
          </a:p>
        </p:txBody>
      </p:sp>
      <p:sp>
        <p:nvSpPr>
          <p:cNvPr id="13" name="Rectangle 12"/>
          <p:cNvSpPr/>
          <p:nvPr/>
        </p:nvSpPr>
        <p:spPr>
          <a:xfrm>
            <a:off x="420130" y="4514336"/>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7. Sense of urgency</a:t>
            </a:r>
            <a:endParaRPr lang="en-US"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7521" y="450246"/>
            <a:ext cx="4564593" cy="6210378"/>
          </a:xfrm>
          <a:prstGeom prst="rect">
            <a:avLst/>
          </a:prstGeom>
        </p:spPr>
      </p:pic>
      <p:sp>
        <p:nvSpPr>
          <p:cNvPr id="15" name="Rounded Rectangle 14"/>
          <p:cNvSpPr/>
          <p:nvPr/>
        </p:nvSpPr>
        <p:spPr>
          <a:xfrm>
            <a:off x="7748828" y="3925318"/>
            <a:ext cx="704850" cy="196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t>Urgency</a:t>
            </a:r>
            <a:endParaRPr lang="en-US" sz="700" dirty="0"/>
          </a:p>
        </p:txBody>
      </p:sp>
      <p:cxnSp>
        <p:nvCxnSpPr>
          <p:cNvPr id="5" name="Straight Arrow Connector 4"/>
          <p:cNvCxnSpPr/>
          <p:nvPr/>
        </p:nvCxnSpPr>
        <p:spPr>
          <a:xfrm>
            <a:off x="8228294" y="4129989"/>
            <a:ext cx="1039531" cy="2529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9267825" y="4485761"/>
            <a:ext cx="1571625" cy="179614"/>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92643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Ten Tell-Tale Signs of Phishing</a:t>
            </a:r>
            <a:endParaRPr lang="en-US" dirty="0"/>
          </a:p>
        </p:txBody>
      </p:sp>
      <p:sp>
        <p:nvSpPr>
          <p:cNvPr id="3" name="Slide Number Placeholder 2"/>
          <p:cNvSpPr>
            <a:spLocks noGrp="1"/>
          </p:cNvSpPr>
          <p:nvPr>
            <p:ph type="sldNum" sz="quarter" idx="12"/>
          </p:nvPr>
        </p:nvSpPr>
        <p:spPr/>
        <p:txBody>
          <a:bodyPr/>
          <a:lstStyle/>
          <a:p>
            <a:fld id="{602BDA9C-0978-EE47-B544-15FE77EDF278}" type="slidenum">
              <a:rPr lang="en-US" smtClean="0"/>
              <a:t>27</a:t>
            </a:fld>
            <a:endParaRPr lang="en-US" dirty="0"/>
          </a:p>
        </p:txBody>
      </p:sp>
      <p:sp>
        <p:nvSpPr>
          <p:cNvPr id="11" name="Rectangle 10"/>
          <p:cNvSpPr/>
          <p:nvPr/>
        </p:nvSpPr>
        <p:spPr>
          <a:xfrm>
            <a:off x="420130" y="1534886"/>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1. Just doesn’t look right</a:t>
            </a:r>
            <a:endParaRPr lang="en-US" dirty="0"/>
          </a:p>
        </p:txBody>
      </p:sp>
      <p:sp>
        <p:nvSpPr>
          <p:cNvPr id="12" name="Rectangle 11"/>
          <p:cNvSpPr/>
          <p:nvPr/>
        </p:nvSpPr>
        <p:spPr>
          <a:xfrm>
            <a:off x="420130" y="2050781"/>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2. Generic salutations</a:t>
            </a:r>
            <a:endParaRPr lang="en-US" dirty="0"/>
          </a:p>
        </p:txBody>
      </p:sp>
      <p:sp>
        <p:nvSpPr>
          <p:cNvPr id="9" name="Rectangle 8"/>
          <p:cNvSpPr/>
          <p:nvPr/>
        </p:nvSpPr>
        <p:spPr>
          <a:xfrm>
            <a:off x="420130" y="2544904"/>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3. Official-looking site asking you to enter sensitive data</a:t>
            </a:r>
            <a:endParaRPr lang="en-US" dirty="0"/>
          </a:p>
        </p:txBody>
      </p:sp>
      <p:sp>
        <p:nvSpPr>
          <p:cNvPr id="7" name="Rectangle 6"/>
          <p:cNvSpPr/>
          <p:nvPr/>
        </p:nvSpPr>
        <p:spPr>
          <a:xfrm>
            <a:off x="420130" y="3039027"/>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4. Unexpected email; specific information on YOU</a:t>
            </a:r>
            <a:endParaRPr lang="en-US" dirty="0"/>
          </a:p>
        </p:txBody>
      </p:sp>
      <p:sp>
        <p:nvSpPr>
          <p:cNvPr id="8" name="Rectangle 7"/>
          <p:cNvSpPr/>
          <p:nvPr/>
        </p:nvSpPr>
        <p:spPr>
          <a:xfrm>
            <a:off x="420130" y="3533150"/>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5. Unnerving wording</a:t>
            </a:r>
            <a:endParaRPr lang="en-US" dirty="0"/>
          </a:p>
        </p:txBody>
      </p:sp>
      <p:sp>
        <p:nvSpPr>
          <p:cNvPr id="10" name="Rectangle 9"/>
          <p:cNvSpPr/>
          <p:nvPr/>
        </p:nvSpPr>
        <p:spPr>
          <a:xfrm>
            <a:off x="420130" y="4023743"/>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6. Poor grammar or spelling (or both)</a:t>
            </a:r>
            <a:endParaRPr lang="en-US" dirty="0"/>
          </a:p>
        </p:txBody>
      </p:sp>
      <p:sp>
        <p:nvSpPr>
          <p:cNvPr id="13" name="Rectangle 12"/>
          <p:cNvSpPr/>
          <p:nvPr/>
        </p:nvSpPr>
        <p:spPr>
          <a:xfrm>
            <a:off x="420130" y="4514336"/>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7. Sense of urgency</a:t>
            </a:r>
            <a:endParaRPr lang="en-US" dirty="0"/>
          </a:p>
        </p:txBody>
      </p:sp>
      <p:sp>
        <p:nvSpPr>
          <p:cNvPr id="14" name="Rectangle 13"/>
          <p:cNvSpPr/>
          <p:nvPr/>
        </p:nvSpPr>
        <p:spPr>
          <a:xfrm>
            <a:off x="420130" y="4994043"/>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8. “You’ve won the grand prize” or take survey</a:t>
            </a:r>
            <a:endParaRPr lang="en-US" dirty="0"/>
          </a:p>
        </p:txBody>
      </p:sp>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l="37670" t="23395" r="13277" b="6686"/>
          <a:stretch/>
        </p:blipFill>
        <p:spPr>
          <a:xfrm>
            <a:off x="7253950" y="1409921"/>
            <a:ext cx="4309400" cy="3943350"/>
          </a:xfrm>
          <a:prstGeom prst="rect">
            <a:avLst/>
          </a:prstGeom>
          <a:ln>
            <a:solidFill>
              <a:schemeClr val="bg1"/>
            </a:solidFill>
          </a:ln>
        </p:spPr>
      </p:pic>
      <p:sp>
        <p:nvSpPr>
          <p:cNvPr id="15" name="Rounded Rectangle 14"/>
          <p:cNvSpPr/>
          <p:nvPr/>
        </p:nvSpPr>
        <p:spPr>
          <a:xfrm>
            <a:off x="7539700" y="1558332"/>
            <a:ext cx="1030795" cy="377827"/>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t>Survey with incentive</a:t>
            </a:r>
            <a:endParaRPr lang="en-US" sz="700" dirty="0"/>
          </a:p>
        </p:txBody>
      </p:sp>
    </p:spTree>
    <p:extLst>
      <p:ext uri="{BB962C8B-B14F-4D97-AF65-F5344CB8AC3E}">
        <p14:creationId xmlns:p14="http://schemas.microsoft.com/office/powerpoint/2010/main" val="18902600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Ten Tell-Tale Signs of Phishing</a:t>
            </a:r>
            <a:endParaRPr lang="en-US" dirty="0"/>
          </a:p>
        </p:txBody>
      </p:sp>
      <p:sp>
        <p:nvSpPr>
          <p:cNvPr id="3" name="Slide Number Placeholder 2"/>
          <p:cNvSpPr>
            <a:spLocks noGrp="1"/>
          </p:cNvSpPr>
          <p:nvPr>
            <p:ph type="sldNum" sz="quarter" idx="12"/>
          </p:nvPr>
        </p:nvSpPr>
        <p:spPr/>
        <p:txBody>
          <a:bodyPr/>
          <a:lstStyle/>
          <a:p>
            <a:fld id="{602BDA9C-0978-EE47-B544-15FE77EDF278}" type="slidenum">
              <a:rPr lang="en-US" smtClean="0"/>
              <a:t>28</a:t>
            </a:fld>
            <a:endParaRPr lang="en-US" dirty="0"/>
          </a:p>
        </p:txBody>
      </p:sp>
      <p:sp>
        <p:nvSpPr>
          <p:cNvPr id="11" name="Rectangle 10"/>
          <p:cNvSpPr/>
          <p:nvPr/>
        </p:nvSpPr>
        <p:spPr>
          <a:xfrm>
            <a:off x="420130" y="1534886"/>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1. Just doesn’t look right</a:t>
            </a:r>
            <a:endParaRPr lang="en-US" dirty="0"/>
          </a:p>
        </p:txBody>
      </p:sp>
      <p:sp>
        <p:nvSpPr>
          <p:cNvPr id="12" name="Rectangle 11"/>
          <p:cNvSpPr/>
          <p:nvPr/>
        </p:nvSpPr>
        <p:spPr>
          <a:xfrm>
            <a:off x="420130" y="2050781"/>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2. Generic salutations</a:t>
            </a:r>
            <a:endParaRPr lang="en-US" dirty="0"/>
          </a:p>
        </p:txBody>
      </p:sp>
      <p:sp>
        <p:nvSpPr>
          <p:cNvPr id="9" name="Rectangle 8"/>
          <p:cNvSpPr/>
          <p:nvPr/>
        </p:nvSpPr>
        <p:spPr>
          <a:xfrm>
            <a:off x="420130" y="2544904"/>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3. Official-looking site asking you to enter sensitive data</a:t>
            </a:r>
            <a:endParaRPr lang="en-US" dirty="0"/>
          </a:p>
        </p:txBody>
      </p:sp>
      <p:sp>
        <p:nvSpPr>
          <p:cNvPr id="7" name="Rectangle 6"/>
          <p:cNvSpPr/>
          <p:nvPr/>
        </p:nvSpPr>
        <p:spPr>
          <a:xfrm>
            <a:off x="420130" y="3039027"/>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4. Unexpected email; specific information on YOU</a:t>
            </a:r>
            <a:endParaRPr lang="en-US" dirty="0"/>
          </a:p>
        </p:txBody>
      </p:sp>
      <p:sp>
        <p:nvSpPr>
          <p:cNvPr id="8" name="Rectangle 7"/>
          <p:cNvSpPr/>
          <p:nvPr/>
        </p:nvSpPr>
        <p:spPr>
          <a:xfrm>
            <a:off x="420130" y="3533150"/>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5. Unnerving wording</a:t>
            </a:r>
            <a:endParaRPr lang="en-US" dirty="0"/>
          </a:p>
        </p:txBody>
      </p:sp>
      <p:sp>
        <p:nvSpPr>
          <p:cNvPr id="10" name="Rectangle 9"/>
          <p:cNvSpPr/>
          <p:nvPr/>
        </p:nvSpPr>
        <p:spPr>
          <a:xfrm>
            <a:off x="420130" y="4023743"/>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6. Poor grammar or spelling (or both)</a:t>
            </a:r>
            <a:endParaRPr lang="en-US" dirty="0"/>
          </a:p>
        </p:txBody>
      </p:sp>
      <p:sp>
        <p:nvSpPr>
          <p:cNvPr id="13" name="Rectangle 12"/>
          <p:cNvSpPr/>
          <p:nvPr/>
        </p:nvSpPr>
        <p:spPr>
          <a:xfrm>
            <a:off x="420130" y="4514336"/>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7. Sense of urgency</a:t>
            </a:r>
            <a:endParaRPr lang="en-US" dirty="0"/>
          </a:p>
        </p:txBody>
      </p:sp>
      <p:sp>
        <p:nvSpPr>
          <p:cNvPr id="14" name="Rectangle 13"/>
          <p:cNvSpPr/>
          <p:nvPr/>
        </p:nvSpPr>
        <p:spPr>
          <a:xfrm>
            <a:off x="420130" y="4994043"/>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8. “You’ve won the grand prize”</a:t>
            </a:r>
            <a:endParaRPr lang="en-US" dirty="0"/>
          </a:p>
        </p:txBody>
      </p:sp>
      <p:sp>
        <p:nvSpPr>
          <p:cNvPr id="15" name="Rectangle 14"/>
          <p:cNvSpPr/>
          <p:nvPr/>
        </p:nvSpPr>
        <p:spPr>
          <a:xfrm>
            <a:off x="420130" y="5473750"/>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9. “Verify your account”</a:t>
            </a:r>
            <a:endParaRPr lang="en-US" dirty="0"/>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7105" y="823965"/>
            <a:ext cx="3892148" cy="5295481"/>
          </a:xfrm>
          <a:prstGeom prst="rect">
            <a:avLst/>
          </a:prstGeom>
        </p:spPr>
      </p:pic>
      <p:sp>
        <p:nvSpPr>
          <p:cNvPr id="17" name="Rounded Rectangle 16"/>
          <p:cNvSpPr/>
          <p:nvPr/>
        </p:nvSpPr>
        <p:spPr>
          <a:xfrm>
            <a:off x="9395209" y="4123834"/>
            <a:ext cx="1030795" cy="3778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t>Visit site and enter sensitive data</a:t>
            </a:r>
            <a:endParaRPr lang="en-US" sz="700" dirty="0"/>
          </a:p>
        </p:txBody>
      </p:sp>
      <p:cxnSp>
        <p:nvCxnSpPr>
          <p:cNvPr id="18" name="Straight Arrow Connector 17"/>
          <p:cNvCxnSpPr/>
          <p:nvPr/>
        </p:nvCxnSpPr>
        <p:spPr>
          <a:xfrm flipH="1" flipV="1">
            <a:off x="9670473" y="3685309"/>
            <a:ext cx="261117" cy="4385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06668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Ten Tell-Tale Signs of Phishing</a:t>
            </a:r>
            <a:endParaRPr lang="en-US" dirty="0"/>
          </a:p>
        </p:txBody>
      </p:sp>
      <p:sp>
        <p:nvSpPr>
          <p:cNvPr id="3" name="Slide Number Placeholder 2"/>
          <p:cNvSpPr>
            <a:spLocks noGrp="1"/>
          </p:cNvSpPr>
          <p:nvPr>
            <p:ph type="sldNum" sz="quarter" idx="12"/>
          </p:nvPr>
        </p:nvSpPr>
        <p:spPr/>
        <p:txBody>
          <a:bodyPr/>
          <a:lstStyle/>
          <a:p>
            <a:fld id="{602BDA9C-0978-EE47-B544-15FE77EDF278}" type="slidenum">
              <a:rPr lang="en-US" smtClean="0"/>
              <a:t>29</a:t>
            </a:fld>
            <a:endParaRPr lang="en-US" dirty="0"/>
          </a:p>
        </p:txBody>
      </p:sp>
      <p:sp>
        <p:nvSpPr>
          <p:cNvPr id="11" name="Rectangle 10"/>
          <p:cNvSpPr/>
          <p:nvPr/>
        </p:nvSpPr>
        <p:spPr>
          <a:xfrm>
            <a:off x="420130" y="1534886"/>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1. Just doesn’t look right</a:t>
            </a:r>
            <a:endParaRPr lang="en-US" dirty="0"/>
          </a:p>
        </p:txBody>
      </p:sp>
      <p:sp>
        <p:nvSpPr>
          <p:cNvPr id="12" name="Rectangle 11"/>
          <p:cNvSpPr/>
          <p:nvPr/>
        </p:nvSpPr>
        <p:spPr>
          <a:xfrm>
            <a:off x="420130" y="2050781"/>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2. Generic salutations</a:t>
            </a:r>
            <a:endParaRPr lang="en-US" dirty="0"/>
          </a:p>
        </p:txBody>
      </p:sp>
      <p:sp>
        <p:nvSpPr>
          <p:cNvPr id="9" name="Rectangle 8"/>
          <p:cNvSpPr/>
          <p:nvPr/>
        </p:nvSpPr>
        <p:spPr>
          <a:xfrm>
            <a:off x="420130" y="2544904"/>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3. Official-looking site asking you to enter sensitive data</a:t>
            </a:r>
            <a:endParaRPr lang="en-US" dirty="0"/>
          </a:p>
        </p:txBody>
      </p:sp>
      <p:sp>
        <p:nvSpPr>
          <p:cNvPr id="7" name="Rectangle 6"/>
          <p:cNvSpPr/>
          <p:nvPr/>
        </p:nvSpPr>
        <p:spPr>
          <a:xfrm>
            <a:off x="420130" y="3039027"/>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4. Unexpected email; specific information on YOU</a:t>
            </a:r>
            <a:endParaRPr lang="en-US" dirty="0"/>
          </a:p>
        </p:txBody>
      </p:sp>
      <p:sp>
        <p:nvSpPr>
          <p:cNvPr id="8" name="Rectangle 7"/>
          <p:cNvSpPr/>
          <p:nvPr/>
        </p:nvSpPr>
        <p:spPr>
          <a:xfrm>
            <a:off x="420130" y="3533150"/>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5. Unnerving wording</a:t>
            </a:r>
            <a:endParaRPr lang="en-US" dirty="0"/>
          </a:p>
        </p:txBody>
      </p:sp>
      <p:sp>
        <p:nvSpPr>
          <p:cNvPr id="10" name="Rectangle 9"/>
          <p:cNvSpPr/>
          <p:nvPr/>
        </p:nvSpPr>
        <p:spPr>
          <a:xfrm>
            <a:off x="420130" y="4023743"/>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6. Poor grammar or spelling (or both)</a:t>
            </a:r>
            <a:endParaRPr lang="en-US" dirty="0"/>
          </a:p>
        </p:txBody>
      </p:sp>
      <p:sp>
        <p:nvSpPr>
          <p:cNvPr id="13" name="Rectangle 12"/>
          <p:cNvSpPr/>
          <p:nvPr/>
        </p:nvSpPr>
        <p:spPr>
          <a:xfrm>
            <a:off x="420130" y="4514336"/>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7. Sense of urgency</a:t>
            </a:r>
            <a:endParaRPr lang="en-US" dirty="0"/>
          </a:p>
        </p:txBody>
      </p:sp>
      <p:sp>
        <p:nvSpPr>
          <p:cNvPr id="14" name="Rectangle 13"/>
          <p:cNvSpPr/>
          <p:nvPr/>
        </p:nvSpPr>
        <p:spPr>
          <a:xfrm>
            <a:off x="420130" y="4994043"/>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8. “You’ve won the grand prize”</a:t>
            </a:r>
            <a:endParaRPr lang="en-US" dirty="0"/>
          </a:p>
        </p:txBody>
      </p:sp>
      <p:sp>
        <p:nvSpPr>
          <p:cNvPr id="15" name="Rectangle 14"/>
          <p:cNvSpPr/>
          <p:nvPr/>
        </p:nvSpPr>
        <p:spPr>
          <a:xfrm>
            <a:off x="420130" y="5473750"/>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9. “Verify your account”</a:t>
            </a:r>
            <a:endParaRPr lang="en-US" dirty="0"/>
          </a:p>
        </p:txBody>
      </p:sp>
      <p:sp>
        <p:nvSpPr>
          <p:cNvPr id="16" name="Rectangle 15"/>
          <p:cNvSpPr/>
          <p:nvPr/>
        </p:nvSpPr>
        <p:spPr>
          <a:xfrm>
            <a:off x="420130" y="5953457"/>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10. Cybersquatting</a:t>
            </a:r>
            <a:endParaRPr lang="en-US" dirty="0"/>
          </a:p>
        </p:txBody>
      </p:sp>
      <p:sp>
        <p:nvSpPr>
          <p:cNvPr id="4" name="TextBox 3"/>
          <p:cNvSpPr txBox="1"/>
          <p:nvPr/>
        </p:nvSpPr>
        <p:spPr>
          <a:xfrm>
            <a:off x="7046200" y="2290196"/>
            <a:ext cx="4262182" cy="1754326"/>
          </a:xfrm>
          <a:prstGeom prst="rect">
            <a:avLst/>
          </a:prstGeom>
          <a:noFill/>
          <a:ln>
            <a:solidFill>
              <a:schemeClr val="bg1"/>
            </a:solidFill>
          </a:ln>
        </p:spPr>
        <p:txBody>
          <a:bodyPr wrap="square" rtlCol="0">
            <a:spAutoFit/>
          </a:bodyPr>
          <a:lstStyle/>
          <a:p>
            <a:pPr algn="ctr"/>
            <a:r>
              <a:rPr lang="en-GB" sz="3600" dirty="0">
                <a:solidFill>
                  <a:schemeClr val="bg1"/>
                </a:solidFill>
              </a:rPr>
              <a:t>www.g00gle.com </a:t>
            </a:r>
          </a:p>
          <a:p>
            <a:pPr algn="ctr"/>
            <a:r>
              <a:rPr lang="en-GB" sz="3600" dirty="0">
                <a:solidFill>
                  <a:schemeClr val="bg1"/>
                </a:solidFill>
              </a:rPr>
              <a:t>vs.</a:t>
            </a:r>
          </a:p>
          <a:p>
            <a:pPr algn="ctr"/>
            <a:r>
              <a:rPr lang="en-GB" sz="3600" dirty="0">
                <a:solidFill>
                  <a:schemeClr val="bg1"/>
                </a:solidFill>
              </a:rPr>
              <a:t> </a:t>
            </a:r>
            <a:r>
              <a:rPr lang="en-GB" sz="3600" dirty="0" err="1">
                <a:solidFill>
                  <a:schemeClr val="bg1"/>
                </a:solidFill>
              </a:rPr>
              <a:t>www..google.com</a:t>
            </a:r>
            <a:endParaRPr lang="en-US" sz="3600" dirty="0">
              <a:solidFill>
                <a:schemeClr val="bg1"/>
              </a:solidFill>
            </a:endParaRPr>
          </a:p>
        </p:txBody>
      </p:sp>
    </p:spTree>
    <p:extLst>
      <p:ext uri="{BB962C8B-B14F-4D97-AF65-F5344CB8AC3E}">
        <p14:creationId xmlns:p14="http://schemas.microsoft.com/office/powerpoint/2010/main" val="3273504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A2F1EAE-F582-453A-8FDA-0442CACEDDFE}"/>
              </a:ext>
            </a:extLst>
          </p:cNvPr>
          <p:cNvSpPr>
            <a:spLocks noGrp="1"/>
          </p:cNvSpPr>
          <p:nvPr>
            <p:ph type="title"/>
          </p:nvPr>
        </p:nvSpPr>
        <p:spPr>
          <a:xfrm>
            <a:off x="420130" y="284205"/>
            <a:ext cx="11301984" cy="914400"/>
          </a:xfrm>
        </p:spPr>
        <p:txBody>
          <a:bodyPr>
            <a:normAutofit/>
          </a:bodyPr>
          <a:lstStyle/>
          <a:p>
            <a:r>
              <a:rPr lang="en-US" dirty="0"/>
              <a:t>Criminals Look For Ways Around Our Defenses</a:t>
            </a:r>
          </a:p>
        </p:txBody>
      </p:sp>
      <p:sp>
        <p:nvSpPr>
          <p:cNvPr id="3" name="Slide Number Placeholder 2">
            <a:extLst>
              <a:ext uri="{FF2B5EF4-FFF2-40B4-BE49-F238E27FC236}">
                <a16:creationId xmlns:a16="http://schemas.microsoft.com/office/drawing/2014/main" id="{42C26AD5-A54E-4048-A6B5-D7C27696ED31}"/>
              </a:ext>
            </a:extLst>
          </p:cNvPr>
          <p:cNvSpPr>
            <a:spLocks noGrp="1"/>
          </p:cNvSpPr>
          <p:nvPr>
            <p:ph type="sldNum" sz="quarter" idx="12"/>
          </p:nvPr>
        </p:nvSpPr>
        <p:spPr/>
        <p:txBody>
          <a:bodyPr/>
          <a:lstStyle/>
          <a:p>
            <a:fld id="{602BDA9C-0978-EE47-B544-15FE77EDF278}" type="slidenum">
              <a:rPr lang="en-US" smtClean="0"/>
              <a:t>3</a:t>
            </a:fld>
            <a:endParaRPr lang="en-US" dirty="0"/>
          </a:p>
        </p:txBody>
      </p:sp>
      <p:sp>
        <p:nvSpPr>
          <p:cNvPr id="7" name="Content Placeholder 5">
            <a:extLst>
              <a:ext uri="{FF2B5EF4-FFF2-40B4-BE49-F238E27FC236}">
                <a16:creationId xmlns:a16="http://schemas.microsoft.com/office/drawing/2014/main" id="{AEF0694A-50B9-487E-96A6-0DC2F6FED8FF}"/>
              </a:ext>
            </a:extLst>
          </p:cNvPr>
          <p:cNvSpPr txBox="1">
            <a:spLocks/>
          </p:cNvSpPr>
          <p:nvPr/>
        </p:nvSpPr>
        <p:spPr>
          <a:xfrm>
            <a:off x="2512983" y="3798656"/>
            <a:ext cx="7116277" cy="1418361"/>
          </a:xfrm>
          <a:prstGeom prst="rect">
            <a:avLst/>
          </a:prstGeom>
          <a:noFill/>
          <a:ln w="38100">
            <a:noFill/>
          </a:ln>
        </p:spPr>
        <p:style>
          <a:lnRef idx="2">
            <a:schemeClr val="accent4">
              <a:shade val="50000"/>
            </a:schemeClr>
          </a:lnRef>
          <a:fillRef idx="1">
            <a:schemeClr val="accent4"/>
          </a:fillRef>
          <a:effectRef idx="0">
            <a:schemeClr val="accent4"/>
          </a:effectRef>
          <a:fontRef idx="minor">
            <a:schemeClr val="lt1"/>
          </a:fontRef>
        </p:style>
        <p:txBody>
          <a:bodyPr anchor="ctr">
            <a:normAutofit/>
          </a:bodyPr>
          <a:lstStyle>
            <a:lvl1pPr marL="228600" marR="0" indent="-228600" algn="l" defTabSz="914400" rtl="0" eaLnBrk="1" fontAlgn="auto" latinLnBrk="0" hangingPunct="1">
              <a:lnSpc>
                <a:spcPct val="90000"/>
              </a:lnSpc>
              <a:spcBef>
                <a:spcPts val="1000"/>
              </a:spcBef>
              <a:spcAft>
                <a:spcPts val="0"/>
              </a:spcAft>
              <a:buClr>
                <a:schemeClr val="accent1"/>
              </a:buClr>
              <a:buSzPct val="110000"/>
              <a:buFont typeface="Arial"/>
              <a:buChar char="•"/>
              <a:tabLst/>
              <a:defRPr sz="2800" kern="1200" baseline="0">
                <a:solidFill>
                  <a:schemeClr val="tx1"/>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
                <a:schemeClr val="accent1"/>
              </a:buClr>
              <a:buSzPct val="75000"/>
              <a:buFont typeface="Courier New" charset="0"/>
              <a:buChar char="o"/>
              <a:tabLst/>
              <a:defRPr sz="2400" kern="1200">
                <a:solidFill>
                  <a:schemeClr val="tx1"/>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
                <a:schemeClr val="accent1"/>
              </a:buClr>
              <a:buSzTx/>
              <a:buFont typeface="LucidaGrande" charset="0"/>
              <a:buChar char="-"/>
              <a:tabLst/>
              <a:defRPr sz="2000" kern="1200">
                <a:solidFill>
                  <a:schemeClr val="tx1"/>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
                <a:schemeClr val="accent1"/>
              </a:buClr>
              <a:buSzTx/>
              <a:buFont typeface="Wingdings" charset="2"/>
              <a:buChar char="§"/>
              <a:tabLst/>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GB" sz="2400" dirty="0">
                <a:solidFill>
                  <a:schemeClr val="bg1"/>
                </a:solidFill>
              </a:rPr>
              <a:t>9 in 10 were running </a:t>
            </a:r>
            <a:r>
              <a:rPr lang="en-GB" sz="2400" b="1" dirty="0">
                <a:solidFill>
                  <a:schemeClr val="bg1"/>
                </a:solidFill>
              </a:rPr>
              <a:t>up-to-date cybersecurity </a:t>
            </a:r>
            <a:br>
              <a:rPr lang="en-GB" sz="2400" dirty="0">
                <a:solidFill>
                  <a:schemeClr val="bg1"/>
                </a:solidFill>
              </a:rPr>
            </a:br>
            <a:r>
              <a:rPr lang="en-GB" sz="2400" dirty="0">
                <a:solidFill>
                  <a:schemeClr val="bg1"/>
                </a:solidFill>
              </a:rPr>
              <a:t>at the time of their most significant attack</a:t>
            </a:r>
            <a:endParaRPr lang="en-GB" sz="1800" dirty="0">
              <a:solidFill>
                <a:schemeClr val="bg1"/>
              </a:solidFill>
            </a:endParaRPr>
          </a:p>
        </p:txBody>
      </p:sp>
      <p:pic>
        <p:nvPicPr>
          <p:cNvPr id="8" name="Graphic 7" descr="Woman">
            <a:extLst>
              <a:ext uri="{FF2B5EF4-FFF2-40B4-BE49-F238E27FC236}">
                <a16:creationId xmlns:a16="http://schemas.microsoft.com/office/drawing/2014/main" id="{D2ACBFAD-55C2-4820-BD60-BB039538C1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37958" y="2104994"/>
            <a:ext cx="1176188" cy="1176188"/>
          </a:xfrm>
          <a:prstGeom prst="rect">
            <a:avLst/>
          </a:prstGeom>
        </p:spPr>
      </p:pic>
      <p:pic>
        <p:nvPicPr>
          <p:cNvPr id="9" name="Graphic 8" descr="Man">
            <a:extLst>
              <a:ext uri="{FF2B5EF4-FFF2-40B4-BE49-F238E27FC236}">
                <a16:creationId xmlns:a16="http://schemas.microsoft.com/office/drawing/2014/main" id="{54EF6F69-BB0C-4915-82D1-49C5295103B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82422" y="2102701"/>
            <a:ext cx="1176188" cy="1176188"/>
          </a:xfrm>
          <a:prstGeom prst="rect">
            <a:avLst/>
          </a:prstGeom>
        </p:spPr>
      </p:pic>
      <p:pic>
        <p:nvPicPr>
          <p:cNvPr id="10" name="Graphic 9" descr="Woman">
            <a:extLst>
              <a:ext uri="{FF2B5EF4-FFF2-40B4-BE49-F238E27FC236}">
                <a16:creationId xmlns:a16="http://schemas.microsoft.com/office/drawing/2014/main" id="{03124EB7-22B8-458D-8114-A9109174619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426886" y="2100408"/>
            <a:ext cx="1176188" cy="1176188"/>
          </a:xfrm>
          <a:prstGeom prst="rect">
            <a:avLst/>
          </a:prstGeom>
        </p:spPr>
      </p:pic>
      <p:pic>
        <p:nvPicPr>
          <p:cNvPr id="11" name="Graphic 10" descr="Woman">
            <a:extLst>
              <a:ext uri="{FF2B5EF4-FFF2-40B4-BE49-F238E27FC236}">
                <a16:creationId xmlns:a16="http://schemas.microsoft.com/office/drawing/2014/main" id="{388D04F3-AA9C-4676-8FBD-95B64C11D6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49030" y="2102701"/>
            <a:ext cx="1176188" cy="1176188"/>
          </a:xfrm>
          <a:prstGeom prst="rect">
            <a:avLst/>
          </a:prstGeom>
        </p:spPr>
      </p:pic>
      <p:pic>
        <p:nvPicPr>
          <p:cNvPr id="12" name="Graphic 11" descr="Man">
            <a:extLst>
              <a:ext uri="{FF2B5EF4-FFF2-40B4-BE49-F238E27FC236}">
                <a16:creationId xmlns:a16="http://schemas.microsoft.com/office/drawing/2014/main" id="{A816BA94-9EDA-47FF-8729-158566654FC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93494" y="2100408"/>
            <a:ext cx="1176188" cy="1176188"/>
          </a:xfrm>
          <a:prstGeom prst="rect">
            <a:avLst/>
          </a:prstGeom>
        </p:spPr>
      </p:pic>
      <p:pic>
        <p:nvPicPr>
          <p:cNvPr id="13" name="Graphic 12" descr="Woman">
            <a:extLst>
              <a:ext uri="{FF2B5EF4-FFF2-40B4-BE49-F238E27FC236}">
                <a16:creationId xmlns:a16="http://schemas.microsoft.com/office/drawing/2014/main" id="{5157C823-09E2-49A3-9E46-74EC189455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60102" y="2107287"/>
            <a:ext cx="1176188" cy="1176188"/>
          </a:xfrm>
          <a:prstGeom prst="rect">
            <a:avLst/>
          </a:prstGeom>
        </p:spPr>
      </p:pic>
      <p:pic>
        <p:nvPicPr>
          <p:cNvPr id="14" name="Graphic 13" descr="Man">
            <a:extLst>
              <a:ext uri="{FF2B5EF4-FFF2-40B4-BE49-F238E27FC236}">
                <a16:creationId xmlns:a16="http://schemas.microsoft.com/office/drawing/2014/main" id="{BF7FAFB4-D258-44F0-AAEB-5701A08D4AB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04566" y="2104994"/>
            <a:ext cx="1176188" cy="1176188"/>
          </a:xfrm>
          <a:prstGeom prst="rect">
            <a:avLst/>
          </a:prstGeom>
        </p:spPr>
      </p:pic>
      <p:pic>
        <p:nvPicPr>
          <p:cNvPr id="15" name="Graphic 14" descr="Woman">
            <a:extLst>
              <a:ext uri="{FF2B5EF4-FFF2-40B4-BE49-F238E27FC236}">
                <a16:creationId xmlns:a16="http://schemas.microsoft.com/office/drawing/2014/main" id="{F98B56BC-BA4A-45D1-B8A5-B099A6B05A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71174" y="2104994"/>
            <a:ext cx="1176188" cy="1176188"/>
          </a:xfrm>
          <a:prstGeom prst="rect">
            <a:avLst/>
          </a:prstGeom>
        </p:spPr>
      </p:pic>
      <p:pic>
        <p:nvPicPr>
          <p:cNvPr id="16" name="Graphic 15" descr="Man">
            <a:extLst>
              <a:ext uri="{FF2B5EF4-FFF2-40B4-BE49-F238E27FC236}">
                <a16:creationId xmlns:a16="http://schemas.microsoft.com/office/drawing/2014/main" id="{BF6C7DE8-4C1F-4F8A-92FF-716BC70BD84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15638" y="2102701"/>
            <a:ext cx="1176188" cy="1176188"/>
          </a:xfrm>
          <a:prstGeom prst="rect">
            <a:avLst/>
          </a:prstGeom>
        </p:spPr>
      </p:pic>
      <p:pic>
        <p:nvPicPr>
          <p:cNvPr id="17" name="Graphic 16" descr="Man">
            <a:extLst>
              <a:ext uri="{FF2B5EF4-FFF2-40B4-BE49-F238E27FC236}">
                <a16:creationId xmlns:a16="http://schemas.microsoft.com/office/drawing/2014/main" id="{0AFA386A-AA38-4B4A-AD2C-08FD6C49FB4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12641" y="2107287"/>
            <a:ext cx="1176188" cy="1176188"/>
          </a:xfrm>
          <a:prstGeom prst="rect">
            <a:avLst/>
          </a:prstGeom>
        </p:spPr>
      </p:pic>
    </p:spTree>
    <p:extLst>
      <p:ext uri="{BB962C8B-B14F-4D97-AF65-F5344CB8AC3E}">
        <p14:creationId xmlns:p14="http://schemas.microsoft.com/office/powerpoint/2010/main" val="52976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par>
                                <p:cTn id="17" presetID="16" presetClass="entr" presetSubtype="21"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par>
                                <p:cTn id="23" presetID="16" presetClass="entr" presetSubtype="21"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par>
                                <p:cTn id="26" presetID="16" presetClass="entr" presetSubtype="21"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par>
                                <p:cTn id="29" presetID="16" presetClass="entr" presetSubtype="21"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par>
                                <p:cTn id="32" presetID="16" presetClass="entr" presetSubtype="21"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par>
                                <p:cTn id="35" presetID="16" presetClass="entr" presetSubtype="21"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Handy Checklist </a:t>
            </a:r>
          </a:p>
        </p:txBody>
      </p:sp>
      <p:sp>
        <p:nvSpPr>
          <p:cNvPr id="3" name="Slide Number Placeholder 2"/>
          <p:cNvSpPr>
            <a:spLocks noGrp="1"/>
          </p:cNvSpPr>
          <p:nvPr>
            <p:ph type="sldNum" sz="quarter" idx="12"/>
          </p:nvPr>
        </p:nvSpPr>
        <p:spPr/>
        <p:txBody>
          <a:bodyPr/>
          <a:lstStyle/>
          <a:p>
            <a:fld id="{602BDA9C-0978-EE47-B544-15FE77EDF278}" type="slidenum">
              <a:rPr lang="en-US" smtClean="0"/>
              <a:t>30</a:t>
            </a:fld>
            <a:endParaRPr lang="en-US" dirty="0"/>
          </a:p>
        </p:txBody>
      </p:sp>
      <p:pic>
        <p:nvPicPr>
          <p:cNvPr id="11" name="Graphic 10" descr="Fishing">
            <a:extLst>
              <a:ext uri="{FF2B5EF4-FFF2-40B4-BE49-F238E27FC236}">
                <a16:creationId xmlns:a16="http://schemas.microsoft.com/office/drawing/2014/main" id="{780DD7D3-CB47-44F5-B063-E5CB40A6BA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8050" y="2014128"/>
            <a:ext cx="2799548" cy="2799548"/>
          </a:xfrm>
          <a:prstGeom prst="rect">
            <a:avLst/>
          </a:prstGeom>
        </p:spPr>
      </p:pic>
      <p:sp>
        <p:nvSpPr>
          <p:cNvPr id="5" name="Rectangle 4">
            <a:extLst>
              <a:ext uri="{FF2B5EF4-FFF2-40B4-BE49-F238E27FC236}">
                <a16:creationId xmlns:a16="http://schemas.microsoft.com/office/drawing/2014/main" id="{CD6D9572-A05D-461C-87F6-C895126D8177}"/>
              </a:ext>
            </a:extLst>
          </p:cNvPr>
          <p:cNvSpPr/>
          <p:nvPr/>
        </p:nvSpPr>
        <p:spPr>
          <a:xfrm>
            <a:off x="1851660" y="1034656"/>
            <a:ext cx="1783080" cy="4788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lnSpc>
                <a:spcPct val="200000"/>
              </a:lnSpc>
            </a:pPr>
            <a:r>
              <a:rPr lang="en-US" sz="4000" dirty="0"/>
              <a:t>PHISH</a:t>
            </a:r>
          </a:p>
        </p:txBody>
      </p:sp>
      <p:sp>
        <p:nvSpPr>
          <p:cNvPr id="7" name="Rectangle 6">
            <a:extLst>
              <a:ext uri="{FF2B5EF4-FFF2-40B4-BE49-F238E27FC236}">
                <a16:creationId xmlns:a16="http://schemas.microsoft.com/office/drawing/2014/main" id="{2ECB6F94-3347-4CFA-BDFD-02DA4E2AB003}"/>
              </a:ext>
            </a:extLst>
          </p:cNvPr>
          <p:cNvSpPr/>
          <p:nvPr/>
        </p:nvSpPr>
        <p:spPr>
          <a:xfrm>
            <a:off x="2934176" y="1796777"/>
            <a:ext cx="4720590" cy="525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t>Promises </a:t>
            </a:r>
          </a:p>
        </p:txBody>
      </p:sp>
      <p:sp>
        <p:nvSpPr>
          <p:cNvPr id="10" name="Rectangle 9">
            <a:extLst>
              <a:ext uri="{FF2B5EF4-FFF2-40B4-BE49-F238E27FC236}">
                <a16:creationId xmlns:a16="http://schemas.microsoft.com/office/drawing/2014/main" id="{DA7D9493-B257-40A2-B73D-F61F77699B9B}"/>
              </a:ext>
            </a:extLst>
          </p:cNvPr>
          <p:cNvSpPr/>
          <p:nvPr/>
        </p:nvSpPr>
        <p:spPr>
          <a:xfrm>
            <a:off x="2934176" y="2512815"/>
            <a:ext cx="4720590" cy="525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t>Harassment</a:t>
            </a:r>
          </a:p>
        </p:txBody>
      </p:sp>
      <p:sp>
        <p:nvSpPr>
          <p:cNvPr id="12" name="Rectangle 11">
            <a:extLst>
              <a:ext uri="{FF2B5EF4-FFF2-40B4-BE49-F238E27FC236}">
                <a16:creationId xmlns:a16="http://schemas.microsoft.com/office/drawing/2014/main" id="{F1A1CA05-88B6-4C46-AD21-221547515BCC}"/>
              </a:ext>
            </a:extLst>
          </p:cNvPr>
          <p:cNvSpPr/>
          <p:nvPr/>
        </p:nvSpPr>
        <p:spPr>
          <a:xfrm>
            <a:off x="2934176" y="3246301"/>
            <a:ext cx="4720590" cy="525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t>Instincts</a:t>
            </a:r>
          </a:p>
        </p:txBody>
      </p:sp>
      <p:sp>
        <p:nvSpPr>
          <p:cNvPr id="13" name="Rectangle 12">
            <a:extLst>
              <a:ext uri="{FF2B5EF4-FFF2-40B4-BE49-F238E27FC236}">
                <a16:creationId xmlns:a16="http://schemas.microsoft.com/office/drawing/2014/main" id="{09EB2509-F062-4581-96D6-C128C5A1744B}"/>
              </a:ext>
            </a:extLst>
          </p:cNvPr>
          <p:cNvSpPr/>
          <p:nvPr/>
        </p:nvSpPr>
        <p:spPr>
          <a:xfrm>
            <a:off x="2934176" y="3970822"/>
            <a:ext cx="4720590" cy="525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t>Sense of Urgency</a:t>
            </a:r>
          </a:p>
        </p:txBody>
      </p:sp>
      <p:sp>
        <p:nvSpPr>
          <p:cNvPr id="14" name="Rectangle 13">
            <a:extLst>
              <a:ext uri="{FF2B5EF4-FFF2-40B4-BE49-F238E27FC236}">
                <a16:creationId xmlns:a16="http://schemas.microsoft.com/office/drawing/2014/main" id="{EA5A8437-35E0-456C-AF0A-561D0166009E}"/>
              </a:ext>
            </a:extLst>
          </p:cNvPr>
          <p:cNvSpPr/>
          <p:nvPr/>
        </p:nvSpPr>
        <p:spPr>
          <a:xfrm>
            <a:off x="2934176" y="4690912"/>
            <a:ext cx="4720590" cy="525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rgbClr val="C00000"/>
                </a:solidFill>
              </a:rPr>
              <a:t>Hit DELETE</a:t>
            </a:r>
          </a:p>
        </p:txBody>
      </p:sp>
    </p:spTree>
    <p:extLst>
      <p:ext uri="{BB962C8B-B14F-4D97-AF65-F5344CB8AC3E}">
        <p14:creationId xmlns:p14="http://schemas.microsoft.com/office/powerpoint/2010/main" val="68505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P spid="13"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pot the Phish PDF.pdf - Adobe Reader"/>
          <p:cNvPicPr>
            <a:picLocks noChangeAspect="1"/>
          </p:cNvPicPr>
          <p:nvPr/>
        </p:nvPicPr>
        <p:blipFill rotWithShape="1">
          <a:blip r:embed="rId3" cstate="print">
            <a:extLst>
              <a:ext uri="{28A0092B-C50C-407E-A947-70E740481C1C}">
                <a14:useLocalDpi xmlns:a14="http://schemas.microsoft.com/office/drawing/2010/main" val="0"/>
              </a:ext>
            </a:extLst>
          </a:blip>
          <a:srcRect l="18709" t="10488" r="17748" b="1877"/>
          <a:stretch/>
        </p:blipFill>
        <p:spPr>
          <a:xfrm>
            <a:off x="7559232" y="2493023"/>
            <a:ext cx="3603523" cy="2687452"/>
          </a:xfrm>
          <a:prstGeom prst="rect">
            <a:avLst/>
          </a:prstGeom>
          <a:ln>
            <a:solidFill>
              <a:schemeClr val="bg1"/>
            </a:solidFill>
          </a:ln>
        </p:spPr>
      </p:pic>
      <p:sp>
        <p:nvSpPr>
          <p:cNvPr id="2" name="Title 1"/>
          <p:cNvSpPr>
            <a:spLocks noGrp="1"/>
          </p:cNvSpPr>
          <p:nvPr>
            <p:ph type="title"/>
          </p:nvPr>
        </p:nvSpPr>
        <p:spPr/>
        <p:txBody>
          <a:bodyPr/>
          <a:lstStyle/>
          <a:p>
            <a:r>
              <a:rPr lang="en-GB" dirty="0"/>
              <a:t>Resources to Help You Spot Phishing</a:t>
            </a:r>
            <a:endParaRPr lang="en-US" dirty="0"/>
          </a:p>
        </p:txBody>
      </p:sp>
      <p:sp>
        <p:nvSpPr>
          <p:cNvPr id="3" name="Slide Number Placeholder 2"/>
          <p:cNvSpPr>
            <a:spLocks noGrp="1"/>
          </p:cNvSpPr>
          <p:nvPr>
            <p:ph type="sldNum" sz="quarter" idx="12"/>
          </p:nvPr>
        </p:nvSpPr>
        <p:spPr/>
        <p:txBody>
          <a:bodyPr/>
          <a:lstStyle/>
          <a:p>
            <a:fld id="{602BDA9C-0978-EE47-B544-15FE77EDF278}" type="slidenum">
              <a:rPr lang="en-US" smtClean="0"/>
              <a:t>31</a:t>
            </a:fld>
            <a:endParaRPr lang="en-US" dirty="0"/>
          </a:p>
        </p:txBody>
      </p:sp>
      <p:sp>
        <p:nvSpPr>
          <p:cNvPr id="4" name="Content Placeholder 3"/>
          <p:cNvSpPr>
            <a:spLocks noGrp="1"/>
          </p:cNvSpPr>
          <p:nvPr>
            <p:ph idx="1"/>
          </p:nvPr>
        </p:nvSpPr>
        <p:spPr/>
        <p:txBody>
          <a:bodyPr>
            <a:normAutofit/>
          </a:bodyPr>
          <a:lstStyle/>
          <a:p>
            <a:r>
              <a:rPr lang="en-GB" sz="2400" dirty="0"/>
              <a:t>10-tips to spot phishing emails</a:t>
            </a:r>
          </a:p>
          <a:p>
            <a:r>
              <a:rPr lang="en-GB" sz="2400" dirty="0" err="1"/>
              <a:t>Phishy</a:t>
            </a:r>
            <a:r>
              <a:rPr lang="en-GB" sz="2400" dirty="0"/>
              <a:t> Flowchart</a:t>
            </a:r>
          </a:p>
          <a:p>
            <a:r>
              <a:rPr lang="en-GB" sz="2400" dirty="0"/>
              <a:t>www.Sophos.com/prevent-phishing</a:t>
            </a:r>
            <a:endParaRPr lang="en-US" sz="2400" dirty="0"/>
          </a:p>
        </p:txBody>
      </p:sp>
      <p:pic>
        <p:nvPicPr>
          <p:cNvPr id="5" name="Picture 4" descr="10 signs to spot phishing.pdf - Adobe Reader"/>
          <p:cNvPicPr>
            <a:picLocks noChangeAspect="1"/>
          </p:cNvPicPr>
          <p:nvPr/>
        </p:nvPicPr>
        <p:blipFill rotWithShape="1">
          <a:blip r:embed="rId4">
            <a:extLst>
              <a:ext uri="{28A0092B-C50C-407E-A947-70E740481C1C}">
                <a14:useLocalDpi xmlns:a14="http://schemas.microsoft.com/office/drawing/2010/main" val="0"/>
              </a:ext>
            </a:extLst>
          </a:blip>
          <a:srcRect l="35192" t="16736" r="34396" b="7364"/>
          <a:stretch/>
        </p:blipFill>
        <p:spPr>
          <a:xfrm>
            <a:off x="5226349" y="2783299"/>
            <a:ext cx="2568066" cy="3465845"/>
          </a:xfrm>
          <a:prstGeom prst="rect">
            <a:avLst/>
          </a:prstGeom>
          <a:ln>
            <a:solidFill>
              <a:schemeClr val="bg1"/>
            </a:solidFill>
          </a:ln>
        </p:spPr>
      </p:pic>
      <p:pic>
        <p:nvPicPr>
          <p:cNvPr id="6" name="Picture 5" descr="Sophos_Spot-the-Phish_flow-chart.pdf - Adobe Reader"/>
          <p:cNvPicPr>
            <a:picLocks noChangeAspect="1"/>
          </p:cNvPicPr>
          <p:nvPr/>
        </p:nvPicPr>
        <p:blipFill rotWithShape="1">
          <a:blip r:embed="rId5" cstate="print">
            <a:extLst>
              <a:ext uri="{28A0092B-C50C-407E-A947-70E740481C1C}">
                <a14:useLocalDpi xmlns:a14="http://schemas.microsoft.com/office/drawing/2010/main" val="0"/>
              </a:ext>
            </a:extLst>
          </a:blip>
          <a:srcRect l="16978" t="10641" r="16017" b="2943"/>
          <a:stretch/>
        </p:blipFill>
        <p:spPr>
          <a:xfrm>
            <a:off x="1858009" y="3683258"/>
            <a:ext cx="3679128" cy="2565886"/>
          </a:xfrm>
          <a:prstGeom prst="rect">
            <a:avLst/>
          </a:prstGeom>
          <a:ln>
            <a:solidFill>
              <a:schemeClr val="bg1"/>
            </a:solidFill>
          </a:ln>
        </p:spPr>
      </p:pic>
    </p:spTree>
    <p:extLst>
      <p:ext uri="{BB962C8B-B14F-4D97-AF65-F5344CB8AC3E}">
        <p14:creationId xmlns:p14="http://schemas.microsoft.com/office/powerpoint/2010/main" val="15470843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And Some Extra Online Banking Tips</a:t>
            </a:r>
            <a:endParaRPr lang="en-US" dirty="0"/>
          </a:p>
        </p:txBody>
      </p:sp>
      <p:sp>
        <p:nvSpPr>
          <p:cNvPr id="3" name="Slide Number Placeholder 2"/>
          <p:cNvSpPr>
            <a:spLocks noGrp="1"/>
          </p:cNvSpPr>
          <p:nvPr>
            <p:ph type="sldNum" sz="quarter" idx="12"/>
          </p:nvPr>
        </p:nvSpPr>
        <p:spPr/>
        <p:txBody>
          <a:bodyPr/>
          <a:lstStyle/>
          <a:p>
            <a:fld id="{602BDA9C-0978-EE47-B544-15FE77EDF278}" type="slidenum">
              <a:rPr lang="en-US" smtClean="0"/>
              <a:t>32</a:t>
            </a:fld>
            <a:endParaRPr lang="en-US" dirty="0"/>
          </a:p>
        </p:txBody>
      </p:sp>
      <p:sp>
        <p:nvSpPr>
          <p:cNvPr id="4" name="Content Placeholder 3"/>
          <p:cNvSpPr>
            <a:spLocks noGrp="1"/>
          </p:cNvSpPr>
          <p:nvPr>
            <p:ph idx="1"/>
          </p:nvPr>
        </p:nvSpPr>
        <p:spPr/>
        <p:txBody>
          <a:bodyPr/>
          <a:lstStyle/>
          <a:p>
            <a:r>
              <a:rPr lang="en-GB" dirty="0"/>
              <a:t>Never respond to emails requesting personal financial information</a:t>
            </a:r>
          </a:p>
          <a:p>
            <a:r>
              <a:rPr lang="en-GB" dirty="0"/>
              <a:t>Visit bank websites by typing their URL in the address bar</a:t>
            </a:r>
          </a:p>
          <a:p>
            <a:r>
              <a:rPr lang="en-GB" dirty="0"/>
              <a:t>Keep a regular check on your accounts</a:t>
            </a:r>
          </a:p>
          <a:p>
            <a:pPr marL="457200" lvl="1" indent="0">
              <a:buNone/>
            </a:pPr>
            <a:endParaRPr lang="en-GB" dirty="0"/>
          </a:p>
        </p:txBody>
      </p:sp>
    </p:spTree>
    <p:extLst>
      <p:ext uri="{BB962C8B-B14F-4D97-AF65-F5344CB8AC3E}">
        <p14:creationId xmlns:p14="http://schemas.microsoft.com/office/powerpoint/2010/main" val="24608243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Sophos Home: Free Home PC and Mac Protection</a:t>
            </a:r>
            <a:endParaRPr lang="en-US" dirty="0"/>
          </a:p>
        </p:txBody>
      </p:sp>
      <p:sp>
        <p:nvSpPr>
          <p:cNvPr id="3" name="Slide Number Placeholder 2"/>
          <p:cNvSpPr>
            <a:spLocks noGrp="1"/>
          </p:cNvSpPr>
          <p:nvPr>
            <p:ph type="sldNum" sz="quarter" idx="12"/>
          </p:nvPr>
        </p:nvSpPr>
        <p:spPr/>
        <p:txBody>
          <a:bodyPr/>
          <a:lstStyle/>
          <a:p>
            <a:fld id="{602BDA9C-0978-EE47-B544-15FE77EDF278}" type="slidenum">
              <a:rPr lang="en-US" smtClean="0"/>
              <a:t>33</a:t>
            </a:fld>
            <a:endParaRPr lang="en-US" dirty="0"/>
          </a:p>
        </p:txBody>
      </p:sp>
      <p:sp>
        <p:nvSpPr>
          <p:cNvPr id="4" name="Content Placeholder 3"/>
          <p:cNvSpPr>
            <a:spLocks noGrp="1"/>
          </p:cNvSpPr>
          <p:nvPr>
            <p:ph idx="1"/>
          </p:nvPr>
        </p:nvSpPr>
        <p:spPr>
          <a:xfrm>
            <a:off x="445008" y="5343245"/>
            <a:ext cx="11301984" cy="747925"/>
          </a:xfrm>
        </p:spPr>
        <p:txBody>
          <a:bodyPr/>
          <a:lstStyle/>
          <a:p>
            <a:pPr marL="457200" lvl="1" indent="0" algn="ctr">
              <a:buNone/>
            </a:pPr>
            <a:r>
              <a:rPr lang="en-GB" dirty="0"/>
              <a:t>www.sophos.com/home</a:t>
            </a:r>
          </a:p>
          <a:p>
            <a:pPr marL="457200" lvl="1" indent="0">
              <a:buNone/>
            </a:pPr>
            <a:endParaRPr lang="en-GB" dirty="0"/>
          </a:p>
        </p:txBody>
      </p:sp>
      <p:sp>
        <p:nvSpPr>
          <p:cNvPr id="5" name="Rectangle 4"/>
          <p:cNvSpPr/>
          <p:nvPr/>
        </p:nvSpPr>
        <p:spPr>
          <a:xfrm>
            <a:off x="545232" y="3608838"/>
            <a:ext cx="3942895" cy="400110"/>
          </a:xfrm>
          <a:prstGeom prst="rect">
            <a:avLst/>
          </a:prstGeom>
        </p:spPr>
        <p:txBody>
          <a:bodyPr wrap="square">
            <a:spAutoFit/>
          </a:bodyPr>
          <a:lstStyle/>
          <a:p>
            <a:pPr algn="ctr"/>
            <a:r>
              <a:rPr lang="en-US" sz="2000" dirty="0">
                <a:solidFill>
                  <a:schemeClr val="accent1">
                    <a:lumMod val="20000"/>
                    <a:lumOff val="80000"/>
                  </a:schemeClr>
                </a:solidFill>
              </a:rPr>
              <a:t>“Our test was flawless…”</a:t>
            </a:r>
          </a:p>
        </p:txBody>
      </p:sp>
      <p:pic>
        <p:nvPicPr>
          <p:cNvPr id="6" name="Picture 4" descr="C:\Users\alexbressler\Downloads\Toms Awards_B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942" y="2358639"/>
            <a:ext cx="1346360" cy="100329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528858" y="3495659"/>
            <a:ext cx="3084528" cy="1015663"/>
          </a:xfrm>
          <a:prstGeom prst="rect">
            <a:avLst/>
          </a:prstGeom>
        </p:spPr>
        <p:txBody>
          <a:bodyPr wrap="square">
            <a:spAutoFit/>
          </a:bodyPr>
          <a:lstStyle/>
          <a:p>
            <a:pPr algn="ctr"/>
            <a:r>
              <a:rPr lang="en-US" sz="2000" dirty="0">
                <a:solidFill>
                  <a:schemeClr val="accent1">
                    <a:lumMod val="20000"/>
                    <a:lumOff val="80000"/>
                  </a:schemeClr>
                </a:solidFill>
              </a:rPr>
              <a:t>“Best-in-class protection…while leaving a small performance impact.”</a:t>
            </a:r>
          </a:p>
        </p:txBody>
      </p:sp>
      <p:sp>
        <p:nvSpPr>
          <p:cNvPr id="8" name="Rectangle 7"/>
          <p:cNvSpPr/>
          <p:nvPr/>
        </p:nvSpPr>
        <p:spPr>
          <a:xfrm>
            <a:off x="8557096" y="3553884"/>
            <a:ext cx="2914087" cy="1015663"/>
          </a:xfrm>
          <a:prstGeom prst="rect">
            <a:avLst/>
          </a:prstGeom>
        </p:spPr>
        <p:txBody>
          <a:bodyPr wrap="square">
            <a:spAutoFit/>
          </a:bodyPr>
          <a:lstStyle/>
          <a:p>
            <a:r>
              <a:rPr lang="en-US" sz="2000" dirty="0">
                <a:solidFill>
                  <a:schemeClr val="accent1">
                    <a:lumMod val="20000"/>
                    <a:lumOff val="80000"/>
                  </a:schemeClr>
                </a:solidFill>
              </a:rPr>
              <a:t>“…able to detect and remove all malware samples 100 percent”</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6690" y="2182284"/>
            <a:ext cx="1251460" cy="1371600"/>
          </a:xfrm>
          <a:prstGeom prst="rect">
            <a:avLst/>
          </a:prstGeom>
        </p:spPr>
      </p:pic>
      <p:pic>
        <p:nvPicPr>
          <p:cNvPr id="10" name="Picture 9"/>
          <p:cNvPicPr>
            <a:picLocks noChangeAspect="1"/>
          </p:cNvPicPr>
          <p:nvPr/>
        </p:nvPicPr>
        <p:blipFill>
          <a:blip r:embed="rId5" cstate="print">
            <a:extLst>
              <a:ext uri="{BEBA8EAE-BF5A-486C-A8C5-ECC9F3942E4B}">
                <a14:imgProps xmlns:a14="http://schemas.microsoft.com/office/drawing/2010/main">
                  <a14:imgLayer r:embed="rId6">
                    <a14:imgEffect>
                      <a14:backgroundRemoval t="5253" b="94358" l="9948" r="91623">
                        <a14:foregroundMark x1="16754" y1="55837" x2="16754" y2="55837"/>
                        <a14:foregroundMark x1="24607" y1="57588" x2="24607" y2="57588"/>
                        <a14:foregroundMark x1="28534" y1="56226" x2="28534" y2="56226"/>
                        <a14:foregroundMark x1="38743" y1="57393" x2="38743" y2="57393"/>
                        <a14:foregroundMark x1="47644" y1="57588" x2="47644" y2="57588"/>
                        <a14:foregroundMark x1="51571" y1="57393" x2="51571" y2="57393"/>
                        <a14:foregroundMark x1="58377" y1="57198" x2="58377" y2="57198"/>
                        <a14:foregroundMark x1="62042" y1="57004" x2="62042" y2="57004"/>
                        <a14:foregroundMark x1="45812" y1="27237" x2="45812" y2="27237"/>
                        <a14:foregroundMark x1="60209" y1="29767" x2="60209" y2="29767"/>
                        <a14:foregroundMark x1="35864" y1="20428" x2="29843" y2="34825"/>
                        <a14:foregroundMark x1="34293" y1="32490" x2="67539" y2="32296"/>
                        <a14:foregroundMark x1="73037" y1="17510" x2="56021" y2="22763"/>
                        <a14:foregroundMark x1="71466" y1="57977" x2="71466" y2="57977"/>
                        <a14:foregroundMark x1="75654" y1="56226" x2="75654" y2="56226"/>
                        <a14:foregroundMark x1="81675" y1="56226" x2="81675" y2="56226"/>
                        <a14:foregroundMark x1="21990" y1="56420" x2="21990" y2="56420"/>
                        <a14:foregroundMark x1="31937" y1="55253" x2="31937" y2="55253"/>
                      </a14:backgroundRemoval>
                    </a14:imgEffect>
                  </a14:imgLayer>
                </a14:imgProps>
              </a:ext>
              <a:ext uri="{28A0092B-C50C-407E-A947-70E740481C1C}">
                <a14:useLocalDpi xmlns:a14="http://schemas.microsoft.com/office/drawing/2010/main" val="0"/>
              </a:ext>
            </a:extLst>
          </a:blip>
          <a:stretch>
            <a:fillRect/>
          </a:stretch>
        </p:blipFill>
        <p:spPr>
          <a:xfrm>
            <a:off x="1982652" y="2225685"/>
            <a:ext cx="1019361" cy="1371600"/>
          </a:xfrm>
          <a:prstGeom prst="rect">
            <a:avLst/>
          </a:prstGeom>
        </p:spPr>
      </p:pic>
    </p:spTree>
    <p:extLst>
      <p:ext uri="{BB962C8B-B14F-4D97-AF65-F5344CB8AC3E}">
        <p14:creationId xmlns:p14="http://schemas.microsoft.com/office/powerpoint/2010/main" val="6849523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1743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7ED7EE8-3651-4B35-9375-193D6455E116}"/>
              </a:ext>
            </a:extLst>
          </p:cNvPr>
          <p:cNvSpPr>
            <a:spLocks noGrp="1"/>
          </p:cNvSpPr>
          <p:nvPr>
            <p:ph type="sldNum" sz="quarter" idx="12"/>
          </p:nvPr>
        </p:nvSpPr>
        <p:spPr/>
        <p:txBody>
          <a:bodyPr/>
          <a:lstStyle/>
          <a:p>
            <a:fld id="{602BDA9C-0978-EE47-B544-15FE77EDF278}" type="slidenum">
              <a:rPr lang="en-US" smtClean="0"/>
              <a:t>4</a:t>
            </a:fld>
            <a:endParaRPr lang="en-US" dirty="0"/>
          </a:p>
        </p:txBody>
      </p:sp>
      <p:grpSp>
        <p:nvGrpSpPr>
          <p:cNvPr id="8" name="Group 7">
            <a:extLst>
              <a:ext uri="{FF2B5EF4-FFF2-40B4-BE49-F238E27FC236}">
                <a16:creationId xmlns:a16="http://schemas.microsoft.com/office/drawing/2014/main" id="{0A6C5E67-B235-45A5-A9E4-1F39EBF6D089}"/>
              </a:ext>
            </a:extLst>
          </p:cNvPr>
          <p:cNvGrpSpPr/>
          <p:nvPr/>
        </p:nvGrpSpPr>
        <p:grpSpPr>
          <a:xfrm>
            <a:off x="6539061" y="3961002"/>
            <a:ext cx="4591840" cy="2238494"/>
            <a:chOff x="4090828" y="4029827"/>
            <a:chExt cx="4591840" cy="2238494"/>
          </a:xfrm>
        </p:grpSpPr>
        <p:sp>
          <p:nvSpPr>
            <p:cNvPr id="17" name="Content Placeholder 1">
              <a:extLst>
                <a:ext uri="{FF2B5EF4-FFF2-40B4-BE49-F238E27FC236}">
                  <a16:creationId xmlns:a16="http://schemas.microsoft.com/office/drawing/2014/main" id="{3EE5BD14-92AA-4823-9294-9DA786BDE839}"/>
                </a:ext>
              </a:extLst>
            </p:cNvPr>
            <p:cNvSpPr txBox="1">
              <a:spLocks/>
            </p:cNvSpPr>
            <p:nvPr/>
          </p:nvSpPr>
          <p:spPr>
            <a:xfrm>
              <a:off x="4090828" y="4029827"/>
              <a:ext cx="4591840" cy="2238494"/>
            </a:xfrm>
            <a:prstGeom prst="rect">
              <a:avLst/>
            </a:prstGeom>
            <a:solidFill>
              <a:schemeClr val="accent4"/>
            </a:solidFill>
            <a:ln w="38100" cap="flat" cmpd="sng" algn="ctr">
              <a:solidFill>
                <a:schemeClr val="accent4">
                  <a:lumMod val="40000"/>
                  <a:lumOff val="60000"/>
                </a:schemeClr>
              </a:solidFill>
              <a:prstDash val="solid"/>
              <a:miter lim="800000"/>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a:bodyPr>
            <a:lstStyle>
              <a:lvl1pPr marL="228600" marR="0" indent="-228600" algn="l" defTabSz="914400" rtl="0" eaLnBrk="1" fontAlgn="auto" latinLnBrk="0" hangingPunct="1">
                <a:lnSpc>
                  <a:spcPct val="90000"/>
                </a:lnSpc>
                <a:spcBef>
                  <a:spcPts val="1000"/>
                </a:spcBef>
                <a:spcAft>
                  <a:spcPts val="0"/>
                </a:spcAft>
                <a:buClr>
                  <a:schemeClr val="accent1"/>
                </a:buClr>
                <a:buSzPct val="110000"/>
                <a:buFont typeface="Arial"/>
                <a:buChar char="•"/>
                <a:tabLst/>
                <a:defRPr sz="2800" kern="1200" baseline="0">
                  <a:solidFill>
                    <a:schemeClr val="bg1"/>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
                  <a:schemeClr val="accent1"/>
                </a:buClr>
                <a:buSzPct val="75000"/>
                <a:buFont typeface="Courier New" charset="0"/>
                <a:buChar char="o"/>
                <a:tabLst/>
                <a:defRPr sz="2400" kern="1200">
                  <a:solidFill>
                    <a:schemeClr val="bg1"/>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
                  <a:schemeClr val="accent1"/>
                </a:buClr>
                <a:buSzTx/>
                <a:buFont typeface="LucidaGrande" charset="0"/>
                <a:buChar char="-"/>
                <a:tabLst/>
                <a:defRPr sz="2000" kern="1200">
                  <a:solidFill>
                    <a:schemeClr val="bg1"/>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
                  <a:schemeClr val="accent1"/>
                </a:buClr>
                <a:buSzTx/>
                <a:buFont typeface="Wingdings" charset="2"/>
                <a:buChar char="§"/>
                <a:tabLst/>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9pPr>
            </a:lstStyle>
            <a:p>
              <a:pPr marL="0" indent="0">
                <a:buNone/>
              </a:pPr>
              <a:r>
                <a:rPr lang="en-GB" sz="3600" b="1" dirty="0"/>
                <a:t>14% </a:t>
              </a:r>
            </a:p>
            <a:p>
              <a:pPr marL="0" indent="0">
                <a:buNone/>
              </a:pPr>
              <a:r>
                <a:rPr lang="en-GB" sz="3600" b="1" dirty="0"/>
                <a:t>USB/ devices</a:t>
              </a:r>
            </a:p>
          </p:txBody>
        </p:sp>
        <p:pic>
          <p:nvPicPr>
            <p:cNvPr id="5" name="Graphic 4" descr="USB">
              <a:extLst>
                <a:ext uri="{FF2B5EF4-FFF2-40B4-BE49-F238E27FC236}">
                  <a16:creationId xmlns:a16="http://schemas.microsoft.com/office/drawing/2014/main" id="{73BFB243-2964-436A-B077-D42B06A663E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57542" b="23538"/>
            <a:stretch/>
          </p:blipFill>
          <p:spPr>
            <a:xfrm>
              <a:off x="7085097" y="4144835"/>
              <a:ext cx="962253" cy="1732906"/>
            </a:xfrm>
            <a:prstGeom prst="rect">
              <a:avLst/>
            </a:prstGeom>
          </p:spPr>
        </p:pic>
      </p:grpSp>
      <p:grpSp>
        <p:nvGrpSpPr>
          <p:cNvPr id="4" name="Group 3">
            <a:extLst>
              <a:ext uri="{FF2B5EF4-FFF2-40B4-BE49-F238E27FC236}">
                <a16:creationId xmlns:a16="http://schemas.microsoft.com/office/drawing/2014/main" id="{A9329B5A-C969-4906-BD95-B387EBBE32FB}"/>
              </a:ext>
            </a:extLst>
          </p:cNvPr>
          <p:cNvGrpSpPr/>
          <p:nvPr/>
        </p:nvGrpSpPr>
        <p:grpSpPr>
          <a:xfrm>
            <a:off x="1230506" y="1274950"/>
            <a:ext cx="4591841" cy="2371693"/>
            <a:chOff x="1235541" y="1274950"/>
            <a:chExt cx="4591841" cy="2371693"/>
          </a:xfrm>
        </p:grpSpPr>
        <p:sp>
          <p:nvSpPr>
            <p:cNvPr id="12" name="Content Placeholder 1">
              <a:extLst>
                <a:ext uri="{FF2B5EF4-FFF2-40B4-BE49-F238E27FC236}">
                  <a16:creationId xmlns:a16="http://schemas.microsoft.com/office/drawing/2014/main" id="{6E6A91EB-6153-4988-BBEC-16D73A251643}"/>
                </a:ext>
              </a:extLst>
            </p:cNvPr>
            <p:cNvSpPr txBox="1">
              <a:spLocks/>
            </p:cNvSpPr>
            <p:nvPr/>
          </p:nvSpPr>
          <p:spPr>
            <a:xfrm>
              <a:off x="1235541" y="1274950"/>
              <a:ext cx="4591841" cy="2371693"/>
            </a:xfrm>
            <a:prstGeom prst="rect">
              <a:avLst/>
            </a:prstGeom>
            <a:solidFill>
              <a:schemeClr val="accent1"/>
            </a:solidFill>
            <a:ln w="38100" cap="flat" cmpd="sng" algn="ctr">
              <a:solidFill>
                <a:schemeClr val="accent1">
                  <a:lumMod val="40000"/>
                  <a:lumOff val="60000"/>
                </a:schemeClr>
              </a:solidFill>
              <a:prstDash val="solid"/>
              <a:miter lim="800000"/>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a:bodyPr>
            <a:lstStyle>
              <a:lvl1pPr marL="228600" marR="0" indent="-228600" algn="l" defTabSz="914400" rtl="0" eaLnBrk="1" fontAlgn="auto" latinLnBrk="0" hangingPunct="1">
                <a:lnSpc>
                  <a:spcPct val="90000"/>
                </a:lnSpc>
                <a:spcBef>
                  <a:spcPts val="1000"/>
                </a:spcBef>
                <a:spcAft>
                  <a:spcPts val="0"/>
                </a:spcAft>
                <a:buClr>
                  <a:schemeClr val="accent1"/>
                </a:buClr>
                <a:buSzPct val="110000"/>
                <a:buFont typeface="Arial"/>
                <a:buChar char="•"/>
                <a:tabLst/>
                <a:defRPr sz="2800" kern="1200" baseline="0">
                  <a:solidFill>
                    <a:schemeClr val="bg1"/>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
                  <a:schemeClr val="accent1"/>
                </a:buClr>
                <a:buSzPct val="75000"/>
                <a:buFont typeface="Courier New" charset="0"/>
                <a:buChar char="o"/>
                <a:tabLst/>
                <a:defRPr sz="2400" kern="1200">
                  <a:solidFill>
                    <a:schemeClr val="bg1"/>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
                  <a:schemeClr val="accent1"/>
                </a:buClr>
                <a:buSzTx/>
                <a:buFont typeface="LucidaGrande" charset="0"/>
                <a:buChar char="-"/>
                <a:tabLst/>
                <a:defRPr sz="2000" kern="1200">
                  <a:solidFill>
                    <a:schemeClr val="bg1"/>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
                  <a:schemeClr val="accent1"/>
                </a:buClr>
                <a:buSzTx/>
                <a:buFont typeface="Wingdings" charset="2"/>
                <a:buChar char="§"/>
                <a:tabLst/>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9pPr>
            </a:lstStyle>
            <a:p>
              <a:pPr marL="0" indent="0">
                <a:buNone/>
              </a:pPr>
              <a:r>
                <a:rPr lang="en-GB" sz="3600" b="1" dirty="0"/>
                <a:t>33%</a:t>
              </a:r>
            </a:p>
            <a:p>
              <a:pPr marL="0" indent="0">
                <a:buNone/>
              </a:pPr>
              <a:r>
                <a:rPr lang="en-GB" sz="3600" b="1" dirty="0"/>
                <a:t>Email</a:t>
              </a:r>
            </a:p>
          </p:txBody>
        </p:sp>
        <p:pic>
          <p:nvPicPr>
            <p:cNvPr id="10" name="Graphic 9" descr="Email">
              <a:extLst>
                <a:ext uri="{FF2B5EF4-FFF2-40B4-BE49-F238E27FC236}">
                  <a16:creationId xmlns:a16="http://schemas.microsoft.com/office/drawing/2014/main" id="{550FFFE0-5B22-4064-A042-4CE759BDC21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42553" y="1721182"/>
              <a:ext cx="1507039" cy="1507039"/>
            </a:xfrm>
            <a:prstGeom prst="rect">
              <a:avLst/>
            </a:prstGeom>
          </p:spPr>
        </p:pic>
      </p:grpSp>
      <p:grpSp>
        <p:nvGrpSpPr>
          <p:cNvPr id="6" name="Group 5">
            <a:extLst>
              <a:ext uri="{FF2B5EF4-FFF2-40B4-BE49-F238E27FC236}">
                <a16:creationId xmlns:a16="http://schemas.microsoft.com/office/drawing/2014/main" id="{40F40FC0-21B1-4CDF-9178-66EA58375328}"/>
              </a:ext>
            </a:extLst>
          </p:cNvPr>
          <p:cNvGrpSpPr/>
          <p:nvPr/>
        </p:nvGrpSpPr>
        <p:grpSpPr>
          <a:xfrm>
            <a:off x="6539061" y="1274950"/>
            <a:ext cx="4591842" cy="2371693"/>
            <a:chOff x="6539061" y="1274950"/>
            <a:chExt cx="4591842" cy="2371693"/>
          </a:xfrm>
        </p:grpSpPr>
        <p:sp>
          <p:nvSpPr>
            <p:cNvPr id="13" name="Content Placeholder 1">
              <a:extLst>
                <a:ext uri="{FF2B5EF4-FFF2-40B4-BE49-F238E27FC236}">
                  <a16:creationId xmlns:a16="http://schemas.microsoft.com/office/drawing/2014/main" id="{28B3D210-4134-4500-9510-326C4ABAA071}"/>
                </a:ext>
              </a:extLst>
            </p:cNvPr>
            <p:cNvSpPr txBox="1">
              <a:spLocks/>
            </p:cNvSpPr>
            <p:nvPr/>
          </p:nvSpPr>
          <p:spPr>
            <a:xfrm>
              <a:off x="6539061" y="1274950"/>
              <a:ext cx="4591842" cy="2371693"/>
            </a:xfrm>
            <a:prstGeom prst="rect">
              <a:avLst/>
            </a:prstGeom>
            <a:solidFill>
              <a:schemeClr val="accent2"/>
            </a:solidFill>
            <a:ln w="38100" cap="flat" cmpd="sng" algn="ctr">
              <a:solidFill>
                <a:schemeClr val="accent2">
                  <a:lumMod val="60000"/>
                  <a:lumOff val="40000"/>
                </a:schemeClr>
              </a:solidFill>
              <a:prstDash val="solid"/>
              <a:miter lim="800000"/>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a:bodyPr>
            <a:lstStyle>
              <a:lvl1pPr marL="228600" marR="0" indent="-228600" algn="l" defTabSz="914400" rtl="0" eaLnBrk="1" fontAlgn="auto" latinLnBrk="0" hangingPunct="1">
                <a:lnSpc>
                  <a:spcPct val="90000"/>
                </a:lnSpc>
                <a:spcBef>
                  <a:spcPts val="1000"/>
                </a:spcBef>
                <a:spcAft>
                  <a:spcPts val="0"/>
                </a:spcAft>
                <a:buClr>
                  <a:schemeClr val="accent1"/>
                </a:buClr>
                <a:buSzPct val="110000"/>
                <a:buFont typeface="Arial"/>
                <a:buChar char="•"/>
                <a:tabLst/>
                <a:defRPr sz="2800" kern="1200" baseline="0">
                  <a:solidFill>
                    <a:schemeClr val="bg1"/>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
                  <a:schemeClr val="accent1"/>
                </a:buClr>
                <a:buSzPct val="75000"/>
                <a:buFont typeface="Courier New" charset="0"/>
                <a:buChar char="o"/>
                <a:tabLst/>
                <a:defRPr sz="2400" kern="1200">
                  <a:solidFill>
                    <a:schemeClr val="bg1"/>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
                  <a:schemeClr val="accent1"/>
                </a:buClr>
                <a:buSzTx/>
                <a:buFont typeface="LucidaGrande" charset="0"/>
                <a:buChar char="-"/>
                <a:tabLst/>
                <a:defRPr sz="2000" kern="1200">
                  <a:solidFill>
                    <a:schemeClr val="bg1"/>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
                  <a:schemeClr val="accent1"/>
                </a:buClr>
                <a:buSzTx/>
                <a:buFont typeface="Wingdings" charset="2"/>
                <a:buChar char="§"/>
                <a:tabLst/>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9pPr>
            </a:lstStyle>
            <a:p>
              <a:pPr marL="0" indent="0">
                <a:buNone/>
              </a:pPr>
              <a:r>
                <a:rPr lang="en-GB" sz="3600" b="1" dirty="0"/>
                <a:t>30%</a:t>
              </a:r>
            </a:p>
            <a:p>
              <a:pPr marL="0" indent="0">
                <a:buNone/>
              </a:pPr>
              <a:r>
                <a:rPr lang="en-GB" sz="3600" b="1" dirty="0"/>
                <a:t>Web</a:t>
              </a:r>
            </a:p>
          </p:txBody>
        </p:sp>
        <p:pic>
          <p:nvPicPr>
            <p:cNvPr id="11" name="Graphic 10" descr="Internet">
              <a:extLst>
                <a:ext uri="{FF2B5EF4-FFF2-40B4-BE49-F238E27FC236}">
                  <a16:creationId xmlns:a16="http://schemas.microsoft.com/office/drawing/2014/main" id="{E0E4519D-DC76-4CA7-B126-B5514445CC5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205713" y="1921960"/>
              <a:ext cx="1507040" cy="1507040"/>
            </a:xfrm>
            <a:prstGeom prst="rect">
              <a:avLst/>
            </a:prstGeom>
          </p:spPr>
        </p:pic>
      </p:grpSp>
      <p:sp>
        <p:nvSpPr>
          <p:cNvPr id="14" name="Title 1">
            <a:extLst>
              <a:ext uri="{FF2B5EF4-FFF2-40B4-BE49-F238E27FC236}">
                <a16:creationId xmlns:a16="http://schemas.microsoft.com/office/drawing/2014/main" id="{BA79D34D-1E69-4402-9565-835B55D71FCE}"/>
              </a:ext>
            </a:extLst>
          </p:cNvPr>
          <p:cNvSpPr>
            <a:spLocks noGrp="1"/>
          </p:cNvSpPr>
          <p:nvPr>
            <p:ph type="title"/>
          </p:nvPr>
        </p:nvSpPr>
        <p:spPr>
          <a:xfrm>
            <a:off x="420130" y="284205"/>
            <a:ext cx="11301984" cy="914400"/>
          </a:xfrm>
        </p:spPr>
        <p:txBody>
          <a:bodyPr/>
          <a:lstStyle/>
          <a:p>
            <a:r>
              <a:rPr lang="en-GB" dirty="0"/>
              <a:t>Most Threats Come By Email</a:t>
            </a:r>
            <a:endParaRPr lang="en-US" dirty="0"/>
          </a:p>
        </p:txBody>
      </p:sp>
      <p:grpSp>
        <p:nvGrpSpPr>
          <p:cNvPr id="9" name="Group 8">
            <a:extLst>
              <a:ext uri="{FF2B5EF4-FFF2-40B4-BE49-F238E27FC236}">
                <a16:creationId xmlns:a16="http://schemas.microsoft.com/office/drawing/2014/main" id="{50AB2C6A-3CCA-4584-AE83-0FEFCF62D815}"/>
              </a:ext>
            </a:extLst>
          </p:cNvPr>
          <p:cNvGrpSpPr/>
          <p:nvPr/>
        </p:nvGrpSpPr>
        <p:grpSpPr>
          <a:xfrm>
            <a:off x="1230506" y="3961002"/>
            <a:ext cx="4591841" cy="2238494"/>
            <a:chOff x="1230506" y="3961002"/>
            <a:chExt cx="4591841" cy="2238494"/>
          </a:xfrm>
        </p:grpSpPr>
        <p:sp>
          <p:nvSpPr>
            <p:cNvPr id="19" name="Content Placeholder 1">
              <a:extLst>
                <a:ext uri="{FF2B5EF4-FFF2-40B4-BE49-F238E27FC236}">
                  <a16:creationId xmlns:a16="http://schemas.microsoft.com/office/drawing/2014/main" id="{666CAB5E-34DF-4901-AD47-BCA4114D04DA}"/>
                </a:ext>
              </a:extLst>
            </p:cNvPr>
            <p:cNvSpPr txBox="1">
              <a:spLocks/>
            </p:cNvSpPr>
            <p:nvPr/>
          </p:nvSpPr>
          <p:spPr>
            <a:xfrm>
              <a:off x="1230506" y="3961002"/>
              <a:ext cx="4591841" cy="2238494"/>
            </a:xfrm>
            <a:prstGeom prst="rect">
              <a:avLst/>
            </a:prstGeom>
            <a:solidFill>
              <a:schemeClr val="accent3"/>
            </a:solidFill>
            <a:ln w="38100" cap="flat" cmpd="sng" algn="ctr">
              <a:solidFill>
                <a:schemeClr val="accent3">
                  <a:lumMod val="40000"/>
                  <a:lumOff val="60000"/>
                </a:schemeClr>
              </a:solidFill>
              <a:prstDash val="solid"/>
              <a:miter lim="800000"/>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a:bodyPr>
            <a:lstStyle>
              <a:lvl1pPr marL="228600" marR="0" indent="-228600" algn="l" defTabSz="914400" rtl="0" eaLnBrk="1" fontAlgn="auto" latinLnBrk="0" hangingPunct="1">
                <a:lnSpc>
                  <a:spcPct val="90000"/>
                </a:lnSpc>
                <a:spcBef>
                  <a:spcPts val="1000"/>
                </a:spcBef>
                <a:spcAft>
                  <a:spcPts val="0"/>
                </a:spcAft>
                <a:buClr>
                  <a:schemeClr val="accent1"/>
                </a:buClr>
                <a:buSzPct val="110000"/>
                <a:buFont typeface="Arial"/>
                <a:buChar char="•"/>
                <a:tabLst/>
                <a:defRPr sz="2800" kern="1200" baseline="0">
                  <a:solidFill>
                    <a:schemeClr val="bg1"/>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
                  <a:schemeClr val="accent1"/>
                </a:buClr>
                <a:buSzPct val="75000"/>
                <a:buFont typeface="Courier New" charset="0"/>
                <a:buChar char="o"/>
                <a:tabLst/>
                <a:defRPr sz="2400" kern="1200">
                  <a:solidFill>
                    <a:schemeClr val="bg1"/>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
                  <a:schemeClr val="accent1"/>
                </a:buClr>
                <a:buSzTx/>
                <a:buFont typeface="LucidaGrande" charset="0"/>
                <a:buChar char="-"/>
                <a:tabLst/>
                <a:defRPr sz="2000" kern="1200">
                  <a:solidFill>
                    <a:schemeClr val="bg1"/>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
                  <a:schemeClr val="accent1"/>
                </a:buClr>
                <a:buSzTx/>
                <a:buFont typeface="Wingdings" charset="2"/>
                <a:buChar char="§"/>
                <a:tabLst/>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9pPr>
            </a:lstStyle>
            <a:p>
              <a:pPr marL="0" indent="0">
                <a:buNone/>
              </a:pPr>
              <a:r>
                <a:rPr lang="en-GB" sz="3600" b="1" dirty="0"/>
                <a:t>23% </a:t>
              </a:r>
            </a:p>
            <a:p>
              <a:pPr marL="0" indent="0">
                <a:buNone/>
              </a:pPr>
              <a:r>
                <a:rPr lang="en-GB" sz="3600" b="1" dirty="0"/>
                <a:t>Software</a:t>
              </a:r>
            </a:p>
          </p:txBody>
        </p:sp>
        <p:pic>
          <p:nvPicPr>
            <p:cNvPr id="20" name="Graphic 19" descr="Beetle">
              <a:extLst>
                <a:ext uri="{FF2B5EF4-FFF2-40B4-BE49-F238E27FC236}">
                  <a16:creationId xmlns:a16="http://schemas.microsoft.com/office/drawing/2014/main" id="{912303A4-FF94-44BA-8704-A84CC33151B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975291" y="4422394"/>
              <a:ext cx="1469266" cy="1469266"/>
            </a:xfrm>
            <a:prstGeom prst="rect">
              <a:avLst/>
            </a:prstGeom>
          </p:spPr>
        </p:pic>
      </p:grpSp>
    </p:spTree>
    <p:extLst>
      <p:ext uri="{BB962C8B-B14F-4D97-AF65-F5344CB8AC3E}">
        <p14:creationId xmlns:p14="http://schemas.microsoft.com/office/powerpoint/2010/main" val="67730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 y="0"/>
            <a:ext cx="5127171" cy="6909075"/>
          </a:xfrm>
          <a:prstGeom prst="rect">
            <a:avLst/>
          </a:prstGeom>
          <a:solidFill>
            <a:srgbClr val="0000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p:txBody>
          <a:bodyPr/>
          <a:lstStyle/>
          <a:p>
            <a:r>
              <a:rPr lang="en-US" dirty="0">
                <a:solidFill>
                  <a:schemeClr val="bg1"/>
                </a:solidFill>
                <a:latin typeface="+mn-lt"/>
              </a:rPr>
              <a:t>What is Phishing?</a:t>
            </a:r>
          </a:p>
        </p:txBody>
      </p:sp>
      <p:sp>
        <p:nvSpPr>
          <p:cNvPr id="3" name="Slide Number Placeholder 2"/>
          <p:cNvSpPr>
            <a:spLocks noGrp="1"/>
          </p:cNvSpPr>
          <p:nvPr>
            <p:ph type="sldNum" sz="quarter" idx="4294967295"/>
          </p:nvPr>
        </p:nvSpPr>
        <p:spPr>
          <a:xfrm>
            <a:off x="11684000" y="6340475"/>
            <a:ext cx="508000" cy="365125"/>
          </a:xfrm>
        </p:spPr>
        <p:txBody>
          <a:bodyPr/>
          <a:lstStyle/>
          <a:p>
            <a:fld id="{602BDA9C-0978-EE47-B544-15FE77EDF278}" type="slidenum">
              <a:rPr lang="en-US" smtClean="0">
                <a:solidFill>
                  <a:srgbClr val="005BB5">
                    <a:lumMod val="40000"/>
                    <a:lumOff val="60000"/>
                  </a:srgbClr>
                </a:solidFill>
              </a:rPr>
              <a:pPr/>
              <a:t>5</a:t>
            </a:fld>
            <a:endParaRPr lang="en-US" dirty="0">
              <a:solidFill>
                <a:srgbClr val="005BB5">
                  <a:lumMod val="40000"/>
                  <a:lumOff val="60000"/>
                </a:srgbClr>
              </a:solidFill>
            </a:endParaRPr>
          </a:p>
        </p:txBody>
      </p:sp>
      <p:pic>
        <p:nvPicPr>
          <p:cNvPr id="12" name="Picture 11"/>
          <p:cNvPicPr>
            <a:picLocks noChangeAspect="1"/>
          </p:cNvPicPr>
          <p:nvPr/>
        </p:nvPicPr>
        <p:blipFill>
          <a:blip r:embed="rId3"/>
          <a:stretch>
            <a:fillRect/>
          </a:stretch>
        </p:blipFill>
        <p:spPr>
          <a:xfrm>
            <a:off x="8756516" y="2055447"/>
            <a:ext cx="2165916" cy="2165916"/>
          </a:xfrm>
          <a:prstGeom prst="rect">
            <a:avLst/>
          </a:prstGeom>
          <a:effectLst>
            <a:glow rad="127000">
              <a:schemeClr val="accent3"/>
            </a:glow>
          </a:effectLst>
        </p:spPr>
      </p:pic>
      <p:pic>
        <p:nvPicPr>
          <p:cNvPr id="18" name="Picture 17"/>
          <p:cNvPicPr>
            <a:picLocks noChangeAspect="1"/>
          </p:cNvPicPr>
          <p:nvPr/>
        </p:nvPicPr>
        <p:blipFill>
          <a:blip r:embed="rId4"/>
          <a:stretch>
            <a:fillRect/>
          </a:stretch>
        </p:blipFill>
        <p:spPr>
          <a:xfrm>
            <a:off x="6014552" y="2086151"/>
            <a:ext cx="2165916" cy="2165916"/>
          </a:xfrm>
          <a:prstGeom prst="rect">
            <a:avLst/>
          </a:prstGeom>
          <a:effectLst>
            <a:glow rad="127000">
              <a:schemeClr val="accent3"/>
            </a:glow>
          </a:effectLst>
        </p:spPr>
      </p:pic>
      <p:sp>
        <p:nvSpPr>
          <p:cNvPr id="16" name="Rectangle 15"/>
          <p:cNvSpPr/>
          <p:nvPr/>
        </p:nvSpPr>
        <p:spPr>
          <a:xfrm>
            <a:off x="420130" y="1429913"/>
            <a:ext cx="4119213" cy="1511048"/>
          </a:xfrm>
          <a:prstGeom prst="rect">
            <a:avLst/>
          </a:prstGeom>
        </p:spPr>
        <p:txBody>
          <a:bodyPr wrap="square" anchor="ctr">
            <a:noAutofit/>
          </a:bodyPr>
          <a:lstStyle/>
          <a:p>
            <a:r>
              <a:rPr lang="en-US" sz="2400" dirty="0">
                <a:solidFill>
                  <a:schemeClr val="bg1"/>
                </a:solidFill>
              </a:rPr>
              <a:t>Any type of attempt to trick you into doing something to benefit the crooks.</a:t>
            </a:r>
          </a:p>
        </p:txBody>
      </p:sp>
      <p:sp>
        <p:nvSpPr>
          <p:cNvPr id="17" name="Rectangle 16"/>
          <p:cNvSpPr/>
          <p:nvPr/>
        </p:nvSpPr>
        <p:spPr>
          <a:xfrm>
            <a:off x="526810" y="2940961"/>
            <a:ext cx="3816589" cy="2784127"/>
          </a:xfrm>
          <a:prstGeom prst="rect">
            <a:avLst/>
          </a:prstGeom>
        </p:spPr>
        <p:txBody>
          <a:bodyPr wrap="square" anchor="ctr">
            <a:noAutofit/>
          </a:bodyPr>
          <a:lstStyle/>
          <a:p>
            <a:pPr marL="457200" indent="-457200">
              <a:spcAft>
                <a:spcPts val="600"/>
              </a:spcAft>
              <a:buFont typeface="Arial" panose="020B0604020202020204" pitchFamily="34" charset="0"/>
              <a:buChar char="•"/>
            </a:pPr>
            <a:r>
              <a:rPr lang="en-US" sz="2400" dirty="0">
                <a:solidFill>
                  <a:schemeClr val="bg1"/>
                </a:solidFill>
              </a:rPr>
              <a:t>Opening an attachment in email</a:t>
            </a:r>
          </a:p>
          <a:p>
            <a:pPr marL="457200" indent="-457200">
              <a:spcAft>
                <a:spcPts val="600"/>
              </a:spcAft>
              <a:buFont typeface="Arial" panose="020B0604020202020204" pitchFamily="34" charset="0"/>
              <a:buChar char="•"/>
            </a:pPr>
            <a:r>
              <a:rPr lang="en-US" sz="2400" dirty="0">
                <a:solidFill>
                  <a:schemeClr val="bg1"/>
                </a:solidFill>
              </a:rPr>
              <a:t>Clicking on a link</a:t>
            </a:r>
          </a:p>
          <a:p>
            <a:pPr marL="457200" indent="-457200">
              <a:spcAft>
                <a:spcPts val="600"/>
              </a:spcAft>
              <a:buFont typeface="Arial" panose="020B0604020202020204" pitchFamily="34" charset="0"/>
              <a:buChar char="•"/>
            </a:pPr>
            <a:r>
              <a:rPr lang="en-US" sz="2400" dirty="0">
                <a:solidFill>
                  <a:schemeClr val="bg1"/>
                </a:solidFill>
              </a:rPr>
              <a:t>Sharing confidential information</a:t>
            </a:r>
          </a:p>
          <a:p>
            <a:pPr marL="457200" indent="-457200">
              <a:spcAft>
                <a:spcPts val="600"/>
              </a:spcAft>
              <a:buFont typeface="Arial" panose="020B0604020202020204" pitchFamily="34" charset="0"/>
              <a:buChar char="•"/>
            </a:pPr>
            <a:r>
              <a:rPr lang="en-US" sz="2400" dirty="0">
                <a:solidFill>
                  <a:schemeClr val="bg1"/>
                </a:solidFill>
              </a:rPr>
              <a:t>Transferring funds</a:t>
            </a:r>
          </a:p>
        </p:txBody>
      </p:sp>
      <p:sp>
        <p:nvSpPr>
          <p:cNvPr id="20" name="TextBox 19"/>
          <p:cNvSpPr txBox="1"/>
          <p:nvPr/>
        </p:nvSpPr>
        <p:spPr>
          <a:xfrm>
            <a:off x="5868607" y="4456220"/>
            <a:ext cx="2457805" cy="1077218"/>
          </a:xfrm>
          <a:prstGeom prst="rect">
            <a:avLst/>
          </a:prstGeom>
          <a:noFill/>
        </p:spPr>
        <p:txBody>
          <a:bodyPr wrap="square" rtlCol="0">
            <a:spAutoFit/>
          </a:bodyPr>
          <a:lstStyle/>
          <a:p>
            <a:pPr algn="ctr"/>
            <a:r>
              <a:rPr lang="en-US" sz="3200" dirty="0">
                <a:solidFill>
                  <a:srgbClr val="FF8300"/>
                </a:solidFill>
              </a:rPr>
              <a:t>MASS</a:t>
            </a:r>
          </a:p>
          <a:p>
            <a:pPr algn="ctr"/>
            <a:r>
              <a:rPr lang="en-US" sz="3200" dirty="0">
                <a:solidFill>
                  <a:srgbClr val="FF8300"/>
                </a:solidFill>
              </a:rPr>
              <a:t>PHISHING</a:t>
            </a:r>
          </a:p>
        </p:txBody>
      </p:sp>
      <p:sp>
        <p:nvSpPr>
          <p:cNvPr id="21" name="TextBox 20"/>
          <p:cNvSpPr txBox="1"/>
          <p:nvPr/>
        </p:nvSpPr>
        <p:spPr>
          <a:xfrm>
            <a:off x="8487681" y="4425516"/>
            <a:ext cx="2703585" cy="1077218"/>
          </a:xfrm>
          <a:prstGeom prst="rect">
            <a:avLst/>
          </a:prstGeom>
          <a:noFill/>
        </p:spPr>
        <p:txBody>
          <a:bodyPr wrap="square" rtlCol="0">
            <a:spAutoFit/>
          </a:bodyPr>
          <a:lstStyle/>
          <a:p>
            <a:pPr algn="ctr"/>
            <a:r>
              <a:rPr lang="en-US" sz="3200" dirty="0">
                <a:solidFill>
                  <a:srgbClr val="FF8300"/>
                </a:solidFill>
              </a:rPr>
              <a:t>SPEAR</a:t>
            </a:r>
          </a:p>
          <a:p>
            <a:pPr algn="ctr"/>
            <a:r>
              <a:rPr lang="en-US" sz="3200" dirty="0">
                <a:solidFill>
                  <a:srgbClr val="FF8300"/>
                </a:solidFill>
              </a:rPr>
              <a:t>PHISHING</a:t>
            </a:r>
          </a:p>
        </p:txBody>
      </p:sp>
    </p:spTree>
    <p:extLst>
      <p:ext uri="{BB962C8B-B14F-4D97-AF65-F5344CB8AC3E}">
        <p14:creationId xmlns:p14="http://schemas.microsoft.com/office/powerpoint/2010/main" val="13745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4175760" cy="6909075"/>
          </a:xfrm>
          <a:prstGeom prst="rect">
            <a:avLst/>
          </a:prstGeom>
          <a:solidFill>
            <a:srgbClr val="0000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p:txBody>
          <a:bodyPr/>
          <a:lstStyle/>
          <a:p>
            <a:r>
              <a:rPr lang="en-US" dirty="0">
                <a:solidFill>
                  <a:schemeClr val="bg1"/>
                </a:solidFill>
                <a:latin typeface="+mn-lt"/>
              </a:rPr>
              <a:t>Mass Phishing</a:t>
            </a:r>
          </a:p>
        </p:txBody>
      </p:sp>
      <p:sp>
        <p:nvSpPr>
          <p:cNvPr id="3" name="Slide Number Placeholder 2"/>
          <p:cNvSpPr>
            <a:spLocks noGrp="1"/>
          </p:cNvSpPr>
          <p:nvPr>
            <p:ph type="sldNum" sz="quarter" idx="4294967295"/>
          </p:nvPr>
        </p:nvSpPr>
        <p:spPr>
          <a:xfrm>
            <a:off x="11684000" y="6340475"/>
            <a:ext cx="508000" cy="365125"/>
          </a:xfrm>
        </p:spPr>
        <p:txBody>
          <a:bodyPr/>
          <a:lstStyle/>
          <a:p>
            <a:fld id="{602BDA9C-0978-EE47-B544-15FE77EDF278}" type="slidenum">
              <a:rPr lang="en-US" smtClean="0">
                <a:solidFill>
                  <a:srgbClr val="005BB5">
                    <a:lumMod val="40000"/>
                    <a:lumOff val="60000"/>
                  </a:srgbClr>
                </a:solidFill>
              </a:rPr>
              <a:pPr/>
              <a:t>6</a:t>
            </a:fld>
            <a:endParaRPr lang="en-US" dirty="0">
              <a:solidFill>
                <a:srgbClr val="005BB5">
                  <a:lumMod val="40000"/>
                  <a:lumOff val="60000"/>
                </a:srgbClr>
              </a:solidFill>
            </a:endParaRPr>
          </a:p>
        </p:txBody>
      </p:sp>
      <p:sp>
        <p:nvSpPr>
          <p:cNvPr id="16" name="Rectangle 15"/>
          <p:cNvSpPr/>
          <p:nvPr/>
        </p:nvSpPr>
        <p:spPr>
          <a:xfrm>
            <a:off x="420130" y="1374683"/>
            <a:ext cx="3542272" cy="4789713"/>
          </a:xfrm>
          <a:prstGeom prst="rect">
            <a:avLst/>
          </a:prstGeom>
        </p:spPr>
        <p:txBody>
          <a:bodyPr wrap="square" anchor="ctr">
            <a:noAutofit/>
          </a:bodyPr>
          <a:lstStyle/>
          <a:p>
            <a:pPr marL="342900" indent="-342900">
              <a:spcAft>
                <a:spcPts val="1200"/>
              </a:spcAft>
              <a:buFont typeface="Arial" panose="020B0604020202020204" pitchFamily="34" charset="0"/>
              <a:buChar char="•"/>
            </a:pPr>
            <a:r>
              <a:rPr lang="en-US" sz="2000" b="1" dirty="0">
                <a:solidFill>
                  <a:schemeClr val="bg1"/>
                </a:solidFill>
              </a:rPr>
              <a:t>Target: Individuals’ Assets</a:t>
            </a:r>
            <a:r>
              <a:rPr lang="en-US" sz="2000" dirty="0">
                <a:solidFill>
                  <a:schemeClr val="bg1"/>
                </a:solidFill>
              </a:rPr>
              <a:t> e.g. bank accounts, identity, login credentials.</a:t>
            </a:r>
            <a:endParaRPr lang="en-US" sz="2000" b="1" dirty="0">
              <a:solidFill>
                <a:schemeClr val="bg1"/>
              </a:solidFill>
            </a:endParaRPr>
          </a:p>
          <a:p>
            <a:pPr marL="342900" indent="-342900">
              <a:spcAft>
                <a:spcPts val="1200"/>
              </a:spcAft>
              <a:buFont typeface="Arial" panose="020B0604020202020204" pitchFamily="34" charset="0"/>
              <a:buChar char="•"/>
            </a:pPr>
            <a:r>
              <a:rPr lang="en-US" sz="2000" dirty="0">
                <a:solidFill>
                  <a:schemeClr val="bg1"/>
                </a:solidFill>
              </a:rPr>
              <a:t>Typically aimed at consumers</a:t>
            </a:r>
          </a:p>
          <a:p>
            <a:pPr marL="342900" indent="-342900">
              <a:spcAft>
                <a:spcPts val="1200"/>
              </a:spcAft>
              <a:buFont typeface="Arial" panose="020B0604020202020204" pitchFamily="34" charset="0"/>
              <a:buChar char="•"/>
            </a:pPr>
            <a:r>
              <a:rPr lang="en-GB" sz="2000" dirty="0">
                <a:solidFill>
                  <a:schemeClr val="bg1"/>
                </a:solidFill>
              </a:rPr>
              <a:t>Impersonal: mass email </a:t>
            </a:r>
            <a:br>
              <a:rPr lang="en-GB" sz="2000" dirty="0">
                <a:solidFill>
                  <a:schemeClr val="bg1"/>
                </a:solidFill>
              </a:rPr>
            </a:br>
            <a:r>
              <a:rPr lang="en-GB" sz="2000" dirty="0">
                <a:solidFill>
                  <a:schemeClr val="bg1"/>
                </a:solidFill>
              </a:rPr>
              <a:t>mail outs </a:t>
            </a:r>
            <a:endParaRPr lang="en-US" sz="2000" dirty="0">
              <a:solidFill>
                <a:schemeClr val="bg1"/>
              </a:solidFill>
            </a:endParaRPr>
          </a:p>
          <a:p>
            <a:pPr marL="342900" indent="-342900">
              <a:spcAft>
                <a:spcPts val="1200"/>
              </a:spcAft>
              <a:buFont typeface="Arial" panose="020B0604020202020204" pitchFamily="34" charset="0"/>
              <a:buChar char="•"/>
            </a:pPr>
            <a:r>
              <a:rPr lang="en-US" sz="2000" dirty="0">
                <a:solidFill>
                  <a:schemeClr val="bg1"/>
                </a:solidFill>
              </a:rPr>
              <a:t>Credentials used or sold for financial gain</a:t>
            </a:r>
          </a:p>
        </p:txBody>
      </p:sp>
      <p:pic>
        <p:nvPicPr>
          <p:cNvPr id="11" name="Picture 10"/>
          <p:cNvPicPr>
            <a:picLocks noChangeAspect="1"/>
          </p:cNvPicPr>
          <p:nvPr/>
        </p:nvPicPr>
        <p:blipFill rotWithShape="1">
          <a:blip r:embed="rId3"/>
          <a:srcRect l="736" t="2309" r="907" b="3314"/>
          <a:stretch/>
        </p:blipFill>
        <p:spPr>
          <a:xfrm>
            <a:off x="4648200" y="1752599"/>
            <a:ext cx="6995160" cy="33680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74992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602BDA9C-0978-EE47-B544-15FE77EDF278}" type="slidenum">
              <a:rPr lang="en-US" smtClean="0"/>
              <a:pPr/>
              <a:t>7</a:t>
            </a:fld>
            <a:endParaRPr lang="en-US" dirty="0"/>
          </a:p>
        </p:txBody>
      </p:sp>
      <p:sp>
        <p:nvSpPr>
          <p:cNvPr id="10" name="Rectangle 9"/>
          <p:cNvSpPr/>
          <p:nvPr/>
        </p:nvSpPr>
        <p:spPr>
          <a:xfrm>
            <a:off x="1030022" y="820975"/>
            <a:ext cx="10156371" cy="9297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t>What do these brands have in common?</a:t>
            </a:r>
            <a:endParaRPr lang="en-US" sz="4400" dirty="0"/>
          </a:p>
        </p:txBody>
      </p:sp>
      <p:pic>
        <p:nvPicPr>
          <p:cNvPr id="1028" name="Picture 4" descr="Image result for apple logo">
            <a:extLst>
              <a:ext uri="{FF2B5EF4-FFF2-40B4-BE49-F238E27FC236}">
                <a16:creationId xmlns:a16="http://schemas.microsoft.com/office/drawing/2014/main" id="{4709C881-C061-4145-B38C-E303D834BAA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327" y="2180757"/>
            <a:ext cx="3154556" cy="1774438"/>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D1267ABD-E7D0-478A-8286-8A5A267BD87F}"/>
              </a:ext>
            </a:extLst>
          </p:cNvPr>
          <p:cNvGrpSpPr/>
          <p:nvPr/>
        </p:nvGrpSpPr>
        <p:grpSpPr>
          <a:xfrm>
            <a:off x="4530930" y="2169606"/>
            <a:ext cx="3154556" cy="1774438"/>
            <a:chOff x="5779867" y="3864593"/>
            <a:chExt cx="3154556" cy="1774438"/>
          </a:xfrm>
        </p:grpSpPr>
        <p:sp>
          <p:nvSpPr>
            <p:cNvPr id="2" name="Rectangle 1">
              <a:extLst>
                <a:ext uri="{FF2B5EF4-FFF2-40B4-BE49-F238E27FC236}">
                  <a16:creationId xmlns:a16="http://schemas.microsoft.com/office/drawing/2014/main" id="{A2982DD1-5EEC-4C28-9EA9-50AB3381080A}"/>
                </a:ext>
              </a:extLst>
            </p:cNvPr>
            <p:cNvSpPr/>
            <p:nvPr/>
          </p:nvSpPr>
          <p:spPr>
            <a:xfrm>
              <a:off x="5779867" y="3864593"/>
              <a:ext cx="3154556" cy="17744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8" descr="http://media.corporate-ir.net/media_files/IROL/17/176060/img/logos/thumb/amazon_logo_th.jpg">
              <a:extLst>
                <a:ext uri="{FF2B5EF4-FFF2-40B4-BE49-F238E27FC236}">
                  <a16:creationId xmlns:a16="http://schemas.microsoft.com/office/drawing/2014/main" id="{3C54C280-37A1-473C-ADF8-96DA71DC4F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9867" y="4292951"/>
              <a:ext cx="3154556" cy="1163043"/>
            </a:xfrm>
            <a:prstGeom prst="rect">
              <a:avLst/>
            </a:prstGeom>
            <a:noFill/>
            <a:extLst>
              <a:ext uri="{909E8E84-426E-40DD-AFC4-6F175D3DCCD1}">
                <a14:hiddenFill xmlns:a14="http://schemas.microsoft.com/office/drawing/2010/main">
                  <a:solidFill>
                    <a:srgbClr val="FFFFFF"/>
                  </a:solidFill>
                </a14:hiddenFill>
              </a:ext>
            </a:extLst>
          </p:spPr>
        </p:pic>
      </p:grpSp>
      <p:pic>
        <p:nvPicPr>
          <p:cNvPr id="1034" name="Picture 10" descr="Image result for microsoft logo">
            <a:extLst>
              <a:ext uri="{FF2B5EF4-FFF2-40B4-BE49-F238E27FC236}">
                <a16:creationId xmlns:a16="http://schemas.microsoft.com/office/drawing/2014/main" id="{6514FCF0-E708-4945-AA4E-D22962320D0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2543" b="12543"/>
          <a:stretch/>
        </p:blipFill>
        <p:spPr bwMode="auto">
          <a:xfrm>
            <a:off x="8266588" y="2169606"/>
            <a:ext cx="3159876" cy="177443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EAEC2270-282F-4844-A9B7-4CD93BF463AB}"/>
              </a:ext>
            </a:extLst>
          </p:cNvPr>
          <p:cNvSpPr/>
          <p:nvPr/>
        </p:nvSpPr>
        <p:spPr>
          <a:xfrm>
            <a:off x="1030022" y="4764790"/>
            <a:ext cx="10156371" cy="9297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chemeClr val="accent3"/>
                </a:solidFill>
              </a:rPr>
              <a:t>3 Most Spoofed Brands in Phishing Attacks</a:t>
            </a:r>
            <a:endParaRPr lang="en-US" sz="4400" dirty="0">
              <a:solidFill>
                <a:schemeClr val="accent3"/>
              </a:solidFill>
            </a:endParaRPr>
          </a:p>
        </p:txBody>
      </p:sp>
    </p:spTree>
    <p:extLst>
      <p:ext uri="{BB962C8B-B14F-4D97-AF65-F5344CB8AC3E}">
        <p14:creationId xmlns:p14="http://schemas.microsoft.com/office/powerpoint/2010/main" val="468112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4175760" cy="6909075"/>
          </a:xfrm>
          <a:prstGeom prst="rect">
            <a:avLst/>
          </a:prstGeom>
          <a:solidFill>
            <a:srgbClr val="0000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p:txBody>
          <a:bodyPr/>
          <a:lstStyle/>
          <a:p>
            <a:r>
              <a:rPr lang="en-US" dirty="0">
                <a:solidFill>
                  <a:schemeClr val="bg1"/>
                </a:solidFill>
                <a:latin typeface="+mn-lt"/>
              </a:rPr>
              <a:t>Spear Phishing</a:t>
            </a:r>
          </a:p>
        </p:txBody>
      </p:sp>
      <p:sp>
        <p:nvSpPr>
          <p:cNvPr id="3" name="Slide Number Placeholder 2"/>
          <p:cNvSpPr>
            <a:spLocks noGrp="1"/>
          </p:cNvSpPr>
          <p:nvPr>
            <p:ph type="sldNum" sz="quarter" idx="4294967295"/>
          </p:nvPr>
        </p:nvSpPr>
        <p:spPr>
          <a:xfrm>
            <a:off x="11684000" y="6340475"/>
            <a:ext cx="508000" cy="365125"/>
          </a:xfrm>
        </p:spPr>
        <p:txBody>
          <a:bodyPr/>
          <a:lstStyle/>
          <a:p>
            <a:fld id="{602BDA9C-0978-EE47-B544-15FE77EDF278}" type="slidenum">
              <a:rPr lang="en-US" smtClean="0">
                <a:solidFill>
                  <a:srgbClr val="005BB5">
                    <a:lumMod val="40000"/>
                    <a:lumOff val="60000"/>
                  </a:srgbClr>
                </a:solidFill>
              </a:rPr>
              <a:pPr/>
              <a:t>8</a:t>
            </a:fld>
            <a:endParaRPr lang="en-US" dirty="0">
              <a:solidFill>
                <a:srgbClr val="005BB5">
                  <a:lumMod val="40000"/>
                  <a:lumOff val="60000"/>
                </a:srgbClr>
              </a:solidFill>
            </a:endParaRPr>
          </a:p>
        </p:txBody>
      </p:sp>
      <p:sp>
        <p:nvSpPr>
          <p:cNvPr id="16" name="Rectangle 15"/>
          <p:cNvSpPr/>
          <p:nvPr/>
        </p:nvSpPr>
        <p:spPr>
          <a:xfrm>
            <a:off x="420130" y="1341773"/>
            <a:ext cx="3542272" cy="4288970"/>
          </a:xfrm>
          <a:prstGeom prst="rect">
            <a:avLst/>
          </a:prstGeom>
        </p:spPr>
        <p:txBody>
          <a:bodyPr wrap="square" anchor="ctr">
            <a:noAutofit/>
          </a:bodyPr>
          <a:lstStyle/>
          <a:p>
            <a:pPr marL="342900" indent="-342900">
              <a:spcAft>
                <a:spcPts val="1800"/>
              </a:spcAft>
              <a:buFont typeface="Arial" panose="020B0604020202020204" pitchFamily="34" charset="0"/>
              <a:buChar char="•"/>
            </a:pPr>
            <a:r>
              <a:rPr lang="en-US" sz="2000" b="1" dirty="0">
                <a:solidFill>
                  <a:schemeClr val="bg1"/>
                </a:solidFill>
              </a:rPr>
              <a:t>Target: The assets of a specific organization</a:t>
            </a:r>
            <a:r>
              <a:rPr lang="en-US" sz="2000" dirty="0">
                <a:solidFill>
                  <a:schemeClr val="bg1"/>
                </a:solidFill>
              </a:rPr>
              <a:t> e.g. data, money</a:t>
            </a:r>
            <a:endParaRPr lang="en-US" sz="2000" b="1" dirty="0">
              <a:solidFill>
                <a:schemeClr val="bg1"/>
              </a:solidFill>
            </a:endParaRPr>
          </a:p>
          <a:p>
            <a:pPr marL="342900" indent="-342900">
              <a:spcAft>
                <a:spcPts val="1800"/>
              </a:spcAft>
              <a:buFont typeface="Arial" panose="020B0604020202020204" pitchFamily="34" charset="0"/>
              <a:buChar char="•"/>
            </a:pPr>
            <a:r>
              <a:rPr lang="en-US" sz="2000" dirty="0">
                <a:solidFill>
                  <a:schemeClr val="bg1"/>
                </a:solidFill>
              </a:rPr>
              <a:t>Typically target an individual or specific group in an organization</a:t>
            </a:r>
          </a:p>
          <a:p>
            <a:pPr marL="342900" indent="-342900">
              <a:spcAft>
                <a:spcPts val="1800"/>
              </a:spcAft>
              <a:buFont typeface="Arial" panose="020B0604020202020204" pitchFamily="34" charset="0"/>
              <a:buChar char="•"/>
            </a:pPr>
            <a:r>
              <a:rPr lang="en-GB" sz="2000" dirty="0">
                <a:solidFill>
                  <a:schemeClr val="bg1"/>
                </a:solidFill>
              </a:rPr>
              <a:t>Often use spoofed </a:t>
            </a:r>
            <a:br>
              <a:rPr lang="en-GB" sz="2000" dirty="0">
                <a:solidFill>
                  <a:schemeClr val="bg1"/>
                </a:solidFill>
              </a:rPr>
            </a:br>
            <a:r>
              <a:rPr lang="en-GB" sz="2000" dirty="0">
                <a:solidFill>
                  <a:schemeClr val="bg1"/>
                </a:solidFill>
              </a:rPr>
              <a:t>(look-a-like) email addresses </a:t>
            </a:r>
          </a:p>
          <a:p>
            <a:pPr marL="342900" indent="-342900">
              <a:spcAft>
                <a:spcPts val="1800"/>
              </a:spcAft>
              <a:buFont typeface="Arial" panose="020B0604020202020204" pitchFamily="34" charset="0"/>
              <a:buChar char="•"/>
            </a:pPr>
            <a:r>
              <a:rPr lang="en-US" sz="2000" dirty="0">
                <a:solidFill>
                  <a:schemeClr val="bg1"/>
                </a:solidFill>
              </a:rPr>
              <a:t>Impersonate trusted sources and  senior executives</a:t>
            </a:r>
          </a:p>
        </p:txBody>
      </p:sp>
      <p:grpSp>
        <p:nvGrpSpPr>
          <p:cNvPr id="7" name="Group 6"/>
          <p:cNvGrpSpPr/>
          <p:nvPr/>
        </p:nvGrpSpPr>
        <p:grpSpPr>
          <a:xfrm>
            <a:off x="4800600" y="1135161"/>
            <a:ext cx="6781800" cy="4638751"/>
            <a:chOff x="4267200" y="1696961"/>
            <a:chExt cx="6781800" cy="4638751"/>
          </a:xfrm>
        </p:grpSpPr>
        <p:pic>
          <p:nvPicPr>
            <p:cNvPr id="8" name="Picture 7"/>
            <p:cNvPicPr>
              <a:picLocks noChangeAspect="1"/>
            </p:cNvPicPr>
            <p:nvPr/>
          </p:nvPicPr>
          <p:blipFill>
            <a:blip r:embed="rId3"/>
            <a:stretch>
              <a:fillRect/>
            </a:stretch>
          </p:blipFill>
          <p:spPr>
            <a:xfrm>
              <a:off x="4267200" y="1696961"/>
              <a:ext cx="6781800" cy="4638751"/>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4800600" y="3962400"/>
              <a:ext cx="1371600" cy="76200"/>
            </a:xfrm>
            <a:prstGeom prst="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4648200" y="2206411"/>
              <a:ext cx="1371600" cy="76200"/>
            </a:xfrm>
            <a:prstGeom prst="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643358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mn-lt"/>
              </a:rPr>
              <a:t>Can You Spot the Phish?</a:t>
            </a:r>
            <a:endParaRPr lang="en-US" dirty="0">
              <a:latin typeface="+mn-lt"/>
            </a:endParaRPr>
          </a:p>
        </p:txBody>
      </p:sp>
      <p:sp>
        <p:nvSpPr>
          <p:cNvPr id="3" name="Slide Number Placeholder 2"/>
          <p:cNvSpPr>
            <a:spLocks noGrp="1"/>
          </p:cNvSpPr>
          <p:nvPr>
            <p:ph type="sldNum" sz="quarter" idx="11"/>
          </p:nvPr>
        </p:nvSpPr>
        <p:spPr>
          <a:xfrm>
            <a:off x="11776729" y="5882470"/>
            <a:ext cx="507868" cy="365125"/>
          </a:xfrm>
        </p:spPr>
        <p:txBody>
          <a:bodyPr/>
          <a:lstStyle/>
          <a:p>
            <a:fld id="{602BDA9C-0978-EE47-B544-15FE77EDF278}" type="slidenum">
              <a:rPr lang="en-US" smtClean="0"/>
              <a:pPr/>
              <a:t>9</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773" y="1198605"/>
            <a:ext cx="3947314" cy="537053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6070" y="1209869"/>
            <a:ext cx="3930755" cy="534800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4029" y="1201290"/>
            <a:ext cx="3929338" cy="5346080"/>
          </a:xfrm>
          <a:prstGeom prst="rect">
            <a:avLst/>
          </a:prstGeom>
        </p:spPr>
      </p:pic>
    </p:spTree>
    <p:extLst>
      <p:ext uri="{BB962C8B-B14F-4D97-AF65-F5344CB8AC3E}">
        <p14:creationId xmlns:p14="http://schemas.microsoft.com/office/powerpoint/2010/main" val="1842514661"/>
      </p:ext>
    </p:extLst>
  </p:cSld>
  <p:clrMapOvr>
    <a:masterClrMapping/>
  </p:clrMapOvr>
</p:sld>
</file>

<file path=ppt/theme/theme1.xml><?xml version="1.0" encoding="utf-8"?>
<a:theme xmlns:a="http://schemas.openxmlformats.org/drawingml/2006/main" name="Sophos">
  <a:themeElements>
    <a:clrScheme name="Sophos 5">
      <a:dk1>
        <a:srgbClr val="5A5A5A"/>
      </a:dk1>
      <a:lt1>
        <a:srgbClr val="FFFFFF"/>
      </a:lt1>
      <a:dk2>
        <a:srgbClr val="102939"/>
      </a:dk2>
      <a:lt2>
        <a:srgbClr val="6EB4E7"/>
      </a:lt2>
      <a:accent1>
        <a:srgbClr val="005BB5"/>
      </a:accent1>
      <a:accent2>
        <a:srgbClr val="0090DD"/>
      </a:accent2>
      <a:accent3>
        <a:srgbClr val="FF8300"/>
      </a:accent3>
      <a:accent4>
        <a:srgbClr val="3FAE29"/>
      </a:accent4>
      <a:accent5>
        <a:srgbClr val="00ABC7"/>
      </a:accent5>
      <a:accent6>
        <a:srgbClr val="003D7A"/>
      </a:accent6>
      <a:hlink>
        <a:srgbClr val="005EB8"/>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phos Template" id="{2F57F993-DEA9-0F47-ACFA-3BBB375FB9D1}" vid="{86EF9EEE-10ED-4748-83CB-6B6C1C0701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3400</TotalTime>
  <Words>2583</Words>
  <Application>Microsoft Office PowerPoint</Application>
  <PresentationFormat>Widescreen</PresentationFormat>
  <Paragraphs>361</Paragraphs>
  <Slides>34</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Calibri Light</vt:lpstr>
      <vt:lpstr>Courier New</vt:lpstr>
      <vt:lpstr>Franklin Gothic Demi</vt:lpstr>
      <vt:lpstr>LucidaGrande</vt:lpstr>
      <vt:lpstr>Wingdings</vt:lpstr>
      <vt:lpstr>Sophos</vt:lpstr>
      <vt:lpstr>PowerPoint Presentation</vt:lpstr>
      <vt:lpstr>The Rise of Cyberattacks</vt:lpstr>
      <vt:lpstr>Criminals Look For Ways Around Our Defenses</vt:lpstr>
      <vt:lpstr>Most Threats Come By Email</vt:lpstr>
      <vt:lpstr>What is Phishing?</vt:lpstr>
      <vt:lpstr>Mass Phishing</vt:lpstr>
      <vt:lpstr>PowerPoint Presentation</vt:lpstr>
      <vt:lpstr>Spear Phishing</vt:lpstr>
      <vt:lpstr>Can You Spot the Phish?</vt:lpstr>
      <vt:lpstr>Can You Spot the Phish?</vt:lpstr>
      <vt:lpstr>Can You Spot the Phish?</vt:lpstr>
      <vt:lpstr>Can You Spot the Phish?</vt:lpstr>
      <vt:lpstr>Genuine and Phishing Emails Are Often Very Similar</vt:lpstr>
      <vt:lpstr>Top 10 Phishing Email’s People Fall For</vt:lpstr>
      <vt:lpstr>Cybercrooks Are Increasingly Crafty</vt:lpstr>
      <vt:lpstr>Not Limited to Emails</vt:lpstr>
      <vt:lpstr>Don’t be Fooled by Format</vt:lpstr>
      <vt:lpstr>Importance of Training </vt:lpstr>
      <vt:lpstr>Ten Tell Tale Tips to Spot Phishing Emails</vt:lpstr>
      <vt:lpstr>Ten Tell-Tale Signs of Phishing</vt:lpstr>
      <vt:lpstr>Ten Tell-Tale Signs of Phishing</vt:lpstr>
      <vt:lpstr>Ten Tell-Tale Signs of Phishing</vt:lpstr>
      <vt:lpstr>Ten Tell-Tale Signs of Phishing</vt:lpstr>
      <vt:lpstr>Ten Tell-Tale Signs of Phishing</vt:lpstr>
      <vt:lpstr>Ten Tell-Tale Signs of Phishing</vt:lpstr>
      <vt:lpstr>Ten Tell-Tale Signs of Phishing</vt:lpstr>
      <vt:lpstr>Ten Tell-Tale Signs of Phishing</vt:lpstr>
      <vt:lpstr>Ten Tell-Tale Signs of Phishing</vt:lpstr>
      <vt:lpstr>Ten Tell-Tale Signs of Phishing</vt:lpstr>
      <vt:lpstr>Handy Checklist </vt:lpstr>
      <vt:lpstr>Resources to Help You Spot Phishing</vt:lpstr>
      <vt:lpstr>And Some Extra Online Banking Tips</vt:lpstr>
      <vt:lpstr>Sophos Home: Free Home PC and Mac Protection</vt:lpstr>
      <vt:lpstr>PowerPoint Presentation</vt:lpstr>
    </vt:vector>
  </TitlesOfParts>
  <Company>Sophos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16 41 57</dc:title>
  <dc:creator>Richard Beckett</dc:creator>
  <cp:lastModifiedBy>Harry McMullin</cp:lastModifiedBy>
  <cp:revision>92</cp:revision>
  <dcterms:created xsi:type="dcterms:W3CDTF">2017-02-08T13:57:07Z</dcterms:created>
  <dcterms:modified xsi:type="dcterms:W3CDTF">2019-07-11T08:57:24Z</dcterms:modified>
</cp:coreProperties>
</file>