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138" y="-1080"/>
      </p:cViewPr>
      <p:guideLst>
        <p:guide orient="horz" pos="2160"/>
        <p:guide pos="3840"/>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C979C7-CE37-4EB6-96B4-EB31F8B5C6A2}" type="datetimeFigureOut">
              <a:rPr lang="en-US" smtClean="0"/>
              <a:pPr/>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2510898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C979C7-CE37-4EB6-96B4-EB31F8B5C6A2}" type="datetimeFigureOut">
              <a:rPr lang="en-US" smtClean="0"/>
              <a:pPr/>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43551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C979C7-CE37-4EB6-96B4-EB31F8B5C6A2}" type="datetimeFigureOut">
              <a:rPr lang="en-US" smtClean="0"/>
              <a:pPr/>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277071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C979C7-CE37-4EB6-96B4-EB31F8B5C6A2}" type="datetimeFigureOut">
              <a:rPr lang="en-US" smtClean="0"/>
              <a:pPr/>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199288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C979C7-CE37-4EB6-96B4-EB31F8B5C6A2}" type="datetimeFigureOut">
              <a:rPr lang="en-US" smtClean="0"/>
              <a:pPr/>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3345423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C979C7-CE37-4EB6-96B4-EB31F8B5C6A2}" type="datetimeFigureOut">
              <a:rPr lang="en-US" smtClean="0"/>
              <a:pPr/>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82840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C979C7-CE37-4EB6-96B4-EB31F8B5C6A2}" type="datetimeFigureOut">
              <a:rPr lang="en-US" smtClean="0"/>
              <a:pPr/>
              <a:t>9/1/2016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943778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C979C7-CE37-4EB6-96B4-EB31F8B5C6A2}" type="datetimeFigureOut">
              <a:rPr lang="en-US" smtClean="0"/>
              <a:pPr/>
              <a:t>9/1/2016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124350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C979C7-CE37-4EB6-96B4-EB31F8B5C6A2}" type="datetimeFigureOut">
              <a:rPr lang="en-US" smtClean="0"/>
              <a:pPr/>
              <a:t>9/1/2016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230864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C979C7-CE37-4EB6-96B4-EB31F8B5C6A2}" type="datetimeFigureOut">
              <a:rPr lang="en-US" smtClean="0"/>
              <a:pPr/>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417662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C979C7-CE37-4EB6-96B4-EB31F8B5C6A2}" type="datetimeFigureOut">
              <a:rPr lang="en-US" smtClean="0"/>
              <a:pPr/>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F47A4-3F25-4BA7-A580-2900E88ECD38}" type="slidenum">
              <a:rPr lang="en-US" smtClean="0"/>
              <a:pPr/>
              <a:t>‹#›</a:t>
            </a:fld>
            <a:endParaRPr lang="en-US"/>
          </a:p>
        </p:txBody>
      </p:sp>
    </p:spTree>
    <p:extLst>
      <p:ext uri="{BB962C8B-B14F-4D97-AF65-F5344CB8AC3E}">
        <p14:creationId xmlns:p14="http://schemas.microsoft.com/office/powerpoint/2010/main" val="3963394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C979C7-CE37-4EB6-96B4-EB31F8B5C6A2}" type="datetimeFigureOut">
              <a:rPr lang="en-US" smtClean="0"/>
              <a:pPr/>
              <a:t>9/1/2016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F47A4-3F25-4BA7-A580-2900E88ECD38}" type="slidenum">
              <a:rPr lang="en-US" smtClean="0"/>
              <a:pPr/>
              <a:t>‹#›</a:t>
            </a:fld>
            <a:endParaRPr lang="en-US"/>
          </a:p>
        </p:txBody>
      </p:sp>
    </p:spTree>
    <p:extLst>
      <p:ext uri="{BB962C8B-B14F-4D97-AF65-F5344CB8AC3E}">
        <p14:creationId xmlns:p14="http://schemas.microsoft.com/office/powerpoint/2010/main" val="98113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1062" y="1830049"/>
            <a:ext cx="6858000" cy="990600"/>
          </a:xfrm>
        </p:spPr>
        <p:txBody>
          <a:bodyPr>
            <a:normAutofit fontScale="90000"/>
          </a:bodyPr>
          <a:lstStyle/>
          <a:p>
            <a:r>
              <a:rPr lang="en-US" dirty="0" smtClean="0"/>
              <a:t>Title I, Part A </a:t>
            </a:r>
            <a:br>
              <a:rPr lang="en-US" dirty="0" smtClean="0"/>
            </a:br>
            <a:r>
              <a:rPr lang="en-US" dirty="0" smtClean="0"/>
              <a:t>TITULO I, PARTE A</a:t>
            </a:r>
            <a:endParaRPr lang="en-US" dirty="0"/>
          </a:p>
        </p:txBody>
      </p:sp>
      <p:sp>
        <p:nvSpPr>
          <p:cNvPr id="3" name="Subtitle 2"/>
          <p:cNvSpPr>
            <a:spLocks noGrp="1"/>
          </p:cNvSpPr>
          <p:nvPr>
            <p:ph type="subTitle" idx="1"/>
          </p:nvPr>
        </p:nvSpPr>
        <p:spPr>
          <a:xfrm>
            <a:off x="2542082" y="3996128"/>
            <a:ext cx="6400800" cy="1600200"/>
          </a:xfrm>
        </p:spPr>
        <p:txBody>
          <a:bodyPr>
            <a:normAutofit fontScale="85000" lnSpcReduction="20000"/>
          </a:bodyPr>
          <a:lstStyle/>
          <a:p>
            <a:r>
              <a:rPr lang="en-US" dirty="0" smtClean="0"/>
              <a:t>Annual Parent Meeting</a:t>
            </a:r>
            <a:br>
              <a:rPr lang="en-US" dirty="0" smtClean="0"/>
            </a:br>
            <a:r>
              <a:rPr lang="en-US" dirty="0" smtClean="0"/>
              <a:t>JUNTA ANUAL DE PADRES</a:t>
            </a:r>
          </a:p>
          <a:p>
            <a:r>
              <a:rPr lang="en-US" dirty="0" smtClean="0"/>
              <a:t> </a:t>
            </a:r>
          </a:p>
          <a:p>
            <a:r>
              <a:rPr lang="en-US" dirty="0" smtClean="0"/>
              <a:t>Roy P. Benavidez Elementary</a:t>
            </a:r>
          </a:p>
          <a:p>
            <a:r>
              <a:rPr lang="en-US" dirty="0" smtClean="0"/>
              <a:t>September 1, 2016</a:t>
            </a:r>
            <a:endParaRPr lang="en-US" dirty="0"/>
          </a:p>
        </p:txBody>
      </p:sp>
    </p:spTree>
    <p:extLst>
      <p:ext uri="{BB962C8B-B14F-4D97-AF65-F5344CB8AC3E}">
        <p14:creationId xmlns:p14="http://schemas.microsoft.com/office/powerpoint/2010/main" val="2929984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694060" y="2707056"/>
            <a:ext cx="5648623" cy="1204306"/>
          </a:xfrm>
        </p:spPr>
        <p:txBody>
          <a:bodyPr>
            <a:noAutofit/>
          </a:bodyPr>
          <a:lstStyle/>
          <a:p>
            <a:r>
              <a:rPr lang="en-US" sz="3600" dirty="0"/>
              <a:t>Parents’ Right-to-Know</a:t>
            </a:r>
            <a:br>
              <a:rPr lang="en-US" sz="3600" dirty="0"/>
            </a:br>
            <a:r>
              <a:rPr lang="en-US" sz="3600" dirty="0"/>
              <a:t>DERECHO DE SABER DE LOS PADRES</a:t>
            </a:r>
          </a:p>
        </p:txBody>
      </p:sp>
      <p:sp>
        <p:nvSpPr>
          <p:cNvPr id="4" name="Subtitle 3"/>
          <p:cNvSpPr>
            <a:spLocks noGrp="1"/>
          </p:cNvSpPr>
          <p:nvPr>
            <p:ph type="subTitle" idx="1"/>
          </p:nvPr>
        </p:nvSpPr>
        <p:spPr>
          <a:xfrm>
            <a:off x="1583961" y="4441488"/>
            <a:ext cx="9144000" cy="1655762"/>
          </a:xfrm>
        </p:spPr>
        <p:txBody>
          <a:bodyPr/>
          <a:lstStyle/>
          <a:p>
            <a:endParaRPr lang="en-US" dirty="0"/>
          </a:p>
        </p:txBody>
      </p:sp>
    </p:spTree>
    <p:extLst>
      <p:ext uri="{BB962C8B-B14F-4D97-AF65-F5344CB8AC3E}">
        <p14:creationId xmlns:p14="http://schemas.microsoft.com/office/powerpoint/2010/main" val="2873762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8003" y="350134"/>
            <a:ext cx="10515600" cy="1325563"/>
          </a:xfrm>
        </p:spPr>
        <p:txBody>
          <a:bodyPr/>
          <a:lstStyle/>
          <a:p>
            <a:r>
              <a:rPr lang="en-US" dirty="0" smtClean="0"/>
              <a:t>Teacher Qualifications</a:t>
            </a:r>
            <a:br>
              <a:rPr lang="en-US" dirty="0" smtClean="0"/>
            </a:br>
            <a:r>
              <a:rPr lang="en-US" dirty="0" smtClean="0"/>
              <a:t>ELEGIBILIDAD DE MAESTROS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You have the right to know…</a:t>
            </a:r>
          </a:p>
          <a:p>
            <a:pPr lvl="1"/>
            <a:r>
              <a:rPr lang="en-US" dirty="0" smtClean="0"/>
              <a:t> Whether the teacher has met state qualification and licensing criteria for the grade levels and subject areas in which the teacher provides instruction. </a:t>
            </a:r>
          </a:p>
          <a:p>
            <a:pPr lvl="1"/>
            <a:r>
              <a:rPr lang="en-US" dirty="0" smtClean="0"/>
              <a:t> Whether the teacher is teaching under emergency or other provisional status through which state qualifications or licensing criteria have been waived. </a:t>
            </a:r>
          </a:p>
          <a:p>
            <a:pPr lvl="1"/>
            <a:r>
              <a:rPr lang="en-US" dirty="0" smtClean="0"/>
              <a:t>The baccalaureate degree major of the teacher and any other graduate certification or degree held by the teacher, and the field of discipline of the certification or degree.</a:t>
            </a:r>
          </a:p>
          <a:p>
            <a:pPr marL="457200" lvl="1" indent="0">
              <a:buNone/>
            </a:pPr>
            <a:endParaRPr lang="en-US" dirty="0"/>
          </a:p>
          <a:p>
            <a:pPr marL="457200" lvl="1" indent="0">
              <a:buNone/>
            </a:pPr>
            <a:r>
              <a:rPr lang="es-ES" dirty="0" smtClean="0"/>
              <a:t>Usted tiene el derecho a saber ... </a:t>
            </a:r>
          </a:p>
          <a:p>
            <a:pPr lvl="1"/>
            <a:r>
              <a:rPr lang="es-ES" dirty="0" smtClean="0"/>
              <a:t>Si el maestro ha cumplido con los requerimientos del estado y normas de licencia para los grados y materias en las que el maestro proporciona la instrucción. </a:t>
            </a:r>
          </a:p>
          <a:p>
            <a:pPr lvl="1"/>
            <a:r>
              <a:rPr lang="es-ES" dirty="0" smtClean="0"/>
              <a:t>Si el maestro está enseñando bajo emergencia u otra manera provisional a través del cual no se han exigido los requisitos y se ha hecho una excepción temporal del estado para obtener la licencia .</a:t>
            </a:r>
          </a:p>
          <a:p>
            <a:pPr lvl="1"/>
            <a:r>
              <a:rPr lang="es-ES" dirty="0" smtClean="0"/>
              <a:t>La carrera de bachillerato que tiene el maestro y cualquier otra certificación o título obtenido por el maestro, y el campo de la disciplina de la certificación o título.</a:t>
            </a:r>
            <a:endParaRPr lang="en-US" dirty="0" smtClean="0"/>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928206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4764" y="740514"/>
            <a:ext cx="7048500" cy="548640"/>
          </a:xfrm>
        </p:spPr>
        <p:txBody>
          <a:bodyPr>
            <a:normAutofit fontScale="90000"/>
          </a:bodyPr>
          <a:lstStyle/>
          <a:p>
            <a:pPr algn="ctr"/>
            <a:r>
              <a:rPr lang="en-US" b="1" dirty="0" smtClean="0"/>
              <a:t>Paraprofessionals</a:t>
            </a:r>
            <a:br>
              <a:rPr lang="en-US" b="1" dirty="0" smtClean="0"/>
            </a:br>
            <a:r>
              <a:rPr lang="en-US" b="1" dirty="0" smtClean="0"/>
              <a:t>LOS ASISTENTES DE MAESTROS? </a:t>
            </a:r>
            <a:endParaRPr lang="en-US" b="1" dirty="0"/>
          </a:p>
        </p:txBody>
      </p:sp>
      <p:sp>
        <p:nvSpPr>
          <p:cNvPr id="3" name="Content Placeholder 2"/>
          <p:cNvSpPr>
            <a:spLocks noGrp="1"/>
          </p:cNvSpPr>
          <p:nvPr>
            <p:ph idx="1"/>
          </p:nvPr>
        </p:nvSpPr>
        <p:spPr>
          <a:xfrm>
            <a:off x="2346960" y="1760195"/>
            <a:ext cx="7520940" cy="4309572"/>
          </a:xfrm>
        </p:spPr>
        <p:txBody>
          <a:bodyPr>
            <a:noAutofit/>
          </a:bodyPr>
          <a:lstStyle/>
          <a:p>
            <a:endParaRPr lang="en-US" i="1" dirty="0"/>
          </a:p>
          <a:p>
            <a:r>
              <a:rPr lang="en-US" i="1" dirty="0"/>
              <a:t>You have the right to request information concerning whether your child is provided services by paraprofessionals, and if so, their qualifications.</a:t>
            </a:r>
          </a:p>
          <a:p>
            <a:pPr marL="0" indent="0">
              <a:buNone/>
            </a:pPr>
            <a:r>
              <a:rPr lang="en-US" i="1" dirty="0"/>
              <a:t> </a:t>
            </a:r>
          </a:p>
          <a:p>
            <a:r>
              <a:rPr lang="es-ES" dirty="0"/>
              <a:t>Usted tiene el derecho de solicitar información con respecto a si su hijo recibe servicios de asistentes de maestros, y si es así, su elegibilidad.</a:t>
            </a:r>
            <a:endParaRPr lang="en-US" dirty="0"/>
          </a:p>
        </p:txBody>
      </p:sp>
    </p:spTree>
    <p:extLst>
      <p:ext uri="{BB962C8B-B14F-4D97-AF65-F5344CB8AC3E}">
        <p14:creationId xmlns:p14="http://schemas.microsoft.com/office/powerpoint/2010/main" val="13021471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8662" y="740514"/>
            <a:ext cx="7124700" cy="548640"/>
          </a:xfrm>
        </p:spPr>
        <p:txBody>
          <a:bodyPr>
            <a:normAutofit fontScale="90000"/>
          </a:bodyPr>
          <a:lstStyle/>
          <a:p>
            <a:pPr algn="ctr"/>
            <a:r>
              <a:rPr lang="en-US" b="1" dirty="0" smtClean="0"/>
              <a:t>Paraprofessionals</a:t>
            </a:r>
            <a:r>
              <a:rPr lang="en-US" b="1" dirty="0"/>
              <a:t/>
            </a:r>
            <a:br>
              <a:rPr lang="en-US" b="1" dirty="0"/>
            </a:br>
            <a:r>
              <a:rPr lang="en-US" b="1" dirty="0" smtClean="0"/>
              <a:t>LOS </a:t>
            </a:r>
            <a:r>
              <a:rPr lang="en-US" b="1" dirty="0"/>
              <a:t>ASISTENTES DE MAESTROS? </a:t>
            </a:r>
            <a:r>
              <a:rPr lang="en-US" b="1" dirty="0" smtClean="0"/>
              <a:t> </a:t>
            </a:r>
            <a:endParaRPr lang="en-US" b="1" dirty="0"/>
          </a:p>
        </p:txBody>
      </p:sp>
      <p:sp>
        <p:nvSpPr>
          <p:cNvPr id="3" name="Content Placeholder 2"/>
          <p:cNvSpPr>
            <a:spLocks noGrp="1"/>
          </p:cNvSpPr>
          <p:nvPr>
            <p:ph idx="1"/>
          </p:nvPr>
        </p:nvSpPr>
        <p:spPr>
          <a:xfrm>
            <a:off x="1897505" y="1924987"/>
            <a:ext cx="7520940" cy="4724400"/>
          </a:xfrm>
        </p:spPr>
        <p:txBody>
          <a:bodyPr>
            <a:normAutofit/>
          </a:bodyPr>
          <a:lstStyle/>
          <a:p>
            <a:pPr marL="0" indent="0">
              <a:buNone/>
            </a:pPr>
            <a:r>
              <a:rPr lang="en-US" sz="1800" dirty="0"/>
              <a:t>The </a:t>
            </a:r>
            <a:r>
              <a:rPr lang="en-US" sz="1800" dirty="0" smtClean="0"/>
              <a:t>NCLB/ESSA </a:t>
            </a:r>
            <a:r>
              <a:rPr lang="en-US" sz="1800" dirty="0"/>
              <a:t>requirements state that all paraprofessionals who provide instructional duties must either have: </a:t>
            </a:r>
          </a:p>
          <a:p>
            <a:pPr lvl="1"/>
            <a:r>
              <a:rPr lang="en-US" sz="1800" dirty="0"/>
              <a:t>An associates degree; </a:t>
            </a:r>
          </a:p>
          <a:p>
            <a:pPr lvl="1"/>
            <a:r>
              <a:rPr lang="en-US" sz="1800" dirty="0"/>
              <a:t>48-hours from an accredited college or university; or </a:t>
            </a:r>
          </a:p>
          <a:p>
            <a:pPr lvl="1"/>
            <a:r>
              <a:rPr lang="en-US" sz="1800" dirty="0"/>
              <a:t>Training and demonstrated knowledge of and the ability to assist in instructing in the areas of reading, writing, and math, or in “school readiness”</a:t>
            </a:r>
          </a:p>
          <a:p>
            <a:pPr marL="0" lvl="1" indent="0">
              <a:buNone/>
            </a:pPr>
            <a:endParaRPr lang="en-US" sz="1800" dirty="0"/>
          </a:p>
          <a:p>
            <a:pPr marL="0" lvl="1" indent="0">
              <a:buNone/>
            </a:pPr>
            <a:r>
              <a:rPr lang="es-ES" sz="1800" b="1" dirty="0"/>
              <a:t>Los requisitos de NCLB afirman que todos los asistentes de maestros que  proporcionan cualquier instrucción deben tener: </a:t>
            </a:r>
          </a:p>
          <a:p>
            <a:pPr lvl="1"/>
            <a:r>
              <a:rPr lang="es-ES" sz="1800" dirty="0"/>
              <a:t>Un diploma de asociados (Carrera corta); </a:t>
            </a:r>
          </a:p>
          <a:p>
            <a:pPr lvl="1"/>
            <a:r>
              <a:rPr lang="es-ES" sz="1800" dirty="0"/>
              <a:t>48 horas en un colegio o universidad acreditada; o </a:t>
            </a:r>
          </a:p>
          <a:p>
            <a:pPr lvl="1"/>
            <a:r>
              <a:rPr lang="es-ES" sz="1800" dirty="0"/>
              <a:t>Entrenamiento y haber demostrado conocimiento y la capacidad para ayudar en la instrucción en las áreas de lectura, escritura y matemáticas, o en "preparación para la escuela"</a:t>
            </a:r>
            <a:endParaRPr lang="en-US" sz="1800" dirty="0"/>
          </a:p>
        </p:txBody>
      </p:sp>
    </p:spTree>
    <p:extLst>
      <p:ext uri="{BB962C8B-B14F-4D97-AF65-F5344CB8AC3E}">
        <p14:creationId xmlns:p14="http://schemas.microsoft.com/office/powerpoint/2010/main" val="1011680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365760"/>
            <a:ext cx="7200900" cy="548640"/>
          </a:xfrm>
        </p:spPr>
        <p:txBody>
          <a:bodyPr>
            <a:normAutofit fontScale="90000"/>
          </a:bodyPr>
          <a:lstStyle/>
          <a:p>
            <a:pPr algn="ctr"/>
            <a:r>
              <a:rPr lang="en-US" sz="2400" b="1" dirty="0" smtClean="0"/>
              <a:t>State Assessments</a:t>
            </a:r>
            <a:r>
              <a:rPr lang="en-US" sz="2400" b="1" dirty="0"/>
              <a:t/>
            </a:r>
            <a:br>
              <a:rPr lang="en-US" sz="2400" b="1" dirty="0"/>
            </a:br>
            <a:r>
              <a:rPr lang="en-US" sz="2400" b="1" dirty="0" smtClean="0"/>
              <a:t>LAS </a:t>
            </a:r>
            <a:r>
              <a:rPr lang="en-US" sz="2400" b="1" dirty="0"/>
              <a:t>EVALUACIONES DEL </a:t>
            </a:r>
            <a:r>
              <a:rPr lang="en-US" sz="2400" b="1" dirty="0" smtClean="0"/>
              <a:t>ESTADO </a:t>
            </a:r>
            <a:endParaRPr lang="en-US" sz="2400" b="1" dirty="0"/>
          </a:p>
        </p:txBody>
      </p:sp>
      <p:sp>
        <p:nvSpPr>
          <p:cNvPr id="3" name="Content Placeholder 2"/>
          <p:cNvSpPr>
            <a:spLocks noGrp="1"/>
          </p:cNvSpPr>
          <p:nvPr>
            <p:ph idx="1"/>
          </p:nvPr>
        </p:nvSpPr>
        <p:spPr>
          <a:xfrm>
            <a:off x="2133600" y="1295400"/>
            <a:ext cx="8077200" cy="4724400"/>
          </a:xfrm>
        </p:spPr>
        <p:txBody>
          <a:bodyPr>
            <a:normAutofit fontScale="70000" lnSpcReduction="20000"/>
          </a:bodyPr>
          <a:lstStyle/>
          <a:p>
            <a:r>
              <a:rPr lang="en-US" b="0" i="1" dirty="0" smtClean="0"/>
              <a:t>You have the right to know about the achievement level of your child in each of the state’s academic assessments – STAAR and End of Course. </a:t>
            </a:r>
          </a:p>
          <a:p>
            <a:r>
              <a:rPr lang="en-US" b="0" dirty="0" smtClean="0"/>
              <a:t>Our campus provides copies of the Confidential Student Report (CSR) for each student who participates in STAAR and End of Course.  </a:t>
            </a:r>
          </a:p>
          <a:p>
            <a:r>
              <a:rPr lang="en-US" b="0" dirty="0" smtClean="0"/>
              <a:t>Other assessments, such as TELPAS (Texas English Language Proficiency Assessment System) for English language learners and TEEJAS Lee and TPRI, are also shared with parents, if it applies to your child. </a:t>
            </a:r>
          </a:p>
          <a:p>
            <a:endParaRPr lang="en-US" b="0" dirty="0"/>
          </a:p>
          <a:p>
            <a:r>
              <a:rPr lang="es-ES" b="0" dirty="0"/>
              <a:t>Usted tiene el derecho de conocer el nivel de logro de su hijo en cada una de las evaluaciones académicas del estado </a:t>
            </a:r>
            <a:r>
              <a:rPr lang="es-ES" b="0" dirty="0" smtClean="0"/>
              <a:t>– De STAAR </a:t>
            </a:r>
            <a:r>
              <a:rPr lang="es-ES" b="0" dirty="0"/>
              <a:t>de </a:t>
            </a:r>
            <a:r>
              <a:rPr lang="es-ES" b="0" dirty="0" smtClean="0"/>
              <a:t>Exámenes de Fin </a:t>
            </a:r>
            <a:r>
              <a:rPr lang="es-ES" b="0" dirty="0"/>
              <a:t>de Curso. </a:t>
            </a:r>
            <a:endParaRPr lang="es-ES" b="0" dirty="0" smtClean="0"/>
          </a:p>
          <a:p>
            <a:r>
              <a:rPr lang="es-ES" b="0" dirty="0" smtClean="0"/>
              <a:t>Nuestra escuela ofrece </a:t>
            </a:r>
            <a:r>
              <a:rPr lang="es-ES" b="0" dirty="0"/>
              <a:t>ejemplares </a:t>
            </a:r>
            <a:r>
              <a:rPr lang="es-ES" b="0" dirty="0" smtClean="0"/>
              <a:t>del Informe </a:t>
            </a:r>
            <a:r>
              <a:rPr lang="es-ES" b="0" dirty="0"/>
              <a:t>Confidencial del Estudiante (CSR) para cada estudiante que participa en STAAR y </a:t>
            </a:r>
            <a:r>
              <a:rPr lang="es-ES" b="0" dirty="0" smtClean="0"/>
              <a:t>en Exámenes de Fin </a:t>
            </a:r>
            <a:r>
              <a:rPr lang="es-ES" b="0" dirty="0"/>
              <a:t>de Curso. </a:t>
            </a:r>
            <a:endParaRPr lang="es-ES" b="0" dirty="0" smtClean="0"/>
          </a:p>
          <a:p>
            <a:r>
              <a:rPr lang="es-ES" b="0" dirty="0" smtClean="0"/>
              <a:t>Otras </a:t>
            </a:r>
            <a:r>
              <a:rPr lang="es-ES" b="0" dirty="0"/>
              <a:t>evaluaciones, como TELPAS (Sistema de Evaluación de Texas </a:t>
            </a:r>
            <a:r>
              <a:rPr lang="es-ES" b="0" dirty="0" smtClean="0"/>
              <a:t>de Dominio </a:t>
            </a:r>
            <a:r>
              <a:rPr lang="es-ES" b="0" dirty="0"/>
              <a:t>del Idioma Inglés) para estudiantes de idiomas Inglés y TEEJAS Lee y TPRI, también se comparten con los padres, si </a:t>
            </a:r>
            <a:r>
              <a:rPr lang="es-ES" b="0" dirty="0" smtClean="0"/>
              <a:t>esto aplica </a:t>
            </a:r>
            <a:r>
              <a:rPr lang="es-ES" b="0" dirty="0"/>
              <a:t>a su hijo.</a:t>
            </a:r>
            <a:endParaRPr lang="en-US" b="0" dirty="0"/>
          </a:p>
        </p:txBody>
      </p:sp>
    </p:spTree>
    <p:extLst>
      <p:ext uri="{BB962C8B-B14F-4D97-AF65-F5344CB8AC3E}">
        <p14:creationId xmlns:p14="http://schemas.microsoft.com/office/powerpoint/2010/main" val="1238092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574" y="905406"/>
            <a:ext cx="7124700" cy="548640"/>
          </a:xfrm>
        </p:spPr>
        <p:txBody>
          <a:bodyPr>
            <a:normAutofit fontScale="90000"/>
          </a:bodyPr>
          <a:lstStyle/>
          <a:p>
            <a:pPr algn="ctr"/>
            <a:r>
              <a:rPr lang="en-US" dirty="0" smtClean="0"/>
              <a:t>Highly Qualified Teachers</a:t>
            </a:r>
            <a:br>
              <a:rPr lang="en-US" dirty="0" smtClean="0"/>
            </a:br>
            <a:r>
              <a:rPr lang="en-US" dirty="0" smtClean="0"/>
              <a:t>MAESTROS ALTAMENTE CALIFICADOS </a:t>
            </a:r>
            <a:endParaRPr lang="en-US" dirty="0"/>
          </a:p>
        </p:txBody>
      </p:sp>
      <p:sp>
        <p:nvSpPr>
          <p:cNvPr id="3" name="Content Placeholder 2"/>
          <p:cNvSpPr>
            <a:spLocks noGrp="1"/>
          </p:cNvSpPr>
          <p:nvPr>
            <p:ph idx="1"/>
          </p:nvPr>
        </p:nvSpPr>
        <p:spPr>
          <a:xfrm>
            <a:off x="2166867" y="2306176"/>
            <a:ext cx="7520940" cy="4079634"/>
          </a:xfrm>
        </p:spPr>
        <p:txBody>
          <a:bodyPr>
            <a:normAutofit/>
          </a:bodyPr>
          <a:lstStyle/>
          <a:p>
            <a:r>
              <a:rPr lang="en-US" sz="1800" dirty="0"/>
              <a:t>You have the right to know if your child has been assigned to or has been taught for four or more consecutive weeks by a teacher who is not highly qualified as defined by </a:t>
            </a:r>
            <a:r>
              <a:rPr lang="en-US" sz="1800" dirty="0" smtClean="0"/>
              <a:t>NCLB/ESSA. </a:t>
            </a:r>
            <a:endParaRPr lang="en-US" sz="1800" dirty="0"/>
          </a:p>
          <a:p>
            <a:r>
              <a:rPr lang="en-US" sz="1800" dirty="0"/>
              <a:t>Our campus will provide this notice, if applicable. </a:t>
            </a:r>
          </a:p>
          <a:p>
            <a:r>
              <a:rPr lang="en-US" sz="1800" dirty="0"/>
              <a:t>At this time, all teachers meet the highly qualified requirements. </a:t>
            </a:r>
          </a:p>
          <a:p>
            <a:endParaRPr lang="es-ES" sz="1800" dirty="0"/>
          </a:p>
          <a:p>
            <a:r>
              <a:rPr lang="es-ES" sz="1800" dirty="0"/>
              <a:t>Usted tiene el derecho de saber si su hijo ha sido asignado o ha sido enseñado por cuatro o más semanas consecutivas por un maestro que no está altamente cualificado conforme a la ley de NCLB. </a:t>
            </a:r>
          </a:p>
          <a:p>
            <a:r>
              <a:rPr lang="es-ES" sz="1800" dirty="0"/>
              <a:t>Nuestro campus proporcionará este aviso, si es aplicable. </a:t>
            </a:r>
          </a:p>
          <a:p>
            <a:r>
              <a:rPr lang="es-ES" sz="1800" dirty="0"/>
              <a:t>En este momento, todos los maestros cumplen con todos los requisitos de alta calidad.</a:t>
            </a:r>
            <a:endParaRPr lang="en-US" sz="1800" dirty="0"/>
          </a:p>
        </p:txBody>
      </p:sp>
    </p:spTree>
    <p:extLst>
      <p:ext uri="{BB962C8B-B14F-4D97-AF65-F5344CB8AC3E}">
        <p14:creationId xmlns:p14="http://schemas.microsoft.com/office/powerpoint/2010/main" val="993377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8564" y="995347"/>
            <a:ext cx="7124700" cy="548640"/>
          </a:xfrm>
        </p:spPr>
        <p:txBody>
          <a:bodyPr>
            <a:normAutofit fontScale="90000"/>
          </a:bodyPr>
          <a:lstStyle/>
          <a:p>
            <a:pPr algn="ctr"/>
            <a:r>
              <a:rPr lang="en-US" b="1" dirty="0" smtClean="0"/>
              <a:t>School and Home </a:t>
            </a:r>
            <a:br>
              <a:rPr lang="en-US" b="1" dirty="0" smtClean="0"/>
            </a:br>
            <a:r>
              <a:rPr lang="en-US" b="1" dirty="0" smtClean="0"/>
              <a:t>LA ESCUELA Y EL HOGAR</a:t>
            </a:r>
            <a:endParaRPr lang="en-US" b="1" dirty="0"/>
          </a:p>
        </p:txBody>
      </p:sp>
      <p:sp>
        <p:nvSpPr>
          <p:cNvPr id="3" name="Content Placeholder 2"/>
          <p:cNvSpPr>
            <a:spLocks noGrp="1"/>
          </p:cNvSpPr>
          <p:nvPr>
            <p:ph idx="1"/>
          </p:nvPr>
        </p:nvSpPr>
        <p:spPr>
          <a:xfrm>
            <a:off x="2137347" y="2547703"/>
            <a:ext cx="7520940" cy="2563943"/>
          </a:xfrm>
        </p:spPr>
        <p:txBody>
          <a:bodyPr>
            <a:normAutofit/>
          </a:bodyPr>
          <a:lstStyle/>
          <a:p>
            <a:r>
              <a:rPr lang="en-US" sz="2400" dirty="0"/>
              <a:t>We must provide information to parents in the language parents understand. </a:t>
            </a:r>
          </a:p>
          <a:p>
            <a:pPr marL="0" indent="0">
              <a:buNone/>
            </a:pPr>
            <a:endParaRPr lang="en-US" sz="2400" dirty="0"/>
          </a:p>
          <a:p>
            <a:r>
              <a:rPr lang="es-ES" sz="2400" dirty="0"/>
              <a:t>Nosotros debemos proporcionar información a los padres en el idioma que los padres entiendan. </a:t>
            </a:r>
          </a:p>
          <a:p>
            <a:pPr marL="0" indent="0">
              <a:buNone/>
            </a:pPr>
            <a:endParaRPr lang="en-US" sz="2400" dirty="0"/>
          </a:p>
        </p:txBody>
      </p:sp>
    </p:spTree>
    <p:extLst>
      <p:ext uri="{BB962C8B-B14F-4D97-AF65-F5344CB8AC3E}">
        <p14:creationId xmlns:p14="http://schemas.microsoft.com/office/powerpoint/2010/main" val="24774871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4941" y="650573"/>
            <a:ext cx="7048500" cy="548640"/>
          </a:xfrm>
        </p:spPr>
        <p:txBody>
          <a:bodyPr>
            <a:normAutofit fontScale="90000"/>
          </a:bodyPr>
          <a:lstStyle/>
          <a:p>
            <a:pPr algn="ctr"/>
            <a:r>
              <a:rPr lang="en-US" dirty="0" smtClean="0"/>
              <a:t>Parent Involvement Policy</a:t>
            </a:r>
            <a:br>
              <a:rPr lang="en-US" dirty="0" smtClean="0"/>
            </a:br>
            <a:r>
              <a:rPr lang="en-US" dirty="0" smtClean="0"/>
              <a:t>POLIZA DE ENLACE DE PADRES</a:t>
            </a:r>
            <a:endParaRPr lang="en-US" dirty="0"/>
          </a:p>
        </p:txBody>
      </p:sp>
      <p:sp>
        <p:nvSpPr>
          <p:cNvPr id="3" name="Content Placeholder 2"/>
          <p:cNvSpPr>
            <a:spLocks noGrp="1"/>
          </p:cNvSpPr>
          <p:nvPr>
            <p:ph idx="1"/>
          </p:nvPr>
        </p:nvSpPr>
        <p:spPr>
          <a:xfrm>
            <a:off x="1882515" y="1771025"/>
            <a:ext cx="7520940" cy="4667250"/>
          </a:xfrm>
        </p:spPr>
        <p:txBody>
          <a:bodyPr>
            <a:normAutofit fontScale="77500" lnSpcReduction="20000"/>
          </a:bodyPr>
          <a:lstStyle/>
          <a:p>
            <a:pPr marL="0" indent="0">
              <a:buNone/>
            </a:pPr>
            <a:r>
              <a:rPr lang="en-US" dirty="0" smtClean="0"/>
              <a:t>Each Title I campus must have a Parent Involvement Policy, </a:t>
            </a:r>
            <a:r>
              <a:rPr lang="en-US" dirty="0" smtClean="0">
                <a:solidFill>
                  <a:srgbClr val="C00000"/>
                </a:solidFill>
              </a:rPr>
              <a:t>jointly developed with parents</a:t>
            </a:r>
            <a:r>
              <a:rPr lang="en-US" dirty="0" smtClean="0"/>
              <a:t>, which includes the following: </a:t>
            </a:r>
          </a:p>
          <a:p>
            <a:pPr lvl="1"/>
            <a:r>
              <a:rPr lang="en-US" dirty="0" smtClean="0"/>
              <a:t>policy involvement;</a:t>
            </a:r>
          </a:p>
          <a:p>
            <a:pPr lvl="1"/>
            <a:r>
              <a:rPr lang="en-US" dirty="0" smtClean="0"/>
              <a:t>shared responsibilities for high student academic achievement;</a:t>
            </a:r>
          </a:p>
          <a:p>
            <a:pPr lvl="1"/>
            <a:r>
              <a:rPr lang="en-US" dirty="0" smtClean="0"/>
              <a:t>building capacity for involvement; and</a:t>
            </a:r>
          </a:p>
          <a:p>
            <a:pPr lvl="1"/>
            <a:r>
              <a:rPr lang="en-US" dirty="0" smtClean="0"/>
              <a:t>accessibility.</a:t>
            </a:r>
          </a:p>
          <a:p>
            <a:r>
              <a:rPr lang="en-US" dirty="0" smtClean="0"/>
              <a:t>We are required to share this policy with you. </a:t>
            </a:r>
          </a:p>
          <a:p>
            <a:pPr marL="0" indent="0">
              <a:buNone/>
            </a:pPr>
            <a:r>
              <a:rPr lang="es-ES" dirty="0" smtClean="0"/>
              <a:t>Cada escuela de Título I debe tener una Política de Participación de los Padres, </a:t>
            </a:r>
            <a:r>
              <a:rPr lang="es-ES" dirty="0">
                <a:solidFill>
                  <a:srgbClr val="C00000"/>
                </a:solidFill>
              </a:rPr>
              <a:t>desarrollado conjuntamente con los </a:t>
            </a:r>
            <a:r>
              <a:rPr lang="es-ES" dirty="0" smtClean="0">
                <a:solidFill>
                  <a:srgbClr val="C00000"/>
                </a:solidFill>
              </a:rPr>
              <a:t>padres</a:t>
            </a:r>
            <a:r>
              <a:rPr lang="es-ES" dirty="0" smtClean="0"/>
              <a:t>, que incluye lo siguiente: </a:t>
            </a:r>
          </a:p>
          <a:p>
            <a:pPr lvl="1">
              <a:buFont typeface="Wingdings" panose="05000000000000000000" pitchFamily="2" charset="2"/>
              <a:buChar char="§"/>
            </a:pPr>
            <a:r>
              <a:rPr lang="es-ES" b="0" dirty="0"/>
              <a:t>p</a:t>
            </a:r>
            <a:r>
              <a:rPr lang="es-ES" b="0" dirty="0" smtClean="0"/>
              <a:t>articipación con la póliza;</a:t>
            </a:r>
            <a:endParaRPr lang="es-ES" b="0" dirty="0"/>
          </a:p>
          <a:p>
            <a:pPr lvl="1">
              <a:buFont typeface="Wingdings" panose="05000000000000000000" pitchFamily="2" charset="2"/>
              <a:buChar char="§"/>
            </a:pPr>
            <a:r>
              <a:rPr lang="es-ES" b="0" dirty="0" smtClean="0"/>
              <a:t>responsabilidades </a:t>
            </a:r>
            <a:r>
              <a:rPr lang="es-ES" b="0" dirty="0"/>
              <a:t>compartidas para el alto rendimiento académico del estudiante; </a:t>
            </a:r>
            <a:endParaRPr lang="es-ES" b="0" dirty="0" smtClean="0"/>
          </a:p>
          <a:p>
            <a:pPr lvl="1">
              <a:buFont typeface="Wingdings" panose="05000000000000000000" pitchFamily="2" charset="2"/>
              <a:buChar char="§"/>
            </a:pPr>
            <a:r>
              <a:rPr lang="es-ES" b="0" dirty="0" smtClean="0"/>
              <a:t>la </a:t>
            </a:r>
            <a:r>
              <a:rPr lang="es-ES" b="0" dirty="0"/>
              <a:t>creación de capacidad para la participación; y </a:t>
            </a:r>
            <a:endParaRPr lang="es-ES" b="0" dirty="0" smtClean="0"/>
          </a:p>
          <a:p>
            <a:pPr lvl="1">
              <a:buFont typeface="Wingdings" panose="05000000000000000000" pitchFamily="2" charset="2"/>
              <a:buChar char="§"/>
            </a:pPr>
            <a:r>
              <a:rPr lang="es-ES" b="0" dirty="0" smtClean="0"/>
              <a:t>la </a:t>
            </a:r>
            <a:r>
              <a:rPr lang="es-ES" b="0" dirty="0"/>
              <a:t>accesibilidad. </a:t>
            </a:r>
            <a:endParaRPr lang="es-ES" dirty="0"/>
          </a:p>
          <a:p>
            <a:pPr marL="0" indent="0"/>
            <a:r>
              <a:rPr lang="es-ES" dirty="0" smtClean="0"/>
              <a:t>Estamos </a:t>
            </a:r>
            <a:r>
              <a:rPr lang="es-ES" dirty="0"/>
              <a:t>obligados a compartir esta </a:t>
            </a:r>
            <a:r>
              <a:rPr lang="es-ES" dirty="0" smtClean="0"/>
              <a:t>póliza </a:t>
            </a:r>
            <a:r>
              <a:rPr lang="es-ES" dirty="0"/>
              <a:t>con usted.</a:t>
            </a:r>
            <a:endParaRPr lang="en-US" dirty="0" smtClean="0"/>
          </a:p>
        </p:txBody>
      </p:sp>
    </p:spTree>
    <p:extLst>
      <p:ext uri="{BB962C8B-B14F-4D97-AF65-F5344CB8AC3E}">
        <p14:creationId xmlns:p14="http://schemas.microsoft.com/office/powerpoint/2010/main" val="1076818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9636" y="845445"/>
            <a:ext cx="7048500" cy="548640"/>
          </a:xfrm>
        </p:spPr>
        <p:txBody>
          <a:bodyPr>
            <a:normAutofit fontScale="90000"/>
          </a:bodyPr>
          <a:lstStyle/>
          <a:p>
            <a:pPr algn="ctr"/>
            <a:r>
              <a:rPr lang="en-US" b="1" dirty="0" smtClean="0"/>
              <a:t>School-Parent Compacts</a:t>
            </a:r>
            <a:br>
              <a:rPr lang="en-US" b="1" dirty="0" smtClean="0"/>
            </a:br>
            <a:r>
              <a:rPr lang="en-US" b="1" dirty="0" smtClean="0"/>
              <a:t>ACUERDO ENTRE LA ESCUELA Y PADRES</a:t>
            </a:r>
            <a:endParaRPr lang="en-US" b="1" dirty="0"/>
          </a:p>
        </p:txBody>
      </p:sp>
      <p:sp>
        <p:nvSpPr>
          <p:cNvPr id="3" name="Content Placeholder 2"/>
          <p:cNvSpPr>
            <a:spLocks noGrp="1"/>
          </p:cNvSpPr>
          <p:nvPr>
            <p:ph idx="1"/>
          </p:nvPr>
        </p:nvSpPr>
        <p:spPr>
          <a:xfrm>
            <a:off x="2362200" y="2121108"/>
            <a:ext cx="7520940" cy="4279692"/>
          </a:xfrm>
        </p:spPr>
        <p:txBody>
          <a:bodyPr>
            <a:normAutofit lnSpcReduction="10000"/>
          </a:bodyPr>
          <a:lstStyle/>
          <a:p>
            <a:pPr marL="0" indent="0">
              <a:buNone/>
            </a:pPr>
            <a:r>
              <a:rPr lang="en-US" sz="1800" dirty="0"/>
              <a:t>Each Title I campus must have a School-Parent </a:t>
            </a:r>
            <a:r>
              <a:rPr lang="en-US" sz="1800" dirty="0" smtClean="0"/>
              <a:t>Compact, </a:t>
            </a:r>
            <a:r>
              <a:rPr lang="en-US" sz="1800" b="1" dirty="0" smtClean="0">
                <a:solidFill>
                  <a:srgbClr val="C00000"/>
                </a:solidFill>
              </a:rPr>
              <a:t>jointly developed with parents</a:t>
            </a:r>
            <a:r>
              <a:rPr lang="en-US" sz="1800" dirty="0" smtClean="0"/>
              <a:t>, </a:t>
            </a:r>
            <a:r>
              <a:rPr lang="en-US" sz="1800" dirty="0"/>
              <a:t>which outlines the: </a:t>
            </a:r>
          </a:p>
          <a:p>
            <a:pPr lvl="1"/>
            <a:r>
              <a:rPr lang="en-US" sz="1800" dirty="0"/>
              <a:t>School responsibilities</a:t>
            </a:r>
          </a:p>
          <a:p>
            <a:pPr lvl="1"/>
            <a:r>
              <a:rPr lang="en-US" sz="1800" dirty="0"/>
              <a:t>Parent/family responsibilities</a:t>
            </a:r>
          </a:p>
          <a:p>
            <a:pPr lvl="1"/>
            <a:r>
              <a:rPr lang="en-US" sz="1800" dirty="0"/>
              <a:t>Student responsibilities (secondary schools)</a:t>
            </a:r>
          </a:p>
          <a:p>
            <a:r>
              <a:rPr lang="en-US" sz="1800" dirty="0"/>
              <a:t>We are required to share this School-Parent Compact with you. </a:t>
            </a:r>
          </a:p>
          <a:p>
            <a:endParaRPr lang="es-ES" sz="1800" dirty="0"/>
          </a:p>
          <a:p>
            <a:pPr marL="0" indent="0">
              <a:buNone/>
            </a:pPr>
            <a:r>
              <a:rPr lang="es-ES" sz="1800" dirty="0"/>
              <a:t>Cada escuela de Título I debe </a:t>
            </a:r>
            <a:r>
              <a:rPr lang="es-ES" sz="1800" dirty="0" smtClean="0"/>
              <a:t>tener, </a:t>
            </a:r>
            <a:r>
              <a:rPr lang="es-ES" sz="1800" b="1" dirty="0">
                <a:solidFill>
                  <a:srgbClr val="C00000"/>
                </a:solidFill>
              </a:rPr>
              <a:t>desarrollado conjuntamente con los </a:t>
            </a:r>
            <a:r>
              <a:rPr lang="es-ES" sz="1800" b="1" dirty="0" smtClean="0">
                <a:solidFill>
                  <a:srgbClr val="C00000"/>
                </a:solidFill>
              </a:rPr>
              <a:t>padres</a:t>
            </a:r>
            <a:r>
              <a:rPr lang="es-ES" sz="1800" dirty="0" smtClean="0"/>
              <a:t>, </a:t>
            </a:r>
            <a:r>
              <a:rPr lang="es-ES" sz="1800" dirty="0"/>
              <a:t>un Acuerdo entre la escuela y los padres que describe: </a:t>
            </a:r>
          </a:p>
          <a:p>
            <a:pPr marL="742950" lvl="1" indent="-285750">
              <a:buFont typeface="Wingdings" panose="05000000000000000000" pitchFamily="2" charset="2"/>
              <a:buChar char="§"/>
            </a:pPr>
            <a:r>
              <a:rPr lang="es-ES" sz="1400" dirty="0"/>
              <a:t>Responsabilidades escolares </a:t>
            </a:r>
          </a:p>
          <a:p>
            <a:pPr lvl="1">
              <a:buFont typeface="Wingdings" panose="05000000000000000000" pitchFamily="2" charset="2"/>
              <a:buChar char="§"/>
            </a:pPr>
            <a:r>
              <a:rPr lang="es-ES" sz="1400" dirty="0"/>
              <a:t>Responsabilidades del padre/La familia </a:t>
            </a:r>
          </a:p>
          <a:p>
            <a:pPr lvl="1">
              <a:buFont typeface="Wingdings" panose="05000000000000000000" pitchFamily="2" charset="2"/>
              <a:buChar char="§"/>
            </a:pPr>
            <a:r>
              <a:rPr lang="es-ES" sz="1400" dirty="0"/>
              <a:t>Responsabilidades de los estudiantes (escuelas secundarias) </a:t>
            </a:r>
            <a:br>
              <a:rPr lang="es-ES" sz="1400" dirty="0"/>
            </a:br>
            <a:endParaRPr lang="es-ES" sz="1400" dirty="0"/>
          </a:p>
          <a:p>
            <a:r>
              <a:rPr lang="es-ES" sz="1800" dirty="0"/>
              <a:t>Estamos obligados a compartir este acuerdo entre la escuela y los padres </a:t>
            </a:r>
            <a:r>
              <a:rPr lang="es-ES" sz="1800" dirty="0" smtClean="0"/>
              <a:t>con usted</a:t>
            </a:r>
            <a:r>
              <a:rPr lang="es-ES" sz="1800" dirty="0"/>
              <a:t>.</a:t>
            </a:r>
            <a:endParaRPr lang="en-US" sz="1800" dirty="0"/>
          </a:p>
        </p:txBody>
      </p:sp>
    </p:spTree>
    <p:extLst>
      <p:ext uri="{BB962C8B-B14F-4D97-AF65-F5344CB8AC3E}">
        <p14:creationId xmlns:p14="http://schemas.microsoft.com/office/powerpoint/2010/main" val="1008272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8387" y="635583"/>
            <a:ext cx="7124700" cy="548640"/>
          </a:xfrm>
        </p:spPr>
        <p:txBody>
          <a:bodyPr>
            <a:noAutofit/>
          </a:bodyPr>
          <a:lstStyle/>
          <a:p>
            <a:pPr algn="ctr"/>
            <a:r>
              <a:rPr lang="en-US" sz="3600" dirty="0" smtClean="0"/>
              <a:t>Title I Program/</a:t>
            </a:r>
            <a:r>
              <a:rPr lang="en-US" sz="3600" dirty="0" err="1" smtClean="0"/>
              <a:t>Programa</a:t>
            </a:r>
            <a:r>
              <a:rPr lang="en-US" sz="3600" dirty="0" smtClean="0"/>
              <a:t> de </a:t>
            </a:r>
            <a:r>
              <a:rPr lang="en-US" sz="3600" dirty="0" err="1" smtClean="0"/>
              <a:t>Titulo</a:t>
            </a:r>
            <a:r>
              <a:rPr lang="en-US" sz="3600" dirty="0" smtClean="0"/>
              <a:t> 1</a:t>
            </a:r>
            <a:endParaRPr lang="en-US" sz="3600" dirty="0"/>
          </a:p>
        </p:txBody>
      </p:sp>
      <p:sp>
        <p:nvSpPr>
          <p:cNvPr id="3" name="Content Placeholder 2"/>
          <p:cNvSpPr>
            <a:spLocks noGrp="1"/>
          </p:cNvSpPr>
          <p:nvPr>
            <p:ph idx="1"/>
          </p:nvPr>
        </p:nvSpPr>
        <p:spPr>
          <a:xfrm>
            <a:off x="2257269" y="1805065"/>
            <a:ext cx="7505700" cy="4176010"/>
          </a:xfrm>
        </p:spPr>
        <p:txBody>
          <a:bodyPr>
            <a:normAutofit/>
          </a:bodyPr>
          <a:lstStyle/>
          <a:p>
            <a:r>
              <a:rPr lang="en-US" sz="1800" dirty="0" smtClean="0"/>
              <a:t>NCLB/ESSA </a:t>
            </a:r>
            <a:r>
              <a:rPr lang="en-US" sz="1800" dirty="0"/>
              <a:t>law requires that Title I Schools conduct an annual meeting with parents to</a:t>
            </a:r>
          </a:p>
          <a:p>
            <a:pPr lvl="1"/>
            <a:r>
              <a:rPr lang="en-US" sz="1800" dirty="0"/>
              <a:t>Provide information to parents regarding the benefits of the Title I program </a:t>
            </a:r>
          </a:p>
          <a:p>
            <a:pPr lvl="1"/>
            <a:r>
              <a:rPr lang="en-US" sz="1800" dirty="0"/>
              <a:t>Share other information with parents about the ‘Parent’s Right-to-Know’ section of the law. </a:t>
            </a:r>
            <a:endParaRPr lang="en-US" sz="1800" i="1" dirty="0"/>
          </a:p>
          <a:p>
            <a:pPr marL="0" lvl="1" indent="0">
              <a:buNone/>
            </a:pPr>
            <a:r>
              <a:rPr lang="es-ES" sz="1800" b="1" dirty="0"/>
              <a:t>La Ley </a:t>
            </a:r>
            <a:r>
              <a:rPr lang="es-ES" sz="1800" b="1" dirty="0" smtClean="0"/>
              <a:t>NCLB/ESSA </a:t>
            </a:r>
            <a:r>
              <a:rPr lang="es-ES" sz="1800" b="1" dirty="0"/>
              <a:t>(Que ningún niño se quede </a:t>
            </a:r>
            <a:r>
              <a:rPr lang="es-ES" sz="1800" b="1" dirty="0" smtClean="0"/>
              <a:t>atrás/Cada estudiante tenga éxito Ley) </a:t>
            </a:r>
            <a:r>
              <a:rPr lang="es-ES" sz="1800" b="1" dirty="0"/>
              <a:t>requiere que las escuelas de Título I realicen una reunión anual con los padres para </a:t>
            </a:r>
            <a:endParaRPr lang="es-ES" sz="1800" dirty="0"/>
          </a:p>
          <a:p>
            <a:pPr lvl="1"/>
            <a:r>
              <a:rPr lang="es-ES" sz="1800" dirty="0"/>
              <a:t>Proporcionar información a los padres sobre los beneficios del programa de Título I </a:t>
            </a:r>
          </a:p>
          <a:p>
            <a:pPr lvl="1"/>
            <a:r>
              <a:rPr lang="es-ES" sz="1800" dirty="0"/>
              <a:t>Compartir información con los padres sobre la sección de la ley, "Derecho de los Padres a Saber".</a:t>
            </a:r>
            <a:endParaRPr lang="en-US" sz="1800" i="1" dirty="0"/>
          </a:p>
        </p:txBody>
      </p:sp>
    </p:spTree>
    <p:extLst>
      <p:ext uri="{BB962C8B-B14F-4D97-AF65-F5344CB8AC3E}">
        <p14:creationId xmlns:p14="http://schemas.microsoft.com/office/powerpoint/2010/main" val="3167921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6020" y="1788826"/>
            <a:ext cx="7924800" cy="1329128"/>
          </a:xfrm>
        </p:spPr>
        <p:txBody>
          <a:bodyPr>
            <a:normAutofit/>
          </a:bodyPr>
          <a:lstStyle/>
          <a:p>
            <a:r>
              <a:rPr lang="en-US" dirty="0" smtClean="0">
                <a:solidFill>
                  <a:srgbClr val="C00000"/>
                </a:solidFill>
              </a:rPr>
              <a:t> </a:t>
            </a:r>
            <a:r>
              <a:rPr lang="en-US" dirty="0" err="1" smtClean="0">
                <a:solidFill>
                  <a:srgbClr val="C00000"/>
                </a:solidFill>
              </a:rPr>
              <a:t>Schoolwide</a:t>
            </a:r>
            <a:r>
              <a:rPr lang="en-US" dirty="0" smtClean="0">
                <a:solidFill>
                  <a:srgbClr val="C00000"/>
                </a:solidFill>
              </a:rPr>
              <a:t> campus Title 1 Program</a:t>
            </a:r>
            <a:endParaRPr lang="en-US" b="0" dirty="0">
              <a:solidFill>
                <a:srgbClr val="C00000"/>
              </a:solidFill>
            </a:endParaRPr>
          </a:p>
        </p:txBody>
      </p:sp>
      <p:sp>
        <p:nvSpPr>
          <p:cNvPr id="4" name="Title 1"/>
          <p:cNvSpPr>
            <a:spLocks noGrp="1"/>
          </p:cNvSpPr>
          <p:nvPr>
            <p:ph type="title"/>
          </p:nvPr>
        </p:nvSpPr>
        <p:spPr>
          <a:xfrm>
            <a:off x="2374275" y="596484"/>
            <a:ext cx="7543800" cy="838200"/>
          </a:xfrm>
        </p:spPr>
        <p:txBody>
          <a:bodyPr>
            <a:noAutofit/>
          </a:bodyPr>
          <a:lstStyle/>
          <a:p>
            <a:pPr algn="ctr"/>
            <a:r>
              <a:rPr lang="en-US" sz="3600" dirty="0" smtClean="0"/>
              <a:t>Title I Program/</a:t>
            </a:r>
            <a:r>
              <a:rPr lang="en-US" sz="3600" dirty="0" err="1" smtClean="0"/>
              <a:t>Programa</a:t>
            </a:r>
            <a:r>
              <a:rPr lang="en-US" sz="3600" dirty="0" smtClean="0"/>
              <a:t> de </a:t>
            </a:r>
            <a:r>
              <a:rPr lang="en-US" sz="3600" dirty="0" err="1" smtClean="0"/>
              <a:t>Titulo</a:t>
            </a:r>
            <a:r>
              <a:rPr lang="en-US" sz="3600" dirty="0" smtClean="0"/>
              <a:t> 1</a:t>
            </a:r>
            <a:endParaRPr lang="en-US" sz="3600" dirty="0"/>
          </a:p>
        </p:txBody>
      </p:sp>
    </p:spTree>
    <p:extLst>
      <p:ext uri="{BB962C8B-B14F-4D97-AF65-F5344CB8AC3E}">
        <p14:creationId xmlns:p14="http://schemas.microsoft.com/office/powerpoint/2010/main" val="28540113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1447800"/>
            <a:ext cx="8001000" cy="5181600"/>
          </a:xfrm>
        </p:spPr>
        <p:txBody>
          <a:bodyPr>
            <a:normAutofit/>
          </a:bodyPr>
          <a:lstStyle/>
          <a:p>
            <a:r>
              <a:rPr lang="en-US" sz="2400" dirty="0"/>
              <a:t>Title I is a federal program funded through the No Child Left Behind </a:t>
            </a:r>
            <a:r>
              <a:rPr lang="en-US" sz="2400" dirty="0" smtClean="0"/>
              <a:t>law/Every Student Succeeds Act. </a:t>
            </a:r>
            <a:endParaRPr lang="en-US" sz="2400" dirty="0"/>
          </a:p>
          <a:p>
            <a:r>
              <a:rPr lang="en-US" sz="2400" dirty="0"/>
              <a:t>Title I is designed to help students achieve proficiency on the challenging Texas academic achievement standards. </a:t>
            </a:r>
          </a:p>
          <a:p>
            <a:endParaRPr lang="en-US" sz="2400" dirty="0"/>
          </a:p>
          <a:p>
            <a:r>
              <a:rPr lang="es-ES" sz="2400" dirty="0"/>
              <a:t>Título I es un programa federal financiado a través de la ley No Child Left Behind (Que ningún niño se quede atrás</a:t>
            </a:r>
            <a:r>
              <a:rPr lang="es-ES" sz="2400" dirty="0" smtClean="0"/>
              <a:t>)/ESSA (Cada </a:t>
            </a:r>
            <a:r>
              <a:rPr lang="es-ES" sz="2400" dirty="0" err="1" smtClean="0"/>
              <a:t>estudainte</a:t>
            </a:r>
            <a:r>
              <a:rPr lang="es-ES" sz="2400" dirty="0" smtClean="0"/>
              <a:t> tenga éxito Ley). </a:t>
            </a:r>
            <a:endParaRPr lang="es-ES" sz="2400" dirty="0"/>
          </a:p>
          <a:p>
            <a:r>
              <a:rPr lang="es-ES" sz="2400" dirty="0"/>
              <a:t>Título I está diseñado para ayudar a los estudiantes a alcanzar proficiencia en las desafiantes normas de avance académico de Texas.</a:t>
            </a:r>
            <a:endParaRPr lang="en-US" sz="2400" dirty="0"/>
          </a:p>
        </p:txBody>
      </p:sp>
      <p:sp>
        <p:nvSpPr>
          <p:cNvPr id="4" name="Title 1"/>
          <p:cNvSpPr>
            <a:spLocks noGrp="1"/>
          </p:cNvSpPr>
          <p:nvPr>
            <p:ph type="title"/>
          </p:nvPr>
        </p:nvSpPr>
        <p:spPr>
          <a:xfrm>
            <a:off x="2747963" y="155575"/>
            <a:ext cx="7924800" cy="1143000"/>
          </a:xfrm>
        </p:spPr>
        <p:txBody>
          <a:bodyPr>
            <a:noAutofit/>
          </a:bodyPr>
          <a:lstStyle/>
          <a:p>
            <a:pPr algn="ctr"/>
            <a:r>
              <a:rPr lang="en-US" sz="3600" dirty="0" smtClean="0"/>
              <a:t>Title I Program/</a:t>
            </a:r>
            <a:r>
              <a:rPr lang="en-US" sz="3600" dirty="0" err="1" smtClean="0"/>
              <a:t>Programa</a:t>
            </a:r>
            <a:r>
              <a:rPr lang="en-US" sz="3600" dirty="0" smtClean="0"/>
              <a:t> de </a:t>
            </a:r>
            <a:r>
              <a:rPr lang="en-US" sz="3600" dirty="0" err="1" smtClean="0"/>
              <a:t>Titulo</a:t>
            </a:r>
            <a:r>
              <a:rPr lang="en-US" sz="3600" dirty="0" smtClean="0"/>
              <a:t> 1</a:t>
            </a:r>
            <a:endParaRPr lang="en-US" sz="3600" dirty="0"/>
          </a:p>
        </p:txBody>
      </p:sp>
    </p:spTree>
    <p:extLst>
      <p:ext uri="{BB962C8B-B14F-4D97-AF65-F5344CB8AC3E}">
        <p14:creationId xmlns:p14="http://schemas.microsoft.com/office/powerpoint/2010/main" val="2681601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9754" y="273571"/>
            <a:ext cx="7543800" cy="990600"/>
          </a:xfrm>
        </p:spPr>
        <p:txBody>
          <a:bodyPr>
            <a:noAutofit/>
          </a:bodyPr>
          <a:lstStyle/>
          <a:p>
            <a:pPr algn="ctr"/>
            <a:r>
              <a:rPr lang="en-US" sz="4000" dirty="0"/>
              <a:t/>
            </a:r>
            <a:br>
              <a:rPr lang="en-US" sz="4000" dirty="0"/>
            </a:br>
            <a:r>
              <a:rPr lang="en-US" sz="3600" b="1" dirty="0" smtClean="0"/>
              <a:t>State Assessment/LA </a:t>
            </a:r>
            <a:r>
              <a:rPr lang="en-US" sz="3600" b="1" dirty="0"/>
              <a:t>EVALUACION </a:t>
            </a:r>
            <a:r>
              <a:rPr lang="en-US" sz="3600" b="1" dirty="0" smtClean="0"/>
              <a:t>ESTATAL</a:t>
            </a:r>
            <a:r>
              <a:rPr lang="en-US" sz="3600" dirty="0"/>
              <a:t/>
            </a:r>
            <a:br>
              <a:rPr lang="en-US" sz="3600" dirty="0"/>
            </a:br>
            <a:r>
              <a:rPr lang="en-US" sz="4000" dirty="0"/>
              <a:t> </a:t>
            </a:r>
          </a:p>
        </p:txBody>
      </p:sp>
      <p:sp>
        <p:nvSpPr>
          <p:cNvPr id="3" name="Content Placeholder 2"/>
          <p:cNvSpPr>
            <a:spLocks noGrp="1"/>
          </p:cNvSpPr>
          <p:nvPr>
            <p:ph idx="1"/>
          </p:nvPr>
        </p:nvSpPr>
        <p:spPr>
          <a:xfrm>
            <a:off x="2209800" y="1822554"/>
            <a:ext cx="8001000" cy="4293433"/>
          </a:xfrm>
        </p:spPr>
        <p:txBody>
          <a:bodyPr>
            <a:normAutofit/>
          </a:bodyPr>
          <a:lstStyle/>
          <a:p>
            <a:r>
              <a:rPr lang="en-US" sz="2400" dirty="0"/>
              <a:t>TEA developed the STAAR assessment to measure what students have learned. </a:t>
            </a:r>
          </a:p>
          <a:p>
            <a:r>
              <a:rPr lang="en-US" sz="2400" dirty="0"/>
              <a:t>The STAAR is used in grades 3-8 and End of Course assessment is used in grades </a:t>
            </a:r>
            <a:r>
              <a:rPr lang="en-US" sz="2400" dirty="0" smtClean="0"/>
              <a:t>9-10</a:t>
            </a:r>
            <a:r>
              <a:rPr lang="en-US" sz="2400" i="1" dirty="0" smtClean="0"/>
              <a:t>. </a:t>
            </a:r>
            <a:endParaRPr lang="en-US" sz="2400" i="1" dirty="0"/>
          </a:p>
          <a:p>
            <a:endParaRPr lang="en-US" sz="2400" i="1" dirty="0"/>
          </a:p>
          <a:p>
            <a:r>
              <a:rPr lang="es-ES" sz="2400" dirty="0"/>
              <a:t>TEA desarrolló la evaluación STAAR para medir lo que los estudiantes han aprendido. </a:t>
            </a:r>
          </a:p>
          <a:p>
            <a:r>
              <a:rPr lang="es-ES" sz="2400" dirty="0"/>
              <a:t>La evaluación STAAR aplican en grados 3-8 y Exámenes de Fin de Curso aplican en los grados </a:t>
            </a:r>
            <a:r>
              <a:rPr lang="es-ES" sz="2400" dirty="0" smtClean="0"/>
              <a:t>9-10.</a:t>
            </a:r>
            <a:endParaRPr lang="en-US" sz="2400" i="1" dirty="0"/>
          </a:p>
          <a:p>
            <a:pPr>
              <a:buNone/>
            </a:pPr>
            <a:endParaRPr lang="en-US" sz="3600" dirty="0"/>
          </a:p>
          <a:p>
            <a:pPr>
              <a:buNone/>
            </a:pPr>
            <a:endParaRPr lang="en-US" sz="3600" dirty="0"/>
          </a:p>
        </p:txBody>
      </p:sp>
    </p:spTree>
    <p:extLst>
      <p:ext uri="{BB962C8B-B14F-4D97-AF65-F5344CB8AC3E}">
        <p14:creationId xmlns:p14="http://schemas.microsoft.com/office/powerpoint/2010/main" val="4289370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0980" y="423626"/>
            <a:ext cx="7543800" cy="1143000"/>
          </a:xfrm>
        </p:spPr>
        <p:txBody>
          <a:bodyPr>
            <a:normAutofit/>
          </a:bodyPr>
          <a:lstStyle/>
          <a:p>
            <a:pPr algn="ctr"/>
            <a:r>
              <a:rPr lang="en-US" sz="3200" dirty="0" smtClean="0"/>
              <a:t>State standards/LAS </a:t>
            </a:r>
            <a:r>
              <a:rPr lang="en-US" sz="3200" dirty="0"/>
              <a:t>NORMAS DEL ESTADO?</a:t>
            </a:r>
          </a:p>
        </p:txBody>
      </p:sp>
      <p:sp>
        <p:nvSpPr>
          <p:cNvPr id="3" name="Content Placeholder 2"/>
          <p:cNvSpPr>
            <a:spLocks noGrp="1"/>
          </p:cNvSpPr>
          <p:nvPr>
            <p:ph idx="1"/>
          </p:nvPr>
        </p:nvSpPr>
        <p:spPr>
          <a:xfrm>
            <a:off x="1566472" y="2089877"/>
            <a:ext cx="8229600" cy="3621376"/>
          </a:xfrm>
        </p:spPr>
        <p:txBody>
          <a:bodyPr>
            <a:normAutofit/>
          </a:bodyPr>
          <a:lstStyle/>
          <a:p>
            <a:r>
              <a:rPr lang="en-US" sz="1800" dirty="0"/>
              <a:t>The academic standards in Texas are the </a:t>
            </a:r>
            <a:r>
              <a:rPr lang="en-US" sz="1800" dirty="0">
                <a:solidFill>
                  <a:schemeClr val="accent1">
                    <a:lumMod val="75000"/>
                  </a:schemeClr>
                </a:solidFill>
              </a:rPr>
              <a:t>TEKS </a:t>
            </a:r>
            <a:r>
              <a:rPr lang="en-US" sz="1800" dirty="0"/>
              <a:t>– </a:t>
            </a:r>
            <a:r>
              <a:rPr lang="en-US" sz="1800" i="1" dirty="0">
                <a:solidFill>
                  <a:schemeClr val="accent1">
                    <a:lumMod val="75000"/>
                  </a:schemeClr>
                </a:solidFill>
              </a:rPr>
              <a:t>Texas Essential Knowledge and Skills </a:t>
            </a:r>
            <a:r>
              <a:rPr lang="en-US" sz="1800" dirty="0"/>
              <a:t>– which TEA has developed for all grades and core academic subjects tested on the STAAR tests.</a:t>
            </a:r>
          </a:p>
          <a:p>
            <a:r>
              <a:rPr lang="en-US" sz="1800" dirty="0" smtClean="0"/>
              <a:t>Classroom </a:t>
            </a:r>
            <a:r>
              <a:rPr lang="en-US" sz="1800" dirty="0"/>
              <a:t>teachers use the TEKS as standards for their curriculum, instruction and assessment. </a:t>
            </a:r>
            <a:br>
              <a:rPr lang="en-US" sz="1800" dirty="0"/>
            </a:br>
            <a:endParaRPr lang="en-US" sz="1800" dirty="0"/>
          </a:p>
          <a:p>
            <a:r>
              <a:rPr lang="es-ES" sz="1800" dirty="0"/>
              <a:t>Los estándares académicos en Texas son los TEKS – Conocimiento y Habilidades Esenciales de Texas - que TEA ha desarrollado para todos los grados y materias académicas básicas analizadas en las pruebas del STAAR. </a:t>
            </a:r>
          </a:p>
          <a:p>
            <a:r>
              <a:rPr lang="es-ES" sz="1800" dirty="0" smtClean="0"/>
              <a:t>Los </a:t>
            </a:r>
            <a:r>
              <a:rPr lang="es-ES" sz="1800" dirty="0"/>
              <a:t>maestros utilizan en sus clases los TEKS como normas para su plan de estudios, para la instrucción y la evaluación.</a:t>
            </a:r>
            <a:endParaRPr lang="en-US" sz="1800" dirty="0"/>
          </a:p>
          <a:p>
            <a:endParaRPr lang="en-US" sz="3600" dirty="0"/>
          </a:p>
        </p:txBody>
      </p:sp>
    </p:spTree>
    <p:extLst>
      <p:ext uri="{BB962C8B-B14F-4D97-AF65-F5344CB8AC3E}">
        <p14:creationId xmlns:p14="http://schemas.microsoft.com/office/powerpoint/2010/main" val="2719397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2370" y="470690"/>
            <a:ext cx="6896100" cy="548640"/>
          </a:xfrm>
        </p:spPr>
        <p:txBody>
          <a:bodyPr>
            <a:normAutofit fontScale="90000"/>
          </a:bodyPr>
          <a:lstStyle/>
          <a:p>
            <a:pPr algn="ctr"/>
            <a:r>
              <a:rPr lang="en-US" sz="3600" dirty="0"/>
              <a:t>Other </a:t>
            </a:r>
            <a:r>
              <a:rPr lang="en-US" sz="3600" dirty="0" smtClean="0"/>
              <a:t>Standards/OTRAS </a:t>
            </a:r>
            <a:r>
              <a:rPr lang="en-US" sz="3600" dirty="0"/>
              <a:t>NORMAS</a:t>
            </a:r>
          </a:p>
        </p:txBody>
      </p:sp>
      <p:sp>
        <p:nvSpPr>
          <p:cNvPr id="3" name="Content Placeholder 2"/>
          <p:cNvSpPr>
            <a:spLocks noGrp="1"/>
          </p:cNvSpPr>
          <p:nvPr>
            <p:ph idx="1"/>
          </p:nvPr>
        </p:nvSpPr>
        <p:spPr>
          <a:xfrm>
            <a:off x="2227038" y="1715222"/>
            <a:ext cx="7520940" cy="4309572"/>
          </a:xfrm>
        </p:spPr>
        <p:txBody>
          <a:bodyPr>
            <a:normAutofit/>
          </a:bodyPr>
          <a:lstStyle/>
          <a:p>
            <a:pPr marL="0" indent="0">
              <a:buNone/>
            </a:pPr>
            <a:r>
              <a:rPr lang="en-US" sz="2000" dirty="0"/>
              <a:t>In addition to the TEKS… Texas also has the </a:t>
            </a:r>
          </a:p>
          <a:p>
            <a:r>
              <a:rPr lang="en-US" sz="2000" dirty="0"/>
              <a:t>College and Career Readiness Standards – CCRS</a:t>
            </a:r>
          </a:p>
          <a:p>
            <a:r>
              <a:rPr lang="en-US" sz="2000" dirty="0"/>
              <a:t>English Language Proficiency Standards – ELPS</a:t>
            </a:r>
          </a:p>
          <a:p>
            <a:r>
              <a:rPr lang="en-US" sz="2000" dirty="0"/>
              <a:t>Pre-Kindergarten Guidelines </a:t>
            </a:r>
          </a:p>
          <a:p>
            <a:endParaRPr lang="es-ES" sz="2000" dirty="0"/>
          </a:p>
          <a:p>
            <a:pPr marL="0" indent="0">
              <a:buNone/>
            </a:pPr>
            <a:r>
              <a:rPr lang="es-ES" sz="2000" dirty="0"/>
              <a:t>Además de la TEKS ... Texas también tiene las </a:t>
            </a:r>
          </a:p>
          <a:p>
            <a:r>
              <a:rPr lang="es-ES" sz="2000" dirty="0"/>
              <a:t>Normas de preparación universitaria y profesional – CCRS</a:t>
            </a:r>
          </a:p>
          <a:p>
            <a:r>
              <a:rPr lang="es-ES" sz="2000" dirty="0"/>
              <a:t>Requerimientos de Proficiencia del Idioma de Inglés – ELPS</a:t>
            </a:r>
          </a:p>
          <a:p>
            <a:r>
              <a:rPr lang="es-ES" sz="2000" dirty="0"/>
              <a:t>Guías para Pre-</a:t>
            </a:r>
            <a:r>
              <a:rPr lang="es-ES" sz="2000" dirty="0" err="1"/>
              <a:t>Kinder</a:t>
            </a:r>
            <a:endParaRPr lang="en-US" sz="2000" dirty="0"/>
          </a:p>
        </p:txBody>
      </p:sp>
    </p:spTree>
    <p:extLst>
      <p:ext uri="{BB962C8B-B14F-4D97-AF65-F5344CB8AC3E}">
        <p14:creationId xmlns:p14="http://schemas.microsoft.com/office/powerpoint/2010/main" val="1748542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6960" y="1970057"/>
            <a:ext cx="7520940" cy="4233372"/>
          </a:xfrm>
        </p:spPr>
        <p:txBody>
          <a:bodyPr>
            <a:normAutofit/>
          </a:bodyPr>
          <a:lstStyle/>
          <a:p>
            <a:endParaRPr lang="en-US" sz="3600" dirty="0"/>
          </a:p>
          <a:p>
            <a:r>
              <a:rPr lang="en-US" dirty="0"/>
              <a:t>Title I is designed to help students served by the program to achieve proficiency with the TEKS, STAAR and End of Course assessments.</a:t>
            </a:r>
          </a:p>
          <a:p>
            <a:endParaRPr lang="en-US" dirty="0"/>
          </a:p>
          <a:p>
            <a:r>
              <a:rPr lang="es-ES" dirty="0"/>
              <a:t>Título I está diseñado para ayudar a los alumnos a quienes servimos en este programa a que logren proficiencia en los TEKS, STAAR y en las evaluaciones de los Exámenes de Final Curso.</a:t>
            </a:r>
            <a:endParaRPr lang="en-US" dirty="0"/>
          </a:p>
        </p:txBody>
      </p:sp>
      <p:sp>
        <p:nvSpPr>
          <p:cNvPr id="4" name="Title 1"/>
          <p:cNvSpPr txBox="1">
            <a:spLocks/>
          </p:cNvSpPr>
          <p:nvPr/>
        </p:nvSpPr>
        <p:spPr>
          <a:xfrm>
            <a:off x="2545080" y="1060928"/>
            <a:ext cx="7124700" cy="5486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smtClean="0"/>
              <a:t>Title I Program and the Standards</a:t>
            </a:r>
          </a:p>
          <a:p>
            <a:pPr algn="ctr"/>
            <a:r>
              <a:rPr lang="en-US" sz="3600" dirty="0" err="1" smtClean="0"/>
              <a:t>Programa</a:t>
            </a:r>
            <a:r>
              <a:rPr lang="en-US" sz="3600" dirty="0" smtClean="0"/>
              <a:t> de </a:t>
            </a:r>
            <a:r>
              <a:rPr lang="en-US" sz="3600" dirty="0" err="1" smtClean="0"/>
              <a:t>Titulo</a:t>
            </a:r>
            <a:r>
              <a:rPr lang="en-US" sz="3600" dirty="0" smtClean="0"/>
              <a:t> 1 y </a:t>
            </a:r>
            <a:r>
              <a:rPr lang="en-US" sz="3600" dirty="0" err="1" smtClean="0"/>
              <a:t>las</a:t>
            </a:r>
            <a:r>
              <a:rPr lang="en-US" sz="3600" dirty="0" smtClean="0"/>
              <a:t> </a:t>
            </a:r>
            <a:r>
              <a:rPr lang="en-US" sz="3600" dirty="0" err="1" smtClean="0"/>
              <a:t>normas</a:t>
            </a:r>
            <a:endParaRPr lang="en-US" sz="3600" dirty="0"/>
          </a:p>
        </p:txBody>
      </p:sp>
    </p:spTree>
    <p:extLst>
      <p:ext uri="{BB962C8B-B14F-4D97-AF65-F5344CB8AC3E}">
        <p14:creationId xmlns:p14="http://schemas.microsoft.com/office/powerpoint/2010/main" val="3266081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304800"/>
            <a:ext cx="7467600" cy="1600200"/>
          </a:xfrm>
        </p:spPr>
        <p:txBody>
          <a:bodyPr>
            <a:noAutofit/>
          </a:bodyPr>
          <a:lstStyle/>
          <a:p>
            <a:pPr algn="ctr"/>
            <a:r>
              <a:rPr lang="en-US" dirty="0" smtClean="0">
                <a:solidFill>
                  <a:srgbClr val="C00000"/>
                </a:solidFill>
              </a:rPr>
              <a:t>Roy P. Benavidez Elementary Activities </a:t>
            </a:r>
            <a:endParaRPr lang="en-US" dirty="0">
              <a:solidFill>
                <a:srgbClr val="C00000"/>
              </a:solidFill>
            </a:endParaRPr>
          </a:p>
        </p:txBody>
      </p:sp>
      <p:sp>
        <p:nvSpPr>
          <p:cNvPr id="3" name="Content Placeholder 2"/>
          <p:cNvSpPr>
            <a:spLocks noGrp="1"/>
          </p:cNvSpPr>
          <p:nvPr>
            <p:ph idx="1"/>
          </p:nvPr>
        </p:nvSpPr>
        <p:spPr>
          <a:xfrm>
            <a:off x="2286000" y="1981200"/>
            <a:ext cx="7924800" cy="4876800"/>
          </a:xfrm>
        </p:spPr>
        <p:txBody>
          <a:bodyPr>
            <a:normAutofit lnSpcReduction="10000"/>
          </a:bodyPr>
          <a:lstStyle/>
          <a:p>
            <a:r>
              <a:rPr lang="en-US" sz="3200" dirty="0" smtClean="0"/>
              <a:t>Tutoring begins the 2</a:t>
            </a:r>
            <a:r>
              <a:rPr lang="en-US" sz="3200" baseline="30000" dirty="0" smtClean="0"/>
              <a:t>nd</a:t>
            </a:r>
            <a:r>
              <a:rPr lang="en-US" sz="3200" dirty="0" smtClean="0"/>
              <a:t> Nine Weeks</a:t>
            </a:r>
          </a:p>
          <a:p>
            <a:r>
              <a:rPr lang="en-US" sz="3200" dirty="0" smtClean="0"/>
              <a:t>Friday Night Live-Tutoring</a:t>
            </a:r>
          </a:p>
          <a:p>
            <a:r>
              <a:rPr lang="en-US" sz="3200" dirty="0" smtClean="0"/>
              <a:t>Reading Night</a:t>
            </a:r>
          </a:p>
          <a:p>
            <a:r>
              <a:rPr lang="en-US" sz="3200" dirty="0" smtClean="0"/>
              <a:t>Math Night</a:t>
            </a:r>
          </a:p>
          <a:p>
            <a:r>
              <a:rPr lang="en-US" sz="3200" dirty="0" smtClean="0"/>
              <a:t>Science Night</a:t>
            </a:r>
          </a:p>
          <a:p>
            <a:r>
              <a:rPr lang="en-US" sz="3200" dirty="0" smtClean="0"/>
              <a:t>Veteran’s Day Celebration</a:t>
            </a:r>
          </a:p>
          <a:p>
            <a:r>
              <a:rPr lang="en-US" sz="3200" dirty="0" smtClean="0"/>
              <a:t>Enrichment Summer Day Camp for One Week</a:t>
            </a:r>
          </a:p>
          <a:p>
            <a:r>
              <a:rPr lang="en-US" sz="3200" dirty="0" smtClean="0"/>
              <a:t>Monthly Principal’s Coffees</a:t>
            </a:r>
          </a:p>
          <a:p>
            <a:endParaRPr lang="en-US" sz="3600" dirty="0"/>
          </a:p>
          <a:p>
            <a:pPr marL="0" indent="0">
              <a:buNone/>
            </a:pPr>
            <a:endParaRPr lang="en-US" sz="3600" dirty="0"/>
          </a:p>
        </p:txBody>
      </p:sp>
    </p:spTree>
    <p:extLst>
      <p:ext uri="{BB962C8B-B14F-4D97-AF65-F5344CB8AC3E}">
        <p14:creationId xmlns:p14="http://schemas.microsoft.com/office/powerpoint/2010/main" val="302068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TotalTime>
  <Words>1417</Words>
  <Application>Microsoft Office PowerPoint</Application>
  <PresentationFormat>Custom</PresentationFormat>
  <Paragraphs>128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Title I, Part A  TITULO I, PARTE A</vt:lpstr>
      <vt:lpstr>Title I Program/Programa de Titulo 1</vt:lpstr>
      <vt:lpstr>Title I Program/Programa de Titulo 1</vt:lpstr>
      <vt:lpstr>Title I Program/Programa de Titulo 1</vt:lpstr>
      <vt:lpstr> State Assessment/LA EVALUACION ESTATAL  </vt:lpstr>
      <vt:lpstr>State standards/LAS NORMAS DEL ESTADO?</vt:lpstr>
      <vt:lpstr>Other Standards/OTRAS NORMAS</vt:lpstr>
      <vt:lpstr>PowerPoint Presentation</vt:lpstr>
      <vt:lpstr>Roy P. Benavidez Elementary Activities </vt:lpstr>
      <vt:lpstr>Parents’ Right-to-Know DERECHO DE SABER DE LOS PADRES</vt:lpstr>
      <vt:lpstr>Teacher Qualifications ELEGIBILIDAD DE MAESTROS</vt:lpstr>
      <vt:lpstr>Paraprofessionals LOS ASISTENTES DE MAESTROS? </vt:lpstr>
      <vt:lpstr>Paraprofessionals LOS ASISTENTES DE MAESTROS?  </vt:lpstr>
      <vt:lpstr>State Assessments LAS EVALUACIONES DEL ESTADO </vt:lpstr>
      <vt:lpstr>Highly Qualified Teachers MAESTROS ALTAMENTE CALIFICADOS </vt:lpstr>
      <vt:lpstr>School and Home  LA ESCUELA Y EL HOGAR</vt:lpstr>
      <vt:lpstr>Parent Involvement Policy POLIZA DE ENLACE DE PADRES</vt:lpstr>
      <vt:lpstr>School-Parent Compacts ACUERDO ENTRE LA ESCUELA Y PADRES</vt:lpstr>
    </vt:vector>
  </TitlesOfParts>
  <Company>Region 20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Part A  TITULO I, PARTE A</dc:title>
  <dc:creator>Alex Dominguez</dc:creator>
  <cp:lastModifiedBy>Toback, Kathleen H</cp:lastModifiedBy>
  <cp:revision>10</cp:revision>
  <dcterms:created xsi:type="dcterms:W3CDTF">2014-09-05T03:13:28Z</dcterms:created>
  <dcterms:modified xsi:type="dcterms:W3CDTF">2016-09-01T22:47:31Z</dcterms:modified>
</cp:coreProperties>
</file>