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1"/>
  </p:handoutMasterIdLst>
  <p:sldIdLst>
    <p:sldId id="265" r:id="rId2"/>
    <p:sldId id="266" r:id="rId3"/>
    <p:sldId id="257" r:id="rId4"/>
    <p:sldId id="258" r:id="rId5"/>
    <p:sldId id="261" r:id="rId6"/>
    <p:sldId id="262" r:id="rId7"/>
    <p:sldId id="263" r:id="rId8"/>
    <p:sldId id="264" r:id="rId9"/>
    <p:sldId id="267" r:id="rId10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48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475" cy="466725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>
              <a:defRPr sz="1200"/>
            </a:lvl1pPr>
          </a:lstStyle>
          <a:p>
            <a:fld id="{78F0325F-E7C3-41A9-B8D2-12F0E2879752}" type="datetimeFigureOut">
              <a:rPr lang="en-US" smtClean="0"/>
              <a:t>3/26/2024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5"/>
            <a:ext cx="3038475" cy="466725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r">
              <a:defRPr sz="1200"/>
            </a:lvl1pPr>
          </a:lstStyle>
          <a:p>
            <a:fld id="{67117CC2-2AC1-4D7E-B050-3D0230A08B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4504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3/26/2024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/>
              <a:pPr/>
              <a:t>3/26/2024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/>
              <a:pPr/>
              <a:t>3/26/2024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/>
              <a:pPr/>
              <a:t>3/26/2024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3/26/2024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3/26/2024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/>
              <a:pPr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/>
              <a:pPr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3/26/2024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3/26/2024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3/26/2024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3/26/2024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3/26/2024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3/26/2024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/>
              <a:pPr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910" y="2019792"/>
            <a:ext cx="10832869" cy="447264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EDEN CENTRAL SCHOOL</a:t>
            </a:r>
            <a:br>
              <a:rPr lang="en-US" dirty="0"/>
            </a:br>
            <a:r>
              <a:rPr lang="en-US" dirty="0"/>
              <a:t>ROLLOVER BUDGET</a:t>
            </a:r>
            <a:br>
              <a:rPr lang="en-US" dirty="0"/>
            </a:br>
            <a:r>
              <a:rPr lang="en-US" dirty="0"/>
              <a:t>JANUARY 17, 2024</a:t>
            </a:r>
            <a:br>
              <a:rPr lang="en-US" dirty="0"/>
            </a:br>
            <a:endParaRPr lang="en-US" dirty="0"/>
          </a:p>
        </p:txBody>
      </p:sp>
      <p:sp>
        <p:nvSpPr>
          <p:cNvPr id="8" name="Circular Arrow 7"/>
          <p:cNvSpPr/>
          <p:nvPr/>
        </p:nvSpPr>
        <p:spPr>
          <a:xfrm>
            <a:off x="232756" y="532013"/>
            <a:ext cx="11089178" cy="7448205"/>
          </a:xfrm>
          <a:prstGeom prst="circularArrow">
            <a:avLst>
              <a:gd name="adj1" fmla="val 12500"/>
              <a:gd name="adj2" fmla="val 1189837"/>
              <a:gd name="adj3" fmla="val 20457681"/>
              <a:gd name="adj4" fmla="val 10800000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8268" y="3609783"/>
            <a:ext cx="1059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2023-24</a:t>
            </a:r>
          </a:p>
          <a:p>
            <a:r>
              <a:rPr lang="en-US" b="1" dirty="0"/>
              <a:t>BUDGET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085811" y="4283112"/>
            <a:ext cx="25436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2024-25</a:t>
            </a:r>
          </a:p>
          <a:p>
            <a:pPr algn="ctr"/>
            <a:r>
              <a:rPr lang="en-US" b="1" dirty="0"/>
              <a:t>INITIAL PROJECTIONS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943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b="1" dirty="0"/>
              <a:t>AGENDA</a:t>
            </a:r>
            <a:br>
              <a:rPr lang="en-US" sz="4800" b="1" dirty="0"/>
            </a:b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600" b="1" dirty="0"/>
              <a:t>DEFINE A ROLLOVER BUDGET</a:t>
            </a:r>
          </a:p>
          <a:p>
            <a:pPr marL="457200" indent="-457200">
              <a:buFont typeface="+mj-lt"/>
              <a:buAutoNum type="arabicPeriod"/>
            </a:pPr>
            <a:endParaRPr lang="en-US" sz="3600" dirty="0"/>
          </a:p>
          <a:p>
            <a:pPr marL="457200" indent="-457200">
              <a:buFont typeface="+mj-lt"/>
              <a:buAutoNum type="arabicPeriod"/>
            </a:pPr>
            <a:r>
              <a:rPr lang="en-US" sz="3600" b="1" dirty="0"/>
              <a:t>KNOWN BUDGETARY INCREASES</a:t>
            </a:r>
          </a:p>
          <a:p>
            <a:pPr marL="457200" indent="-457200">
              <a:buFont typeface="+mj-lt"/>
              <a:buAutoNum type="arabicPeriod"/>
            </a:pPr>
            <a:endParaRPr lang="en-US" sz="3600" dirty="0"/>
          </a:p>
          <a:p>
            <a:pPr marL="457200" indent="-457200">
              <a:buFont typeface="+mj-lt"/>
              <a:buAutoNum type="arabicPeriod"/>
            </a:pPr>
            <a:r>
              <a:rPr lang="en-US" sz="3600" b="1" dirty="0"/>
              <a:t>OVERALL BUDGETARY VIEW </a:t>
            </a:r>
          </a:p>
          <a:p>
            <a:pPr marL="457200" indent="-457200">
              <a:buFont typeface="+mj-lt"/>
              <a:buAutoNum type="arabicPeriod"/>
            </a:pPr>
            <a:endParaRPr lang="en-US" b="1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280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1178" y="0"/>
            <a:ext cx="8499565" cy="1293028"/>
          </a:xfrm>
        </p:spPr>
        <p:txBody>
          <a:bodyPr/>
          <a:lstStyle/>
          <a:p>
            <a:r>
              <a:rPr lang="en-US" b="1" dirty="0"/>
              <a:t>What is a rollover budget?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3028"/>
            <a:ext cx="12192000" cy="570411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4600" b="1" dirty="0">
                <a:latin typeface="Arial" panose="020B0604020202020204" pitchFamily="34" charset="0"/>
                <a:cs typeface="Arial" panose="020B0604020202020204" pitchFamily="34" charset="0"/>
              </a:rPr>
              <a:t>“A rollover budget is a revised set of financial plans for the next accounting period.”  It is an update of the </a:t>
            </a:r>
            <a:r>
              <a:rPr lang="en-US" sz="4600" b="1" u="sng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 budget</a:t>
            </a:r>
            <a:r>
              <a:rPr lang="en-US" sz="4600" b="1" dirty="0">
                <a:latin typeface="Arial" panose="020B0604020202020204" pitchFamily="34" charset="0"/>
                <a:cs typeface="Arial" panose="020B0604020202020204" pitchFamily="34" charset="0"/>
              </a:rPr>
              <a:t> that was adopted by the District Voters last May, including current year budget adjustments.</a:t>
            </a:r>
          </a:p>
          <a:p>
            <a:pPr marL="0" indent="0">
              <a:buNone/>
            </a:pPr>
            <a:endParaRPr lang="en-US" sz="4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4600" b="1" dirty="0">
                <a:latin typeface="Arial" panose="020B0604020202020204" pitchFamily="34" charset="0"/>
                <a:cs typeface="Arial" panose="020B0604020202020204" pitchFamily="34" charset="0"/>
              </a:rPr>
              <a:t>It includes all reoccurring expenditures for the District that were made in the current fiscal year, (i.e.: software, additional staff, service contracts, etc.)  The process includes trending of all known current year costs such as utilities, contractual obligations, retirement costs, health insurance, and BOCES.</a:t>
            </a:r>
          </a:p>
          <a:p>
            <a:pPr marL="0" indent="0">
              <a:buNone/>
            </a:pPr>
            <a:endParaRPr lang="en-US" sz="4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4600" b="1" dirty="0">
                <a:latin typeface="Arial" panose="020B0604020202020204" pitchFamily="34" charset="0"/>
                <a:cs typeface="Arial" panose="020B0604020202020204" pitchFamily="34" charset="0"/>
              </a:rPr>
              <a:t>It is the starting point for Eden’s budget process.</a:t>
            </a:r>
          </a:p>
          <a:p>
            <a:pPr marL="0" indent="0">
              <a:buNone/>
            </a:pPr>
            <a:r>
              <a:rPr lang="en-US" sz="4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159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5505" y="248389"/>
            <a:ext cx="9090364" cy="129302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ANTICIPATED BUDGETARY INCREASES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62149"/>
            <a:ext cx="12192000" cy="5913885"/>
          </a:xfrm>
        </p:spPr>
        <p:txBody>
          <a:bodyPr>
            <a:normAutofit fontScale="70000" lnSpcReduction="20000"/>
          </a:bodyPr>
          <a:lstStyle/>
          <a:p>
            <a:endParaRPr lang="en-US" sz="3800" b="1" dirty="0"/>
          </a:p>
          <a:p>
            <a:r>
              <a:rPr lang="en-US" sz="3800" b="1" dirty="0"/>
              <a:t>DISTRICT LIABILITY INSURANCE – 5%</a:t>
            </a:r>
          </a:p>
          <a:p>
            <a:endParaRPr lang="en-US" sz="3800" b="1" dirty="0"/>
          </a:p>
          <a:p>
            <a:r>
              <a:rPr lang="en-US" sz="3800" b="1" dirty="0"/>
              <a:t>HEALTH INSURANCE PREMIUM  - 5%</a:t>
            </a:r>
          </a:p>
          <a:p>
            <a:endParaRPr lang="en-US" sz="3800" b="1" dirty="0"/>
          </a:p>
          <a:p>
            <a:r>
              <a:rPr lang="en-US" sz="3800" b="1" dirty="0"/>
              <a:t>BOCES – 5%</a:t>
            </a:r>
          </a:p>
          <a:p>
            <a:endParaRPr lang="en-US" sz="3800" b="1" dirty="0"/>
          </a:p>
          <a:p>
            <a:r>
              <a:rPr lang="en-US" sz="3800" b="1" dirty="0"/>
              <a:t>UTILITIES – 8%</a:t>
            </a:r>
          </a:p>
          <a:p>
            <a:endParaRPr lang="en-US" sz="3800" b="1" dirty="0"/>
          </a:p>
          <a:p>
            <a:r>
              <a:rPr lang="en-US" sz="3800" b="1" dirty="0"/>
              <a:t>EMPLOYEE RETIREMENT SYSTEM (ERS) 1.8%</a:t>
            </a:r>
          </a:p>
          <a:p>
            <a:endParaRPr lang="en-US" sz="3800" b="1" dirty="0"/>
          </a:p>
          <a:p>
            <a:r>
              <a:rPr lang="en-US" sz="3800" b="1" dirty="0"/>
              <a:t>TEACHER’S RETIREMENT SYSTEM (TRS) 0.45%</a:t>
            </a:r>
          </a:p>
          <a:p>
            <a:endParaRPr lang="en-US" sz="3800" b="1" dirty="0"/>
          </a:p>
          <a:p>
            <a:r>
              <a:rPr lang="en-US" sz="3800" b="1" dirty="0"/>
              <a:t>DEBT SERVICE (MORTGAGE) –UPDATED PER AMORTIZATION SCHEDULE</a:t>
            </a:r>
          </a:p>
          <a:p>
            <a:endParaRPr lang="en-US" b="1" dirty="0"/>
          </a:p>
          <a:p>
            <a:pPr lvl="1"/>
            <a:endParaRPr lang="en-US" b="1" dirty="0"/>
          </a:p>
          <a:p>
            <a:endParaRPr lang="en-US" b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114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3338" y="43245"/>
            <a:ext cx="8610600" cy="1293028"/>
          </a:xfrm>
        </p:spPr>
        <p:txBody>
          <a:bodyPr/>
          <a:lstStyle/>
          <a:p>
            <a:r>
              <a:rPr lang="en-US" b="1" dirty="0"/>
              <a:t>GENERAL SUPPORT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1862262"/>
              </p:ext>
            </p:extLst>
          </p:nvPr>
        </p:nvGraphicFramePr>
        <p:xfrm>
          <a:off x="363778" y="689759"/>
          <a:ext cx="11381510" cy="55756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4474">
                  <a:extLst>
                    <a:ext uri="{9D8B030D-6E8A-4147-A177-3AD203B41FA5}">
                      <a16:colId xmlns:a16="http://schemas.microsoft.com/office/drawing/2014/main" val="3661162894"/>
                    </a:ext>
                  </a:extLst>
                </a:gridCol>
                <a:gridCol w="2369127">
                  <a:extLst>
                    <a:ext uri="{9D8B030D-6E8A-4147-A177-3AD203B41FA5}">
                      <a16:colId xmlns:a16="http://schemas.microsoft.com/office/drawing/2014/main" val="614827412"/>
                    </a:ext>
                  </a:extLst>
                </a:gridCol>
                <a:gridCol w="2036618">
                  <a:extLst>
                    <a:ext uri="{9D8B030D-6E8A-4147-A177-3AD203B41FA5}">
                      <a16:colId xmlns:a16="http://schemas.microsoft.com/office/drawing/2014/main" val="1311382646"/>
                    </a:ext>
                  </a:extLst>
                </a:gridCol>
                <a:gridCol w="1862051">
                  <a:extLst>
                    <a:ext uri="{9D8B030D-6E8A-4147-A177-3AD203B41FA5}">
                      <a16:colId xmlns:a16="http://schemas.microsoft.com/office/drawing/2014/main" val="2316235697"/>
                    </a:ext>
                  </a:extLst>
                </a:gridCol>
                <a:gridCol w="1539240">
                  <a:extLst>
                    <a:ext uri="{9D8B030D-6E8A-4147-A177-3AD203B41FA5}">
                      <a16:colId xmlns:a16="http://schemas.microsoft.com/office/drawing/2014/main" val="2662795577"/>
                    </a:ext>
                  </a:extLst>
                </a:gridCol>
              </a:tblGrid>
              <a:tr h="820774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pPr algn="ctr"/>
                      <a:r>
                        <a:rPr lang="en-US" dirty="0"/>
                        <a:t>GENERAL</a:t>
                      </a:r>
                      <a:r>
                        <a:rPr lang="en-US" baseline="0" dirty="0"/>
                        <a:t> SUPPORT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ADOPTED 23-24</a:t>
                      </a:r>
                    </a:p>
                    <a:p>
                      <a:pPr algn="ctr"/>
                      <a:r>
                        <a:rPr lang="en-US" dirty="0"/>
                        <a:t>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ROLLOVER</a:t>
                      </a:r>
                      <a:r>
                        <a:rPr lang="en-US" baseline="0" dirty="0"/>
                        <a:t> 24-25</a:t>
                      </a:r>
                    </a:p>
                    <a:p>
                      <a:pPr algn="ctr"/>
                      <a:r>
                        <a:rPr lang="en-US" baseline="0" dirty="0"/>
                        <a:t>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pPr algn="ctr"/>
                      <a:r>
                        <a:rPr lang="en-US" dirty="0"/>
                        <a:t>$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pPr algn="ctr"/>
                      <a:r>
                        <a:rPr lang="en-US" dirty="0"/>
                        <a:t>% 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682596"/>
                  </a:ext>
                </a:extLst>
              </a:tr>
              <a:tr h="561710">
                <a:tc>
                  <a:txBody>
                    <a:bodyPr/>
                    <a:lstStyle/>
                    <a:p>
                      <a:endParaRPr lang="en-US" b="1" dirty="0"/>
                    </a:p>
                    <a:p>
                      <a:r>
                        <a:rPr lang="en-US" b="1" dirty="0"/>
                        <a:t>BOARD</a:t>
                      </a:r>
                      <a:r>
                        <a:rPr lang="en-US" b="1" baseline="0" dirty="0"/>
                        <a:t> OF EDUCATION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36,643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$38,132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1,489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273503"/>
                  </a:ext>
                </a:extLst>
              </a:tr>
              <a:tr h="486995">
                <a:tc>
                  <a:txBody>
                    <a:bodyPr/>
                    <a:lstStyle/>
                    <a:p>
                      <a:endParaRPr lang="en-US" b="1" dirty="0"/>
                    </a:p>
                    <a:p>
                      <a:r>
                        <a:rPr lang="en-US" b="1" dirty="0"/>
                        <a:t>CENTRAL ADMINISTRATION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288,601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306,492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17,891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81743980"/>
                  </a:ext>
                </a:extLst>
              </a:tr>
              <a:tr h="475528">
                <a:tc>
                  <a:txBody>
                    <a:bodyPr/>
                    <a:lstStyle/>
                    <a:p>
                      <a:endParaRPr lang="en-US" b="1" dirty="0"/>
                    </a:p>
                    <a:p>
                      <a:r>
                        <a:rPr lang="en-US" b="1" dirty="0"/>
                        <a:t>FINANCE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467,461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531,366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63,905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08949302"/>
                  </a:ext>
                </a:extLst>
              </a:tr>
              <a:tr h="625838">
                <a:tc>
                  <a:txBody>
                    <a:bodyPr/>
                    <a:lstStyle/>
                    <a:p>
                      <a:r>
                        <a:rPr lang="en-US" b="1" dirty="0"/>
                        <a:t>LEGAL,</a:t>
                      </a:r>
                      <a:r>
                        <a:rPr lang="en-US" b="1" baseline="0" dirty="0"/>
                        <a:t> PERSONNEL &amp; PUBLIC SVCS.</a:t>
                      </a:r>
                      <a:endParaRPr lang="en-US" b="1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154,388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162,587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8,199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94856761"/>
                  </a:ext>
                </a:extLst>
              </a:tr>
              <a:tr h="475528">
                <a:tc>
                  <a:txBody>
                    <a:bodyPr/>
                    <a:lstStyle/>
                    <a:p>
                      <a:r>
                        <a:rPr lang="en-US" b="1" dirty="0"/>
                        <a:t>BUILDINGS</a:t>
                      </a:r>
                      <a:r>
                        <a:rPr lang="en-US" b="1" baseline="0" dirty="0"/>
                        <a:t> &amp; GROUNDS, MAIL, BOCES DATA PROCESSING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2,867,978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2,940,467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72,490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44013815"/>
                  </a:ext>
                </a:extLst>
              </a:tr>
              <a:tr h="475528">
                <a:tc>
                  <a:txBody>
                    <a:bodyPr/>
                    <a:lstStyle/>
                    <a:p>
                      <a:r>
                        <a:rPr lang="en-US" b="1" dirty="0"/>
                        <a:t>LIABILITY INSURANCE, WATER &amp; SEWER,</a:t>
                      </a:r>
                      <a:r>
                        <a:rPr lang="en-US" b="1" baseline="0" dirty="0"/>
                        <a:t> REFUND ON TAXES, BOCES ADMINISTRATIVE COSTS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546,226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581,974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35,748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2462513"/>
                  </a:ext>
                </a:extLst>
              </a:tr>
              <a:tr h="475528">
                <a:tc>
                  <a:txBody>
                    <a:bodyPr/>
                    <a:lstStyle/>
                    <a:p>
                      <a:endParaRPr lang="en-US" b="1" dirty="0"/>
                    </a:p>
                    <a:p>
                      <a:r>
                        <a:rPr lang="en-US" b="1" dirty="0"/>
                        <a:t>SUBTOTAL GENERAL</a:t>
                      </a:r>
                      <a:r>
                        <a:rPr lang="en-US" b="1" baseline="0" dirty="0"/>
                        <a:t> SUPPORT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4,361,297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$4,561,018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199,722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4.58%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117172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3224" y="6346157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REMINDER – THE BOARD OF EDUCATION MEMBERS RECEIVE NO COMPENSATION FOR THEIR SERVICE!</a:t>
            </a:r>
          </a:p>
        </p:txBody>
      </p:sp>
    </p:spTree>
    <p:extLst>
      <p:ext uri="{BB962C8B-B14F-4D97-AF65-F5344CB8AC3E}">
        <p14:creationId xmlns:p14="http://schemas.microsoft.com/office/powerpoint/2010/main" val="2748336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2472" y="-108067"/>
            <a:ext cx="8401397" cy="1143399"/>
          </a:xfrm>
        </p:spPr>
        <p:txBody>
          <a:bodyPr/>
          <a:lstStyle/>
          <a:p>
            <a:r>
              <a:rPr lang="en-US" b="1" dirty="0"/>
              <a:t>INSTRUCTION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0387951"/>
              </p:ext>
            </p:extLst>
          </p:nvPr>
        </p:nvGraphicFramePr>
        <p:xfrm>
          <a:off x="201336" y="722597"/>
          <a:ext cx="11628284" cy="60471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1823">
                  <a:extLst>
                    <a:ext uri="{9D8B030D-6E8A-4147-A177-3AD203B41FA5}">
                      <a16:colId xmlns:a16="http://schemas.microsoft.com/office/drawing/2014/main" val="735449271"/>
                    </a:ext>
                  </a:extLst>
                </a:gridCol>
                <a:gridCol w="2517935">
                  <a:extLst>
                    <a:ext uri="{9D8B030D-6E8A-4147-A177-3AD203B41FA5}">
                      <a16:colId xmlns:a16="http://schemas.microsoft.com/office/drawing/2014/main" val="1251854182"/>
                    </a:ext>
                  </a:extLst>
                </a:gridCol>
                <a:gridCol w="2127364">
                  <a:extLst>
                    <a:ext uri="{9D8B030D-6E8A-4147-A177-3AD203B41FA5}">
                      <a16:colId xmlns:a16="http://schemas.microsoft.com/office/drawing/2014/main" val="3383286878"/>
                    </a:ext>
                  </a:extLst>
                </a:gridCol>
                <a:gridCol w="1520939">
                  <a:extLst>
                    <a:ext uri="{9D8B030D-6E8A-4147-A177-3AD203B41FA5}">
                      <a16:colId xmlns:a16="http://schemas.microsoft.com/office/drawing/2014/main" val="3984714025"/>
                    </a:ext>
                  </a:extLst>
                </a:gridCol>
                <a:gridCol w="1530223">
                  <a:extLst>
                    <a:ext uri="{9D8B030D-6E8A-4147-A177-3AD203B41FA5}">
                      <a16:colId xmlns:a16="http://schemas.microsoft.com/office/drawing/2014/main" val="1626268363"/>
                    </a:ext>
                  </a:extLst>
                </a:gridCol>
              </a:tblGrid>
              <a:tr h="74179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INSTRUCTIONAL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ADOPTED 23-24</a:t>
                      </a:r>
                    </a:p>
                    <a:p>
                      <a:pPr algn="ctr"/>
                      <a:r>
                        <a:rPr lang="en-US" dirty="0"/>
                        <a:t>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ROLLOVER</a:t>
                      </a:r>
                      <a:r>
                        <a:rPr lang="en-US" baseline="0" dirty="0"/>
                        <a:t> 24-25</a:t>
                      </a:r>
                    </a:p>
                    <a:p>
                      <a:pPr algn="ctr"/>
                      <a:r>
                        <a:rPr lang="en-US" baseline="0" dirty="0"/>
                        <a:t>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pPr algn="ctr"/>
                      <a:r>
                        <a:rPr lang="en-US" dirty="0"/>
                        <a:t>$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pPr algn="ctr"/>
                      <a:r>
                        <a:rPr lang="en-US" dirty="0"/>
                        <a:t>% 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968067"/>
                  </a:ext>
                </a:extLst>
              </a:tr>
              <a:tr h="590916">
                <a:tc>
                  <a:txBody>
                    <a:bodyPr/>
                    <a:lstStyle/>
                    <a:p>
                      <a:r>
                        <a:rPr lang="en-US" sz="1600" b="1" dirty="0"/>
                        <a:t>BLDG. ADMINISTRATION,</a:t>
                      </a:r>
                      <a:r>
                        <a:rPr lang="en-US" sz="1600" b="1" baseline="0" dirty="0"/>
                        <a:t> CURRICULUM </a:t>
                      </a:r>
                      <a:r>
                        <a:rPr lang="en-US" sz="1600" b="1" dirty="0"/>
                        <a:t>&amp; PROFESSIONAL DEVELOPMENT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1,403,867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$1,493,542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89,675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9800686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b="1" dirty="0"/>
                        <a:t>GENERAL</a:t>
                      </a:r>
                      <a:r>
                        <a:rPr lang="en-US" sz="1600" b="1" baseline="0" dirty="0"/>
                        <a:t> EDUCATION</a:t>
                      </a:r>
                      <a:endParaRPr lang="en-US" sz="1600" b="1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9,131,344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9,511,976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380,632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03337867"/>
                  </a:ext>
                </a:extLst>
              </a:tr>
              <a:tr h="741790">
                <a:tc>
                  <a:txBody>
                    <a:bodyPr/>
                    <a:lstStyle/>
                    <a:p>
                      <a:r>
                        <a:rPr lang="en-US" sz="1600" b="1" dirty="0"/>
                        <a:t>PROGRAMS FOR STUDENTS WITH DISABILITIES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4,920,853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5,211,616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290,763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1314648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b="1" dirty="0"/>
                        <a:t>OCCUPATIONAL EDUCATION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872,054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915,657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43,603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04430828"/>
                  </a:ext>
                </a:extLst>
              </a:tr>
              <a:tr h="183589">
                <a:tc>
                  <a:txBody>
                    <a:bodyPr/>
                    <a:lstStyle/>
                    <a:p>
                      <a:r>
                        <a:rPr lang="en-US" sz="1600" b="1" dirty="0"/>
                        <a:t>COMMUNITY EDUCATION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36,900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38,940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2,040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26084491"/>
                  </a:ext>
                </a:extLst>
              </a:tr>
              <a:tr h="590900">
                <a:tc>
                  <a:txBody>
                    <a:bodyPr/>
                    <a:lstStyle/>
                    <a:p>
                      <a:r>
                        <a:rPr lang="en-US" sz="1600" b="1" dirty="0"/>
                        <a:t>SCHOOL LIBRARY &amp; INFORMATION TECHNOLOGY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792,734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836,039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43,305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8419692"/>
                  </a:ext>
                </a:extLst>
              </a:tr>
              <a:tr h="590900">
                <a:tc>
                  <a:txBody>
                    <a:bodyPr/>
                    <a:lstStyle/>
                    <a:p>
                      <a:r>
                        <a:rPr lang="en-US" sz="1600" b="1" dirty="0"/>
                        <a:t>PUPIL SERVICES - NURSES,</a:t>
                      </a:r>
                      <a:r>
                        <a:rPr lang="en-US" sz="1600" b="1" baseline="0" dirty="0"/>
                        <a:t> GUIDANCE, CLUBS, MUSICALS &amp; SPORTS</a:t>
                      </a:r>
                      <a:endParaRPr lang="en-US" sz="1600" b="1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2,122,196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2,150,137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27,941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15131726"/>
                  </a:ext>
                </a:extLst>
              </a:tr>
              <a:tr h="117722">
                <a:tc>
                  <a:txBody>
                    <a:bodyPr/>
                    <a:lstStyle/>
                    <a:p>
                      <a:r>
                        <a:rPr lang="en-US" sz="1600" b="1" dirty="0"/>
                        <a:t>SUBTOTAL INSTRUCTION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19,279,948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$20,157,907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877,960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92777145"/>
                  </a:ext>
                </a:extLst>
              </a:tr>
              <a:tr h="443904">
                <a:tc>
                  <a:txBody>
                    <a:bodyPr/>
                    <a:lstStyle/>
                    <a:p>
                      <a:r>
                        <a:rPr lang="en-US" sz="1600" b="1" dirty="0"/>
                        <a:t>PUPIL TRANSPORTATION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2,218,826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$2,381,730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162,904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609805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7856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UNDISTRIBUTED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5384735"/>
              </p:ext>
            </p:extLst>
          </p:nvPr>
        </p:nvGraphicFramePr>
        <p:xfrm>
          <a:off x="685800" y="1769976"/>
          <a:ext cx="10820400" cy="4295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5051">
                  <a:extLst>
                    <a:ext uri="{9D8B030D-6E8A-4147-A177-3AD203B41FA5}">
                      <a16:colId xmlns:a16="http://schemas.microsoft.com/office/drawing/2014/main" val="3336176320"/>
                    </a:ext>
                  </a:extLst>
                </a:gridCol>
                <a:gridCol w="2152996">
                  <a:extLst>
                    <a:ext uri="{9D8B030D-6E8A-4147-A177-3AD203B41FA5}">
                      <a16:colId xmlns:a16="http://schemas.microsoft.com/office/drawing/2014/main" val="1962180329"/>
                    </a:ext>
                  </a:extLst>
                </a:gridCol>
                <a:gridCol w="2128058">
                  <a:extLst>
                    <a:ext uri="{9D8B030D-6E8A-4147-A177-3AD203B41FA5}">
                      <a16:colId xmlns:a16="http://schemas.microsoft.com/office/drawing/2014/main" val="960181162"/>
                    </a:ext>
                  </a:extLst>
                </a:gridCol>
                <a:gridCol w="2094808">
                  <a:extLst>
                    <a:ext uri="{9D8B030D-6E8A-4147-A177-3AD203B41FA5}">
                      <a16:colId xmlns:a16="http://schemas.microsoft.com/office/drawing/2014/main" val="4206008392"/>
                    </a:ext>
                  </a:extLst>
                </a:gridCol>
                <a:gridCol w="1439487">
                  <a:extLst>
                    <a:ext uri="{9D8B030D-6E8A-4147-A177-3AD203B41FA5}">
                      <a16:colId xmlns:a16="http://schemas.microsoft.com/office/drawing/2014/main" val="21113953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pPr algn="ctr"/>
                      <a:r>
                        <a:rPr lang="en-US" dirty="0"/>
                        <a:t>UNDISTRIBUTED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ADOPTED 23-24</a:t>
                      </a:r>
                    </a:p>
                    <a:p>
                      <a:pPr algn="ctr"/>
                      <a:r>
                        <a:rPr lang="en-US" dirty="0"/>
                        <a:t>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ROLLOVER</a:t>
                      </a:r>
                      <a:r>
                        <a:rPr lang="en-US" baseline="0" dirty="0"/>
                        <a:t> 24-25</a:t>
                      </a:r>
                    </a:p>
                    <a:p>
                      <a:pPr algn="ctr"/>
                      <a:r>
                        <a:rPr lang="en-US" baseline="0" dirty="0"/>
                        <a:t>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pPr algn="ctr"/>
                      <a:r>
                        <a:rPr lang="en-US" dirty="0"/>
                        <a:t>$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pPr algn="ctr"/>
                      <a:r>
                        <a:rPr lang="en-US" dirty="0"/>
                        <a:t>% 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2995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/>
                        <a:t>CIVIC ACTIVITIES – FITNESS CENTER AND BUILDING USAGE EXPENDITURES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35,168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$36,616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1,448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35444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/>
                        <a:t>EMPLOYEE BENEFITS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7,438,436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8,674,418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1,235,982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16.62%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88319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/>
                        <a:t>DEBT SERVICE-</a:t>
                      </a:r>
                      <a:r>
                        <a:rPr lang="en-US" sz="1600" b="1" baseline="0" dirty="0"/>
                        <a:t> MORTGAGE PAYMENTS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2,906,290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3,006,168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99,878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15030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/>
                        <a:t>INTERFUND</a:t>
                      </a:r>
                      <a:r>
                        <a:rPr lang="en-US" sz="1600" b="1" baseline="0" dirty="0"/>
                        <a:t> TRANSFER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170,000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170,000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-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55107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/>
                        <a:t>SUBTOTAL UNDISTRIBUTED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10,549,894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$11,887,202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1,337,308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12.68%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6568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/>
                        <a:t>TOTAL ROLLOVER</a:t>
                      </a:r>
                      <a:r>
                        <a:rPr lang="en-US" sz="1600" b="1" baseline="0" dirty="0"/>
                        <a:t> BUDGET EXPENDITURES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36,409,963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$38,987,857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2,577,894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7.08%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72507772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6508666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DEBT SERVICE IS AMORTIZATION SCHEDULE FOR BOND PAYMENTS</a:t>
            </a:r>
          </a:p>
        </p:txBody>
      </p:sp>
    </p:spTree>
    <p:extLst>
      <p:ext uri="{BB962C8B-B14F-4D97-AF65-F5344CB8AC3E}">
        <p14:creationId xmlns:p14="http://schemas.microsoft.com/office/powerpoint/2010/main" val="1321871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OVERALL BUDGET IMPACT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/>
              <a:t>TOTAL REVENUES 2023-24			 $ 36,409,963</a:t>
            </a:r>
          </a:p>
          <a:p>
            <a:pPr marL="0" indent="0">
              <a:buNone/>
            </a:pPr>
            <a:r>
              <a:rPr lang="en-US" sz="3200" b="1" dirty="0"/>
              <a:t>ANTICIPATED EXPENDITURES 2024-25	 $ 38,987,857</a:t>
            </a:r>
            <a:endParaRPr lang="en-US" sz="3200" b="1" u="sng" dirty="0"/>
          </a:p>
          <a:p>
            <a:pPr marL="0" indent="0">
              <a:buNone/>
            </a:pPr>
            <a:r>
              <a:rPr lang="en-US" sz="3200" b="1" dirty="0"/>
              <a:t>GAP TO FILL					       </a:t>
            </a:r>
            <a:r>
              <a:rPr lang="en-US" sz="3200" b="1" dirty="0">
                <a:solidFill>
                  <a:srgbClr val="FFFF00"/>
                </a:solidFill>
              </a:rPr>
              <a:t>  </a:t>
            </a:r>
            <a:r>
              <a:rPr lang="en-US" b="1" dirty="0"/>
              <a:t> </a:t>
            </a:r>
            <a:r>
              <a:rPr lang="en-US" sz="3200" b="1" dirty="0">
                <a:solidFill>
                  <a:srgbClr val="FFFF00"/>
                </a:solidFill>
              </a:rPr>
              <a:t>$  2,577,894</a:t>
            </a:r>
          </a:p>
        </p:txBody>
      </p:sp>
    </p:spTree>
    <p:extLst>
      <p:ext uri="{BB962C8B-B14F-4D97-AF65-F5344CB8AC3E}">
        <p14:creationId xmlns:p14="http://schemas.microsoft.com/office/powerpoint/2010/main" val="1530293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23702"/>
            <a:ext cx="12192000" cy="1293028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/>
              <a:t>Budget calendar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102" y="1559035"/>
            <a:ext cx="11896898" cy="5091147"/>
          </a:xfrm>
        </p:spPr>
        <p:txBody>
          <a:bodyPr>
            <a:noAutofit/>
          </a:bodyPr>
          <a:lstStyle/>
          <a:p>
            <a:r>
              <a:rPr lang="en-US" sz="2400" b="1" dirty="0"/>
              <a:t>JANUARY 16, 2024 – GOVERNOR’S BUDGET STATE AID RUNS RELEASED</a:t>
            </a:r>
          </a:p>
          <a:p>
            <a:r>
              <a:rPr lang="en-US" sz="2400" b="1" dirty="0"/>
              <a:t>FEBRUARY 14, 2024 – 6PM BOE MEETING BUDGET UPDATE PRESENTATION</a:t>
            </a:r>
          </a:p>
          <a:p>
            <a:r>
              <a:rPr lang="en-US" sz="2400" b="1" dirty="0"/>
              <a:t>MARCH 1, 2024 – PROPERTY TAX CAP CALCULATION DUE TO NYS</a:t>
            </a:r>
          </a:p>
          <a:p>
            <a:r>
              <a:rPr lang="en-US" sz="2400" b="1" dirty="0"/>
              <a:t>MARCH 20, 2024 – 6 PM BOE MEETING BUDGET UPDATE PRESENTATION</a:t>
            </a:r>
          </a:p>
          <a:p>
            <a:r>
              <a:rPr lang="en-US" sz="2400" b="1" dirty="0"/>
              <a:t>MARCH </a:t>
            </a:r>
            <a:r>
              <a:rPr lang="en-US" sz="2400" b="1" i="1" dirty="0"/>
              <a:t>27, 2024</a:t>
            </a:r>
            <a:r>
              <a:rPr lang="en-US" sz="2400" b="1" dirty="0"/>
              <a:t>  – 6 PM BUDGET WORKSHOP</a:t>
            </a:r>
          </a:p>
          <a:p>
            <a:r>
              <a:rPr lang="en-US" sz="2400" b="1" dirty="0"/>
              <a:t>MARCH 31, 2024 – NYS BUDGET ADOPTION/LEGISLATIVE RUNS FOR AID</a:t>
            </a:r>
          </a:p>
          <a:p>
            <a:r>
              <a:rPr lang="en-US" sz="2400" b="1" dirty="0"/>
              <a:t>APRIL  9, 2024  – 6 PM BOE MEETING – TENTATIVE BUDGET ADOPTION</a:t>
            </a:r>
          </a:p>
          <a:p>
            <a:r>
              <a:rPr lang="en-US" sz="2400" b="1" dirty="0"/>
              <a:t>APRIL 29, 2024 – NYS PROPERTY TAX REPORT CARD DUE TO NYS</a:t>
            </a:r>
          </a:p>
          <a:p>
            <a:r>
              <a:rPr lang="en-US" sz="2400" b="1" dirty="0"/>
              <a:t>MAY 7, 2024 </a:t>
            </a:r>
            <a:r>
              <a:rPr lang="en-US" sz="2400" b="1"/>
              <a:t>– 6 </a:t>
            </a:r>
            <a:r>
              <a:rPr lang="en-US" sz="2400" b="1" dirty="0"/>
              <a:t>PM PUBLIC HEARING EDEN ELEMENTARY AUDITORIUM</a:t>
            </a:r>
          </a:p>
          <a:p>
            <a:r>
              <a:rPr lang="en-US" sz="2400" b="1" dirty="0"/>
              <a:t>MAY 21, 2024 – BUDGET VOTE</a:t>
            </a:r>
          </a:p>
          <a:p>
            <a:pPr marL="2286000" lvl="5" indent="0">
              <a:buNone/>
            </a:pPr>
            <a:r>
              <a:rPr lang="en-US" sz="2400" b="1" dirty="0"/>
              <a:t> MS/HS AUDITORIUM ENTRANCE 9AM-9PM</a:t>
            </a:r>
          </a:p>
        </p:txBody>
      </p:sp>
    </p:spTree>
    <p:extLst>
      <p:ext uri="{BB962C8B-B14F-4D97-AF65-F5344CB8AC3E}">
        <p14:creationId xmlns:p14="http://schemas.microsoft.com/office/powerpoint/2010/main" val="388494817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925</TotalTime>
  <Words>708</Words>
  <Application>Microsoft Office PowerPoint</Application>
  <PresentationFormat>Widescreen</PresentationFormat>
  <Paragraphs>209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Century Gothic</vt:lpstr>
      <vt:lpstr>Vapor Trail</vt:lpstr>
      <vt:lpstr>EDEN CENTRAL SCHOOL ROLLOVER BUDGET JANUARY 17, 2024 </vt:lpstr>
      <vt:lpstr>AGENDA </vt:lpstr>
      <vt:lpstr>What is a rollover budget?</vt:lpstr>
      <vt:lpstr>ANTICIPATED BUDGETARY INCREASES </vt:lpstr>
      <vt:lpstr>GENERAL SUPPORT  </vt:lpstr>
      <vt:lpstr>INSTRUCTION</vt:lpstr>
      <vt:lpstr>UNDISTRIBUTED</vt:lpstr>
      <vt:lpstr>OVERALL BUDGET IMPACT</vt:lpstr>
      <vt:lpstr>Budget calendar</vt:lpstr>
    </vt:vector>
  </TitlesOfParts>
  <Company>Eden 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lfeldman190</dc:creator>
  <cp:lastModifiedBy>mgranger157</cp:lastModifiedBy>
  <cp:revision>189</cp:revision>
  <cp:lastPrinted>2024-01-09T12:43:26Z</cp:lastPrinted>
  <dcterms:created xsi:type="dcterms:W3CDTF">2019-12-12T13:05:54Z</dcterms:created>
  <dcterms:modified xsi:type="dcterms:W3CDTF">2024-03-26T15:00:37Z</dcterms:modified>
</cp:coreProperties>
</file>