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handoutMasterIdLst>
    <p:handoutMasterId r:id="rId24"/>
  </p:handoutMasterIdLst>
  <p:sldIdLst>
    <p:sldId id="278" r:id="rId2"/>
    <p:sldId id="287" r:id="rId3"/>
    <p:sldId id="288" r:id="rId4"/>
    <p:sldId id="258" r:id="rId5"/>
    <p:sldId id="260" r:id="rId6"/>
    <p:sldId id="285" r:id="rId7"/>
    <p:sldId id="283" r:id="rId8"/>
    <p:sldId id="262" r:id="rId9"/>
    <p:sldId id="263" r:id="rId10"/>
    <p:sldId id="264" r:id="rId11"/>
    <p:sldId id="271" r:id="rId12"/>
    <p:sldId id="273" r:id="rId13"/>
    <p:sldId id="261" r:id="rId14"/>
    <p:sldId id="280" r:id="rId15"/>
    <p:sldId id="274" r:id="rId16"/>
    <p:sldId id="289" r:id="rId17"/>
    <p:sldId id="279" r:id="rId18"/>
    <p:sldId id="281" r:id="rId19"/>
    <p:sldId id="284" r:id="rId20"/>
    <p:sldId id="282" r:id="rId21"/>
    <p:sldId id="270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2" tIns="46577" rIns="93152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2" tIns="46577" rIns="93152" bIns="46577" rtlCol="0"/>
          <a:lstStyle>
            <a:lvl1pPr algn="r">
              <a:defRPr sz="1200"/>
            </a:lvl1pPr>
          </a:lstStyle>
          <a:p>
            <a:fld id="{27CFD504-4D0D-447D-A3C9-7B5737386E2C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2" tIns="46577" rIns="93152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2" tIns="46577" rIns="93152" bIns="46577" rtlCol="0" anchor="b"/>
          <a:lstStyle>
            <a:lvl1pPr algn="r">
              <a:defRPr sz="1200"/>
            </a:lvl1pPr>
          </a:lstStyle>
          <a:p>
            <a:fld id="{35A07957-69B7-4156-904C-AE601E889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63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2" tIns="46577" rIns="93152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2" tIns="46577" rIns="93152" bIns="46577" rtlCol="0"/>
          <a:lstStyle>
            <a:lvl1pPr algn="r">
              <a:defRPr sz="1200"/>
            </a:lvl1pPr>
          </a:lstStyle>
          <a:p>
            <a:fld id="{ED8741EA-5959-4E54-9FC1-784ECAB0858C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2" tIns="46577" rIns="93152" bIns="46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2" tIns="46577" rIns="93152" bIns="465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2" tIns="46577" rIns="93152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2" tIns="46577" rIns="93152" bIns="46577" rtlCol="0" anchor="b"/>
          <a:lstStyle>
            <a:lvl1pPr algn="r">
              <a:defRPr sz="1200"/>
            </a:lvl1pPr>
          </a:lstStyle>
          <a:p>
            <a:fld id="{68339AB1-7ACD-408E-AA8D-873007DB1A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3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53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68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46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3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75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34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57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05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3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0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7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3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8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21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3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0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9AB1-7ACD-408E-AA8D-873007DB1A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9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4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7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047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4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7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6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2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0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1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5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8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2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9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3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5C29F-D721-4FD9-A23B-F3FC95C7533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A9451-F0EE-4F3F-BFBC-6D76D32D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87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udget versus expen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33400"/>
            <a:ext cx="9220200" cy="84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295400"/>
            <a:ext cx="6477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EDEN CENTRAL SCHOOL</a:t>
            </a:r>
          </a:p>
          <a:p>
            <a:pPr algn="ctr"/>
            <a:r>
              <a:rPr lang="en-US" sz="4200" b="1" dirty="0">
                <a:solidFill>
                  <a:schemeClr val="bg1"/>
                </a:solidFill>
              </a:rPr>
              <a:t>BUDGET WORKSHOP</a:t>
            </a:r>
          </a:p>
          <a:p>
            <a:pPr algn="ctr"/>
            <a:r>
              <a:rPr lang="en-US" sz="4200" b="1" dirty="0">
                <a:solidFill>
                  <a:schemeClr val="bg1"/>
                </a:solidFill>
              </a:rPr>
              <a:t>MARCH 27, 2024</a:t>
            </a:r>
          </a:p>
          <a:p>
            <a:pPr algn="ctr"/>
            <a:endParaRPr lang="en-US" sz="4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8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3110"/>
            <a:ext cx="6377940" cy="1293028"/>
          </a:xfrm>
        </p:spPr>
        <p:txBody>
          <a:bodyPr>
            <a:normAutofit/>
          </a:bodyPr>
          <a:lstStyle/>
          <a:p>
            <a:r>
              <a:rPr lang="en-US" b="1" dirty="0"/>
              <a:t>YEAR-TO-YEAR REVENUES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089794"/>
              </p:ext>
            </p:extLst>
          </p:nvPr>
        </p:nvGraphicFramePr>
        <p:xfrm>
          <a:off x="0" y="1143000"/>
          <a:ext cx="9144000" cy="4298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6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2023-24</a:t>
                      </a:r>
                    </a:p>
                    <a:p>
                      <a:pPr algn="ctr"/>
                      <a:r>
                        <a:rPr lang="en-US" b="1" dirty="0"/>
                        <a:t>ADOPTED </a:t>
                      </a:r>
                    </a:p>
                    <a:p>
                      <a:pPr algn="ctr"/>
                      <a:r>
                        <a:rPr lang="en-US" b="1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2024-25</a:t>
                      </a:r>
                    </a:p>
                    <a:p>
                      <a:pPr algn="ctr"/>
                      <a:r>
                        <a:rPr lang="en-US" b="1" dirty="0"/>
                        <a:t>PROPOSED </a:t>
                      </a:r>
                    </a:p>
                    <a:p>
                      <a:pPr algn="ctr"/>
                      <a:r>
                        <a:rPr lang="en-US" b="1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$</a:t>
                      </a:r>
                    </a:p>
                    <a:p>
                      <a:pPr algn="ctr"/>
                      <a:r>
                        <a:rPr lang="en-US" b="1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43">
                <a:tc>
                  <a:txBody>
                    <a:bodyPr/>
                    <a:lstStyle/>
                    <a:p>
                      <a:r>
                        <a:rPr lang="en-US" sz="1600" b="1" dirty="0"/>
                        <a:t>PROPERTY (SCHOOL) TAX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$ 15,769,752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$  15,769,752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$                   -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343">
                <a:tc>
                  <a:txBody>
                    <a:bodyPr/>
                    <a:lstStyle/>
                    <a:p>
                      <a:r>
                        <a:rPr lang="en-US" sz="1600" b="1" dirty="0"/>
                        <a:t>STATE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14,525,672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14,323,785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(201,887)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343">
                <a:tc>
                  <a:txBody>
                    <a:bodyPr/>
                    <a:lstStyle/>
                    <a:p>
                      <a:r>
                        <a:rPr lang="en-US" sz="1600" b="1" dirty="0"/>
                        <a:t>FEDERAL</a:t>
                      </a:r>
                      <a:r>
                        <a:rPr lang="en-US" sz="1600" b="1" baseline="0" dirty="0"/>
                        <a:t> AID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75,000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75,000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-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234">
                <a:tc>
                  <a:txBody>
                    <a:bodyPr/>
                    <a:lstStyle/>
                    <a:p>
                      <a:endParaRPr lang="en-US" sz="1600" b="1" dirty="0"/>
                    </a:p>
                    <a:p>
                      <a:r>
                        <a:rPr lang="en-US" sz="1600" b="1" dirty="0"/>
                        <a:t>MISCELLANEOUS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2,028,139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2,282,069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253,930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16">
                <a:tc>
                  <a:txBody>
                    <a:bodyPr/>
                    <a:lstStyle/>
                    <a:p>
                      <a:r>
                        <a:rPr lang="en-US" sz="1600" b="1" dirty="0"/>
                        <a:t>INTERFUND</a:t>
                      </a:r>
                      <a:r>
                        <a:rPr lang="en-US" sz="1600" b="1" baseline="0" dirty="0"/>
                        <a:t> TRANSFER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29,452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329,136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299,684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343">
                <a:tc>
                  <a:txBody>
                    <a:bodyPr/>
                    <a:lstStyle/>
                    <a:p>
                      <a:r>
                        <a:rPr lang="en-US" sz="1600" b="1" dirty="0"/>
                        <a:t>APPROPRIATED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3,138,578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3,138,578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-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343">
                <a:tc>
                  <a:txBody>
                    <a:bodyPr/>
                    <a:lstStyle/>
                    <a:p>
                      <a:r>
                        <a:rPr lang="en-US" sz="1600" b="1" dirty="0"/>
                        <a:t>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843,370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843,370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-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43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 REVENUES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$    36,409,963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$   36,761,690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$    351,727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791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BUDGET GAP                $</a:t>
            </a:r>
            <a:r>
              <a:rPr lang="en-US" dirty="0"/>
              <a:t> </a:t>
            </a:r>
            <a:r>
              <a:rPr lang="en-US" sz="3600" b="1" dirty="0"/>
              <a:t>(1,536,451) </a:t>
            </a:r>
          </a:p>
        </p:txBody>
      </p:sp>
    </p:spTree>
    <p:extLst>
      <p:ext uri="{BB962C8B-B14F-4D97-AF65-F5344CB8AC3E}">
        <p14:creationId xmlns:p14="http://schemas.microsoft.com/office/powerpoint/2010/main" val="41013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597140" cy="1293028"/>
          </a:xfrm>
        </p:spPr>
        <p:txBody>
          <a:bodyPr/>
          <a:lstStyle/>
          <a:p>
            <a:pPr algn="ctr"/>
            <a:r>
              <a:rPr lang="en-US" b="1" dirty="0"/>
              <a:t>WHERE DO WE GO FROM HERE?</a:t>
            </a:r>
          </a:p>
        </p:txBody>
      </p:sp>
      <p:pic>
        <p:nvPicPr>
          <p:cNvPr id="5" name="Content Placeholder 4" descr="http://t2.gstatic.com/images?q=tbn:ANd9GcSKCEuM1JYN5lbF97rz51IP1NZSlUsYbIxcorJ9DbpKU2_g9AQY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1"/>
            <a:ext cx="84582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2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981200"/>
            <a:ext cx="3429000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2618"/>
            <a:ext cx="35433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2498" y="3657600"/>
            <a:ext cx="1188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VS</a:t>
            </a:r>
            <a:r>
              <a:rPr lang="en-US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979" y="685800"/>
            <a:ext cx="166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TAXES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3456" y="709604"/>
            <a:ext cx="247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RESERVES</a:t>
            </a:r>
          </a:p>
        </p:txBody>
      </p:sp>
    </p:spTree>
    <p:extLst>
      <p:ext uri="{BB962C8B-B14F-4D97-AF65-F5344CB8AC3E}">
        <p14:creationId xmlns:p14="http://schemas.microsoft.com/office/powerpoint/2010/main" val="39284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143594"/>
            <a:ext cx="6377940" cy="1293028"/>
          </a:xfrm>
        </p:spPr>
        <p:txBody>
          <a:bodyPr/>
          <a:lstStyle/>
          <a:p>
            <a:r>
              <a:rPr lang="en-US" b="1" dirty="0"/>
              <a:t>PROPERTY TAX CAP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460264"/>
              </p:ext>
            </p:extLst>
          </p:nvPr>
        </p:nvGraphicFramePr>
        <p:xfrm>
          <a:off x="457200" y="787400"/>
          <a:ext cx="742787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2024-25 BUDGET</a:t>
                      </a:r>
                    </a:p>
                    <a:p>
                      <a:pPr algn="ctr"/>
                      <a:r>
                        <a:rPr lang="en-US" dirty="0"/>
                        <a:t>(new money)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1.0% </a:t>
                      </a:r>
                      <a:r>
                        <a:rPr lang="en-US" b="1" baseline="0" dirty="0"/>
                        <a:t>LEVY INCREASE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$ 157,698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1.5% LEVY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$236,547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0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2.0% LEVY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$315,396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2.5% LEVY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$394,245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69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3.0% LEVY</a:t>
                      </a:r>
                      <a:r>
                        <a:rPr lang="en-US" b="1" baseline="0" dirty="0"/>
                        <a:t> INCREASE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$473,094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3.5% LEVY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$551,943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44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4.0 % LEVY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$630,792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29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4.30% LEVY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$678,101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274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495800"/>
            <a:ext cx="9067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LEVY INCREASE</a:t>
            </a:r>
          </a:p>
          <a:p>
            <a:pPr algn="ctr"/>
            <a:r>
              <a:rPr lang="en-US" sz="2800" b="1" dirty="0"/>
              <a:t>MAXIMUM ALLOWABLE LEVY LIMIT </a:t>
            </a:r>
          </a:p>
          <a:p>
            <a:pPr algn="ctr"/>
            <a:r>
              <a:rPr lang="en-US" sz="2800" b="1" dirty="0"/>
              <a:t>PER NYS PROPERTY TAX CALCULATION  </a:t>
            </a:r>
          </a:p>
          <a:p>
            <a:pPr algn="ctr"/>
            <a:r>
              <a:rPr lang="en-US" sz="2800" b="1" dirty="0"/>
              <a:t>4.30% = $678,101</a:t>
            </a:r>
          </a:p>
          <a:p>
            <a:pPr algn="ctr"/>
            <a:r>
              <a:rPr lang="en-US" sz="2800" b="1" dirty="0"/>
              <a:t>REQUIRES VOTER AUTHORIZATION OF 50% PLUS 1</a:t>
            </a:r>
          </a:p>
        </p:txBody>
      </p:sp>
    </p:spTree>
    <p:extLst>
      <p:ext uri="{BB962C8B-B14F-4D97-AF65-F5344CB8AC3E}">
        <p14:creationId xmlns:p14="http://schemas.microsoft.com/office/powerpoint/2010/main" val="253965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152400"/>
            <a:ext cx="8435340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10  YEAR DISTRICT TRUE VALUE TAX RATE HISTORY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549762"/>
              </p:ext>
            </p:extLst>
          </p:nvPr>
        </p:nvGraphicFramePr>
        <p:xfrm>
          <a:off x="44116" y="1295400"/>
          <a:ext cx="8991600" cy="475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21455639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102962053"/>
                    </a:ext>
                  </a:extLst>
                </a:gridCol>
                <a:gridCol w="2430830">
                  <a:extLst>
                    <a:ext uri="{9D8B030D-6E8A-4147-A177-3AD203B41FA5}">
                      <a16:colId xmlns:a16="http://schemas.microsoft.com/office/drawing/2014/main" val="3718527150"/>
                    </a:ext>
                  </a:extLst>
                </a:gridCol>
                <a:gridCol w="2141170">
                  <a:extLst>
                    <a:ext uri="{9D8B030D-6E8A-4147-A177-3AD203B41FA5}">
                      <a16:colId xmlns:a16="http://schemas.microsoft.com/office/drawing/2014/main" val="16287475"/>
                    </a:ext>
                  </a:extLst>
                </a:gridCol>
              </a:tblGrid>
              <a:tr h="1050925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SCHOOL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TRUE VALUE</a:t>
                      </a:r>
                      <a:r>
                        <a:rPr lang="en-US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(TOTAL ASSESSMENT FOR THE DISTRICT X EQUALIZATION RATE PER TOWN)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AVERAGE TRUE TAX RATE PER YEAR $1,000 TRUE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% OF CHANGE OVER PRIOR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31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703,270,700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$18.88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(1.05%)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9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713,590,523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$19.02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0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718,731,721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$19.05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9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743,754,200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$19.19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56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791,346,116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$18.12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(5.58%)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22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831,388,551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$17.92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(1.1%)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84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890,576,405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$17.03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(4.97%)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84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938,224,227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$16.16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(5.11%)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33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1,048,329,764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$14.75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(8.76%)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8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1,178,389,201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(9.26%)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66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40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0"/>
            <a:ext cx="8397240" cy="1293028"/>
          </a:xfrm>
        </p:spPr>
        <p:txBody>
          <a:bodyPr>
            <a:normAutofit/>
          </a:bodyPr>
          <a:lstStyle/>
          <a:p>
            <a:r>
              <a:rPr lang="en-US" b="1" dirty="0"/>
              <a:t>POTENTIAL  TAX INCREASE DISTRICTWIDE TRUE VALUE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975013"/>
              </p:ext>
            </p:extLst>
          </p:nvPr>
        </p:nvGraphicFramePr>
        <p:xfrm>
          <a:off x="15240" y="1293768"/>
          <a:ext cx="9144000" cy="497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93521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LEVY %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TOTAL</a:t>
                      </a:r>
                      <a:r>
                        <a:rPr lang="en-US" b="1" baseline="0" dirty="0"/>
                        <a:t> $ LEVY INCREASE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ACTUAL</a:t>
                      </a:r>
                    </a:p>
                    <a:p>
                      <a:pPr algn="ctr"/>
                      <a:r>
                        <a:rPr lang="en-US" b="1" dirty="0"/>
                        <a:t>2023-24</a:t>
                      </a:r>
                    </a:p>
                    <a:p>
                      <a:pPr algn="ctr"/>
                      <a:r>
                        <a:rPr lang="en-US" b="1" baseline="0" dirty="0"/>
                        <a:t> TRUE TAX </a:t>
                      </a:r>
                      <a:r>
                        <a:rPr lang="en-US" b="1" dirty="0"/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POTENTIAL</a:t>
                      </a:r>
                    </a:p>
                    <a:p>
                      <a:pPr algn="ctr"/>
                      <a:r>
                        <a:rPr lang="en-US" b="1" dirty="0"/>
                        <a:t>2024-25</a:t>
                      </a:r>
                    </a:p>
                    <a:p>
                      <a:pPr algn="ctr"/>
                      <a:r>
                        <a:rPr lang="en-US" b="1" baseline="0" dirty="0"/>
                        <a:t> TRUE TAX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INCREASE PER $1,000 OF ASSESSED TRUE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ANTICIPATED INCREASE $100,000 HOME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$157,698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 $ 13.38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$ 13.52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 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 14.00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$236,547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$ 13.38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$ 13.58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 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$ 20.00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0727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$315,396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$ 13.38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$ 13.65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 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$ 27.00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99499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$394,245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$ 13.38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$ 13.72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 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$ 34.00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$473,094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$ 13.38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$ 13.82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 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$ 40.00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51612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$551,943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$ 13.38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$ 13.85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 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$ 47.00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3792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$630,792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$ 13.38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$ 13.92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 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$ 54.00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19698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$678,101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$ 13.38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$ 13.96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 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$ 58.00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449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08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397240" cy="1293028"/>
          </a:xfrm>
        </p:spPr>
        <p:txBody>
          <a:bodyPr>
            <a:normAutofit/>
          </a:bodyPr>
          <a:lstStyle/>
          <a:p>
            <a:r>
              <a:rPr lang="en-US" b="1" dirty="0"/>
              <a:t>POTENTIAL  TAX INCREASE DISTRICTWIDE TRUE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" y="2667000"/>
            <a:ext cx="9159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MAXIMUM TAX INCREASE AS PRESENTED </a:t>
            </a:r>
          </a:p>
          <a:p>
            <a:pPr algn="ctr"/>
            <a:r>
              <a:rPr lang="en-US" sz="2800" b="1" dirty="0"/>
              <a:t>4.30% OR $678,101</a:t>
            </a:r>
          </a:p>
          <a:p>
            <a:pPr algn="ctr"/>
            <a:r>
              <a:rPr lang="en-US" sz="2800" b="1" dirty="0"/>
              <a:t>$58.00 PER $100,000 OF ASSESSED TRUE VALUE</a:t>
            </a:r>
          </a:p>
          <a:p>
            <a:pPr algn="ctr"/>
            <a:r>
              <a:rPr lang="en-US" sz="2800" b="1" dirty="0"/>
              <a:t>TAX CAP COMPLIANT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REQUIRES VOTER AUTHORIZATION OF 50% PLUS 1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484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9067800" cy="12930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IMPACT OF POTENTIAL LEVY INCREASES ON REQUIRED VOTER AUTHORIZATION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858050"/>
              </p:ext>
            </p:extLst>
          </p:nvPr>
        </p:nvGraphicFramePr>
        <p:xfrm>
          <a:off x="1881818" y="1229491"/>
          <a:ext cx="5380364" cy="395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3779090"/>
                    </a:ext>
                  </a:extLst>
                </a:gridCol>
                <a:gridCol w="2713364">
                  <a:extLst>
                    <a:ext uri="{9D8B030D-6E8A-4147-A177-3AD203B41FA5}">
                      <a16:colId xmlns:a16="http://schemas.microsoft.com/office/drawing/2014/main" val="4282463050"/>
                    </a:ext>
                  </a:extLst>
                </a:gridCol>
              </a:tblGrid>
              <a:tr h="990597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PROPOSED</a:t>
                      </a:r>
                      <a:r>
                        <a:rPr lang="en-US" b="1" baseline="0" dirty="0"/>
                        <a:t> PERCENT INCREASE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VOTER AUTHORIZATION</a:t>
                      </a:r>
                      <a:r>
                        <a:rPr lang="en-US" b="1" baseline="0" dirty="0"/>
                        <a:t> REQUIRED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390223"/>
                  </a:ext>
                </a:extLst>
              </a:tr>
              <a:tr h="37018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50% PLUS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645701"/>
                  </a:ext>
                </a:extLst>
              </a:tr>
              <a:tr h="37018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50% PLUS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7743"/>
                  </a:ext>
                </a:extLst>
              </a:tr>
              <a:tr h="37018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50% PLUS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33222"/>
                  </a:ext>
                </a:extLst>
              </a:tr>
              <a:tr h="37018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50% PLUS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58808"/>
                  </a:ext>
                </a:extLst>
              </a:tr>
              <a:tr h="37018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50% PLUS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862949"/>
                  </a:ext>
                </a:extLst>
              </a:tr>
              <a:tr h="37018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50% PLUS</a:t>
                      </a:r>
                      <a:r>
                        <a:rPr lang="en-US" b="1" baseline="0" dirty="0"/>
                        <a:t> 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513481"/>
                  </a:ext>
                </a:extLst>
              </a:tr>
              <a:tr h="37018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50% PLUS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78073"/>
                  </a:ext>
                </a:extLst>
              </a:tr>
              <a:tr h="37018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50% PLUS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4090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1816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PROPERTY TAX CAP CALCULATION DETERMINES THE VOTER AUTHORIZATION REQUIRED TO PASS THE BUDGET</a:t>
            </a:r>
            <a:r>
              <a:rPr lang="en-US" sz="2400" i="1" dirty="0"/>
              <a:t>.</a:t>
            </a:r>
          </a:p>
          <a:p>
            <a:pPr algn="ctr"/>
            <a:r>
              <a:rPr lang="en-US" sz="2400" b="1" i="1" dirty="0"/>
              <a:t>LEVY INCREASES OVER THE MAXIMUM ALLOWABLE LEVY LIMIT REQUIRES A 60% VOTER AUTHORIZATION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7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313" y="152400"/>
            <a:ext cx="9152424" cy="1143000"/>
          </a:xfrm>
        </p:spPr>
        <p:txBody>
          <a:bodyPr>
            <a:normAutofit/>
          </a:bodyPr>
          <a:lstStyle/>
          <a:p>
            <a:r>
              <a:rPr lang="en-US" b="1" dirty="0"/>
              <a:t>CLOSING THE GAP RESERVES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736605"/>
              </p:ext>
            </p:extLst>
          </p:nvPr>
        </p:nvGraphicFramePr>
        <p:xfrm>
          <a:off x="914400" y="1300579"/>
          <a:ext cx="7239001" cy="529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934">
                  <a:extLst>
                    <a:ext uri="{9D8B030D-6E8A-4147-A177-3AD203B41FA5}">
                      <a16:colId xmlns:a16="http://schemas.microsoft.com/office/drawing/2014/main" val="1122875762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PROJECTED </a:t>
                      </a:r>
                    </a:p>
                    <a:p>
                      <a:pPr algn="ctr"/>
                      <a:r>
                        <a:rPr lang="en-US" sz="1600" b="1" dirty="0"/>
                        <a:t>23-24</a:t>
                      </a:r>
                    </a:p>
                    <a:p>
                      <a:pPr algn="ctr"/>
                      <a:r>
                        <a:rPr lang="en-US" sz="1600" b="1" dirty="0"/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PROJECTED </a:t>
                      </a:r>
                    </a:p>
                    <a:p>
                      <a:pPr algn="ctr"/>
                      <a:r>
                        <a:rPr lang="en-US" sz="1600" b="1" dirty="0"/>
                        <a:t>USE</a:t>
                      </a:r>
                    </a:p>
                    <a:p>
                      <a:pPr algn="ctr"/>
                      <a:r>
                        <a:rPr lang="en-US" sz="1600" b="1" dirty="0"/>
                        <a:t>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PROJECTED </a:t>
                      </a:r>
                    </a:p>
                    <a:p>
                      <a:pPr algn="ctr"/>
                      <a:r>
                        <a:rPr lang="en-US" sz="1600" b="1" dirty="0"/>
                        <a:t>24-25</a:t>
                      </a:r>
                    </a:p>
                    <a:p>
                      <a:pPr algn="ctr"/>
                      <a:r>
                        <a:rPr lang="en-US" sz="1600" b="1" dirty="0"/>
                        <a:t>BALANCE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r>
                        <a:rPr lang="en-US" b="1" dirty="0"/>
                        <a:t>WORKER’S 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 $  306,549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$129,374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$   177,175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r>
                        <a:rPr lang="en-US" b="1" dirty="0"/>
                        <a:t>UNEMPLOYMENT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   148,286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25,800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   122,486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40">
                <a:tc>
                  <a:txBody>
                    <a:bodyPr/>
                    <a:lstStyle/>
                    <a:p>
                      <a:r>
                        <a:rPr lang="en-US" b="1" dirty="0"/>
                        <a:t>ERS - RETIREMENT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1,866,308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485,827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1,380,481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796">
                <a:tc>
                  <a:txBody>
                    <a:bodyPr/>
                    <a:lstStyle/>
                    <a:p>
                      <a:r>
                        <a:rPr lang="en-US" b="1" dirty="0"/>
                        <a:t>TRS – RETIREMENT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   671,493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202,369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469,124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0752401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r>
                        <a:rPr lang="en-US" b="1" dirty="0"/>
                        <a:t>LIABILITY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   564,091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-0-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   564,091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r>
                        <a:rPr lang="en-US" b="1" dirty="0"/>
                        <a:t>TAX</a:t>
                      </a:r>
                      <a:r>
                        <a:rPr lang="en-US" b="1" baseline="0" dirty="0"/>
                        <a:t> CERTIORARI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     44,199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-0-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     44,199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r>
                        <a:rPr lang="en-US" b="1" dirty="0"/>
                        <a:t>EMPLOYEE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1,435,481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-0-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1,435,481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18">
                <a:tc>
                  <a:txBody>
                    <a:bodyPr/>
                    <a:lstStyle/>
                    <a:p>
                      <a:r>
                        <a:rPr lang="en-US" b="1" dirty="0"/>
                        <a:t>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effectLst/>
                          <a:latin typeface="+mn-lt"/>
                        </a:rPr>
                        <a:t>173,229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effectLst/>
                          <a:latin typeface="+mn-lt"/>
                        </a:rPr>
                        <a:t>-0-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effectLst/>
                          <a:latin typeface="+mn-lt"/>
                        </a:rPr>
                        <a:t>173,229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3796">
                <a:tc>
                  <a:txBody>
                    <a:bodyPr/>
                    <a:lstStyle/>
                    <a:p>
                      <a:r>
                        <a:rPr lang="en-US" b="1" dirty="0"/>
                        <a:t>SUBTOTAL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$ 5,209,636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$843,370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$ 4,366,266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993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114692" cy="1524000"/>
          </a:xfrm>
        </p:spPr>
        <p:txBody>
          <a:bodyPr>
            <a:normAutofit/>
          </a:bodyPr>
          <a:lstStyle/>
          <a:p>
            <a:r>
              <a:rPr lang="en-US" b="1" dirty="0"/>
              <a:t>VOTER AUTHORIZED RESERVES</a:t>
            </a:r>
            <a:br>
              <a:rPr lang="en-US" b="1" dirty="0"/>
            </a:br>
            <a:r>
              <a:rPr lang="en-US" sz="3100" b="1" dirty="0"/>
              <a:t>PROPOSITIONS 2 &amp; 3 CANNOT SPEND WITHOUT VOTER APPROVAL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619036"/>
              </p:ext>
            </p:extLst>
          </p:nvPr>
        </p:nvGraphicFramePr>
        <p:xfrm>
          <a:off x="1728926" y="1848097"/>
          <a:ext cx="6576874" cy="4427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569">
                  <a:extLst>
                    <a:ext uri="{9D8B030D-6E8A-4147-A177-3AD203B41FA5}">
                      <a16:colId xmlns:a16="http://schemas.microsoft.com/office/drawing/2014/main" val="671385288"/>
                    </a:ext>
                  </a:extLst>
                </a:gridCol>
                <a:gridCol w="1630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220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PROJECTED </a:t>
                      </a:r>
                    </a:p>
                    <a:p>
                      <a:pPr algn="ctr"/>
                      <a:r>
                        <a:rPr lang="en-US" sz="1600" b="1" dirty="0"/>
                        <a:t>23-24</a:t>
                      </a:r>
                    </a:p>
                    <a:p>
                      <a:pPr algn="ctr"/>
                      <a:r>
                        <a:rPr lang="en-US" sz="1600" b="1" dirty="0"/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PROJECTED </a:t>
                      </a:r>
                    </a:p>
                    <a:p>
                      <a:pPr algn="ctr"/>
                      <a:r>
                        <a:rPr lang="en-US" sz="1600" b="1" dirty="0"/>
                        <a:t>USE</a:t>
                      </a:r>
                    </a:p>
                    <a:p>
                      <a:pPr algn="ctr"/>
                      <a:r>
                        <a:rPr lang="en-US" sz="1600" b="1" dirty="0"/>
                        <a:t>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PROJECTED </a:t>
                      </a:r>
                    </a:p>
                    <a:p>
                      <a:pPr algn="ctr"/>
                      <a:r>
                        <a:rPr lang="en-US" sz="1600" b="1" dirty="0"/>
                        <a:t>24-25</a:t>
                      </a:r>
                    </a:p>
                    <a:p>
                      <a:pPr algn="ctr"/>
                      <a:r>
                        <a:rPr lang="en-US" sz="1600" b="1" dirty="0"/>
                        <a:t>BALANCE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321">
                <a:tc>
                  <a:txBody>
                    <a:bodyPr/>
                    <a:lstStyle/>
                    <a:p>
                      <a:r>
                        <a:rPr lang="en-US" b="1" dirty="0"/>
                        <a:t>CAPITAL</a:t>
                      </a:r>
                      <a:r>
                        <a:rPr lang="en-US" b="1" baseline="0" dirty="0"/>
                        <a:t> –BUSES &amp; EQUIPMENT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$ 1,966,014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$ 602,956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$    1,363,058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8317731"/>
                  </a:ext>
                </a:extLst>
              </a:tr>
              <a:tr h="631320">
                <a:tc>
                  <a:txBody>
                    <a:bodyPr/>
                    <a:lstStyle/>
                    <a:p>
                      <a:r>
                        <a:rPr lang="en-US" b="1" dirty="0"/>
                        <a:t>CAPITAL-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   435,180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242,599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    192,581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9103143"/>
                  </a:ext>
                </a:extLst>
              </a:tr>
              <a:tr h="541131">
                <a:tc>
                  <a:txBody>
                    <a:bodyPr/>
                    <a:lstStyle/>
                    <a:p>
                      <a:r>
                        <a:rPr lang="en-US" b="1" dirty="0"/>
                        <a:t>CAPITAL-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effectLst/>
                          <a:latin typeface="+mn-lt"/>
                        </a:rPr>
                        <a:t>    2,308,894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effectLst/>
                          <a:latin typeface="+mn-lt"/>
                        </a:rPr>
                        <a:t>-0-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effectLst/>
                          <a:latin typeface="+mn-lt"/>
                        </a:rPr>
                        <a:t>    2,308,894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1885">
                <a:tc>
                  <a:txBody>
                    <a:bodyPr/>
                    <a:lstStyle/>
                    <a:p>
                      <a:r>
                        <a:rPr lang="en-US" b="1" dirty="0"/>
                        <a:t>SUBTOTAL VOTER AUTH.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RESERVE 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effectLst/>
                          <a:latin typeface="+mn-lt"/>
                        </a:rPr>
                        <a:t> 4,710,088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effectLst/>
                          <a:latin typeface="+mn-lt"/>
                        </a:rPr>
                        <a:t>845,555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effectLst/>
                          <a:latin typeface="+mn-lt"/>
                        </a:rPr>
                        <a:t>3,864,533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132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TOTAL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$ 9,919,724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$ 1,688,925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$ 8,230,799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51558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016E10-5A15-4D4F-9B4E-069322DC7D7E}"/>
              </a:ext>
            </a:extLst>
          </p:cNvPr>
          <p:cNvSpPr txBox="1"/>
          <p:nvPr/>
        </p:nvSpPr>
        <p:spPr>
          <a:xfrm>
            <a:off x="0" y="6248400"/>
            <a:ext cx="910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 TAX IMPLICATION TO UTILIZE VOTER AUTHORIZED RESERVES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8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5174" y="0"/>
            <a:ext cx="6377940" cy="1293028"/>
          </a:xfrm>
        </p:spPr>
        <p:txBody>
          <a:bodyPr/>
          <a:lstStyle/>
          <a:p>
            <a:pPr algn="ctr"/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955280" cy="4970612"/>
          </a:xfrm>
        </p:spPr>
        <p:txBody>
          <a:bodyPr>
            <a:noAutofit/>
          </a:bodyPr>
          <a:lstStyle/>
          <a:p>
            <a:r>
              <a:rPr lang="en-US" b="1" dirty="0"/>
              <a:t>STAFFING</a:t>
            </a:r>
          </a:p>
          <a:p>
            <a:endParaRPr lang="en-US" b="1" dirty="0"/>
          </a:p>
          <a:p>
            <a:r>
              <a:rPr lang="en-US" b="1" dirty="0"/>
              <a:t>BUDGETARY ASSUMPTIONS</a:t>
            </a:r>
          </a:p>
          <a:p>
            <a:endParaRPr lang="en-US" b="1" dirty="0"/>
          </a:p>
          <a:p>
            <a:r>
              <a:rPr lang="en-US" b="1" dirty="0"/>
              <a:t>BUDGET ANALYSIS</a:t>
            </a:r>
          </a:p>
          <a:p>
            <a:endParaRPr lang="en-US" b="1" dirty="0"/>
          </a:p>
          <a:p>
            <a:r>
              <a:rPr lang="en-US" b="1" dirty="0"/>
              <a:t>TAXES</a:t>
            </a:r>
          </a:p>
          <a:p>
            <a:endParaRPr lang="en-US" b="1" dirty="0"/>
          </a:p>
          <a:p>
            <a:r>
              <a:rPr lang="en-US" b="1" dirty="0"/>
              <a:t>CLOSING THE GAP</a:t>
            </a:r>
          </a:p>
          <a:p>
            <a:endParaRPr lang="en-US" b="1" dirty="0"/>
          </a:p>
          <a:p>
            <a:r>
              <a:rPr lang="en-US" b="1" dirty="0"/>
              <a:t>RESERVES</a:t>
            </a:r>
          </a:p>
          <a:p>
            <a:endParaRPr lang="en-US" b="1" dirty="0"/>
          </a:p>
          <a:p>
            <a:r>
              <a:rPr lang="en-US" b="1" dirty="0"/>
              <a:t>REMAINING CALENDAR</a:t>
            </a:r>
          </a:p>
        </p:txBody>
      </p:sp>
    </p:spTree>
    <p:extLst>
      <p:ext uri="{BB962C8B-B14F-4D97-AF65-F5344CB8AC3E}">
        <p14:creationId xmlns:p14="http://schemas.microsoft.com/office/powerpoint/2010/main" val="309987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57200"/>
            <a:ext cx="9287608" cy="1293028"/>
          </a:xfrm>
        </p:spPr>
        <p:txBody>
          <a:bodyPr>
            <a:normAutofit/>
          </a:bodyPr>
          <a:lstStyle/>
          <a:p>
            <a:r>
              <a:rPr lang="en-US" sz="3200" b="1" dirty="0"/>
              <a:t>BOARD OF EDUCATION DECISIONS TO MAKE for </a:t>
            </a:r>
            <a:r>
              <a:rPr lang="en-US" sz="3200" b="1"/>
              <a:t>April 16</a:t>
            </a:r>
            <a:r>
              <a:rPr lang="en-US" sz="3200" b="1" baseline="30000"/>
              <a:t>TH</a:t>
            </a:r>
            <a:r>
              <a:rPr lang="en-US" sz="3200" b="1"/>
              <a:t> </a:t>
            </a:r>
            <a:r>
              <a:rPr lang="en-US" sz="3200" b="1" dirty="0"/>
              <a:t>budget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ASSUMPTION – “APRIL 1</a:t>
            </a:r>
            <a:r>
              <a:rPr lang="en-US" sz="2400" b="1" baseline="30000" dirty="0"/>
              <a:t>ST</a:t>
            </a:r>
            <a:r>
              <a:rPr lang="en-US" sz="2400" b="1" dirty="0"/>
              <a:t> NYS BUDGET ADOPTION STATE AID FINALIZED”</a:t>
            </a:r>
          </a:p>
          <a:p>
            <a:endParaRPr lang="en-US" sz="1800" b="1" dirty="0"/>
          </a:p>
          <a:p>
            <a:r>
              <a:rPr lang="en-US" sz="2400" b="1" dirty="0"/>
              <a:t>WHETHER TO REDUCE EXPENDITURES </a:t>
            </a:r>
          </a:p>
          <a:p>
            <a:pPr marL="457200" lvl="1" indent="0">
              <a:buNone/>
            </a:pPr>
            <a:r>
              <a:rPr lang="en-US" sz="2400" b="1" dirty="0"/>
              <a:t>IF SO, HOW MUCH?</a:t>
            </a:r>
          </a:p>
          <a:p>
            <a:r>
              <a:rPr lang="en-US" sz="2400" b="1" dirty="0"/>
              <a:t>HOW TO INCREASE REVENUE </a:t>
            </a:r>
          </a:p>
          <a:p>
            <a:pPr lvl="1"/>
            <a:r>
              <a:rPr lang="en-US" sz="2400" b="1" dirty="0"/>
              <a:t>INCREASE PROPERTY (SCHOOL) TAXES</a:t>
            </a:r>
          </a:p>
          <a:p>
            <a:pPr lvl="2"/>
            <a:r>
              <a:rPr lang="en-US" sz="2200" b="1" dirty="0"/>
              <a:t>IF SO, HOW MUCH?</a:t>
            </a:r>
          </a:p>
          <a:p>
            <a:pPr lvl="1"/>
            <a:r>
              <a:rPr lang="en-US" sz="2400" b="1" dirty="0"/>
              <a:t>UTILIZE RESERVES/FUND BALANCE</a:t>
            </a:r>
          </a:p>
          <a:p>
            <a:pPr lvl="2"/>
            <a:r>
              <a:rPr lang="en-US" sz="2200" b="1" dirty="0"/>
              <a:t>IF SO. HOW MUCH?</a:t>
            </a:r>
          </a:p>
          <a:p>
            <a:pPr lvl="1"/>
            <a:r>
              <a:rPr lang="en-US" sz="2400" b="1" dirty="0"/>
              <a:t>COMBINATION OF AFOREMENTIONED</a:t>
            </a:r>
          </a:p>
        </p:txBody>
      </p:sp>
      <p:pic>
        <p:nvPicPr>
          <p:cNvPr id="3081" name="Picture 9" descr="C:\Users\lfeldman.PERRY\AppData\Local\Microsoft\Windows\Temporary Internet Files\Content.IE5\1KVUQEVN\MC9003267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387145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6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-114301"/>
            <a:ext cx="6377940" cy="1752601"/>
          </a:xfrm>
        </p:spPr>
        <p:txBody>
          <a:bodyPr/>
          <a:lstStyle/>
          <a:p>
            <a:r>
              <a:rPr lang="en-US" b="1" dirty="0"/>
              <a:t>REMAINING BUDGET SCHEDULE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447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000" b="1" dirty="0"/>
              <a:t>APRIL 1, 2024 – NYS BUDGET ADOPTION/LEGISLATIVE RUNS FOR AID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APRIL  16, 2024  – 6 PM BOE MEETING – TENTATIVE BUDGET ADOPTION</a:t>
            </a:r>
          </a:p>
          <a:p>
            <a:endParaRPr lang="en-US" sz="2000" b="1" dirty="0"/>
          </a:p>
          <a:p>
            <a:r>
              <a:rPr lang="en-US" sz="2000" b="1" dirty="0"/>
              <a:t>APRIL 29, 2024 – NYS PROPERTY TAX REPORT CARD DUE TO NYS</a:t>
            </a:r>
          </a:p>
          <a:p>
            <a:endParaRPr lang="en-US" sz="2000" b="1" dirty="0"/>
          </a:p>
          <a:p>
            <a:r>
              <a:rPr lang="en-US" sz="2000" b="1" dirty="0"/>
              <a:t>MAY 7, 2024 – 6 PM PUBLIC HEARING ON THE BUDGET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MAY 21, 2024 – BUDGET VOTE</a:t>
            </a:r>
          </a:p>
          <a:p>
            <a:pPr marL="2286000" lvl="5" indent="0">
              <a:buNone/>
            </a:pPr>
            <a:r>
              <a:rPr lang="en-US" sz="2000" b="1" dirty="0"/>
              <a:t> MS/HS AUDITORIUM ENTRANCE 9AM-9PM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 descr="C:\Users\lfeldman.PERRY\AppData\Local\Microsoft\Windows\Temporary Internet Files\Content.IE5\SOAOIZWT\MM90028319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13239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4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774" y="1219200"/>
            <a:ext cx="9083040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Staffing - POTENTIAL Decreases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b="1" dirty="0"/>
          </a:p>
          <a:p>
            <a:r>
              <a:rPr lang="en-US" b="1" dirty="0"/>
              <a:t>EDEN ELEMENTARY 5</a:t>
            </a:r>
            <a:r>
              <a:rPr lang="en-US" b="1" baseline="30000" dirty="0"/>
              <a:t>TH</a:t>
            </a:r>
            <a:r>
              <a:rPr lang="en-US" b="1" dirty="0"/>
              <a:t> GRADE – 1 FTE</a:t>
            </a:r>
          </a:p>
          <a:p>
            <a:endParaRPr lang="en-US" b="1" dirty="0"/>
          </a:p>
          <a:p>
            <a:r>
              <a:rPr lang="en-US" b="1" dirty="0"/>
              <a:t>HS TEACHER – ELA – 1 FTE</a:t>
            </a:r>
          </a:p>
          <a:p>
            <a:endParaRPr lang="en-US" b="1" dirty="0"/>
          </a:p>
          <a:p>
            <a:r>
              <a:rPr lang="en-US" b="1" dirty="0"/>
              <a:t>HS TEACHER – MATH – 1 FTE</a:t>
            </a:r>
          </a:p>
          <a:p>
            <a:endParaRPr lang="en-US" b="1" dirty="0"/>
          </a:p>
          <a:p>
            <a:r>
              <a:rPr lang="en-US" b="1" dirty="0"/>
              <a:t>HS – SOCIAL STUDIES – 0.5 FTE</a:t>
            </a:r>
          </a:p>
          <a:p>
            <a:endParaRPr lang="en-US" b="1" dirty="0"/>
          </a:p>
          <a:p>
            <a:r>
              <a:rPr lang="en-US" b="1" dirty="0"/>
              <a:t>HS COUNSELOR – 1 FTE</a:t>
            </a:r>
          </a:p>
          <a:p>
            <a:pPr lvl="1"/>
            <a:r>
              <a:rPr lang="en-US" b="1" dirty="0"/>
              <a:t>(possible grant funding)</a:t>
            </a:r>
          </a:p>
          <a:p>
            <a:endParaRPr lang="en-US" b="1" dirty="0"/>
          </a:p>
          <a:p>
            <a:r>
              <a:rPr lang="en-US" b="1" dirty="0"/>
              <a:t>FREEZE ON ALL NEW POSITIONS</a:t>
            </a:r>
          </a:p>
          <a:p>
            <a:endParaRPr lang="en-US" b="1" dirty="0"/>
          </a:p>
          <a:p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92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87" y="340055"/>
            <a:ext cx="7978140" cy="2057400"/>
          </a:xfrm>
        </p:spPr>
        <p:txBody>
          <a:bodyPr>
            <a:normAutofit/>
          </a:bodyPr>
          <a:lstStyle/>
          <a:p>
            <a:r>
              <a:rPr lang="en-US" sz="4400" b="1" dirty="0"/>
              <a:t>BUDGETARY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89" y="2590800"/>
            <a:ext cx="8534400" cy="5288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6000" b="1" u="sng" dirty="0"/>
              <a:t>REVENUES – (</a:t>
            </a:r>
            <a:r>
              <a:rPr lang="en-US" sz="6000" b="1" i="1" u="sng" dirty="0"/>
              <a:t>MUST EQUAL EXPENDITURES</a:t>
            </a:r>
            <a:r>
              <a:rPr lang="en-US" sz="6000" b="1" u="sng" dirty="0"/>
              <a:t>)</a:t>
            </a:r>
          </a:p>
          <a:p>
            <a:pPr algn="ctr"/>
            <a:r>
              <a:rPr lang="en-US" sz="6000" b="1" dirty="0"/>
              <a:t>LEVY INCREASE  TBD </a:t>
            </a:r>
          </a:p>
          <a:p>
            <a:pPr marL="457200" lvl="1" indent="0">
              <a:buNone/>
            </a:pPr>
            <a:r>
              <a:rPr lang="en-US" sz="6000" b="1" dirty="0"/>
              <a:t>                        </a:t>
            </a:r>
            <a:endParaRPr lang="en-US" sz="6000" b="1" u="sng" dirty="0"/>
          </a:p>
          <a:p>
            <a:pPr marL="0" indent="0">
              <a:buNone/>
            </a:pPr>
            <a:r>
              <a:rPr lang="en-US" sz="6000" b="1" u="sng" dirty="0"/>
              <a:t>EXPENDITURES</a:t>
            </a:r>
          </a:p>
          <a:p>
            <a:pPr algn="ctr"/>
            <a:r>
              <a:rPr lang="en-US" sz="6000" b="1" dirty="0"/>
              <a:t>5.19% INCREASE</a:t>
            </a:r>
          </a:p>
          <a:p>
            <a:pPr lvl="1" algn="ctr"/>
            <a:r>
              <a:rPr lang="en-US" sz="6000" b="1" dirty="0"/>
              <a:t>BUDGET TO BUDGET = </a:t>
            </a:r>
          </a:p>
          <a:p>
            <a:pPr marL="914400" lvl="2" indent="0" algn="ctr">
              <a:buNone/>
            </a:pPr>
            <a:r>
              <a:rPr lang="en-US" sz="6000" b="1" dirty="0"/>
              <a:t>                $1,888,178</a:t>
            </a:r>
          </a:p>
          <a:p>
            <a:pPr algn="ctr"/>
            <a:endParaRPr lang="en-US" sz="7200" b="1" dirty="0"/>
          </a:p>
          <a:p>
            <a:pPr marL="0" indent="0" algn="ctr">
              <a:buNone/>
            </a:pPr>
            <a:r>
              <a:rPr lang="en-US" dirty="0"/>
              <a:t>	</a:t>
            </a:r>
            <a:endParaRPr lang="en-US" sz="3000" dirty="0"/>
          </a:p>
          <a:p>
            <a:pPr marL="0" indent="0" algn="ctr">
              <a:buNone/>
            </a:pPr>
            <a:endParaRPr lang="en-US" sz="3000" dirty="0"/>
          </a:p>
          <a:p>
            <a:pPr marL="457200" lvl="1" indent="0" algn="ctr">
              <a:buNone/>
            </a:pPr>
            <a:r>
              <a:rPr lang="en-US" sz="3000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489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056663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EXPENDITURE ANALYSIS –</a:t>
            </a:r>
            <a:br>
              <a:rPr lang="en-US" b="1" dirty="0"/>
            </a:br>
            <a:r>
              <a:rPr lang="en-US" b="1" dirty="0">
                <a:solidFill>
                  <a:srgbClr val="FFFF00"/>
                </a:solidFill>
              </a:rPr>
              <a:t>DECREASES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75181"/>
            <a:ext cx="7929562" cy="4253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FF00"/>
                </a:solidFill>
              </a:rPr>
              <a:t>COST REDUCTIONS</a:t>
            </a:r>
          </a:p>
          <a:p>
            <a:r>
              <a:rPr lang="en-US" b="1" dirty="0"/>
              <a:t>BOARD OF EDUCATION                                   </a:t>
            </a:r>
            <a:r>
              <a:rPr lang="en-US" b="1" dirty="0">
                <a:solidFill>
                  <a:srgbClr val="FFFF00"/>
                </a:solidFill>
              </a:rPr>
              <a:t>$          (52)</a:t>
            </a:r>
          </a:p>
          <a:p>
            <a:endParaRPr lang="en-US" b="1" dirty="0"/>
          </a:p>
          <a:p>
            <a:r>
              <a:rPr lang="en-US" b="1" dirty="0"/>
              <a:t>OCCUPATIONAL EDUCATION			</a:t>
            </a:r>
            <a:r>
              <a:rPr lang="en-US" b="1" dirty="0">
                <a:solidFill>
                  <a:srgbClr val="FFFF00"/>
                </a:solidFill>
              </a:rPr>
              <a:t>(90,504)</a:t>
            </a:r>
          </a:p>
          <a:p>
            <a:endParaRPr lang="en-US" b="1" dirty="0"/>
          </a:p>
          <a:p>
            <a:r>
              <a:rPr lang="en-US" b="1" dirty="0"/>
              <a:t>DEBT SERVICE (MORTGAGE)	                       </a:t>
            </a:r>
            <a:r>
              <a:rPr lang="en-US" b="1" dirty="0">
                <a:solidFill>
                  <a:srgbClr val="FFFF00"/>
                </a:solidFill>
              </a:rPr>
              <a:t>(177,440)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AutoShape 2" descr="Free Budget Reduction Cliparts, Download Free Budget Reduction Cliparts png 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Free Budget Reduction Cliparts, Download Free Budget Reduction Cliparts png  images, Free ClipArts on Clip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Free Budget Reduction Cliparts, Download Free Budget Reduction Cliparts png  images, Free ClipArts on Clipart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695"/>
            <a:ext cx="2155226" cy="144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" y="685800"/>
            <a:ext cx="9044940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EXPENDITURE ANALYSIS – </a:t>
            </a:r>
            <a:br>
              <a:rPr lang="en-US" b="1" dirty="0"/>
            </a:br>
            <a:r>
              <a:rPr lang="en-US" b="1" dirty="0"/>
              <a:t>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0" y="2209557"/>
            <a:ext cx="8920162" cy="42538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GENERAL SUPPORT  $263,149 </a:t>
            </a:r>
          </a:p>
          <a:p>
            <a:endParaRPr lang="en-US" sz="1800" b="1" i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ADMINISTRATION &amp; IMPROVEMENTS    $64,771 </a:t>
            </a:r>
          </a:p>
          <a:p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GENERAL EDUCATION  $152,247 </a:t>
            </a:r>
          </a:p>
          <a:p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PROGRAMS FOR STUDENTS WITH DISABILITIES $947,796 </a:t>
            </a:r>
          </a:p>
          <a:p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COMMUNITY EDUCATION - $2,040 </a:t>
            </a:r>
          </a:p>
          <a:p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SCHOOL LIBRARY &amp; INFORMATION TECHNOLOGY - $68,952 </a:t>
            </a:r>
          </a:p>
        </p:txBody>
      </p:sp>
      <p:pic>
        <p:nvPicPr>
          <p:cNvPr id="1032" name="Picture 8" descr="Image result for school suppli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76133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7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044940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EXPENDITURE ANALYSIS – </a:t>
            </a:r>
            <a:br>
              <a:rPr lang="en-US" b="1" dirty="0"/>
            </a:br>
            <a:r>
              <a:rPr lang="en-US" b="1" dirty="0"/>
              <a:t>INCREASE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929562" cy="4253864"/>
          </a:xfrm>
        </p:spPr>
        <p:txBody>
          <a:bodyPr>
            <a:noAutofit/>
          </a:bodyPr>
          <a:lstStyle/>
          <a:p>
            <a:r>
              <a:rPr lang="en-US" sz="2200" b="1" dirty="0"/>
              <a:t>PUPIL SERVICES   $26,031</a:t>
            </a:r>
          </a:p>
          <a:p>
            <a:endParaRPr lang="en-US" sz="2200" b="1" dirty="0"/>
          </a:p>
          <a:p>
            <a:r>
              <a:rPr lang="en-US" b="1" dirty="0"/>
              <a:t>PUPIL TRANSPORTATION $84,814 </a:t>
            </a:r>
          </a:p>
          <a:p>
            <a:endParaRPr lang="en-US" b="1" dirty="0"/>
          </a:p>
          <a:p>
            <a:r>
              <a:rPr lang="en-US" sz="2200" b="1" dirty="0"/>
              <a:t>CIVIC ACTIVITIES $1,448 </a:t>
            </a:r>
          </a:p>
          <a:p>
            <a:endParaRPr lang="en-US" b="1" dirty="0"/>
          </a:p>
          <a:p>
            <a:r>
              <a:rPr lang="en-US" sz="2200" b="1" dirty="0"/>
              <a:t>EMPLOYEE BENEFITS $544,926 </a:t>
            </a:r>
          </a:p>
          <a:p>
            <a:endParaRPr lang="en-US" sz="2200" b="1" dirty="0"/>
          </a:p>
          <a:p>
            <a:r>
              <a:rPr lang="en-US" b="1" dirty="0"/>
              <a:t>TOTAL EXPENDITURE </a:t>
            </a:r>
            <a:r>
              <a:rPr lang="en-US" b="1"/>
              <a:t>INCREASES      $ 2,156,174</a:t>
            </a:r>
            <a:endParaRPr lang="en-US" b="1" dirty="0"/>
          </a:p>
          <a:p>
            <a:r>
              <a:rPr lang="en-US" b="1" dirty="0"/>
              <a:t>LESS REDUCTIONS                                 </a:t>
            </a:r>
            <a:r>
              <a:rPr lang="en-US" b="1" u="sng" dirty="0">
                <a:solidFill>
                  <a:srgbClr val="FFFF00"/>
                </a:solidFill>
              </a:rPr>
              <a:t>(267,996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  <a:p>
            <a:r>
              <a:rPr lang="en-US" b="1" dirty="0"/>
              <a:t>TOTAL EXPENDITURE INCREASES      $ </a:t>
            </a:r>
            <a:r>
              <a:rPr lang="en-US" b="1" u="sng" dirty="0"/>
              <a:t>1,888,178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32" name="Picture 8" descr="Image result for school suppli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58607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3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REVENUE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SCHOOL TAXES (TO BE DETERMINED BY BOARD OF EDUCATION) PRESENTED STABLE</a:t>
            </a:r>
            <a:endParaRPr lang="en-US" sz="2200" b="1" dirty="0"/>
          </a:p>
          <a:p>
            <a:r>
              <a:rPr lang="en-US" sz="2000" b="1" dirty="0"/>
              <a:t>STATE AID</a:t>
            </a:r>
            <a:r>
              <a:rPr lang="en-US" sz="2200" b="1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DECREASE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$(201,887)</a:t>
            </a:r>
          </a:p>
          <a:p>
            <a:r>
              <a:rPr lang="en-US" sz="2000" b="1" dirty="0"/>
              <a:t>FEDERAL AID</a:t>
            </a:r>
            <a:r>
              <a:rPr lang="en-US" sz="2200" b="1" dirty="0"/>
              <a:t> </a:t>
            </a:r>
            <a:r>
              <a:rPr lang="en-US" sz="2000" b="1" dirty="0"/>
              <a:t>INCREASE REMAINS STABLE</a:t>
            </a:r>
          </a:p>
          <a:p>
            <a:r>
              <a:rPr lang="en-US" sz="2000" b="1" dirty="0"/>
              <a:t>MISCELLANEOUS (LOCAL)  $253,930</a:t>
            </a:r>
          </a:p>
          <a:p>
            <a:r>
              <a:rPr lang="en-US" sz="2000" b="1" dirty="0"/>
              <a:t>INTERFUND TRANSFER   $299,684 </a:t>
            </a:r>
            <a:endParaRPr lang="en-US" sz="2200" b="1" dirty="0"/>
          </a:p>
          <a:p>
            <a:r>
              <a:rPr lang="en-US" sz="2000" b="1" dirty="0"/>
              <a:t>APPROPRIATED FUND BALANCE (TO BE DETERMINED BY BOARD OF EDUCATION) </a:t>
            </a:r>
            <a:r>
              <a:rPr lang="en-US" sz="2200" b="1" dirty="0"/>
              <a:t>PRESENTED STABLE</a:t>
            </a:r>
          </a:p>
          <a:p>
            <a:r>
              <a:rPr lang="en-US" sz="2000" b="1" dirty="0"/>
              <a:t>RESERVES (TO BE DETERMINED BY BOARD OF EDUCATION)</a:t>
            </a:r>
            <a:r>
              <a:rPr lang="en-US" sz="2200" b="1" dirty="0"/>
              <a:t> PRESENTED STABLE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94560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6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YEAR-TO-YEAR  EXPENDITURES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67318"/>
              </p:ext>
            </p:extLst>
          </p:nvPr>
        </p:nvGraphicFramePr>
        <p:xfrm>
          <a:off x="320040" y="2082141"/>
          <a:ext cx="8229600" cy="439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34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EXPENDITURE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2023-24</a:t>
                      </a:r>
                    </a:p>
                    <a:p>
                      <a:pPr algn="ctr"/>
                      <a:r>
                        <a:rPr lang="en-US" b="1" dirty="0"/>
                        <a:t>ADOPTED </a:t>
                      </a:r>
                    </a:p>
                    <a:p>
                      <a:pPr algn="ctr"/>
                      <a:r>
                        <a:rPr lang="en-US" b="1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2024-25</a:t>
                      </a:r>
                    </a:p>
                    <a:p>
                      <a:pPr algn="ctr"/>
                      <a:r>
                        <a:rPr lang="en-US" b="1" dirty="0"/>
                        <a:t>PROPOSED </a:t>
                      </a:r>
                    </a:p>
                    <a:p>
                      <a:pPr algn="ctr"/>
                      <a:r>
                        <a:rPr lang="en-US" b="1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$</a:t>
                      </a:r>
                    </a:p>
                    <a:p>
                      <a:pPr algn="ctr"/>
                      <a:r>
                        <a:rPr lang="en-US" b="1" dirty="0"/>
                        <a:t>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75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GENERAL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$    4,361,297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$4,624,394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$263,097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575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INSTRUCTIONAL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19,279,948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20,451,281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1,171,333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PUPIL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2,218,826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2,303,640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84,814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135">
                <a:tc>
                  <a:txBody>
                    <a:bodyPr/>
                    <a:lstStyle/>
                    <a:p>
                      <a:r>
                        <a:rPr lang="en-US" b="1" dirty="0"/>
                        <a:t>EMPLOYEE BENEFITS, DEBT</a:t>
                      </a:r>
                      <a:r>
                        <a:rPr lang="en-US" b="1" baseline="0" dirty="0"/>
                        <a:t> SERVICE, CIVIC ACTIVITIES, INTERFUND TRANSFERS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</a:t>
                      </a:r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10,549,892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</a:t>
                      </a:r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10,918,826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</a:t>
                      </a:r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368,934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575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TOTAL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$36,409,963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$38,298,141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$1,888,178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28282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5597</TotalTime>
  <Words>1189</Words>
  <Application>Microsoft Office PowerPoint</Application>
  <PresentationFormat>On-screen Show (4:3)</PresentationFormat>
  <Paragraphs>463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Vapor Trail</vt:lpstr>
      <vt:lpstr>PowerPoint Presentation</vt:lpstr>
      <vt:lpstr>agenda</vt:lpstr>
      <vt:lpstr>Staffing - POTENTIAL Decreases </vt:lpstr>
      <vt:lpstr>BUDGETARY ASSUMPTIONS</vt:lpstr>
      <vt:lpstr>EXPENDITURE ANALYSIS – DECREASES</vt:lpstr>
      <vt:lpstr>EXPENDITURE ANALYSIS –  INCREASE</vt:lpstr>
      <vt:lpstr>EXPENDITURE ANALYSIS –  INCREASE cont’d</vt:lpstr>
      <vt:lpstr>REVENUE ANALYSIS</vt:lpstr>
      <vt:lpstr>YEAR-TO-YEAR  EXPENDITURES</vt:lpstr>
      <vt:lpstr>YEAR-TO-YEAR REVENUES</vt:lpstr>
      <vt:lpstr>WHERE DO WE GO FROM HERE?</vt:lpstr>
      <vt:lpstr>PowerPoint Presentation</vt:lpstr>
      <vt:lpstr>PROPERTY TAX CAP</vt:lpstr>
      <vt:lpstr>10  YEAR DISTRICT TRUE VALUE TAX RATE HISTORY</vt:lpstr>
      <vt:lpstr>POTENTIAL  TAX INCREASE DISTRICTWIDE TRUE VALUE</vt:lpstr>
      <vt:lpstr>POTENTIAL  TAX INCREASE DISTRICTWIDE TRUE VALUE</vt:lpstr>
      <vt:lpstr>IMPACT OF POTENTIAL LEVY INCREASES ON REQUIRED VOTER AUTHORIZATION</vt:lpstr>
      <vt:lpstr>CLOSING THE GAP RESERVES</vt:lpstr>
      <vt:lpstr>VOTER AUTHORIZED RESERVES PROPOSITIONS 2 &amp; 3 CANNOT SPEND WITHOUT VOTER APPROVAL</vt:lpstr>
      <vt:lpstr>BOARD OF EDUCATION DECISIONS TO MAKE for April 16TH budget adoption</vt:lpstr>
      <vt:lpstr>REMAINING BUDGET SCHEDULE </vt:lpstr>
    </vt:vector>
  </TitlesOfParts>
  <Company>GV/WFL Edutech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GV/WFL Edutech</dc:creator>
  <cp:lastModifiedBy>mgranger157</cp:lastModifiedBy>
  <cp:revision>792</cp:revision>
  <cp:lastPrinted>2024-03-27T16:57:12Z</cp:lastPrinted>
  <dcterms:created xsi:type="dcterms:W3CDTF">2014-03-05T20:58:48Z</dcterms:created>
  <dcterms:modified xsi:type="dcterms:W3CDTF">2024-03-28T12:17:22Z</dcterms:modified>
</cp:coreProperties>
</file>