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7"/>
  </p:notesMasterIdLst>
  <p:handoutMasterIdLst>
    <p:handoutMasterId r:id="rId18"/>
  </p:handoutMasterIdLst>
  <p:sldIdLst>
    <p:sldId id="296" r:id="rId2"/>
    <p:sldId id="314" r:id="rId3"/>
    <p:sldId id="309" r:id="rId4"/>
    <p:sldId id="310" r:id="rId5"/>
    <p:sldId id="315" r:id="rId6"/>
    <p:sldId id="311" r:id="rId7"/>
    <p:sldId id="302" r:id="rId8"/>
    <p:sldId id="264" r:id="rId9"/>
    <p:sldId id="285" r:id="rId10"/>
    <p:sldId id="280" r:id="rId11"/>
    <p:sldId id="274" r:id="rId12"/>
    <p:sldId id="281" r:id="rId13"/>
    <p:sldId id="284" r:id="rId14"/>
    <p:sldId id="312" r:id="rId15"/>
    <p:sldId id="270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39" tIns="46570" rIns="93139" bIns="4657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39" tIns="46570" rIns="93139" bIns="46570" rtlCol="0"/>
          <a:lstStyle>
            <a:lvl1pPr algn="r">
              <a:defRPr sz="1200"/>
            </a:lvl1pPr>
          </a:lstStyle>
          <a:p>
            <a:fld id="{27CFD504-4D0D-447D-A3C9-7B5737386E2C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39" tIns="46570" rIns="93139" bIns="465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39" tIns="46570" rIns="93139" bIns="46570" rtlCol="0" anchor="b"/>
          <a:lstStyle>
            <a:lvl1pPr algn="r">
              <a:defRPr sz="1200"/>
            </a:lvl1pPr>
          </a:lstStyle>
          <a:p>
            <a:fld id="{35A07957-69B7-4156-904C-AE601E889B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063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39" tIns="46570" rIns="93139" bIns="4657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39" tIns="46570" rIns="93139" bIns="46570" rtlCol="0"/>
          <a:lstStyle>
            <a:lvl1pPr algn="r">
              <a:defRPr sz="1200"/>
            </a:lvl1pPr>
          </a:lstStyle>
          <a:p>
            <a:fld id="{ED8741EA-5959-4E54-9FC1-784ECAB0858C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9" tIns="46570" rIns="93139" bIns="4657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39" tIns="46570" rIns="93139" bIns="4657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39" tIns="46570" rIns="93139" bIns="465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39" tIns="46570" rIns="93139" bIns="46570" rtlCol="0" anchor="b"/>
          <a:lstStyle>
            <a:lvl1pPr algn="r">
              <a:defRPr sz="1200"/>
            </a:lvl1pPr>
          </a:lstStyle>
          <a:p>
            <a:fld id="{68339AB1-7ACD-408E-AA8D-873007DB1A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63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39AB1-7ACD-408E-AA8D-873007DB1AD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629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39AB1-7ACD-408E-AA8D-873007DB1AD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401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39AB1-7ACD-408E-AA8D-873007DB1AD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53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39AB1-7ACD-408E-AA8D-873007DB1AD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234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39AB1-7ACD-408E-AA8D-873007DB1AD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657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39AB1-7ACD-408E-AA8D-873007DB1AD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36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42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24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677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7047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640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076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667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3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124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90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81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15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8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12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69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037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07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5C29F-D721-4FD9-A23B-F3FC95C7533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A9451-F0EE-4F3F-BFBC-6D76D32D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7876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  <p:sldLayoutId id="214748388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08" y="-35169"/>
            <a:ext cx="9208008" cy="68106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95119" y="457200"/>
            <a:ext cx="685796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EDEN CENTRAL SCHOOL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BUDGET ADOPTION PRESENTATION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APRIL 16, 2024</a:t>
            </a:r>
          </a:p>
        </p:txBody>
      </p:sp>
    </p:spTree>
    <p:extLst>
      <p:ext uri="{BB962C8B-B14F-4D97-AF65-F5344CB8AC3E}">
        <p14:creationId xmlns:p14="http://schemas.microsoft.com/office/powerpoint/2010/main" val="1838069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60" y="152400"/>
            <a:ext cx="8435340" cy="1293028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10  YEAR DISTRICT TRUE VALUE TAX RATE HISTORY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4116" y="1295400"/>
          <a:ext cx="8991600" cy="4759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214556396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4102962053"/>
                    </a:ext>
                  </a:extLst>
                </a:gridCol>
                <a:gridCol w="2430830">
                  <a:extLst>
                    <a:ext uri="{9D8B030D-6E8A-4147-A177-3AD203B41FA5}">
                      <a16:colId xmlns:a16="http://schemas.microsoft.com/office/drawing/2014/main" val="3718527150"/>
                    </a:ext>
                  </a:extLst>
                </a:gridCol>
                <a:gridCol w="2141170">
                  <a:extLst>
                    <a:ext uri="{9D8B030D-6E8A-4147-A177-3AD203B41FA5}">
                      <a16:colId xmlns:a16="http://schemas.microsoft.com/office/drawing/2014/main" val="16287475"/>
                    </a:ext>
                  </a:extLst>
                </a:gridCol>
              </a:tblGrid>
              <a:tr h="105092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  <a:p>
                      <a:pPr algn="ctr"/>
                      <a:r>
                        <a:rPr lang="en-US" b="1" dirty="0"/>
                        <a:t>SCHOOL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TRUE VALUE</a:t>
                      </a:r>
                      <a:r>
                        <a:rPr lang="en-US" b="1" baseline="0" dirty="0"/>
                        <a:t> </a:t>
                      </a:r>
                    </a:p>
                    <a:p>
                      <a:pPr algn="ctr"/>
                      <a:r>
                        <a:rPr lang="en-US" sz="1400" b="1" baseline="0" dirty="0"/>
                        <a:t>(TOTAL ASSESSMENT FOR THE DISTRICT X EQUALIZATION RATE PER TOWN)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 TAX RATE PER YEAR $1,000 TRUE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% OF CHANGE OVER PRIOR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310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2014-15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703,270,700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$18.88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(1.05%)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094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2015-16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713,590,523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$19.02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0.74%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904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2016-17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718,731,721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$19.05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0.16%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094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2017-18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743,754,200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$19.19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0.73%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560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2018-19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791,346,116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$18.12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(5.58%)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220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2019-20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831,388,551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$17.92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(1.1%)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842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2020-21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890,576,405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$17.03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(4.97%)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842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2021-22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938,224,227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$16.16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(5.11%)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337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2022-23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1,048,329,764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$14.75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(8.76%)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887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2023-24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1,178,389,201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$13.38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(9.26%)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966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408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" y="762000"/>
            <a:ext cx="8397240" cy="1293028"/>
          </a:xfrm>
        </p:spPr>
        <p:txBody>
          <a:bodyPr>
            <a:normAutofit/>
          </a:bodyPr>
          <a:lstStyle/>
          <a:p>
            <a:r>
              <a:rPr lang="en-US" b="1" dirty="0"/>
              <a:t>POTENTIAL  TAX INCREASE DISTRICTWIDE TRUE VALUE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657227"/>
              </p:ext>
            </p:extLst>
          </p:nvPr>
        </p:nvGraphicFramePr>
        <p:xfrm>
          <a:off x="0" y="2438400"/>
          <a:ext cx="9144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4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9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9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58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93521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  <a:p>
                      <a:pPr algn="ctr"/>
                      <a:endParaRPr lang="en-US" b="1" dirty="0"/>
                    </a:p>
                    <a:p>
                      <a:pPr algn="ctr"/>
                      <a:endParaRPr lang="en-US" b="1" dirty="0"/>
                    </a:p>
                    <a:p>
                      <a:pPr algn="ctr"/>
                      <a:r>
                        <a:rPr lang="en-US" b="1" dirty="0"/>
                        <a:t>LEVY % INCREASE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  <a:p>
                      <a:pPr algn="ctr"/>
                      <a:endParaRPr lang="en-US" b="1" dirty="0"/>
                    </a:p>
                    <a:p>
                      <a:pPr algn="ctr"/>
                      <a:r>
                        <a:rPr lang="en-US" b="1" dirty="0"/>
                        <a:t>TOTAL</a:t>
                      </a:r>
                      <a:r>
                        <a:rPr lang="en-US" b="1" baseline="0" dirty="0"/>
                        <a:t> $ LEVY INCREASE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  <a:p>
                      <a:pPr algn="ctr"/>
                      <a:endParaRPr lang="en-US" b="1" dirty="0"/>
                    </a:p>
                    <a:p>
                      <a:pPr algn="ctr"/>
                      <a:r>
                        <a:rPr lang="en-US" b="1" dirty="0"/>
                        <a:t>ACTUAL</a:t>
                      </a:r>
                    </a:p>
                    <a:p>
                      <a:pPr algn="ctr"/>
                      <a:r>
                        <a:rPr lang="en-US" b="1" dirty="0"/>
                        <a:t>2023-24</a:t>
                      </a:r>
                    </a:p>
                    <a:p>
                      <a:pPr algn="ctr"/>
                      <a:r>
                        <a:rPr lang="en-US" b="1" baseline="0" dirty="0"/>
                        <a:t> TAX </a:t>
                      </a:r>
                      <a:r>
                        <a:rPr lang="en-US" b="1" dirty="0"/>
                        <a:t>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  <a:p>
                      <a:pPr algn="ctr"/>
                      <a:endParaRPr lang="en-US" b="1" dirty="0"/>
                    </a:p>
                    <a:p>
                      <a:pPr algn="ctr"/>
                      <a:r>
                        <a:rPr lang="en-US" b="1" dirty="0"/>
                        <a:t>POTENTIAL</a:t>
                      </a:r>
                    </a:p>
                    <a:p>
                      <a:pPr algn="ctr"/>
                      <a:r>
                        <a:rPr lang="en-US" b="1" dirty="0"/>
                        <a:t>2024-25</a:t>
                      </a:r>
                    </a:p>
                    <a:p>
                      <a:pPr algn="ctr"/>
                      <a:r>
                        <a:rPr lang="en-US" b="1" baseline="0" dirty="0"/>
                        <a:t> TAX RATE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  <a:p>
                      <a:pPr algn="ctr"/>
                      <a:r>
                        <a:rPr lang="en-US" b="1" dirty="0"/>
                        <a:t>INCREASE PER $1,000 OF ASSESSED TRUE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  <a:p>
                      <a:pPr algn="ctr"/>
                      <a:r>
                        <a:rPr lang="en-US" b="1" dirty="0"/>
                        <a:t>ANTICIPATED INCREASE $100,000 HOME</a:t>
                      </a:r>
                    </a:p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2.00%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$315,396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$ 13.38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$ 13.65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  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$ 27.00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099499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2.6276%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$414,372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$ 13.38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$ 13.73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  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$ 35.00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086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9313" y="152400"/>
            <a:ext cx="9152424" cy="1143000"/>
          </a:xfrm>
        </p:spPr>
        <p:txBody>
          <a:bodyPr>
            <a:normAutofit/>
          </a:bodyPr>
          <a:lstStyle/>
          <a:p>
            <a:r>
              <a:rPr lang="en-US" b="1" dirty="0"/>
              <a:t>CLOSING THE GAP RESERVES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6072302"/>
              </p:ext>
            </p:extLst>
          </p:nvPr>
        </p:nvGraphicFramePr>
        <p:xfrm>
          <a:off x="914400" y="1300579"/>
          <a:ext cx="7239001" cy="5297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7934">
                  <a:extLst>
                    <a:ext uri="{9D8B030D-6E8A-4147-A177-3AD203B41FA5}">
                      <a16:colId xmlns:a16="http://schemas.microsoft.com/office/drawing/2014/main" val="1122875762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19200">
                <a:tc>
                  <a:txBody>
                    <a:bodyPr/>
                    <a:lstStyle/>
                    <a:p>
                      <a:endParaRPr lang="en-US" b="1" dirty="0"/>
                    </a:p>
                    <a:p>
                      <a:r>
                        <a:rPr lang="en-US" b="1" dirty="0"/>
                        <a:t>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PROJECTED </a:t>
                      </a:r>
                    </a:p>
                    <a:p>
                      <a:pPr algn="ctr"/>
                      <a:r>
                        <a:rPr lang="en-US" sz="1600" b="1" dirty="0"/>
                        <a:t>23-24</a:t>
                      </a:r>
                    </a:p>
                    <a:p>
                      <a:pPr algn="ctr"/>
                      <a:r>
                        <a:rPr lang="en-US" sz="1600" b="1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PROJECTED </a:t>
                      </a:r>
                    </a:p>
                    <a:p>
                      <a:pPr algn="ctr"/>
                      <a:r>
                        <a:rPr lang="en-US" sz="1600" b="1" dirty="0"/>
                        <a:t>USE</a:t>
                      </a:r>
                    </a:p>
                    <a:p>
                      <a:pPr algn="ctr"/>
                      <a:r>
                        <a:rPr lang="en-US" sz="1600" b="1" dirty="0"/>
                        <a:t>24-25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PROJECTED </a:t>
                      </a:r>
                    </a:p>
                    <a:p>
                      <a:pPr algn="ctr"/>
                      <a:r>
                        <a:rPr lang="en-US" sz="1600" b="1" dirty="0"/>
                        <a:t>6/30/2025</a:t>
                      </a:r>
                    </a:p>
                    <a:p>
                      <a:pPr algn="ctr"/>
                      <a:r>
                        <a:rPr lang="en-US" sz="1600" b="1" dirty="0"/>
                        <a:t>BALANCE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18">
                <a:tc>
                  <a:txBody>
                    <a:bodyPr/>
                    <a:lstStyle/>
                    <a:p>
                      <a:r>
                        <a:rPr lang="en-US" b="1" dirty="0"/>
                        <a:t>WORKER’S COMP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  $  306,549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$129,374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 $   177,175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18">
                <a:tc>
                  <a:txBody>
                    <a:bodyPr/>
                    <a:lstStyle/>
                    <a:p>
                      <a:r>
                        <a:rPr lang="en-US" b="1" dirty="0"/>
                        <a:t>UNEMPLOYMENT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    148,286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25,800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    122,486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340">
                <a:tc>
                  <a:txBody>
                    <a:bodyPr/>
                    <a:lstStyle/>
                    <a:p>
                      <a:r>
                        <a:rPr lang="en-US" b="1" dirty="0"/>
                        <a:t>ERS - RETIREMENT CONTRIBUTION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 1,866,308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685,827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 1,180,481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796">
                <a:tc>
                  <a:txBody>
                    <a:bodyPr/>
                    <a:lstStyle/>
                    <a:p>
                      <a:r>
                        <a:rPr lang="en-US" b="1" dirty="0"/>
                        <a:t>TRS – RETIREMENT CONTRIBUTION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    671,493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202,369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469,124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50752401"/>
                  </a:ext>
                </a:extLst>
              </a:tr>
              <a:tr h="349818">
                <a:tc>
                  <a:txBody>
                    <a:bodyPr/>
                    <a:lstStyle/>
                    <a:p>
                      <a:r>
                        <a:rPr lang="en-US" b="1" dirty="0"/>
                        <a:t>LIABILITY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    564,091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-0-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    564,091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818">
                <a:tc>
                  <a:txBody>
                    <a:bodyPr/>
                    <a:lstStyle/>
                    <a:p>
                      <a:r>
                        <a:rPr lang="en-US" b="1" dirty="0"/>
                        <a:t>TAX</a:t>
                      </a:r>
                      <a:r>
                        <a:rPr lang="en-US" b="1" baseline="0" dirty="0"/>
                        <a:t> CERTIORARI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      44,199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-0-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      44,199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818">
                <a:tc>
                  <a:txBody>
                    <a:bodyPr/>
                    <a:lstStyle/>
                    <a:p>
                      <a:r>
                        <a:rPr lang="en-US" b="1" dirty="0"/>
                        <a:t>EMPLOYEE BENEFIT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 1,435,481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-0-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 1,435,481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9818">
                <a:tc>
                  <a:txBody>
                    <a:bodyPr/>
                    <a:lstStyle/>
                    <a:p>
                      <a:r>
                        <a:rPr lang="en-US" b="1" dirty="0"/>
                        <a:t>REPAIR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effectLst/>
                          <a:latin typeface="+mn-lt"/>
                        </a:rPr>
                        <a:t>173,229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effectLst/>
                          <a:latin typeface="+mn-lt"/>
                        </a:rPr>
                        <a:t>-0-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effectLst/>
                          <a:latin typeface="+mn-lt"/>
                        </a:rPr>
                        <a:t>173,229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3796">
                <a:tc>
                  <a:txBody>
                    <a:bodyPr/>
                    <a:lstStyle/>
                    <a:p>
                      <a:r>
                        <a:rPr lang="en-US" b="1" dirty="0"/>
                        <a:t>SUBTOTAL RESERVES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$ 5,209,636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$1,043,370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$ 4,166,266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993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76200"/>
            <a:ext cx="9114692" cy="1524000"/>
          </a:xfrm>
        </p:spPr>
        <p:txBody>
          <a:bodyPr>
            <a:normAutofit/>
          </a:bodyPr>
          <a:lstStyle/>
          <a:p>
            <a:r>
              <a:rPr lang="en-US" b="1" dirty="0"/>
              <a:t>VOTER AUTHORIZED RESERVES</a:t>
            </a:r>
            <a:br>
              <a:rPr lang="en-US" b="1" dirty="0"/>
            </a:br>
            <a:r>
              <a:rPr lang="en-US" sz="3100" b="1" dirty="0"/>
              <a:t>PROPOSITIONS 2 &amp; 3 CANNOT SPEND WITHOUT VOTER APPROVAL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616650"/>
              </p:ext>
            </p:extLst>
          </p:nvPr>
        </p:nvGraphicFramePr>
        <p:xfrm>
          <a:off x="1283563" y="1673324"/>
          <a:ext cx="6576874" cy="4427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4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8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3569">
                  <a:extLst>
                    <a:ext uri="{9D8B030D-6E8A-4147-A177-3AD203B41FA5}">
                      <a16:colId xmlns:a16="http://schemas.microsoft.com/office/drawing/2014/main" val="671385288"/>
                    </a:ext>
                  </a:extLst>
                </a:gridCol>
                <a:gridCol w="16306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52200">
                <a:tc>
                  <a:txBody>
                    <a:bodyPr/>
                    <a:lstStyle/>
                    <a:p>
                      <a:endParaRPr lang="en-US" b="1" dirty="0"/>
                    </a:p>
                    <a:p>
                      <a:r>
                        <a:rPr lang="en-US" b="1" dirty="0"/>
                        <a:t>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PROJECTED </a:t>
                      </a:r>
                    </a:p>
                    <a:p>
                      <a:pPr algn="ctr"/>
                      <a:r>
                        <a:rPr lang="en-US" sz="1600" b="1" dirty="0"/>
                        <a:t>23-24</a:t>
                      </a:r>
                    </a:p>
                    <a:p>
                      <a:pPr algn="ctr"/>
                      <a:r>
                        <a:rPr lang="en-US" sz="1600" b="1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PROJECTED </a:t>
                      </a:r>
                    </a:p>
                    <a:p>
                      <a:pPr algn="ctr"/>
                      <a:r>
                        <a:rPr lang="en-US" sz="1600" b="1" dirty="0"/>
                        <a:t>USE</a:t>
                      </a:r>
                    </a:p>
                    <a:p>
                      <a:pPr algn="ctr"/>
                      <a:r>
                        <a:rPr lang="en-US" sz="1600" b="1" dirty="0"/>
                        <a:t>24-25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PROJECTED </a:t>
                      </a:r>
                    </a:p>
                    <a:p>
                      <a:pPr algn="ctr"/>
                      <a:r>
                        <a:rPr lang="en-US" sz="1600" b="1" dirty="0"/>
                        <a:t>6/30/2025</a:t>
                      </a:r>
                    </a:p>
                    <a:p>
                      <a:pPr algn="ctr"/>
                      <a:r>
                        <a:rPr lang="en-US" sz="1600" b="1" dirty="0"/>
                        <a:t>BALANCE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321">
                <a:tc>
                  <a:txBody>
                    <a:bodyPr/>
                    <a:lstStyle/>
                    <a:p>
                      <a:r>
                        <a:rPr lang="en-US" b="1" dirty="0"/>
                        <a:t>CAPITAL</a:t>
                      </a:r>
                      <a:r>
                        <a:rPr lang="en-US" b="1" baseline="0" dirty="0"/>
                        <a:t> –BUSES &amp; EQUIPMENT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$ 1,966,014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$ 602,956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$    1,363,058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48317731"/>
                  </a:ext>
                </a:extLst>
              </a:tr>
              <a:tr h="631320">
                <a:tc>
                  <a:txBody>
                    <a:bodyPr/>
                    <a:lstStyle/>
                    <a:p>
                      <a:r>
                        <a:rPr lang="en-US" b="1" dirty="0"/>
                        <a:t>CAPITAL- 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    435,180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242,599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    192,581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59103143"/>
                  </a:ext>
                </a:extLst>
              </a:tr>
              <a:tr h="541131">
                <a:tc>
                  <a:txBody>
                    <a:bodyPr/>
                    <a:lstStyle/>
                    <a:p>
                      <a:r>
                        <a:rPr lang="en-US" b="1" dirty="0"/>
                        <a:t>CAPITAL- BLDG.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effectLst/>
                          <a:latin typeface="+mn-lt"/>
                        </a:rPr>
                        <a:t>    2,308,894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effectLst/>
                          <a:latin typeface="+mn-lt"/>
                        </a:rPr>
                        <a:t>-0-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effectLst/>
                          <a:latin typeface="+mn-lt"/>
                        </a:rPr>
                        <a:t>    2,308,894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01885">
                <a:tc>
                  <a:txBody>
                    <a:bodyPr/>
                    <a:lstStyle/>
                    <a:p>
                      <a:r>
                        <a:rPr lang="en-US" b="1" dirty="0"/>
                        <a:t>SUBTOTAL VOTER AUTH.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dirty="0"/>
                        <a:t>RESERVE 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effectLst/>
                          <a:latin typeface="+mn-lt"/>
                        </a:rPr>
                        <a:t> 4,710,088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effectLst/>
                          <a:latin typeface="+mn-lt"/>
                        </a:rPr>
                        <a:t>845,555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effectLst/>
                          <a:latin typeface="+mn-lt"/>
                        </a:rPr>
                        <a:t>3,864,533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31320">
                <a:tc>
                  <a:txBody>
                    <a:bodyPr/>
                    <a:lstStyle/>
                    <a:p>
                      <a:endParaRPr lang="en-US" b="1" dirty="0"/>
                    </a:p>
                    <a:p>
                      <a:r>
                        <a:rPr lang="en-US" b="1" dirty="0"/>
                        <a:t>TOTAL RESERVES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$ 9,919,724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$ 1,888,925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$ 8,030,799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3515584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F016E10-5A15-4D4F-9B4E-069322DC7D7E}"/>
              </a:ext>
            </a:extLst>
          </p:cNvPr>
          <p:cNvSpPr txBox="1"/>
          <p:nvPr/>
        </p:nvSpPr>
        <p:spPr>
          <a:xfrm>
            <a:off x="0" y="6248400"/>
            <a:ext cx="910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 TAX IMPLICATION TO UTILIZE VOTER AUTHORIZED RESERVES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488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A1DF4-2958-40EA-AC65-49D21B998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DECISIONS TO MAKE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ACB19-9731-41BF-B82F-DE6D8A573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28800"/>
            <a:ext cx="7955280" cy="4800600"/>
          </a:xfrm>
        </p:spPr>
        <p:txBody>
          <a:bodyPr>
            <a:normAutofit fontScale="92500" lnSpcReduction="20000"/>
          </a:bodyPr>
          <a:lstStyle/>
          <a:p>
            <a:endParaRPr lang="en-US" b="1" dirty="0"/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ADOPT A BUDGET BASED ON THE INFORMATION WE CURRENTLY HAVE  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b="1" dirty="0"/>
              <a:t>SCENARIO #1 - 2% </a:t>
            </a:r>
            <a:r>
              <a:rPr lang="en-US" b="1"/>
              <a:t>LEVY INCREASE </a:t>
            </a:r>
            <a:endParaRPr lang="en-US" b="1" dirty="0"/>
          </a:p>
          <a:p>
            <a:pPr marL="914400" lvl="1" indent="-457200">
              <a:buFont typeface="+mj-lt"/>
              <a:buAutoNum type="alphaUcPeriod"/>
            </a:pPr>
            <a:endParaRPr lang="en-US" b="1" dirty="0"/>
          </a:p>
          <a:p>
            <a:pPr marL="914400" lvl="1" indent="-457200">
              <a:buFont typeface="+mj-lt"/>
              <a:buAutoNum type="alphaUcPeriod"/>
            </a:pPr>
            <a:r>
              <a:rPr lang="en-US" b="1" dirty="0"/>
              <a:t>SCENARIO #2 – 2.6276% LEVY INCREASE</a:t>
            </a:r>
          </a:p>
          <a:p>
            <a:pPr lvl="2"/>
            <a:r>
              <a:rPr lang="en-US" b="1" dirty="0"/>
              <a:t>REPLACEMENT OF 1 FTE</a:t>
            </a:r>
          </a:p>
          <a:p>
            <a:pPr lvl="2"/>
            <a:endParaRPr lang="en-US" b="1" dirty="0"/>
          </a:p>
          <a:p>
            <a:pPr lvl="2"/>
            <a:endParaRPr lang="en-US" b="1" dirty="0"/>
          </a:p>
          <a:p>
            <a:pPr lvl="2"/>
            <a:endParaRPr lang="en-US" b="1" dirty="0"/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POSTPONE BUDGET ADOPTTION – HOPE FOR AN APPROVED NYS BUDGET IN TIME TO SUBMIT OUR BUDGET TO NYSED BY APRIL 29, 2024</a:t>
            </a:r>
          </a:p>
          <a:p>
            <a:pPr marL="457200" indent="-457200">
              <a:buFont typeface="+mj-lt"/>
              <a:buAutoNum type="arabicPeriod"/>
            </a:pPr>
            <a:endParaRPr lang="en-US" b="1" dirty="0"/>
          </a:p>
          <a:p>
            <a:pPr marL="0" indent="0" algn="ctr">
              <a:buNone/>
            </a:pPr>
            <a:r>
              <a:rPr lang="en-US" sz="2400" b="1" i="1" dirty="0">
                <a:solidFill>
                  <a:srgbClr val="FFFF00"/>
                </a:solidFill>
              </a:rPr>
              <a:t>REMINDER: THERE IS NO EXTENSION AVAILABLE TO EDEN FOR REPORTING TO NYSED AFTER APRIL 29, 2024</a:t>
            </a:r>
          </a:p>
        </p:txBody>
      </p:sp>
    </p:spTree>
    <p:extLst>
      <p:ext uri="{BB962C8B-B14F-4D97-AF65-F5344CB8AC3E}">
        <p14:creationId xmlns:p14="http://schemas.microsoft.com/office/powerpoint/2010/main" val="982460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-114301"/>
            <a:ext cx="6377940" cy="1752601"/>
          </a:xfrm>
        </p:spPr>
        <p:txBody>
          <a:bodyPr/>
          <a:lstStyle/>
          <a:p>
            <a:r>
              <a:rPr lang="en-US" b="1" dirty="0"/>
              <a:t>REMAINING BUDGET SCHEDULE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4478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APRIL 29, 2024 – NYS PROPERTY TAX REPORT CARD DUE TO NYS</a:t>
            </a:r>
          </a:p>
          <a:p>
            <a:endParaRPr lang="en-US" sz="2000" b="1" dirty="0"/>
          </a:p>
          <a:p>
            <a:r>
              <a:rPr lang="en-US" sz="2000" b="1" dirty="0"/>
              <a:t>MAY 7, 2024 – 6 PM PUBLIC HEARING ON THE BUDGET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/>
              <a:t>MAY 21, 2024 – BUDGET VOTE</a:t>
            </a:r>
          </a:p>
          <a:p>
            <a:pPr marL="2286000" lvl="5" indent="0">
              <a:buNone/>
            </a:pPr>
            <a:r>
              <a:rPr lang="en-US" sz="2000" b="1" dirty="0"/>
              <a:t> MS/HS AUDITORIUM ENTRANCE 9AM-9PM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123" name="Picture 3" descr="C:\Users\lfeldman.PERRY\AppData\Local\Microsoft\Windows\Temporary Internet Files\Content.IE5\SOAOIZWT\MM900283190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562600"/>
            <a:ext cx="132397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74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5E0B1-94A1-4E85-B714-5834AC670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313002"/>
          </a:xfrm>
        </p:spPr>
        <p:txBody>
          <a:bodyPr/>
          <a:lstStyle/>
          <a:p>
            <a:pPr algn="ctr"/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E46F5-B13F-4954-84A7-9D9B0680E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066800"/>
            <a:ext cx="7955280" cy="5715000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/>
              <a:t>NYS BUDGET DELAY</a:t>
            </a:r>
          </a:p>
          <a:p>
            <a:endParaRPr lang="en-US" sz="2800" b="1" dirty="0"/>
          </a:p>
          <a:p>
            <a:r>
              <a:rPr lang="en-US" sz="2800" b="1" dirty="0"/>
              <a:t>BUDGETARY SCENARIOS</a:t>
            </a:r>
          </a:p>
          <a:p>
            <a:pPr lvl="1"/>
            <a:r>
              <a:rPr lang="en-US" sz="2600" b="1" dirty="0"/>
              <a:t>PROPOSED EXPENDITURES</a:t>
            </a:r>
            <a:endParaRPr lang="en-US" sz="2800" b="1" dirty="0"/>
          </a:p>
          <a:p>
            <a:pPr lvl="1"/>
            <a:r>
              <a:rPr lang="en-US" sz="2600" b="1" dirty="0"/>
              <a:t>REVENUE SCENARIOS</a:t>
            </a:r>
          </a:p>
          <a:p>
            <a:endParaRPr lang="en-US" sz="2800" b="1" dirty="0"/>
          </a:p>
          <a:p>
            <a:r>
              <a:rPr lang="en-US" sz="2800" b="1" dirty="0"/>
              <a:t>EDEN’S TAX RATE HISTORY</a:t>
            </a:r>
          </a:p>
          <a:p>
            <a:endParaRPr lang="en-US" sz="2800" b="1" dirty="0"/>
          </a:p>
          <a:p>
            <a:r>
              <a:rPr lang="en-US" sz="2800" b="1" dirty="0"/>
              <a:t>POTENTIAL TAX INCREASES</a:t>
            </a:r>
          </a:p>
          <a:p>
            <a:endParaRPr lang="en-US" sz="2800" b="1" dirty="0"/>
          </a:p>
          <a:p>
            <a:r>
              <a:rPr lang="en-US" sz="2800" b="1" dirty="0"/>
              <a:t>RESERVES</a:t>
            </a:r>
          </a:p>
          <a:p>
            <a:endParaRPr lang="en-US" sz="2800" b="1" dirty="0"/>
          </a:p>
          <a:p>
            <a:r>
              <a:rPr lang="en-US" sz="2800" b="1" dirty="0"/>
              <a:t>DECISIONS TO MAKE</a:t>
            </a:r>
          </a:p>
          <a:p>
            <a:endParaRPr lang="en-US" sz="2800" b="1" dirty="0"/>
          </a:p>
          <a:p>
            <a:r>
              <a:rPr lang="en-US" sz="2800" b="1" dirty="0"/>
              <a:t>REMAINING BUDGET CALENDAR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587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FF038-3D38-4D97-B162-492E2D383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NYS BUDGET DELAYed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3D312B-A1E7-4D78-850C-AE5D4342B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828800"/>
            <a:ext cx="7955280" cy="443484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NYS LEGISLATIVE BUDGET DUE DAY – APRIL 1, 2024</a:t>
            </a:r>
          </a:p>
          <a:p>
            <a:pPr marL="0" indent="0" algn="ctr">
              <a:buNone/>
            </a:pPr>
            <a:r>
              <a:rPr lang="en-US" b="1" i="1" dirty="0"/>
              <a:t>Budget was not passed</a:t>
            </a:r>
          </a:p>
          <a:p>
            <a:r>
              <a:rPr lang="en-US" b="1" dirty="0"/>
              <a:t>NYS CANNOT PAY ITS BILLS WITHOUT A BUDGET OR BUDGET EXTENDER</a:t>
            </a:r>
          </a:p>
          <a:p>
            <a:endParaRPr lang="en-US" b="1" dirty="0"/>
          </a:p>
          <a:p>
            <a:r>
              <a:rPr lang="en-US" b="1" dirty="0"/>
              <a:t>NYS BUDGET EXTENDERS</a:t>
            </a:r>
          </a:p>
          <a:p>
            <a:pPr lvl="1"/>
            <a:r>
              <a:rPr lang="en-US" b="1" dirty="0"/>
              <a:t>MARCH 28, 2024 EXTENDED APRIL 1</a:t>
            </a:r>
            <a:r>
              <a:rPr lang="en-US" b="1" baseline="30000" dirty="0"/>
              <a:t>ST</a:t>
            </a:r>
            <a:r>
              <a:rPr lang="en-US" b="1" dirty="0"/>
              <a:t> DEADLINE TO APRIL 4</a:t>
            </a:r>
            <a:r>
              <a:rPr lang="en-US" b="1" baseline="30000" dirty="0"/>
              <a:t>TH</a:t>
            </a:r>
            <a:r>
              <a:rPr lang="en-US" b="1" dirty="0"/>
              <a:t> </a:t>
            </a:r>
          </a:p>
          <a:p>
            <a:pPr lvl="1"/>
            <a:r>
              <a:rPr lang="en-US" b="1" dirty="0"/>
              <a:t>APRIL 4, 2024 THROUGH APRIL 8, 2024</a:t>
            </a:r>
          </a:p>
          <a:p>
            <a:pPr lvl="1"/>
            <a:r>
              <a:rPr lang="en-US" b="1" dirty="0"/>
              <a:t>APRIL 8, 2024 THROUGH APRIL 11, 2024</a:t>
            </a:r>
          </a:p>
          <a:p>
            <a:endParaRPr lang="en-US" b="1" dirty="0"/>
          </a:p>
          <a:p>
            <a:r>
              <a:rPr lang="en-US" b="1" dirty="0"/>
              <a:t>APRIL 11, 2024 DEADLINE TO PASS BUDGET OR ANOTHER BUDGET EXTENDER</a:t>
            </a:r>
          </a:p>
          <a:p>
            <a:endParaRPr lang="en-US" b="1" dirty="0"/>
          </a:p>
          <a:p>
            <a:r>
              <a:rPr lang="en-US" b="1" dirty="0"/>
              <a:t>NYS BUDGET ADOPTION????</a:t>
            </a:r>
          </a:p>
          <a:p>
            <a:endParaRPr lang="en-US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D9946B-0BB5-4D4E-BFF0-F485A1E197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8523" y="5212149"/>
            <a:ext cx="2429916" cy="161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30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76AA1-C3C8-4607-855C-047D56C63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NYS BUDGET DELAY IMPACT ON EDEN CSD’S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6E68A-86B8-4294-9702-786789204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94560"/>
            <a:ext cx="9067800" cy="4069080"/>
          </a:xfrm>
        </p:spPr>
        <p:txBody>
          <a:bodyPr/>
          <a:lstStyle/>
          <a:p>
            <a:endParaRPr lang="en-US" b="1" dirty="0"/>
          </a:p>
          <a:p>
            <a:r>
              <a:rPr lang="en-US" b="1" dirty="0"/>
              <a:t>EDEN’S BUDGET MUST BE PRESENTED TO NYS BY APRIL 29, 2024</a:t>
            </a:r>
          </a:p>
          <a:p>
            <a:pPr marL="0" indent="0" algn="ctr">
              <a:buNone/>
            </a:pPr>
            <a:r>
              <a:rPr lang="en-US" b="1" dirty="0"/>
              <a:t> (</a:t>
            </a:r>
            <a:r>
              <a:rPr lang="en-US" b="1" i="1" dirty="0"/>
              <a:t>no extensions are available to districts</a:t>
            </a:r>
            <a:r>
              <a:rPr lang="en-US" b="1" dirty="0"/>
              <a:t>)</a:t>
            </a:r>
          </a:p>
          <a:p>
            <a:pPr marL="0" indent="0">
              <a:buNone/>
            </a:pPr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85A82B-9F3A-4B13-82BB-CC3003DF5B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2923" y="3520736"/>
            <a:ext cx="5158154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119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47D93-3D17-4680-84E0-9F93DB12E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Budgetary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A890E-C4B5-4C29-BE15-5E54B20EB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88" y="1905000"/>
            <a:ext cx="7955280" cy="4069080"/>
          </a:xfrm>
        </p:spPr>
        <p:txBody>
          <a:bodyPr>
            <a:noAutofit/>
          </a:bodyPr>
          <a:lstStyle/>
          <a:p>
            <a:r>
              <a:rPr lang="en-US" sz="2800" b="1" dirty="0"/>
              <a:t>2% LEVY SCENARIO</a:t>
            </a:r>
          </a:p>
          <a:p>
            <a:pPr lvl="1"/>
            <a:r>
              <a:rPr lang="en-US" sz="2800" b="1" dirty="0"/>
              <a:t>4.5 FTE STAFFING DECREASE</a:t>
            </a:r>
          </a:p>
          <a:p>
            <a:pPr lvl="2"/>
            <a:r>
              <a:rPr lang="en-US" sz="2800" b="1" dirty="0"/>
              <a:t>HS – ELA TEACHER 1 FTE</a:t>
            </a:r>
          </a:p>
          <a:p>
            <a:pPr lvl="2"/>
            <a:r>
              <a:rPr lang="en-US" sz="2800" b="1" dirty="0"/>
              <a:t>HS – MATH TEACHER 1 FTE</a:t>
            </a:r>
          </a:p>
          <a:p>
            <a:pPr lvl="2"/>
            <a:r>
              <a:rPr lang="en-US" sz="2800" b="1" dirty="0"/>
              <a:t>HS - COUNSELOR – 1 FTE</a:t>
            </a:r>
          </a:p>
          <a:p>
            <a:pPr lvl="2"/>
            <a:r>
              <a:rPr lang="en-US" sz="2800" b="1" dirty="0"/>
              <a:t>MS – SOCIAL STUDIES TEACHER .5 FTE</a:t>
            </a:r>
          </a:p>
          <a:p>
            <a:pPr lvl="2"/>
            <a:r>
              <a:rPr lang="en-US" sz="2800" b="1" dirty="0"/>
              <a:t>EE – 5</a:t>
            </a:r>
            <a:r>
              <a:rPr lang="en-US" sz="2800" b="1" baseline="30000" dirty="0"/>
              <a:t>th</a:t>
            </a:r>
            <a:r>
              <a:rPr lang="en-US" sz="2800" b="1" dirty="0"/>
              <a:t> GRADE TEACHER</a:t>
            </a:r>
          </a:p>
          <a:p>
            <a:pPr lvl="2"/>
            <a:r>
              <a:rPr lang="en-US" sz="2800" b="1" dirty="0"/>
              <a:t>FREEZE ON ALL NEW POSITIONS</a:t>
            </a:r>
          </a:p>
          <a:p>
            <a:r>
              <a:rPr lang="en-US" sz="2800" b="1" dirty="0"/>
              <a:t>2.6276% LEVY SCENARIO</a:t>
            </a:r>
          </a:p>
          <a:p>
            <a:pPr lvl="1"/>
            <a:r>
              <a:rPr lang="en-US" sz="2800" b="1" dirty="0"/>
              <a:t>REPLACE 1 FTE</a:t>
            </a:r>
          </a:p>
        </p:txBody>
      </p:sp>
    </p:spTree>
    <p:extLst>
      <p:ext uri="{BB962C8B-B14F-4D97-AF65-F5344CB8AC3E}">
        <p14:creationId xmlns:p14="http://schemas.microsoft.com/office/powerpoint/2010/main" val="1297717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76F4-F698-454D-AFAA-2AB5D4318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4373"/>
            <a:ext cx="9144000" cy="1293028"/>
          </a:xfrm>
        </p:spPr>
        <p:txBody>
          <a:bodyPr/>
          <a:lstStyle/>
          <a:p>
            <a:pPr algn="ctr"/>
            <a:r>
              <a:rPr lang="en-US" b="1" dirty="0"/>
              <a:t>Nys budget impact what do we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12193-C066-4A88-8355-F6517BAC4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200" b="1" dirty="0"/>
              <a:t>NYS STATE AID (based on the Governor’s runs) </a:t>
            </a:r>
          </a:p>
          <a:p>
            <a:pPr marL="0" indent="0" algn="ctr">
              <a:buNone/>
            </a:pPr>
            <a:r>
              <a:rPr lang="en-US" sz="3200" b="1" dirty="0"/>
              <a:t>STATE AID PERCENT OF EXPENDITURES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/>
              <a:t>2% LEVY INCREASE – 38%</a:t>
            </a:r>
          </a:p>
          <a:p>
            <a:pPr marL="0" indent="0" algn="ctr">
              <a:buNone/>
            </a:pPr>
            <a:r>
              <a:rPr lang="en-US" sz="3200" b="1" dirty="0"/>
              <a:t>2.6276% LEVY INCREASE – 37.9%</a:t>
            </a:r>
          </a:p>
          <a:p>
            <a:pPr marL="0" indent="0" algn="ctr">
              <a:buNone/>
            </a:pPr>
            <a:endParaRPr lang="en-US" sz="2400" b="1" dirty="0"/>
          </a:p>
          <a:p>
            <a:endParaRPr lang="en-US" sz="2400" b="1" dirty="0"/>
          </a:p>
          <a:p>
            <a:pPr marL="0" indent="0" algn="ctr">
              <a:buNone/>
            </a:pPr>
            <a:r>
              <a:rPr lang="en-US" sz="2400" b="1" dirty="0"/>
              <a:t>APPROVED BUDGET MUST BE SUBMITTED TO NYSED BY APRIL 29, 2024</a:t>
            </a:r>
          </a:p>
          <a:p>
            <a:endParaRPr lang="en-US" sz="2800" b="1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887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562" y="213946"/>
            <a:ext cx="7696200" cy="1293028"/>
          </a:xfrm>
        </p:spPr>
        <p:txBody>
          <a:bodyPr>
            <a:normAutofit/>
          </a:bodyPr>
          <a:lstStyle/>
          <a:p>
            <a:r>
              <a:rPr lang="en-US" b="1" dirty="0"/>
              <a:t>proposed  EXPENDITURES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226300"/>
              </p:ext>
            </p:extLst>
          </p:nvPr>
        </p:nvGraphicFramePr>
        <p:xfrm>
          <a:off x="447874" y="1447800"/>
          <a:ext cx="8248251" cy="4992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3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1118">
                  <a:extLst>
                    <a:ext uri="{9D8B030D-6E8A-4147-A177-3AD203B41FA5}">
                      <a16:colId xmlns:a16="http://schemas.microsoft.com/office/drawing/2014/main" val="1398911919"/>
                    </a:ext>
                  </a:extLst>
                </a:gridCol>
                <a:gridCol w="20205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9534">
                <a:tc>
                  <a:txBody>
                    <a:bodyPr/>
                    <a:lstStyle/>
                    <a:p>
                      <a:endParaRPr lang="en-US" b="1" dirty="0"/>
                    </a:p>
                    <a:p>
                      <a:r>
                        <a:rPr lang="en-US" b="1" dirty="0"/>
                        <a:t>EXPENDITURE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2023-24</a:t>
                      </a:r>
                    </a:p>
                    <a:p>
                      <a:pPr algn="ctr"/>
                      <a:r>
                        <a:rPr lang="en-US" b="1" dirty="0"/>
                        <a:t>ADOPTED </a:t>
                      </a:r>
                    </a:p>
                    <a:p>
                      <a:pPr algn="ctr"/>
                      <a:r>
                        <a:rPr lang="en-US" b="1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2% Levy</a:t>
                      </a:r>
                    </a:p>
                    <a:p>
                      <a:pPr algn="ctr"/>
                      <a:r>
                        <a:rPr lang="en-US" b="1" dirty="0"/>
                        <a:t>Increase</a:t>
                      </a:r>
                    </a:p>
                    <a:p>
                      <a:pPr algn="ctr"/>
                      <a:r>
                        <a:rPr lang="en-US" b="1" dirty="0"/>
                        <a:t>Updated 4-11</a:t>
                      </a:r>
                    </a:p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2.6276%  Levy    Increase Updated 4-11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328">
                <a:tc>
                  <a:txBody>
                    <a:bodyPr/>
                    <a:lstStyle/>
                    <a:p>
                      <a:r>
                        <a:rPr lang="en-US" b="1" dirty="0"/>
                        <a:t>GENERAL SUPPORT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4,361,297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  4,413,661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  4,413,661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075">
                <a:tc>
                  <a:txBody>
                    <a:bodyPr/>
                    <a:lstStyle/>
                    <a:p>
                      <a:r>
                        <a:rPr lang="en-US" b="1" dirty="0"/>
                        <a:t>INSTRUCTIONAL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19,279,948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20,207,777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20,271,988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073">
                <a:tc>
                  <a:txBody>
                    <a:bodyPr/>
                    <a:lstStyle/>
                    <a:p>
                      <a:r>
                        <a:rPr lang="en-US" b="1" dirty="0"/>
                        <a:t>PUPIL TRANSPORTATION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2,218,826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2,286,015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2,286,015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9390">
                <a:tc>
                  <a:txBody>
                    <a:bodyPr/>
                    <a:lstStyle/>
                    <a:p>
                      <a:r>
                        <a:rPr lang="en-US" b="1" dirty="0"/>
                        <a:t>EMPLOYEE BENEFITS, DEBT</a:t>
                      </a:r>
                      <a:r>
                        <a:rPr lang="en-US" b="1" baseline="0" dirty="0"/>
                        <a:t> SERVICE, CIVIC ACTIVITIES, INTERFUND TRANSFERS</a:t>
                      </a:r>
                      <a:endParaRPr lang="en-US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10,549,892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10,716,557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10,751,321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073">
                <a:tc>
                  <a:txBody>
                    <a:bodyPr/>
                    <a:lstStyle/>
                    <a:p>
                      <a:r>
                        <a:rPr lang="en-US" b="1" dirty="0"/>
                        <a:t>TOTAL EXPENDITURES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$36,409,863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$37,624,010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$37,722,985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740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-76200"/>
            <a:ext cx="6377940" cy="1293028"/>
          </a:xfrm>
        </p:spPr>
        <p:txBody>
          <a:bodyPr>
            <a:normAutofit/>
          </a:bodyPr>
          <a:lstStyle/>
          <a:p>
            <a:r>
              <a:rPr lang="en-US" b="1" dirty="0"/>
              <a:t>Revenue scenarios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4777555"/>
              </p:ext>
            </p:extLst>
          </p:nvPr>
        </p:nvGraphicFramePr>
        <p:xfrm>
          <a:off x="1066800" y="914400"/>
          <a:ext cx="7315200" cy="5840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04928767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03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  <a:p>
                      <a:pPr algn="ctr"/>
                      <a:r>
                        <a:rPr lang="en-US" b="1" dirty="0"/>
                        <a:t>2023-24</a:t>
                      </a:r>
                    </a:p>
                    <a:p>
                      <a:pPr algn="ctr"/>
                      <a:r>
                        <a:rPr lang="en-US" b="1" dirty="0"/>
                        <a:t>ADOPTED </a:t>
                      </a:r>
                    </a:p>
                    <a:p>
                      <a:pPr algn="ctr"/>
                      <a:r>
                        <a:rPr lang="en-US" b="1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PROPOSAL#2</a:t>
                      </a:r>
                    </a:p>
                    <a:p>
                      <a:pPr algn="ctr"/>
                      <a:r>
                        <a:rPr lang="en-US" b="1" dirty="0"/>
                        <a:t>2.0% LEVY</a:t>
                      </a:r>
                      <a:r>
                        <a:rPr lang="en-US" b="1" baseline="0" dirty="0"/>
                        <a:t> </a:t>
                      </a:r>
                    </a:p>
                    <a:p>
                      <a:pPr algn="ctr"/>
                      <a:r>
                        <a:rPr lang="en-US" b="1" baseline="0" dirty="0"/>
                        <a:t>INCREASE</a:t>
                      </a:r>
                      <a:r>
                        <a:rPr lang="en-US" b="1" dirty="0"/>
                        <a:t> </a:t>
                      </a:r>
                    </a:p>
                    <a:p>
                      <a:pPr algn="ctr"/>
                      <a:r>
                        <a:rPr lang="en-US" b="1" dirty="0"/>
                        <a:t>BUDGET</a:t>
                      </a:r>
                    </a:p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PROPOSAL #3  2.6276% LEVY INCREASE BUDGET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343">
                <a:tc>
                  <a:txBody>
                    <a:bodyPr/>
                    <a:lstStyle/>
                    <a:p>
                      <a:r>
                        <a:rPr lang="en-US" sz="1700" b="1" dirty="0"/>
                        <a:t>PROPERTY (SCHOOL) 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$15,769,752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$ 16,085,148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16,184,123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343">
                <a:tc>
                  <a:txBody>
                    <a:bodyPr/>
                    <a:lstStyle/>
                    <a:p>
                      <a:r>
                        <a:rPr lang="en-US" sz="1700" b="1" dirty="0"/>
                        <a:t>STATE AID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14,525,672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14,323,785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14,323,785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343">
                <a:tc>
                  <a:txBody>
                    <a:bodyPr/>
                    <a:lstStyle/>
                    <a:p>
                      <a:r>
                        <a:rPr lang="en-US" sz="1700" b="1" dirty="0"/>
                        <a:t>FEDERAL</a:t>
                      </a:r>
                      <a:r>
                        <a:rPr lang="en-US" sz="1700" b="1" baseline="0" dirty="0"/>
                        <a:t> AID</a:t>
                      </a:r>
                      <a:endParaRPr lang="en-US" sz="17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75,000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234">
                <a:tc>
                  <a:txBody>
                    <a:bodyPr/>
                    <a:lstStyle/>
                    <a:p>
                      <a:r>
                        <a:rPr lang="en-US" sz="1700" b="1" dirty="0"/>
                        <a:t>MISCELLANEOUS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2,028,139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2,603,993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2,603,993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316">
                <a:tc>
                  <a:txBody>
                    <a:bodyPr/>
                    <a:lstStyle/>
                    <a:p>
                      <a:r>
                        <a:rPr lang="en-US" sz="1700" b="1" dirty="0"/>
                        <a:t>INTERFUND</a:t>
                      </a:r>
                      <a:r>
                        <a:rPr lang="en-US" sz="1700" b="1" baseline="0" dirty="0"/>
                        <a:t> TRANSFER</a:t>
                      </a:r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29,452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329,136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329,136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343">
                <a:tc>
                  <a:txBody>
                    <a:bodyPr/>
                    <a:lstStyle/>
                    <a:p>
                      <a:r>
                        <a:rPr lang="en-US" sz="1700" b="1" dirty="0"/>
                        <a:t>RESERVES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843,370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1,043,370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1,043,370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343">
                <a:tc>
                  <a:txBody>
                    <a:bodyPr/>
                    <a:lstStyle/>
                    <a:p>
                      <a:r>
                        <a:rPr lang="en-US" sz="1700" b="1" dirty="0"/>
                        <a:t>APPROPRIATED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3,138,578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3,138,578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3,138,578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41952970"/>
                  </a:ext>
                </a:extLst>
              </a:tr>
              <a:tr h="359343">
                <a:tc>
                  <a:txBody>
                    <a:bodyPr/>
                    <a:lstStyle/>
                    <a:p>
                      <a:r>
                        <a:rPr lang="en-US" sz="1700" b="1" dirty="0"/>
                        <a:t>TOTAL REVENUES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$36,409,963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$37,624,010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$37,722,985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343">
                <a:tc>
                  <a:txBody>
                    <a:bodyPr/>
                    <a:lstStyle/>
                    <a:p>
                      <a:r>
                        <a:rPr lang="en-US" sz="1700" b="1" dirty="0"/>
                        <a:t>Gap to Fill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   -0-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   -0-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     -0-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05401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358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49640" cy="5273040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b="1" dirty="0"/>
              <a:t>LEVY INCREASE		</a:t>
            </a:r>
            <a:r>
              <a:rPr lang="en-US" b="1" u="sng" dirty="0"/>
              <a:t>2%</a:t>
            </a:r>
            <a:r>
              <a:rPr lang="en-US" b="1" dirty="0"/>
              <a:t>			</a:t>
            </a:r>
            <a:r>
              <a:rPr lang="en-US" b="1" u="sng" dirty="0"/>
              <a:t>2.6276%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/>
              <a:t>TOTAL REVENUES	     $37,624,010	       $37,722,985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TOTAL EXPENDITURES  </a:t>
            </a:r>
            <a:r>
              <a:rPr lang="en-US" sz="2400" b="1" u="sng" dirty="0"/>
              <a:t>$37,624,010</a:t>
            </a:r>
            <a:r>
              <a:rPr lang="en-US" sz="2400" b="1" dirty="0"/>
              <a:t>	       </a:t>
            </a:r>
            <a:r>
              <a:rPr lang="en-US" sz="2400" b="1" u="sng" dirty="0"/>
              <a:t>$37,722,985</a:t>
            </a:r>
            <a:r>
              <a:rPr lang="en-US" sz="2400" b="1" dirty="0"/>
              <a:t>	</a:t>
            </a:r>
          </a:p>
          <a:p>
            <a:pPr marL="0" indent="0">
              <a:buNone/>
            </a:pPr>
            <a:endParaRPr lang="en-US" sz="2400" b="1" u="sng" dirty="0"/>
          </a:p>
          <a:p>
            <a:pPr marL="0" indent="0">
              <a:buNone/>
            </a:pPr>
            <a:r>
              <a:rPr lang="en-US" sz="2400" b="1" dirty="0"/>
              <a:t>BALANCED BUDGET     $  -0.00-                      $    -0.00 -	</a:t>
            </a:r>
          </a:p>
        </p:txBody>
      </p:sp>
    </p:spTree>
    <p:extLst>
      <p:ext uri="{BB962C8B-B14F-4D97-AF65-F5344CB8AC3E}">
        <p14:creationId xmlns:p14="http://schemas.microsoft.com/office/powerpoint/2010/main" val="27304236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5840</TotalTime>
  <Words>881</Words>
  <Application>Microsoft Office PowerPoint</Application>
  <PresentationFormat>On-screen Show (4:3)</PresentationFormat>
  <Paragraphs>333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Century Gothic</vt:lpstr>
      <vt:lpstr>Vapor Trail</vt:lpstr>
      <vt:lpstr>PowerPoint Presentation</vt:lpstr>
      <vt:lpstr>AGENDA</vt:lpstr>
      <vt:lpstr>NYS BUDGET DELAYed</vt:lpstr>
      <vt:lpstr>NYS BUDGET DELAY IMPACT ON EDEN CSD’S BUDGET</vt:lpstr>
      <vt:lpstr>Budgetary scenarios</vt:lpstr>
      <vt:lpstr>Nys budget impact what do we know?</vt:lpstr>
      <vt:lpstr>proposed  EXPENDITURES</vt:lpstr>
      <vt:lpstr>Revenue scenarios</vt:lpstr>
      <vt:lpstr>PowerPoint Presentation</vt:lpstr>
      <vt:lpstr>10  YEAR DISTRICT TRUE VALUE TAX RATE HISTORY</vt:lpstr>
      <vt:lpstr>POTENTIAL  TAX INCREASE DISTRICTWIDE TRUE VALUE</vt:lpstr>
      <vt:lpstr>CLOSING THE GAP RESERVES</vt:lpstr>
      <vt:lpstr>VOTER AUTHORIZED RESERVES PROPOSITIONS 2 &amp; 3 CANNOT SPEND WITHOUT VOTER APPROVAL</vt:lpstr>
      <vt:lpstr>DECISIONS TO MAKE</vt:lpstr>
      <vt:lpstr>REMAINING BUDGET SCHEDULE </vt:lpstr>
    </vt:vector>
  </TitlesOfParts>
  <Company>GV/WFL Edutech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GV/WFL Edutech</dc:creator>
  <cp:lastModifiedBy>lfeldman190</cp:lastModifiedBy>
  <cp:revision>791</cp:revision>
  <cp:lastPrinted>2024-04-16T19:26:44Z</cp:lastPrinted>
  <dcterms:created xsi:type="dcterms:W3CDTF">2014-03-05T20:58:48Z</dcterms:created>
  <dcterms:modified xsi:type="dcterms:W3CDTF">2024-04-16T19:40:51Z</dcterms:modified>
</cp:coreProperties>
</file>