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6"/>
  </p:notesMasterIdLst>
  <p:handoutMasterIdLst>
    <p:handoutMasterId r:id="rId37"/>
  </p:handoutMasterIdLst>
  <p:sldIdLst>
    <p:sldId id="256" r:id="rId2"/>
    <p:sldId id="295" r:id="rId3"/>
    <p:sldId id="259" r:id="rId4"/>
    <p:sldId id="274" r:id="rId5"/>
    <p:sldId id="278" r:id="rId6"/>
    <p:sldId id="279" r:id="rId7"/>
    <p:sldId id="280" r:id="rId8"/>
    <p:sldId id="257" r:id="rId9"/>
    <p:sldId id="265" r:id="rId10"/>
    <p:sldId id="283" r:id="rId11"/>
    <p:sldId id="292" r:id="rId12"/>
    <p:sldId id="261" r:id="rId13"/>
    <p:sldId id="263" r:id="rId14"/>
    <p:sldId id="258" r:id="rId15"/>
    <p:sldId id="269" r:id="rId16"/>
    <p:sldId id="270" r:id="rId17"/>
    <p:sldId id="271" r:id="rId18"/>
    <p:sldId id="293" r:id="rId19"/>
    <p:sldId id="273" r:id="rId20"/>
    <p:sldId id="282" r:id="rId21"/>
    <p:sldId id="275" r:id="rId22"/>
    <p:sldId id="277" r:id="rId23"/>
    <p:sldId id="276" r:id="rId24"/>
    <p:sldId id="281" r:id="rId25"/>
    <p:sldId id="272" r:id="rId26"/>
    <p:sldId id="284" r:id="rId27"/>
    <p:sldId id="297" r:id="rId28"/>
    <p:sldId id="286" r:id="rId29"/>
    <p:sldId id="285" r:id="rId30"/>
    <p:sldId id="298" r:id="rId31"/>
    <p:sldId id="287" r:id="rId32"/>
    <p:sldId id="289" r:id="rId33"/>
    <p:sldId id="264" r:id="rId34"/>
    <p:sldId id="29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6" d="100"/>
          <a:sy n="86"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EEF5C-64DF-474D-A55E-A6FF15D20110}"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14D34328-0505-410C-A67B-9A0F6308991B}">
      <dgm:prSet/>
      <dgm:spPr/>
      <dgm:t>
        <a:bodyPr/>
        <a:lstStyle/>
        <a:p>
          <a:r>
            <a:rPr lang="en-US" baseline="0"/>
            <a:t>Students will bring home:</a:t>
          </a:r>
          <a:endParaRPr lang="en-US"/>
        </a:p>
      </dgm:t>
    </dgm:pt>
    <dgm:pt modelId="{FC900EA2-9783-40F2-9A12-62966C206CA9}" type="parTrans" cxnId="{ECEB5C91-05A5-4C6A-8085-0CACAB042157}">
      <dgm:prSet/>
      <dgm:spPr/>
      <dgm:t>
        <a:bodyPr/>
        <a:lstStyle/>
        <a:p>
          <a:endParaRPr lang="en-US"/>
        </a:p>
      </dgm:t>
    </dgm:pt>
    <dgm:pt modelId="{C5C59885-A520-493D-840A-014A68C6F0B2}" type="sibTrans" cxnId="{ECEB5C91-05A5-4C6A-8085-0CACAB042157}">
      <dgm:prSet/>
      <dgm:spPr/>
      <dgm:t>
        <a:bodyPr/>
        <a:lstStyle/>
        <a:p>
          <a:endParaRPr lang="en-US"/>
        </a:p>
      </dgm:t>
    </dgm:pt>
    <dgm:pt modelId="{CA7CDF14-A956-42F6-8989-397179F822B4}">
      <dgm:prSet/>
      <dgm:spPr/>
      <dgm:t>
        <a:bodyPr/>
        <a:lstStyle/>
        <a:p>
          <a:r>
            <a:rPr lang="en-US" baseline="0" dirty="0"/>
            <a:t>School issued laptop</a:t>
          </a:r>
          <a:endParaRPr lang="en-US" dirty="0"/>
        </a:p>
      </dgm:t>
    </dgm:pt>
    <dgm:pt modelId="{EA49357E-8A61-4310-B1F4-974BCB353906}" type="parTrans" cxnId="{7F36766B-B7DC-4135-8CB6-658ADC253B92}">
      <dgm:prSet/>
      <dgm:spPr/>
      <dgm:t>
        <a:bodyPr/>
        <a:lstStyle/>
        <a:p>
          <a:endParaRPr lang="en-US"/>
        </a:p>
      </dgm:t>
    </dgm:pt>
    <dgm:pt modelId="{ADE0B9D6-FC10-46BC-8216-6F47DB83413B}" type="sibTrans" cxnId="{7F36766B-B7DC-4135-8CB6-658ADC253B92}">
      <dgm:prSet/>
      <dgm:spPr/>
      <dgm:t>
        <a:bodyPr/>
        <a:lstStyle/>
        <a:p>
          <a:endParaRPr lang="en-US"/>
        </a:p>
      </dgm:t>
    </dgm:pt>
    <dgm:pt modelId="{6E2647F3-EEF0-413D-B482-07E98CAA2BA7}">
      <dgm:prSet/>
      <dgm:spPr/>
      <dgm:t>
        <a:bodyPr/>
        <a:lstStyle/>
        <a:p>
          <a:r>
            <a:rPr lang="en-US" baseline="0" dirty="0"/>
            <a:t>Emergency card- please complete and return ASAP</a:t>
          </a:r>
          <a:endParaRPr lang="en-US" dirty="0"/>
        </a:p>
      </dgm:t>
    </dgm:pt>
    <dgm:pt modelId="{0BB06CC2-2119-4830-A198-318F0064D2FF}" type="parTrans" cxnId="{504AAB08-E43B-4110-96D5-784230F45431}">
      <dgm:prSet/>
      <dgm:spPr/>
      <dgm:t>
        <a:bodyPr/>
        <a:lstStyle/>
        <a:p>
          <a:endParaRPr lang="en-US"/>
        </a:p>
      </dgm:t>
    </dgm:pt>
    <dgm:pt modelId="{A1917341-F77F-4B6D-ABA9-6C9DCFF098B8}" type="sibTrans" cxnId="{504AAB08-E43B-4110-96D5-784230F45431}">
      <dgm:prSet/>
      <dgm:spPr/>
      <dgm:t>
        <a:bodyPr/>
        <a:lstStyle/>
        <a:p>
          <a:endParaRPr lang="en-US"/>
        </a:p>
      </dgm:t>
    </dgm:pt>
    <dgm:pt modelId="{332F9603-89BA-467A-83F5-731E919EBEF9}">
      <dgm:prSet/>
      <dgm:spPr/>
      <dgm:t>
        <a:bodyPr/>
        <a:lstStyle/>
        <a:p>
          <a:r>
            <a:rPr lang="en-US" baseline="0" dirty="0"/>
            <a:t>Calendar- only to youngest student</a:t>
          </a:r>
          <a:endParaRPr lang="en-US" dirty="0"/>
        </a:p>
      </dgm:t>
    </dgm:pt>
    <dgm:pt modelId="{4828F579-E4FA-4E9F-B64E-D68BECF1D3A9}" type="parTrans" cxnId="{2D15F84C-BEDE-45D9-B471-6DBC3863417E}">
      <dgm:prSet/>
      <dgm:spPr/>
      <dgm:t>
        <a:bodyPr/>
        <a:lstStyle/>
        <a:p>
          <a:endParaRPr lang="en-US"/>
        </a:p>
      </dgm:t>
    </dgm:pt>
    <dgm:pt modelId="{6B720D44-F045-4074-B704-69B8E13B5FB8}" type="sibTrans" cxnId="{2D15F84C-BEDE-45D9-B471-6DBC3863417E}">
      <dgm:prSet/>
      <dgm:spPr/>
      <dgm:t>
        <a:bodyPr/>
        <a:lstStyle/>
        <a:p>
          <a:endParaRPr lang="en-US"/>
        </a:p>
      </dgm:t>
    </dgm:pt>
    <dgm:pt modelId="{5CF4D7F3-430B-4247-8748-9395AEEE353C}">
      <dgm:prSet/>
      <dgm:spPr/>
      <dgm:t>
        <a:bodyPr/>
        <a:lstStyle/>
        <a:p>
          <a:r>
            <a:rPr lang="en-US" baseline="0"/>
            <a:t>Schedule</a:t>
          </a:r>
          <a:endParaRPr lang="en-US"/>
        </a:p>
      </dgm:t>
    </dgm:pt>
    <dgm:pt modelId="{2A00B6D4-BDD4-4D90-9B38-46228CE4E176}" type="parTrans" cxnId="{AB4B600F-E3B9-4460-BFFA-16B876989A0D}">
      <dgm:prSet/>
      <dgm:spPr/>
      <dgm:t>
        <a:bodyPr/>
        <a:lstStyle/>
        <a:p>
          <a:endParaRPr lang="en-US"/>
        </a:p>
      </dgm:t>
    </dgm:pt>
    <dgm:pt modelId="{73049B77-C655-446E-9CCB-6DFFBBB93A13}" type="sibTrans" cxnId="{AB4B600F-E3B9-4460-BFFA-16B876989A0D}">
      <dgm:prSet/>
      <dgm:spPr/>
      <dgm:t>
        <a:bodyPr/>
        <a:lstStyle/>
        <a:p>
          <a:endParaRPr lang="en-US"/>
        </a:p>
      </dgm:t>
    </dgm:pt>
    <dgm:pt modelId="{CD609E06-76B1-4CD7-AEFF-A36451CA6F2D}">
      <dgm:prSet/>
      <dgm:spPr/>
      <dgm:t>
        <a:bodyPr/>
        <a:lstStyle/>
        <a:p>
          <a:r>
            <a:rPr lang="en-US" baseline="0" dirty="0"/>
            <a:t>Locker combination, cafeteria pin, and log in information</a:t>
          </a:r>
          <a:endParaRPr lang="en-US" dirty="0"/>
        </a:p>
      </dgm:t>
    </dgm:pt>
    <dgm:pt modelId="{4BA04B11-4787-4C34-9C5D-21D8A0B077F1}" type="parTrans" cxnId="{228648E1-41A0-41B8-8EB7-84F0CFE7F8C3}">
      <dgm:prSet/>
      <dgm:spPr/>
      <dgm:t>
        <a:bodyPr/>
        <a:lstStyle/>
        <a:p>
          <a:endParaRPr lang="en-US"/>
        </a:p>
      </dgm:t>
    </dgm:pt>
    <dgm:pt modelId="{3A5B73FB-4C97-4434-85C1-6D181DBCD381}" type="sibTrans" cxnId="{228648E1-41A0-41B8-8EB7-84F0CFE7F8C3}">
      <dgm:prSet/>
      <dgm:spPr/>
      <dgm:t>
        <a:bodyPr/>
        <a:lstStyle/>
        <a:p>
          <a:endParaRPr lang="en-US"/>
        </a:p>
      </dgm:t>
    </dgm:pt>
    <dgm:pt modelId="{D9740629-83AE-4244-BC64-A4C556666DFD}">
      <dgm:prSet/>
      <dgm:spPr/>
      <dgm:t>
        <a:bodyPr/>
        <a:lstStyle/>
        <a:p>
          <a:r>
            <a:rPr lang="en-US" baseline="0" dirty="0"/>
            <a:t>Student handbook</a:t>
          </a:r>
          <a:endParaRPr lang="en-US" dirty="0"/>
        </a:p>
      </dgm:t>
    </dgm:pt>
    <dgm:pt modelId="{E6640D44-0924-4CF6-A8BD-7265487609E9}" type="parTrans" cxnId="{BB73E402-AA1F-4A00-9661-4C40766D03AD}">
      <dgm:prSet/>
      <dgm:spPr/>
      <dgm:t>
        <a:bodyPr/>
        <a:lstStyle/>
        <a:p>
          <a:endParaRPr lang="en-US"/>
        </a:p>
      </dgm:t>
    </dgm:pt>
    <dgm:pt modelId="{3020F188-7120-475B-8F12-9546129389BC}" type="sibTrans" cxnId="{BB73E402-AA1F-4A00-9661-4C40766D03AD}">
      <dgm:prSet/>
      <dgm:spPr/>
      <dgm:t>
        <a:bodyPr/>
        <a:lstStyle/>
        <a:p>
          <a:endParaRPr lang="en-US"/>
        </a:p>
      </dgm:t>
    </dgm:pt>
    <dgm:pt modelId="{69489A1B-456F-4A6A-BE00-165560CC0CE6}">
      <dgm:prSet/>
      <dgm:spPr/>
      <dgm:t>
        <a:bodyPr/>
        <a:lstStyle/>
        <a:p>
          <a:r>
            <a:rPr lang="en-US" baseline="0" dirty="0"/>
            <a:t>Information from each teacher on school supplies</a:t>
          </a:r>
          <a:endParaRPr lang="en-US" dirty="0"/>
        </a:p>
      </dgm:t>
    </dgm:pt>
    <dgm:pt modelId="{9CF928D4-26DA-4D0A-A279-4EECD425C57C}" type="parTrans" cxnId="{A2885160-5979-4C33-B46B-64495196912F}">
      <dgm:prSet/>
      <dgm:spPr/>
      <dgm:t>
        <a:bodyPr/>
        <a:lstStyle/>
        <a:p>
          <a:endParaRPr lang="en-US"/>
        </a:p>
      </dgm:t>
    </dgm:pt>
    <dgm:pt modelId="{6D84CB87-C97D-437B-B0BF-7EFF22BB611A}" type="sibTrans" cxnId="{A2885160-5979-4C33-B46B-64495196912F}">
      <dgm:prSet/>
      <dgm:spPr/>
      <dgm:t>
        <a:bodyPr/>
        <a:lstStyle/>
        <a:p>
          <a:endParaRPr lang="en-US"/>
        </a:p>
      </dgm:t>
    </dgm:pt>
    <dgm:pt modelId="{8954D884-5845-4403-884A-BD041E37E750}">
      <dgm:prSet/>
      <dgm:spPr/>
      <dgm:t>
        <a:bodyPr/>
        <a:lstStyle/>
        <a:p>
          <a:r>
            <a:rPr lang="en-US" baseline="0" dirty="0"/>
            <a:t>Syllabus</a:t>
          </a:r>
          <a:endParaRPr lang="en-US" dirty="0"/>
        </a:p>
      </dgm:t>
    </dgm:pt>
    <dgm:pt modelId="{4907DC53-5841-4EB6-BEB7-B0593978F559}" type="parTrans" cxnId="{981785A9-CA92-48D7-B653-9BE0FB253D4D}">
      <dgm:prSet/>
      <dgm:spPr/>
      <dgm:t>
        <a:bodyPr/>
        <a:lstStyle/>
        <a:p>
          <a:endParaRPr lang="en-US"/>
        </a:p>
      </dgm:t>
    </dgm:pt>
    <dgm:pt modelId="{62D451B9-8E5F-456E-8711-2ED947A39932}" type="sibTrans" cxnId="{981785A9-CA92-48D7-B653-9BE0FB253D4D}">
      <dgm:prSet/>
      <dgm:spPr/>
      <dgm:t>
        <a:bodyPr/>
        <a:lstStyle/>
        <a:p>
          <a:endParaRPr lang="en-US"/>
        </a:p>
      </dgm:t>
    </dgm:pt>
    <dgm:pt modelId="{C3F3C38E-90FB-4871-BF27-E136A3E89221}" type="pres">
      <dgm:prSet presAssocID="{9A3EEF5C-64DF-474D-A55E-A6FF15D20110}" presName="linear" presStyleCnt="0">
        <dgm:presLayoutVars>
          <dgm:animLvl val="lvl"/>
          <dgm:resizeHandles val="exact"/>
        </dgm:presLayoutVars>
      </dgm:prSet>
      <dgm:spPr/>
    </dgm:pt>
    <dgm:pt modelId="{F6476B05-5D32-49D1-A0C9-83E2033B221D}" type="pres">
      <dgm:prSet presAssocID="{14D34328-0505-410C-A67B-9A0F6308991B}" presName="parentText" presStyleLbl="node1" presStyleIdx="0" presStyleCnt="1">
        <dgm:presLayoutVars>
          <dgm:chMax val="0"/>
          <dgm:bulletEnabled val="1"/>
        </dgm:presLayoutVars>
      </dgm:prSet>
      <dgm:spPr/>
    </dgm:pt>
    <dgm:pt modelId="{AC08BD9E-1551-48B3-A3FC-58777C9DE2A5}" type="pres">
      <dgm:prSet presAssocID="{14D34328-0505-410C-A67B-9A0F6308991B}" presName="childText" presStyleLbl="revTx" presStyleIdx="0" presStyleCnt="1">
        <dgm:presLayoutVars>
          <dgm:bulletEnabled val="1"/>
        </dgm:presLayoutVars>
      </dgm:prSet>
      <dgm:spPr/>
    </dgm:pt>
  </dgm:ptLst>
  <dgm:cxnLst>
    <dgm:cxn modelId="{BB73E402-AA1F-4A00-9661-4C40766D03AD}" srcId="{14D34328-0505-410C-A67B-9A0F6308991B}" destId="{D9740629-83AE-4244-BC64-A4C556666DFD}" srcOrd="5" destOrd="0" parTransId="{E6640D44-0924-4CF6-A8BD-7265487609E9}" sibTransId="{3020F188-7120-475B-8F12-9546129389BC}"/>
    <dgm:cxn modelId="{504AAB08-E43B-4110-96D5-784230F45431}" srcId="{14D34328-0505-410C-A67B-9A0F6308991B}" destId="{6E2647F3-EEF0-413D-B482-07E98CAA2BA7}" srcOrd="1" destOrd="0" parTransId="{0BB06CC2-2119-4830-A198-318F0064D2FF}" sibTransId="{A1917341-F77F-4B6D-ABA9-6C9DCFF098B8}"/>
    <dgm:cxn modelId="{AB4B600F-E3B9-4460-BFFA-16B876989A0D}" srcId="{14D34328-0505-410C-A67B-9A0F6308991B}" destId="{5CF4D7F3-430B-4247-8748-9395AEEE353C}" srcOrd="3" destOrd="0" parTransId="{2A00B6D4-BDD4-4D90-9B38-46228CE4E176}" sibTransId="{73049B77-C655-446E-9CCB-6DFFBBB93A13}"/>
    <dgm:cxn modelId="{C81DFB26-EAE6-4225-8DB3-7C6B90B58BDF}" type="presOf" srcId="{6E2647F3-EEF0-413D-B482-07E98CAA2BA7}" destId="{AC08BD9E-1551-48B3-A3FC-58777C9DE2A5}" srcOrd="0" destOrd="1" presId="urn:microsoft.com/office/officeart/2005/8/layout/vList2"/>
    <dgm:cxn modelId="{5F418A38-09B0-4DAE-818C-35539E2081D6}" type="presOf" srcId="{9A3EEF5C-64DF-474D-A55E-A6FF15D20110}" destId="{C3F3C38E-90FB-4871-BF27-E136A3E89221}" srcOrd="0" destOrd="0" presId="urn:microsoft.com/office/officeart/2005/8/layout/vList2"/>
    <dgm:cxn modelId="{A2885160-5979-4C33-B46B-64495196912F}" srcId="{14D34328-0505-410C-A67B-9A0F6308991B}" destId="{69489A1B-456F-4A6A-BE00-165560CC0CE6}" srcOrd="6" destOrd="0" parTransId="{9CF928D4-26DA-4D0A-A279-4EECD425C57C}" sibTransId="{6D84CB87-C97D-437B-B0BF-7EFF22BB611A}"/>
    <dgm:cxn modelId="{7F36766B-B7DC-4135-8CB6-658ADC253B92}" srcId="{14D34328-0505-410C-A67B-9A0F6308991B}" destId="{CA7CDF14-A956-42F6-8989-397179F822B4}" srcOrd="0" destOrd="0" parTransId="{EA49357E-8A61-4310-B1F4-974BCB353906}" sibTransId="{ADE0B9D6-FC10-46BC-8216-6F47DB83413B}"/>
    <dgm:cxn modelId="{2D15F84C-BEDE-45D9-B471-6DBC3863417E}" srcId="{14D34328-0505-410C-A67B-9A0F6308991B}" destId="{332F9603-89BA-467A-83F5-731E919EBEF9}" srcOrd="2" destOrd="0" parTransId="{4828F579-E4FA-4E9F-B64E-D68BECF1D3A9}" sibTransId="{6B720D44-F045-4074-B704-69B8E13B5FB8}"/>
    <dgm:cxn modelId="{39F38A75-CC38-40D6-89B5-01887AAA3DA8}" type="presOf" srcId="{D9740629-83AE-4244-BC64-A4C556666DFD}" destId="{AC08BD9E-1551-48B3-A3FC-58777C9DE2A5}" srcOrd="0" destOrd="5" presId="urn:microsoft.com/office/officeart/2005/8/layout/vList2"/>
    <dgm:cxn modelId="{9F3F507C-E5E7-457C-B426-618BE87774B8}" type="presOf" srcId="{5CF4D7F3-430B-4247-8748-9395AEEE353C}" destId="{AC08BD9E-1551-48B3-A3FC-58777C9DE2A5}" srcOrd="0" destOrd="3" presId="urn:microsoft.com/office/officeart/2005/8/layout/vList2"/>
    <dgm:cxn modelId="{93D3DC83-644E-479E-8918-91A582D979E5}" type="presOf" srcId="{332F9603-89BA-467A-83F5-731E919EBEF9}" destId="{AC08BD9E-1551-48B3-A3FC-58777C9DE2A5}" srcOrd="0" destOrd="2" presId="urn:microsoft.com/office/officeart/2005/8/layout/vList2"/>
    <dgm:cxn modelId="{D41F9388-FA6C-434F-B7EC-F9C32D34FE4B}" type="presOf" srcId="{CD609E06-76B1-4CD7-AEFF-A36451CA6F2D}" destId="{AC08BD9E-1551-48B3-A3FC-58777C9DE2A5}" srcOrd="0" destOrd="4" presId="urn:microsoft.com/office/officeart/2005/8/layout/vList2"/>
    <dgm:cxn modelId="{ECEB5C91-05A5-4C6A-8085-0CACAB042157}" srcId="{9A3EEF5C-64DF-474D-A55E-A6FF15D20110}" destId="{14D34328-0505-410C-A67B-9A0F6308991B}" srcOrd="0" destOrd="0" parTransId="{FC900EA2-9783-40F2-9A12-62966C206CA9}" sibTransId="{C5C59885-A520-493D-840A-014A68C6F0B2}"/>
    <dgm:cxn modelId="{981785A9-CA92-48D7-B653-9BE0FB253D4D}" srcId="{14D34328-0505-410C-A67B-9A0F6308991B}" destId="{8954D884-5845-4403-884A-BD041E37E750}" srcOrd="7" destOrd="0" parTransId="{4907DC53-5841-4EB6-BEB7-B0593978F559}" sibTransId="{62D451B9-8E5F-456E-8711-2ED947A39932}"/>
    <dgm:cxn modelId="{6C6A8FBF-4444-4ED9-A18F-F03E978CE602}" type="presOf" srcId="{CA7CDF14-A956-42F6-8989-397179F822B4}" destId="{AC08BD9E-1551-48B3-A3FC-58777C9DE2A5}" srcOrd="0" destOrd="0" presId="urn:microsoft.com/office/officeart/2005/8/layout/vList2"/>
    <dgm:cxn modelId="{4E7A7BD6-F257-46DA-BC4E-B934C539A317}" type="presOf" srcId="{69489A1B-456F-4A6A-BE00-165560CC0CE6}" destId="{AC08BD9E-1551-48B3-A3FC-58777C9DE2A5}" srcOrd="0" destOrd="6" presId="urn:microsoft.com/office/officeart/2005/8/layout/vList2"/>
    <dgm:cxn modelId="{228648E1-41A0-41B8-8EB7-84F0CFE7F8C3}" srcId="{14D34328-0505-410C-A67B-9A0F6308991B}" destId="{CD609E06-76B1-4CD7-AEFF-A36451CA6F2D}" srcOrd="4" destOrd="0" parTransId="{4BA04B11-4787-4C34-9C5D-21D8A0B077F1}" sibTransId="{3A5B73FB-4C97-4434-85C1-6D181DBCD381}"/>
    <dgm:cxn modelId="{020EBAE9-93F3-4A53-961A-74AAAEFFEBF2}" type="presOf" srcId="{8954D884-5845-4403-884A-BD041E37E750}" destId="{AC08BD9E-1551-48B3-A3FC-58777C9DE2A5}" srcOrd="0" destOrd="7" presId="urn:microsoft.com/office/officeart/2005/8/layout/vList2"/>
    <dgm:cxn modelId="{C5B3F9F2-C5BF-4CAF-B022-4A529E770FD4}" type="presOf" srcId="{14D34328-0505-410C-A67B-9A0F6308991B}" destId="{F6476B05-5D32-49D1-A0C9-83E2033B221D}" srcOrd="0" destOrd="0" presId="urn:microsoft.com/office/officeart/2005/8/layout/vList2"/>
    <dgm:cxn modelId="{68B59568-3A7D-4458-A08B-7C98A27825D0}" type="presParOf" srcId="{C3F3C38E-90FB-4871-BF27-E136A3E89221}" destId="{F6476B05-5D32-49D1-A0C9-83E2033B221D}" srcOrd="0" destOrd="0" presId="urn:microsoft.com/office/officeart/2005/8/layout/vList2"/>
    <dgm:cxn modelId="{153C2A89-2809-47DF-B271-DF25586FCDBE}" type="presParOf" srcId="{C3F3C38E-90FB-4871-BF27-E136A3E89221}" destId="{AC08BD9E-1551-48B3-A3FC-58777C9DE2A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C5C4D-65A4-4116-8144-AD930211EBB2}"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323463C4-7529-46BE-AF05-5345647FC087}">
      <dgm:prSet/>
      <dgm:spPr/>
      <dgm:t>
        <a:bodyPr/>
        <a:lstStyle/>
        <a:p>
          <a:r>
            <a:rPr lang="en-US" baseline="0"/>
            <a:t>DON’T  PANIC!</a:t>
          </a:r>
          <a:endParaRPr lang="en-US"/>
        </a:p>
      </dgm:t>
    </dgm:pt>
    <dgm:pt modelId="{C58A48D9-4A64-4894-84EC-F9128B6398CF}" type="parTrans" cxnId="{1D423B0C-77B4-4442-ABEE-54D1F70FAD23}">
      <dgm:prSet/>
      <dgm:spPr/>
      <dgm:t>
        <a:bodyPr/>
        <a:lstStyle/>
        <a:p>
          <a:endParaRPr lang="en-US"/>
        </a:p>
      </dgm:t>
    </dgm:pt>
    <dgm:pt modelId="{BE400377-12ED-4090-890E-E443A8408840}" type="sibTrans" cxnId="{1D423B0C-77B4-4442-ABEE-54D1F70FAD23}">
      <dgm:prSet/>
      <dgm:spPr/>
      <dgm:t>
        <a:bodyPr/>
        <a:lstStyle/>
        <a:p>
          <a:endParaRPr lang="en-US"/>
        </a:p>
      </dgm:t>
    </dgm:pt>
    <dgm:pt modelId="{A854C430-F2ED-4789-801A-152C7B59A912}">
      <dgm:prSet/>
      <dgm:spPr/>
      <dgm:t>
        <a:bodyPr/>
        <a:lstStyle/>
        <a:p>
          <a:r>
            <a:rPr lang="en-US" baseline="0" dirty="0"/>
            <a:t>Bring the Basics – Pens, Pencils, 3 Ring binder with notebook paper for each class, folder, agenda book/way to record HW – LAPTOP!!!!!</a:t>
          </a:r>
          <a:endParaRPr lang="en-US" dirty="0"/>
        </a:p>
      </dgm:t>
    </dgm:pt>
    <dgm:pt modelId="{C6CAE257-B9AE-4C57-BCDE-3D12517971ED}" type="parTrans" cxnId="{E809B177-213E-4E57-BAE2-7FCC2C5DF38E}">
      <dgm:prSet/>
      <dgm:spPr/>
      <dgm:t>
        <a:bodyPr/>
        <a:lstStyle/>
        <a:p>
          <a:endParaRPr lang="en-US"/>
        </a:p>
      </dgm:t>
    </dgm:pt>
    <dgm:pt modelId="{AAAC10BF-C2C7-4527-9139-4AF190EB56BF}" type="sibTrans" cxnId="{E809B177-213E-4E57-BAE2-7FCC2C5DF38E}">
      <dgm:prSet/>
      <dgm:spPr/>
      <dgm:t>
        <a:bodyPr/>
        <a:lstStyle/>
        <a:p>
          <a:endParaRPr lang="en-US"/>
        </a:p>
      </dgm:t>
    </dgm:pt>
    <dgm:pt modelId="{96117CFC-058F-412B-AAAC-8A450B934897}">
      <dgm:prSet/>
      <dgm:spPr/>
      <dgm:t>
        <a:bodyPr/>
        <a:lstStyle/>
        <a:p>
          <a:r>
            <a:rPr lang="en-US" baseline="0" dirty="0"/>
            <a:t>Doors open at 7:00 a.m.  Students wait in lobby, or cafeteria</a:t>
          </a:r>
          <a:endParaRPr lang="en-US" dirty="0"/>
        </a:p>
      </dgm:t>
    </dgm:pt>
    <dgm:pt modelId="{788D74E2-8571-488F-80D6-0AC3F480D31C}" type="parTrans" cxnId="{B016C922-3EA3-4591-ADEC-A4863B9E9313}">
      <dgm:prSet/>
      <dgm:spPr/>
      <dgm:t>
        <a:bodyPr/>
        <a:lstStyle/>
        <a:p>
          <a:endParaRPr lang="en-US"/>
        </a:p>
      </dgm:t>
    </dgm:pt>
    <dgm:pt modelId="{AA05AD78-DABB-4157-9FAF-C8906659DA3F}" type="sibTrans" cxnId="{B016C922-3EA3-4591-ADEC-A4863B9E9313}">
      <dgm:prSet/>
      <dgm:spPr/>
      <dgm:t>
        <a:bodyPr/>
        <a:lstStyle/>
        <a:p>
          <a:endParaRPr lang="en-US"/>
        </a:p>
      </dgm:t>
    </dgm:pt>
    <dgm:pt modelId="{BF56AE6E-1148-4234-924C-FFAAE14B4DFE}">
      <dgm:prSet/>
      <dgm:spPr/>
      <dgm:t>
        <a:bodyPr/>
        <a:lstStyle/>
        <a:p>
          <a:r>
            <a:rPr lang="en-US" baseline="0"/>
            <a:t>Begin in advisory</a:t>
          </a:r>
          <a:endParaRPr lang="en-US"/>
        </a:p>
      </dgm:t>
    </dgm:pt>
    <dgm:pt modelId="{D2DE52C8-6117-40BA-884C-F9FE13B835FD}" type="parTrans" cxnId="{778BD870-F8B9-4F98-8458-8AF89A913A82}">
      <dgm:prSet/>
      <dgm:spPr/>
      <dgm:t>
        <a:bodyPr/>
        <a:lstStyle/>
        <a:p>
          <a:endParaRPr lang="en-US"/>
        </a:p>
      </dgm:t>
    </dgm:pt>
    <dgm:pt modelId="{9D795CDE-F68F-45F2-A208-F3D1F31A501D}" type="sibTrans" cxnId="{778BD870-F8B9-4F98-8458-8AF89A913A82}">
      <dgm:prSet/>
      <dgm:spPr/>
      <dgm:t>
        <a:bodyPr/>
        <a:lstStyle/>
        <a:p>
          <a:endParaRPr lang="en-US"/>
        </a:p>
      </dgm:t>
    </dgm:pt>
    <dgm:pt modelId="{72935396-79EB-4412-BCFB-62CFFDE2CB7E}">
      <dgm:prSet/>
      <dgm:spPr/>
      <dgm:t>
        <a:bodyPr/>
        <a:lstStyle/>
        <a:p>
          <a:r>
            <a:rPr lang="en-US" baseline="0"/>
            <a:t>Receive another copy of your schedule</a:t>
          </a:r>
          <a:endParaRPr lang="en-US"/>
        </a:p>
      </dgm:t>
    </dgm:pt>
    <dgm:pt modelId="{4D85DDD7-9228-4112-9EAA-7A5A4B2AD05F}" type="parTrans" cxnId="{2853FAC5-7669-43C9-9BCA-6CCEB6BA3F10}">
      <dgm:prSet/>
      <dgm:spPr/>
      <dgm:t>
        <a:bodyPr/>
        <a:lstStyle/>
        <a:p>
          <a:endParaRPr lang="en-US"/>
        </a:p>
      </dgm:t>
    </dgm:pt>
    <dgm:pt modelId="{909A81BA-6631-422E-8C4A-A9A5194D4B01}" type="sibTrans" cxnId="{2853FAC5-7669-43C9-9BCA-6CCEB6BA3F10}">
      <dgm:prSet/>
      <dgm:spPr/>
      <dgm:t>
        <a:bodyPr/>
        <a:lstStyle/>
        <a:p>
          <a:endParaRPr lang="en-US"/>
        </a:p>
      </dgm:t>
    </dgm:pt>
    <dgm:pt modelId="{5FC41D71-0CDF-4484-8FE5-AB9862BB1A6E}">
      <dgm:prSet/>
      <dgm:spPr/>
      <dgm:t>
        <a:bodyPr/>
        <a:lstStyle/>
        <a:p>
          <a:r>
            <a:rPr lang="en-US" baseline="0"/>
            <a:t>Each class will give you a syllabus and school supply list</a:t>
          </a:r>
          <a:endParaRPr lang="en-US"/>
        </a:p>
      </dgm:t>
    </dgm:pt>
    <dgm:pt modelId="{6371D727-DD5F-4641-B286-8B3F1E40B704}" type="parTrans" cxnId="{22274E82-2F2C-4FCF-B9D0-EE6AC371AA2B}">
      <dgm:prSet/>
      <dgm:spPr/>
      <dgm:t>
        <a:bodyPr/>
        <a:lstStyle/>
        <a:p>
          <a:endParaRPr lang="en-US"/>
        </a:p>
      </dgm:t>
    </dgm:pt>
    <dgm:pt modelId="{A9004995-0981-40CD-9E5C-DB5D95545932}" type="sibTrans" cxnId="{22274E82-2F2C-4FCF-B9D0-EE6AC371AA2B}">
      <dgm:prSet/>
      <dgm:spPr/>
      <dgm:t>
        <a:bodyPr/>
        <a:lstStyle/>
        <a:p>
          <a:endParaRPr lang="en-US"/>
        </a:p>
      </dgm:t>
    </dgm:pt>
    <dgm:pt modelId="{76E7D058-62A8-4142-B137-AEB5ACCE809B}">
      <dgm:prSet/>
      <dgm:spPr/>
      <dgm:t>
        <a:bodyPr/>
        <a:lstStyle/>
        <a:p>
          <a:r>
            <a:rPr lang="en-US" baseline="0" dirty="0"/>
            <a:t>Know where your bus is out front for dismissal</a:t>
          </a:r>
          <a:endParaRPr lang="en-US" dirty="0"/>
        </a:p>
      </dgm:t>
    </dgm:pt>
    <dgm:pt modelId="{344E2DC0-B846-4C32-B351-19EF437B67B3}" type="parTrans" cxnId="{70AE0CAF-16E8-4CC3-8AA3-2521F809176B}">
      <dgm:prSet/>
      <dgm:spPr/>
      <dgm:t>
        <a:bodyPr/>
        <a:lstStyle/>
        <a:p>
          <a:endParaRPr lang="en-US"/>
        </a:p>
      </dgm:t>
    </dgm:pt>
    <dgm:pt modelId="{615232CA-8C0B-46BE-BD3F-5DF87DC8D93F}" type="sibTrans" cxnId="{70AE0CAF-16E8-4CC3-8AA3-2521F809176B}">
      <dgm:prSet/>
      <dgm:spPr/>
      <dgm:t>
        <a:bodyPr/>
        <a:lstStyle/>
        <a:p>
          <a:endParaRPr lang="en-US"/>
        </a:p>
      </dgm:t>
    </dgm:pt>
    <dgm:pt modelId="{897CBE52-01DC-4F4E-987D-8273B5323D2D}">
      <dgm:prSet/>
      <dgm:spPr/>
      <dgm:t>
        <a:bodyPr/>
        <a:lstStyle/>
        <a:p>
          <a:r>
            <a:rPr lang="en-US" baseline="0" dirty="0"/>
            <a:t>Request locker combo</a:t>
          </a:r>
          <a:endParaRPr lang="en-US" dirty="0"/>
        </a:p>
      </dgm:t>
    </dgm:pt>
    <dgm:pt modelId="{D8485A8E-757F-4DEC-A3C1-0E935FF7EFB8}" type="parTrans" cxnId="{23A516B4-9F52-423B-96F0-76EA78391681}">
      <dgm:prSet/>
      <dgm:spPr/>
      <dgm:t>
        <a:bodyPr/>
        <a:lstStyle/>
        <a:p>
          <a:endParaRPr lang="en-US"/>
        </a:p>
      </dgm:t>
    </dgm:pt>
    <dgm:pt modelId="{97267972-C8B8-402F-B9B6-00766BE6309A}" type="sibTrans" cxnId="{23A516B4-9F52-423B-96F0-76EA78391681}">
      <dgm:prSet/>
      <dgm:spPr/>
      <dgm:t>
        <a:bodyPr/>
        <a:lstStyle/>
        <a:p>
          <a:endParaRPr lang="en-US"/>
        </a:p>
      </dgm:t>
    </dgm:pt>
    <dgm:pt modelId="{14E3F739-73C5-4544-A460-541615CBD18D}">
      <dgm:prSet/>
      <dgm:spPr/>
      <dgm:t>
        <a:bodyPr/>
        <a:lstStyle/>
        <a:p>
          <a:r>
            <a:rPr lang="en-US" baseline="0"/>
            <a:t>Lunch by your mod 3 class</a:t>
          </a:r>
          <a:endParaRPr lang="en-US"/>
        </a:p>
      </dgm:t>
    </dgm:pt>
    <dgm:pt modelId="{83566494-8740-4397-94C4-DB71243E684C}" type="parTrans" cxnId="{B4CF6857-468B-4454-BA68-F40C6A61C96C}">
      <dgm:prSet/>
      <dgm:spPr/>
      <dgm:t>
        <a:bodyPr/>
        <a:lstStyle/>
        <a:p>
          <a:endParaRPr lang="en-US"/>
        </a:p>
      </dgm:t>
    </dgm:pt>
    <dgm:pt modelId="{B4CADF75-2407-41F2-AC16-4698CFCE1EB2}" type="sibTrans" cxnId="{B4CF6857-468B-4454-BA68-F40C6A61C96C}">
      <dgm:prSet/>
      <dgm:spPr/>
      <dgm:t>
        <a:bodyPr/>
        <a:lstStyle/>
        <a:p>
          <a:endParaRPr lang="en-US"/>
        </a:p>
      </dgm:t>
    </dgm:pt>
    <dgm:pt modelId="{658D9124-1361-4CBE-BA9E-AED5A47AA0AF}">
      <dgm:prSet/>
      <dgm:spPr/>
      <dgm:t>
        <a:bodyPr/>
        <a:lstStyle/>
        <a:p>
          <a:r>
            <a:rPr lang="en-US" baseline="0"/>
            <a:t>Do you have a PE uniform?</a:t>
          </a:r>
          <a:endParaRPr lang="en-US"/>
        </a:p>
      </dgm:t>
    </dgm:pt>
    <dgm:pt modelId="{2F0CDE06-4E0B-4063-93CA-6DC6CC978D8D}" type="parTrans" cxnId="{5F9098BB-C9CB-421E-90C7-4B466CD0EDAB}">
      <dgm:prSet/>
      <dgm:spPr/>
      <dgm:t>
        <a:bodyPr/>
        <a:lstStyle/>
        <a:p>
          <a:endParaRPr lang="en-US"/>
        </a:p>
      </dgm:t>
    </dgm:pt>
    <dgm:pt modelId="{2F4E4743-1E11-4992-B15B-8855A8DFF78A}" type="sibTrans" cxnId="{5F9098BB-C9CB-421E-90C7-4B466CD0EDAB}">
      <dgm:prSet/>
      <dgm:spPr/>
      <dgm:t>
        <a:bodyPr/>
        <a:lstStyle/>
        <a:p>
          <a:endParaRPr lang="en-US"/>
        </a:p>
      </dgm:t>
    </dgm:pt>
    <dgm:pt modelId="{02B38B23-7ED6-40C8-AFD7-2E3AD84311CB}">
      <dgm:prSet/>
      <dgm:spPr/>
      <dgm:t>
        <a:bodyPr/>
        <a:lstStyle/>
        <a:p>
          <a:r>
            <a:rPr lang="en-US" dirty="0"/>
            <a:t>Lunch in MOD 3</a:t>
          </a:r>
        </a:p>
      </dgm:t>
    </dgm:pt>
    <dgm:pt modelId="{799F8797-B559-4639-9B75-EB59DBC06223}" type="parTrans" cxnId="{7273B994-F4DD-4411-93F5-AC58263C0C43}">
      <dgm:prSet/>
      <dgm:spPr/>
      <dgm:t>
        <a:bodyPr/>
        <a:lstStyle/>
        <a:p>
          <a:endParaRPr lang="en-US"/>
        </a:p>
      </dgm:t>
    </dgm:pt>
    <dgm:pt modelId="{2E063100-482B-4624-8A9B-ECBCA494DE9C}" type="sibTrans" cxnId="{7273B994-F4DD-4411-93F5-AC58263C0C43}">
      <dgm:prSet/>
      <dgm:spPr/>
      <dgm:t>
        <a:bodyPr/>
        <a:lstStyle/>
        <a:p>
          <a:endParaRPr lang="en-US"/>
        </a:p>
      </dgm:t>
    </dgm:pt>
    <dgm:pt modelId="{9A69195F-FB1C-42A9-886F-F6026736E6FD}" type="pres">
      <dgm:prSet presAssocID="{5C5C5C4D-65A4-4116-8144-AD930211EBB2}" presName="diagram" presStyleCnt="0">
        <dgm:presLayoutVars>
          <dgm:dir/>
          <dgm:resizeHandles val="exact"/>
        </dgm:presLayoutVars>
      </dgm:prSet>
      <dgm:spPr/>
    </dgm:pt>
    <dgm:pt modelId="{C64493DA-3F55-4D06-A57B-684AEFCF7455}" type="pres">
      <dgm:prSet presAssocID="{323463C4-7529-46BE-AF05-5345647FC087}" presName="node" presStyleLbl="node1" presStyleIdx="0" presStyleCnt="11">
        <dgm:presLayoutVars>
          <dgm:bulletEnabled val="1"/>
        </dgm:presLayoutVars>
      </dgm:prSet>
      <dgm:spPr/>
    </dgm:pt>
    <dgm:pt modelId="{CB4E672D-15FD-4BA6-AB8E-53ED021EF526}" type="pres">
      <dgm:prSet presAssocID="{BE400377-12ED-4090-890E-E443A8408840}" presName="sibTrans" presStyleCnt="0"/>
      <dgm:spPr/>
    </dgm:pt>
    <dgm:pt modelId="{5A8C0219-198E-4332-AD8D-5CFCB64A54A3}" type="pres">
      <dgm:prSet presAssocID="{A854C430-F2ED-4789-801A-152C7B59A912}" presName="node" presStyleLbl="node1" presStyleIdx="1" presStyleCnt="11">
        <dgm:presLayoutVars>
          <dgm:bulletEnabled val="1"/>
        </dgm:presLayoutVars>
      </dgm:prSet>
      <dgm:spPr/>
    </dgm:pt>
    <dgm:pt modelId="{277018A3-272C-4C2A-8B66-70CF03AC26F1}" type="pres">
      <dgm:prSet presAssocID="{AAAC10BF-C2C7-4527-9139-4AF190EB56BF}" presName="sibTrans" presStyleCnt="0"/>
      <dgm:spPr/>
    </dgm:pt>
    <dgm:pt modelId="{BB2977D7-C44D-4134-B4DA-3CE347BB30F5}" type="pres">
      <dgm:prSet presAssocID="{96117CFC-058F-412B-AAAC-8A450B934897}" presName="node" presStyleLbl="node1" presStyleIdx="2" presStyleCnt="11">
        <dgm:presLayoutVars>
          <dgm:bulletEnabled val="1"/>
        </dgm:presLayoutVars>
      </dgm:prSet>
      <dgm:spPr/>
    </dgm:pt>
    <dgm:pt modelId="{04A05C20-0998-45A5-B95C-5E7E655A1F2F}" type="pres">
      <dgm:prSet presAssocID="{AA05AD78-DABB-4157-9FAF-C8906659DA3F}" presName="sibTrans" presStyleCnt="0"/>
      <dgm:spPr/>
    </dgm:pt>
    <dgm:pt modelId="{1EA02248-22E1-4D14-9C70-342E436AD151}" type="pres">
      <dgm:prSet presAssocID="{BF56AE6E-1148-4234-924C-FFAAE14B4DFE}" presName="node" presStyleLbl="node1" presStyleIdx="3" presStyleCnt="11">
        <dgm:presLayoutVars>
          <dgm:bulletEnabled val="1"/>
        </dgm:presLayoutVars>
      </dgm:prSet>
      <dgm:spPr/>
    </dgm:pt>
    <dgm:pt modelId="{518F37E9-4966-44D3-85C4-E61F3F9C59BC}" type="pres">
      <dgm:prSet presAssocID="{9D795CDE-F68F-45F2-A208-F3D1F31A501D}" presName="sibTrans" presStyleCnt="0"/>
      <dgm:spPr/>
    </dgm:pt>
    <dgm:pt modelId="{E3B33702-5746-4A65-AF02-FD9AF6434E6C}" type="pres">
      <dgm:prSet presAssocID="{72935396-79EB-4412-BCFB-62CFFDE2CB7E}" presName="node" presStyleLbl="node1" presStyleIdx="4" presStyleCnt="11">
        <dgm:presLayoutVars>
          <dgm:bulletEnabled val="1"/>
        </dgm:presLayoutVars>
      </dgm:prSet>
      <dgm:spPr/>
    </dgm:pt>
    <dgm:pt modelId="{59597164-75ED-48CC-9438-8C229DE29B43}" type="pres">
      <dgm:prSet presAssocID="{909A81BA-6631-422E-8C4A-A9A5194D4B01}" presName="sibTrans" presStyleCnt="0"/>
      <dgm:spPr/>
    </dgm:pt>
    <dgm:pt modelId="{293F5264-E503-4F52-AE79-0501D1D488D8}" type="pres">
      <dgm:prSet presAssocID="{5FC41D71-0CDF-4484-8FE5-AB9862BB1A6E}" presName="node" presStyleLbl="node1" presStyleIdx="5" presStyleCnt="11">
        <dgm:presLayoutVars>
          <dgm:bulletEnabled val="1"/>
        </dgm:presLayoutVars>
      </dgm:prSet>
      <dgm:spPr/>
    </dgm:pt>
    <dgm:pt modelId="{D19957DF-EE52-451B-8ECF-12D8D42AF054}" type="pres">
      <dgm:prSet presAssocID="{A9004995-0981-40CD-9E5C-DB5D95545932}" presName="sibTrans" presStyleCnt="0"/>
      <dgm:spPr/>
    </dgm:pt>
    <dgm:pt modelId="{8F12D746-4E88-4B58-AA0C-A983AE46870A}" type="pres">
      <dgm:prSet presAssocID="{76E7D058-62A8-4142-B137-AEB5ACCE809B}" presName="node" presStyleLbl="node1" presStyleIdx="6" presStyleCnt="11">
        <dgm:presLayoutVars>
          <dgm:bulletEnabled val="1"/>
        </dgm:presLayoutVars>
      </dgm:prSet>
      <dgm:spPr/>
    </dgm:pt>
    <dgm:pt modelId="{28144A47-375D-455E-9722-EE6960BBB1B9}" type="pres">
      <dgm:prSet presAssocID="{615232CA-8C0B-46BE-BD3F-5DF87DC8D93F}" presName="sibTrans" presStyleCnt="0"/>
      <dgm:spPr/>
    </dgm:pt>
    <dgm:pt modelId="{2FC3B87F-7A3C-4263-92BF-2F8AF911162D}" type="pres">
      <dgm:prSet presAssocID="{897CBE52-01DC-4F4E-987D-8273B5323D2D}" presName="node" presStyleLbl="node1" presStyleIdx="7" presStyleCnt="11">
        <dgm:presLayoutVars>
          <dgm:bulletEnabled val="1"/>
        </dgm:presLayoutVars>
      </dgm:prSet>
      <dgm:spPr/>
    </dgm:pt>
    <dgm:pt modelId="{FB6260EA-E4F2-440E-97A2-E4ADC8D08C96}" type="pres">
      <dgm:prSet presAssocID="{97267972-C8B8-402F-B9B6-00766BE6309A}" presName="sibTrans" presStyleCnt="0"/>
      <dgm:spPr/>
    </dgm:pt>
    <dgm:pt modelId="{3EB323D8-C7B6-4B6E-8C72-3F3F544C0B95}" type="pres">
      <dgm:prSet presAssocID="{14E3F739-73C5-4544-A460-541615CBD18D}" presName="node" presStyleLbl="node1" presStyleIdx="8" presStyleCnt="11">
        <dgm:presLayoutVars>
          <dgm:bulletEnabled val="1"/>
        </dgm:presLayoutVars>
      </dgm:prSet>
      <dgm:spPr/>
    </dgm:pt>
    <dgm:pt modelId="{BF76E751-63C6-4463-B654-A8C68C75B28D}" type="pres">
      <dgm:prSet presAssocID="{B4CADF75-2407-41F2-AC16-4698CFCE1EB2}" presName="sibTrans" presStyleCnt="0"/>
      <dgm:spPr/>
    </dgm:pt>
    <dgm:pt modelId="{5CB2204E-26FC-4BE6-8A57-851AE8033AD7}" type="pres">
      <dgm:prSet presAssocID="{658D9124-1361-4CBE-BA9E-AED5A47AA0AF}" presName="node" presStyleLbl="node1" presStyleIdx="9" presStyleCnt="11">
        <dgm:presLayoutVars>
          <dgm:bulletEnabled val="1"/>
        </dgm:presLayoutVars>
      </dgm:prSet>
      <dgm:spPr/>
    </dgm:pt>
    <dgm:pt modelId="{29DCE602-5B4A-45CB-8176-9382FBA4AEB7}" type="pres">
      <dgm:prSet presAssocID="{2F4E4743-1E11-4992-B15B-8855A8DFF78A}" presName="sibTrans" presStyleCnt="0"/>
      <dgm:spPr/>
    </dgm:pt>
    <dgm:pt modelId="{190759C6-E726-4724-81DD-48F40B96A861}" type="pres">
      <dgm:prSet presAssocID="{02B38B23-7ED6-40C8-AFD7-2E3AD84311CB}" presName="node" presStyleLbl="node1" presStyleIdx="10" presStyleCnt="11">
        <dgm:presLayoutVars>
          <dgm:bulletEnabled val="1"/>
        </dgm:presLayoutVars>
      </dgm:prSet>
      <dgm:spPr/>
    </dgm:pt>
  </dgm:ptLst>
  <dgm:cxnLst>
    <dgm:cxn modelId="{1D423B0C-77B4-4442-ABEE-54D1F70FAD23}" srcId="{5C5C5C4D-65A4-4116-8144-AD930211EBB2}" destId="{323463C4-7529-46BE-AF05-5345647FC087}" srcOrd="0" destOrd="0" parTransId="{C58A48D9-4A64-4894-84EC-F9128B6398CF}" sibTransId="{BE400377-12ED-4090-890E-E443A8408840}"/>
    <dgm:cxn modelId="{6299400E-C024-4E5E-8D81-EB8A69FD3CA1}" type="presOf" srcId="{A854C430-F2ED-4789-801A-152C7B59A912}" destId="{5A8C0219-198E-4332-AD8D-5CFCB64A54A3}" srcOrd="0" destOrd="0" presId="urn:microsoft.com/office/officeart/2005/8/layout/default"/>
    <dgm:cxn modelId="{4F64BF14-B903-4144-AD48-317DD1484836}" type="presOf" srcId="{BF56AE6E-1148-4234-924C-FFAAE14B4DFE}" destId="{1EA02248-22E1-4D14-9C70-342E436AD151}" srcOrd="0" destOrd="0" presId="urn:microsoft.com/office/officeart/2005/8/layout/default"/>
    <dgm:cxn modelId="{B016C922-3EA3-4591-ADEC-A4863B9E9313}" srcId="{5C5C5C4D-65A4-4116-8144-AD930211EBB2}" destId="{96117CFC-058F-412B-AAAC-8A450B934897}" srcOrd="2" destOrd="0" parTransId="{788D74E2-8571-488F-80D6-0AC3F480D31C}" sibTransId="{AA05AD78-DABB-4157-9FAF-C8906659DA3F}"/>
    <dgm:cxn modelId="{C202FC33-3736-4C69-A31B-DB0B4851EE6D}" type="presOf" srcId="{76E7D058-62A8-4142-B137-AEB5ACCE809B}" destId="{8F12D746-4E88-4B58-AA0C-A983AE46870A}" srcOrd="0" destOrd="0" presId="urn:microsoft.com/office/officeart/2005/8/layout/default"/>
    <dgm:cxn modelId="{09D9A735-B38E-4826-8BFF-93F6BBDF439E}" type="presOf" srcId="{72935396-79EB-4412-BCFB-62CFFDE2CB7E}" destId="{E3B33702-5746-4A65-AF02-FD9AF6434E6C}" srcOrd="0" destOrd="0" presId="urn:microsoft.com/office/officeart/2005/8/layout/default"/>
    <dgm:cxn modelId="{D9A8415E-016E-4E7E-AE1E-551FFD54740D}" type="presOf" srcId="{96117CFC-058F-412B-AAAC-8A450B934897}" destId="{BB2977D7-C44D-4134-B4DA-3CE347BB30F5}" srcOrd="0" destOrd="0" presId="urn:microsoft.com/office/officeart/2005/8/layout/default"/>
    <dgm:cxn modelId="{B3BD725E-C237-44E3-81DA-C0BA7F24D86E}" type="presOf" srcId="{02B38B23-7ED6-40C8-AFD7-2E3AD84311CB}" destId="{190759C6-E726-4724-81DD-48F40B96A861}" srcOrd="0" destOrd="0" presId="urn:microsoft.com/office/officeart/2005/8/layout/default"/>
    <dgm:cxn modelId="{3751D660-F682-4828-BDE4-213E48A4B48B}" type="presOf" srcId="{5C5C5C4D-65A4-4116-8144-AD930211EBB2}" destId="{9A69195F-FB1C-42A9-886F-F6026736E6FD}" srcOrd="0" destOrd="0" presId="urn:microsoft.com/office/officeart/2005/8/layout/default"/>
    <dgm:cxn modelId="{EDB25D4F-424A-4839-9EAC-7E6DFD48BA2C}" type="presOf" srcId="{14E3F739-73C5-4544-A460-541615CBD18D}" destId="{3EB323D8-C7B6-4B6E-8C72-3F3F544C0B95}" srcOrd="0" destOrd="0" presId="urn:microsoft.com/office/officeart/2005/8/layout/default"/>
    <dgm:cxn modelId="{778BD870-F8B9-4F98-8458-8AF89A913A82}" srcId="{5C5C5C4D-65A4-4116-8144-AD930211EBB2}" destId="{BF56AE6E-1148-4234-924C-FFAAE14B4DFE}" srcOrd="3" destOrd="0" parTransId="{D2DE52C8-6117-40BA-884C-F9FE13B835FD}" sibTransId="{9D795CDE-F68F-45F2-A208-F3D1F31A501D}"/>
    <dgm:cxn modelId="{B4CF6857-468B-4454-BA68-F40C6A61C96C}" srcId="{5C5C5C4D-65A4-4116-8144-AD930211EBB2}" destId="{14E3F739-73C5-4544-A460-541615CBD18D}" srcOrd="8" destOrd="0" parTransId="{83566494-8740-4397-94C4-DB71243E684C}" sibTransId="{B4CADF75-2407-41F2-AC16-4698CFCE1EB2}"/>
    <dgm:cxn modelId="{E809B177-213E-4E57-BAE2-7FCC2C5DF38E}" srcId="{5C5C5C4D-65A4-4116-8144-AD930211EBB2}" destId="{A854C430-F2ED-4789-801A-152C7B59A912}" srcOrd="1" destOrd="0" parTransId="{C6CAE257-B9AE-4C57-BCDE-3D12517971ED}" sibTransId="{AAAC10BF-C2C7-4527-9139-4AF190EB56BF}"/>
    <dgm:cxn modelId="{22274E82-2F2C-4FCF-B9D0-EE6AC371AA2B}" srcId="{5C5C5C4D-65A4-4116-8144-AD930211EBB2}" destId="{5FC41D71-0CDF-4484-8FE5-AB9862BB1A6E}" srcOrd="5" destOrd="0" parTransId="{6371D727-DD5F-4641-B286-8B3F1E40B704}" sibTransId="{A9004995-0981-40CD-9E5C-DB5D95545932}"/>
    <dgm:cxn modelId="{7273B994-F4DD-4411-93F5-AC58263C0C43}" srcId="{5C5C5C4D-65A4-4116-8144-AD930211EBB2}" destId="{02B38B23-7ED6-40C8-AFD7-2E3AD84311CB}" srcOrd="10" destOrd="0" parTransId="{799F8797-B559-4639-9B75-EB59DBC06223}" sibTransId="{2E063100-482B-4624-8A9B-ECBCA494DE9C}"/>
    <dgm:cxn modelId="{B82EDD9A-2616-42E9-B1CC-F9481DC8D66B}" type="presOf" srcId="{897CBE52-01DC-4F4E-987D-8273B5323D2D}" destId="{2FC3B87F-7A3C-4263-92BF-2F8AF911162D}" srcOrd="0" destOrd="0" presId="urn:microsoft.com/office/officeart/2005/8/layout/default"/>
    <dgm:cxn modelId="{70AE0CAF-16E8-4CC3-8AA3-2521F809176B}" srcId="{5C5C5C4D-65A4-4116-8144-AD930211EBB2}" destId="{76E7D058-62A8-4142-B137-AEB5ACCE809B}" srcOrd="6" destOrd="0" parTransId="{344E2DC0-B846-4C32-B351-19EF437B67B3}" sibTransId="{615232CA-8C0B-46BE-BD3F-5DF87DC8D93F}"/>
    <dgm:cxn modelId="{8EDD92AF-6207-4FFA-B7FE-E0F9B94790DF}" type="presOf" srcId="{5FC41D71-0CDF-4484-8FE5-AB9862BB1A6E}" destId="{293F5264-E503-4F52-AE79-0501D1D488D8}" srcOrd="0" destOrd="0" presId="urn:microsoft.com/office/officeart/2005/8/layout/default"/>
    <dgm:cxn modelId="{23A516B4-9F52-423B-96F0-76EA78391681}" srcId="{5C5C5C4D-65A4-4116-8144-AD930211EBB2}" destId="{897CBE52-01DC-4F4E-987D-8273B5323D2D}" srcOrd="7" destOrd="0" parTransId="{D8485A8E-757F-4DEC-A3C1-0E935FF7EFB8}" sibTransId="{97267972-C8B8-402F-B9B6-00766BE6309A}"/>
    <dgm:cxn modelId="{5F9098BB-C9CB-421E-90C7-4B466CD0EDAB}" srcId="{5C5C5C4D-65A4-4116-8144-AD930211EBB2}" destId="{658D9124-1361-4CBE-BA9E-AED5A47AA0AF}" srcOrd="9" destOrd="0" parTransId="{2F0CDE06-4E0B-4063-93CA-6DC6CC978D8D}" sibTransId="{2F4E4743-1E11-4992-B15B-8855A8DFF78A}"/>
    <dgm:cxn modelId="{1CCB0BBD-9C74-4CFB-A73E-01FDD62FB1CA}" type="presOf" srcId="{323463C4-7529-46BE-AF05-5345647FC087}" destId="{C64493DA-3F55-4D06-A57B-684AEFCF7455}" srcOrd="0" destOrd="0" presId="urn:microsoft.com/office/officeart/2005/8/layout/default"/>
    <dgm:cxn modelId="{2853FAC5-7669-43C9-9BCA-6CCEB6BA3F10}" srcId="{5C5C5C4D-65A4-4116-8144-AD930211EBB2}" destId="{72935396-79EB-4412-BCFB-62CFFDE2CB7E}" srcOrd="4" destOrd="0" parTransId="{4D85DDD7-9228-4112-9EAA-7A5A4B2AD05F}" sibTransId="{909A81BA-6631-422E-8C4A-A9A5194D4B01}"/>
    <dgm:cxn modelId="{50E06CEE-C7A4-469B-80DC-908CB08A1893}" type="presOf" srcId="{658D9124-1361-4CBE-BA9E-AED5A47AA0AF}" destId="{5CB2204E-26FC-4BE6-8A57-851AE8033AD7}" srcOrd="0" destOrd="0" presId="urn:microsoft.com/office/officeart/2005/8/layout/default"/>
    <dgm:cxn modelId="{98D9A5B3-D34C-4C17-952D-3988574303E1}" type="presParOf" srcId="{9A69195F-FB1C-42A9-886F-F6026736E6FD}" destId="{C64493DA-3F55-4D06-A57B-684AEFCF7455}" srcOrd="0" destOrd="0" presId="urn:microsoft.com/office/officeart/2005/8/layout/default"/>
    <dgm:cxn modelId="{823FF3BA-81A0-4D74-944C-3318C7150E59}" type="presParOf" srcId="{9A69195F-FB1C-42A9-886F-F6026736E6FD}" destId="{CB4E672D-15FD-4BA6-AB8E-53ED021EF526}" srcOrd="1" destOrd="0" presId="urn:microsoft.com/office/officeart/2005/8/layout/default"/>
    <dgm:cxn modelId="{85E8C1B3-73E0-4C5A-B553-A6B7BB67563B}" type="presParOf" srcId="{9A69195F-FB1C-42A9-886F-F6026736E6FD}" destId="{5A8C0219-198E-4332-AD8D-5CFCB64A54A3}" srcOrd="2" destOrd="0" presId="urn:microsoft.com/office/officeart/2005/8/layout/default"/>
    <dgm:cxn modelId="{F9F23222-1341-42CA-BEF2-7874CDD4A575}" type="presParOf" srcId="{9A69195F-FB1C-42A9-886F-F6026736E6FD}" destId="{277018A3-272C-4C2A-8B66-70CF03AC26F1}" srcOrd="3" destOrd="0" presId="urn:microsoft.com/office/officeart/2005/8/layout/default"/>
    <dgm:cxn modelId="{671FBA68-F804-4F9B-A78A-B68F7ECCF28B}" type="presParOf" srcId="{9A69195F-FB1C-42A9-886F-F6026736E6FD}" destId="{BB2977D7-C44D-4134-B4DA-3CE347BB30F5}" srcOrd="4" destOrd="0" presId="urn:microsoft.com/office/officeart/2005/8/layout/default"/>
    <dgm:cxn modelId="{C231A909-A81D-4D38-9243-E35F297BC0B1}" type="presParOf" srcId="{9A69195F-FB1C-42A9-886F-F6026736E6FD}" destId="{04A05C20-0998-45A5-B95C-5E7E655A1F2F}" srcOrd="5" destOrd="0" presId="urn:microsoft.com/office/officeart/2005/8/layout/default"/>
    <dgm:cxn modelId="{6484CD5E-8A36-490D-B492-A6F46F00B6DA}" type="presParOf" srcId="{9A69195F-FB1C-42A9-886F-F6026736E6FD}" destId="{1EA02248-22E1-4D14-9C70-342E436AD151}" srcOrd="6" destOrd="0" presId="urn:microsoft.com/office/officeart/2005/8/layout/default"/>
    <dgm:cxn modelId="{16D88918-353C-4F13-85EC-CE4D87E32550}" type="presParOf" srcId="{9A69195F-FB1C-42A9-886F-F6026736E6FD}" destId="{518F37E9-4966-44D3-85C4-E61F3F9C59BC}" srcOrd="7" destOrd="0" presId="urn:microsoft.com/office/officeart/2005/8/layout/default"/>
    <dgm:cxn modelId="{FAD38754-A782-44A7-9C9B-B96493FD0914}" type="presParOf" srcId="{9A69195F-FB1C-42A9-886F-F6026736E6FD}" destId="{E3B33702-5746-4A65-AF02-FD9AF6434E6C}" srcOrd="8" destOrd="0" presId="urn:microsoft.com/office/officeart/2005/8/layout/default"/>
    <dgm:cxn modelId="{61F1D7B5-BF6B-4AA0-B5B3-0CD99B123C94}" type="presParOf" srcId="{9A69195F-FB1C-42A9-886F-F6026736E6FD}" destId="{59597164-75ED-48CC-9438-8C229DE29B43}" srcOrd="9" destOrd="0" presId="urn:microsoft.com/office/officeart/2005/8/layout/default"/>
    <dgm:cxn modelId="{17E577B4-000B-4223-94E9-6DE4E1DAAE9D}" type="presParOf" srcId="{9A69195F-FB1C-42A9-886F-F6026736E6FD}" destId="{293F5264-E503-4F52-AE79-0501D1D488D8}" srcOrd="10" destOrd="0" presId="urn:microsoft.com/office/officeart/2005/8/layout/default"/>
    <dgm:cxn modelId="{765B67F5-64BB-4CE9-88E6-85F3A59A3D31}" type="presParOf" srcId="{9A69195F-FB1C-42A9-886F-F6026736E6FD}" destId="{D19957DF-EE52-451B-8ECF-12D8D42AF054}" srcOrd="11" destOrd="0" presId="urn:microsoft.com/office/officeart/2005/8/layout/default"/>
    <dgm:cxn modelId="{CBE81362-EA18-45AE-A2AB-82F3895219A9}" type="presParOf" srcId="{9A69195F-FB1C-42A9-886F-F6026736E6FD}" destId="{8F12D746-4E88-4B58-AA0C-A983AE46870A}" srcOrd="12" destOrd="0" presId="urn:microsoft.com/office/officeart/2005/8/layout/default"/>
    <dgm:cxn modelId="{8DFD323B-FDCB-435E-BB40-5EB89706B6FB}" type="presParOf" srcId="{9A69195F-FB1C-42A9-886F-F6026736E6FD}" destId="{28144A47-375D-455E-9722-EE6960BBB1B9}" srcOrd="13" destOrd="0" presId="urn:microsoft.com/office/officeart/2005/8/layout/default"/>
    <dgm:cxn modelId="{C4D7AA4F-5293-4821-8C4C-3CDCB1638886}" type="presParOf" srcId="{9A69195F-FB1C-42A9-886F-F6026736E6FD}" destId="{2FC3B87F-7A3C-4263-92BF-2F8AF911162D}" srcOrd="14" destOrd="0" presId="urn:microsoft.com/office/officeart/2005/8/layout/default"/>
    <dgm:cxn modelId="{A8D1D15B-6FE7-4643-83CB-940568BB6914}" type="presParOf" srcId="{9A69195F-FB1C-42A9-886F-F6026736E6FD}" destId="{FB6260EA-E4F2-440E-97A2-E4ADC8D08C96}" srcOrd="15" destOrd="0" presId="urn:microsoft.com/office/officeart/2005/8/layout/default"/>
    <dgm:cxn modelId="{8A10CA2F-BA70-461F-8D2D-032FE3999C81}" type="presParOf" srcId="{9A69195F-FB1C-42A9-886F-F6026736E6FD}" destId="{3EB323D8-C7B6-4B6E-8C72-3F3F544C0B95}" srcOrd="16" destOrd="0" presId="urn:microsoft.com/office/officeart/2005/8/layout/default"/>
    <dgm:cxn modelId="{EA88E3B5-CF05-429E-93FE-6E02F4E48B9E}" type="presParOf" srcId="{9A69195F-FB1C-42A9-886F-F6026736E6FD}" destId="{BF76E751-63C6-4463-B654-A8C68C75B28D}" srcOrd="17" destOrd="0" presId="urn:microsoft.com/office/officeart/2005/8/layout/default"/>
    <dgm:cxn modelId="{113CCCDE-F387-471E-8908-36FE43485C24}" type="presParOf" srcId="{9A69195F-FB1C-42A9-886F-F6026736E6FD}" destId="{5CB2204E-26FC-4BE6-8A57-851AE8033AD7}" srcOrd="18" destOrd="0" presId="urn:microsoft.com/office/officeart/2005/8/layout/default"/>
    <dgm:cxn modelId="{8A4C81E9-3B46-46CC-9E27-43A2AF54BCDB}" type="presParOf" srcId="{9A69195F-FB1C-42A9-886F-F6026736E6FD}" destId="{29DCE602-5B4A-45CB-8176-9382FBA4AEB7}" srcOrd="19" destOrd="0" presId="urn:microsoft.com/office/officeart/2005/8/layout/default"/>
    <dgm:cxn modelId="{4614E8EF-45EB-411C-84D6-E5A6C3A02977}" type="presParOf" srcId="{9A69195F-FB1C-42A9-886F-F6026736E6FD}" destId="{190759C6-E726-4724-81DD-48F40B96A861}"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76B05-5D32-49D1-A0C9-83E2033B221D}">
      <dsp:nvSpPr>
        <dsp:cNvPr id="0" name=""/>
        <dsp:cNvSpPr/>
      </dsp:nvSpPr>
      <dsp:spPr>
        <a:xfrm>
          <a:off x="0" y="117053"/>
          <a:ext cx="5759656" cy="6715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Students will bring home:</a:t>
          </a:r>
          <a:endParaRPr lang="en-US" sz="2800" kern="1200"/>
        </a:p>
      </dsp:txBody>
      <dsp:txXfrm>
        <a:off x="32784" y="149837"/>
        <a:ext cx="5694088" cy="606012"/>
      </dsp:txXfrm>
    </dsp:sp>
    <dsp:sp modelId="{AC08BD9E-1551-48B3-A3FC-58777C9DE2A5}">
      <dsp:nvSpPr>
        <dsp:cNvPr id="0" name=""/>
        <dsp:cNvSpPr/>
      </dsp:nvSpPr>
      <dsp:spPr>
        <a:xfrm>
          <a:off x="0" y="788633"/>
          <a:ext cx="5759656" cy="394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dirty="0"/>
            <a:t>School issued laptop</a:t>
          </a:r>
          <a:endParaRPr lang="en-US" sz="2200" kern="1200" dirty="0"/>
        </a:p>
        <a:p>
          <a:pPr marL="228600" lvl="1" indent="-228600" algn="l" defTabSz="977900">
            <a:lnSpc>
              <a:spcPct val="90000"/>
            </a:lnSpc>
            <a:spcBef>
              <a:spcPct val="0"/>
            </a:spcBef>
            <a:spcAft>
              <a:spcPct val="20000"/>
            </a:spcAft>
            <a:buChar char="•"/>
          </a:pPr>
          <a:r>
            <a:rPr lang="en-US" sz="2200" kern="1200" baseline="0" dirty="0"/>
            <a:t>Emergency card- please complete and return ASAP</a:t>
          </a:r>
          <a:endParaRPr lang="en-US" sz="2200" kern="1200" dirty="0"/>
        </a:p>
        <a:p>
          <a:pPr marL="228600" lvl="1" indent="-228600" algn="l" defTabSz="977900">
            <a:lnSpc>
              <a:spcPct val="90000"/>
            </a:lnSpc>
            <a:spcBef>
              <a:spcPct val="0"/>
            </a:spcBef>
            <a:spcAft>
              <a:spcPct val="20000"/>
            </a:spcAft>
            <a:buChar char="•"/>
          </a:pPr>
          <a:r>
            <a:rPr lang="en-US" sz="2200" kern="1200" baseline="0" dirty="0"/>
            <a:t>Calendar- only to youngest student</a:t>
          </a:r>
          <a:endParaRPr lang="en-US" sz="2200" kern="1200" dirty="0"/>
        </a:p>
        <a:p>
          <a:pPr marL="228600" lvl="1" indent="-228600" algn="l" defTabSz="977900">
            <a:lnSpc>
              <a:spcPct val="90000"/>
            </a:lnSpc>
            <a:spcBef>
              <a:spcPct val="0"/>
            </a:spcBef>
            <a:spcAft>
              <a:spcPct val="20000"/>
            </a:spcAft>
            <a:buChar char="•"/>
          </a:pPr>
          <a:r>
            <a:rPr lang="en-US" sz="2200" kern="1200" baseline="0"/>
            <a:t>Schedule</a:t>
          </a:r>
          <a:endParaRPr lang="en-US" sz="2200" kern="1200"/>
        </a:p>
        <a:p>
          <a:pPr marL="228600" lvl="1" indent="-228600" algn="l" defTabSz="977900">
            <a:lnSpc>
              <a:spcPct val="90000"/>
            </a:lnSpc>
            <a:spcBef>
              <a:spcPct val="0"/>
            </a:spcBef>
            <a:spcAft>
              <a:spcPct val="20000"/>
            </a:spcAft>
            <a:buChar char="•"/>
          </a:pPr>
          <a:r>
            <a:rPr lang="en-US" sz="2200" kern="1200" baseline="0" dirty="0"/>
            <a:t>Locker combination, cafeteria pin, and log in information</a:t>
          </a:r>
          <a:endParaRPr lang="en-US" sz="2200" kern="1200" dirty="0"/>
        </a:p>
        <a:p>
          <a:pPr marL="228600" lvl="1" indent="-228600" algn="l" defTabSz="977900">
            <a:lnSpc>
              <a:spcPct val="90000"/>
            </a:lnSpc>
            <a:spcBef>
              <a:spcPct val="0"/>
            </a:spcBef>
            <a:spcAft>
              <a:spcPct val="20000"/>
            </a:spcAft>
            <a:buChar char="•"/>
          </a:pPr>
          <a:r>
            <a:rPr lang="en-US" sz="2200" kern="1200" baseline="0" dirty="0"/>
            <a:t>Student handbook</a:t>
          </a:r>
          <a:endParaRPr lang="en-US" sz="2200" kern="1200" dirty="0"/>
        </a:p>
        <a:p>
          <a:pPr marL="228600" lvl="1" indent="-228600" algn="l" defTabSz="977900">
            <a:lnSpc>
              <a:spcPct val="90000"/>
            </a:lnSpc>
            <a:spcBef>
              <a:spcPct val="0"/>
            </a:spcBef>
            <a:spcAft>
              <a:spcPct val="20000"/>
            </a:spcAft>
            <a:buChar char="•"/>
          </a:pPr>
          <a:r>
            <a:rPr lang="en-US" sz="2200" kern="1200" baseline="0" dirty="0"/>
            <a:t>Information from each teacher on school supplies</a:t>
          </a:r>
          <a:endParaRPr lang="en-US" sz="2200" kern="1200" dirty="0"/>
        </a:p>
        <a:p>
          <a:pPr marL="228600" lvl="1" indent="-228600" algn="l" defTabSz="977900">
            <a:lnSpc>
              <a:spcPct val="90000"/>
            </a:lnSpc>
            <a:spcBef>
              <a:spcPct val="0"/>
            </a:spcBef>
            <a:spcAft>
              <a:spcPct val="20000"/>
            </a:spcAft>
            <a:buChar char="•"/>
          </a:pPr>
          <a:r>
            <a:rPr lang="en-US" sz="2200" kern="1200" baseline="0" dirty="0"/>
            <a:t>Syllabus</a:t>
          </a:r>
          <a:endParaRPr lang="en-US" sz="2200" kern="1200" dirty="0"/>
        </a:p>
      </dsp:txBody>
      <dsp:txXfrm>
        <a:off x="0" y="788633"/>
        <a:ext cx="5759656" cy="394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493DA-3F55-4D06-A57B-684AEFCF7455}">
      <dsp:nvSpPr>
        <dsp:cNvPr id="0" name=""/>
        <dsp:cNvSpPr/>
      </dsp:nvSpPr>
      <dsp:spPr>
        <a:xfrm>
          <a:off x="3191"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DON’T  PANIC!</a:t>
          </a:r>
          <a:endParaRPr lang="en-US" sz="1600" kern="1200"/>
        </a:p>
      </dsp:txBody>
      <dsp:txXfrm>
        <a:off x="3191" y="480575"/>
        <a:ext cx="2531566" cy="1518939"/>
      </dsp:txXfrm>
    </dsp:sp>
    <dsp:sp modelId="{5A8C0219-198E-4332-AD8D-5CFCB64A54A3}">
      <dsp:nvSpPr>
        <dsp:cNvPr id="0" name=""/>
        <dsp:cNvSpPr/>
      </dsp:nvSpPr>
      <dsp:spPr>
        <a:xfrm>
          <a:off x="2787914"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Bring the Basics – Pens, Pencils, 3 Ring binder with notebook paper for each class, folder, agenda book/way to record HW – LAPTOP!!!!!</a:t>
          </a:r>
          <a:endParaRPr lang="en-US" sz="1600" kern="1200" dirty="0"/>
        </a:p>
      </dsp:txBody>
      <dsp:txXfrm>
        <a:off x="2787914" y="480575"/>
        <a:ext cx="2531566" cy="1518939"/>
      </dsp:txXfrm>
    </dsp:sp>
    <dsp:sp modelId="{BB2977D7-C44D-4134-B4DA-3CE347BB30F5}">
      <dsp:nvSpPr>
        <dsp:cNvPr id="0" name=""/>
        <dsp:cNvSpPr/>
      </dsp:nvSpPr>
      <dsp:spPr>
        <a:xfrm>
          <a:off x="5572637"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Doors open at 7:00 a.m.  Students wait in lobby, or cafeteria</a:t>
          </a:r>
          <a:endParaRPr lang="en-US" sz="1600" kern="1200" dirty="0"/>
        </a:p>
      </dsp:txBody>
      <dsp:txXfrm>
        <a:off x="5572637" y="480575"/>
        <a:ext cx="2531566" cy="1518939"/>
      </dsp:txXfrm>
    </dsp:sp>
    <dsp:sp modelId="{1EA02248-22E1-4D14-9C70-342E436AD151}">
      <dsp:nvSpPr>
        <dsp:cNvPr id="0" name=""/>
        <dsp:cNvSpPr/>
      </dsp:nvSpPr>
      <dsp:spPr>
        <a:xfrm>
          <a:off x="8357360" y="480575"/>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Begin in advisory</a:t>
          </a:r>
          <a:endParaRPr lang="en-US" sz="1600" kern="1200"/>
        </a:p>
      </dsp:txBody>
      <dsp:txXfrm>
        <a:off x="8357360" y="480575"/>
        <a:ext cx="2531566" cy="1518939"/>
      </dsp:txXfrm>
    </dsp:sp>
    <dsp:sp modelId="{E3B33702-5746-4A65-AF02-FD9AF6434E6C}">
      <dsp:nvSpPr>
        <dsp:cNvPr id="0" name=""/>
        <dsp:cNvSpPr/>
      </dsp:nvSpPr>
      <dsp:spPr>
        <a:xfrm>
          <a:off x="3191"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Receive another copy of your schedule</a:t>
          </a:r>
          <a:endParaRPr lang="en-US" sz="1600" kern="1200"/>
        </a:p>
      </dsp:txBody>
      <dsp:txXfrm>
        <a:off x="3191" y="2252671"/>
        <a:ext cx="2531566" cy="1518939"/>
      </dsp:txXfrm>
    </dsp:sp>
    <dsp:sp modelId="{293F5264-E503-4F52-AE79-0501D1D488D8}">
      <dsp:nvSpPr>
        <dsp:cNvPr id="0" name=""/>
        <dsp:cNvSpPr/>
      </dsp:nvSpPr>
      <dsp:spPr>
        <a:xfrm>
          <a:off x="2787914"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Each class will give you a syllabus and school supply list</a:t>
          </a:r>
          <a:endParaRPr lang="en-US" sz="1600" kern="1200"/>
        </a:p>
      </dsp:txBody>
      <dsp:txXfrm>
        <a:off x="2787914" y="2252671"/>
        <a:ext cx="2531566" cy="1518939"/>
      </dsp:txXfrm>
    </dsp:sp>
    <dsp:sp modelId="{8F12D746-4E88-4B58-AA0C-A983AE46870A}">
      <dsp:nvSpPr>
        <dsp:cNvPr id="0" name=""/>
        <dsp:cNvSpPr/>
      </dsp:nvSpPr>
      <dsp:spPr>
        <a:xfrm>
          <a:off x="5572637"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Know where your bus is out front for dismissal</a:t>
          </a:r>
          <a:endParaRPr lang="en-US" sz="1600" kern="1200" dirty="0"/>
        </a:p>
      </dsp:txBody>
      <dsp:txXfrm>
        <a:off x="5572637" y="2252671"/>
        <a:ext cx="2531566" cy="1518939"/>
      </dsp:txXfrm>
    </dsp:sp>
    <dsp:sp modelId="{2FC3B87F-7A3C-4263-92BF-2F8AF911162D}">
      <dsp:nvSpPr>
        <dsp:cNvPr id="0" name=""/>
        <dsp:cNvSpPr/>
      </dsp:nvSpPr>
      <dsp:spPr>
        <a:xfrm>
          <a:off x="8357360" y="2252671"/>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Request locker combo</a:t>
          </a:r>
          <a:endParaRPr lang="en-US" sz="1600" kern="1200" dirty="0"/>
        </a:p>
      </dsp:txBody>
      <dsp:txXfrm>
        <a:off x="8357360" y="2252671"/>
        <a:ext cx="2531566" cy="1518939"/>
      </dsp:txXfrm>
    </dsp:sp>
    <dsp:sp modelId="{3EB323D8-C7B6-4B6E-8C72-3F3F544C0B95}">
      <dsp:nvSpPr>
        <dsp:cNvPr id="0" name=""/>
        <dsp:cNvSpPr/>
      </dsp:nvSpPr>
      <dsp:spPr>
        <a:xfrm>
          <a:off x="1395552"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Lunch by your mod 3 class</a:t>
          </a:r>
          <a:endParaRPr lang="en-US" sz="1600" kern="1200"/>
        </a:p>
      </dsp:txBody>
      <dsp:txXfrm>
        <a:off x="1395552" y="4024768"/>
        <a:ext cx="2531566" cy="1518939"/>
      </dsp:txXfrm>
    </dsp:sp>
    <dsp:sp modelId="{5CB2204E-26FC-4BE6-8A57-851AE8033AD7}">
      <dsp:nvSpPr>
        <dsp:cNvPr id="0" name=""/>
        <dsp:cNvSpPr/>
      </dsp:nvSpPr>
      <dsp:spPr>
        <a:xfrm>
          <a:off x="4180275"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Do you have a PE uniform?</a:t>
          </a:r>
          <a:endParaRPr lang="en-US" sz="1600" kern="1200"/>
        </a:p>
      </dsp:txBody>
      <dsp:txXfrm>
        <a:off x="4180275" y="4024768"/>
        <a:ext cx="2531566" cy="1518939"/>
      </dsp:txXfrm>
    </dsp:sp>
    <dsp:sp modelId="{190759C6-E726-4724-81DD-48F40B96A861}">
      <dsp:nvSpPr>
        <dsp:cNvPr id="0" name=""/>
        <dsp:cNvSpPr/>
      </dsp:nvSpPr>
      <dsp:spPr>
        <a:xfrm>
          <a:off x="6964998" y="4024768"/>
          <a:ext cx="2531566" cy="151893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Lunch in MOD 3</a:t>
          </a:r>
        </a:p>
      </dsp:txBody>
      <dsp:txXfrm>
        <a:off x="6964998" y="4024768"/>
        <a:ext cx="2531566" cy="1518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046F63B-B645-4BE8-9648-6E7E0CC7F893}" type="datetimeFigureOut">
              <a:rPr lang="en-US" smtClean="0"/>
              <a:t>8/7/2024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DB4B91-6A3F-4B8E-96A0-3F8F3EE8C9B1}" type="slidenum">
              <a:rPr lang="en-US" smtClean="0"/>
              <a:t>‹#›</a:t>
            </a:fld>
            <a:endParaRPr lang="en-US"/>
          </a:p>
        </p:txBody>
      </p:sp>
    </p:spTree>
    <p:extLst>
      <p:ext uri="{BB962C8B-B14F-4D97-AF65-F5344CB8AC3E}">
        <p14:creationId xmlns:p14="http://schemas.microsoft.com/office/powerpoint/2010/main" val="91332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AEC450-FDFE-42E2-A9EC-C4D3909C4A44}" type="datetimeFigureOut">
              <a:rPr lang="en-US" smtClean="0"/>
              <a:t>8/7/2024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854331-EF4F-416E-9180-669595BEF00C}" type="slidenum">
              <a:rPr lang="en-US" smtClean="0"/>
              <a:t>‹#›</a:t>
            </a:fld>
            <a:endParaRPr lang="en-US"/>
          </a:p>
        </p:txBody>
      </p:sp>
    </p:spTree>
    <p:extLst>
      <p:ext uri="{BB962C8B-B14F-4D97-AF65-F5344CB8AC3E}">
        <p14:creationId xmlns:p14="http://schemas.microsoft.com/office/powerpoint/2010/main" val="341810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8/7/2024</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8392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526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38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638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99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674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661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499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039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201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20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495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86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431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0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29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803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8/7/2024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12974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freesvg.org/graduation-cap-silhouette"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myschoolbuck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freesvg.org/graduation-cap-silhouett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56DAB47B-80E1-49AF-8C5D-65A706797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rot="21420000">
            <a:off x="510575" y="3233195"/>
            <a:ext cx="10178799" cy="1346996"/>
          </a:xfrm>
        </p:spPr>
        <p:txBody>
          <a:bodyPr>
            <a:normAutofit/>
          </a:bodyPr>
          <a:lstStyle/>
          <a:p>
            <a:r>
              <a:rPr lang="en-US" sz="7400" dirty="0">
                <a:solidFill>
                  <a:schemeClr val="bg1"/>
                </a:solidFill>
              </a:rPr>
              <a:t>A day in the Life of a Lion!</a:t>
            </a:r>
          </a:p>
        </p:txBody>
      </p:sp>
      <p:sp>
        <p:nvSpPr>
          <p:cNvPr id="3" name="Subtitle 2"/>
          <p:cNvSpPr>
            <a:spLocks noGrp="1"/>
          </p:cNvSpPr>
          <p:nvPr>
            <p:ph type="subTitle" idx="1"/>
          </p:nvPr>
        </p:nvSpPr>
        <p:spPr>
          <a:xfrm rot="21420000">
            <a:off x="549991" y="4377417"/>
            <a:ext cx="10178799" cy="550333"/>
          </a:xfrm>
        </p:spPr>
        <p:txBody>
          <a:bodyPr>
            <a:normAutofit/>
          </a:bodyPr>
          <a:lstStyle/>
          <a:p>
            <a:r>
              <a:rPr lang="en-US" dirty="0">
                <a:solidFill>
                  <a:schemeClr val="bg1"/>
                </a:solidFill>
              </a:rPr>
              <a:t>Class of 2028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393192" y="593339"/>
            <a:ext cx="2469963" cy="240679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2981778" y="456814"/>
            <a:ext cx="2469963" cy="240679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5571181" y="317686"/>
            <a:ext cx="2469963" cy="2406798"/>
          </a:xfrm>
          <a:prstGeom prst="rect">
            <a:avLst/>
          </a:prstGeom>
        </p:spPr>
      </p:pic>
      <p:pic>
        <p:nvPicPr>
          <p:cNvPr id="9" name="Picture 8" descr="Text&#10;&#10;Description automatically generated">
            <a:extLst>
              <a:ext uri="{FF2B5EF4-FFF2-40B4-BE49-F238E27FC236}">
                <a16:creationId xmlns:a16="http://schemas.microsoft.com/office/drawing/2014/main" id="{679812D8-E4F0-4DA3-95B7-CEE32FE37C1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715" r="-3" b="1840"/>
          <a:stretch/>
        </p:blipFill>
        <p:spPr>
          <a:xfrm rot="21420000">
            <a:off x="8160133" y="175527"/>
            <a:ext cx="2469963" cy="2406798"/>
          </a:xfrm>
          <a:prstGeom prst="rect">
            <a:avLst/>
          </a:prstGeom>
        </p:spPr>
      </p:pic>
      <p:sp>
        <p:nvSpPr>
          <p:cNvPr id="16" name="5-Point Star 18">
            <a:extLst>
              <a:ext uri="{FF2B5EF4-FFF2-40B4-BE49-F238E27FC236}">
                <a16:creationId xmlns:a16="http://schemas.microsoft.com/office/drawing/2014/main" id="{8EA07E01-2C4D-4C70-86E4-0861760C9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645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7389"/>
            <a:ext cx="10396882" cy="1151965"/>
          </a:xfrm>
        </p:spPr>
        <p:txBody>
          <a:bodyPr/>
          <a:lstStyle/>
          <a:p>
            <a:r>
              <a:rPr lang="en-US" dirty="0"/>
              <a:t>Reasons for a Schedule change</a:t>
            </a:r>
          </a:p>
        </p:txBody>
      </p:sp>
      <p:sp>
        <p:nvSpPr>
          <p:cNvPr id="3" name="Content Placeholder 2"/>
          <p:cNvSpPr>
            <a:spLocks noGrp="1"/>
          </p:cNvSpPr>
          <p:nvPr>
            <p:ph sz="quarter" idx="13"/>
          </p:nvPr>
        </p:nvSpPr>
        <p:spPr>
          <a:xfrm>
            <a:off x="683625" y="1179509"/>
            <a:ext cx="10394707" cy="3962646"/>
          </a:xfrm>
        </p:spPr>
        <p:txBody>
          <a:bodyPr>
            <a:normAutofit fontScale="47500" lnSpcReduction="20000"/>
          </a:bodyPr>
          <a:lstStyle/>
          <a:p>
            <a:pPr marL="0" indent="0">
              <a:buNone/>
            </a:pPr>
            <a:endParaRPr lang="en-US" dirty="0"/>
          </a:p>
          <a:p>
            <a:r>
              <a:rPr lang="en-US" sz="4200" dirty="0"/>
              <a:t>Scheduled for a course without having successfully completed a pre-requisite course</a:t>
            </a:r>
          </a:p>
          <a:p>
            <a:r>
              <a:rPr lang="en-US" sz="4000" dirty="0"/>
              <a:t>Scheduled into a class already taken and passed? </a:t>
            </a:r>
          </a:p>
          <a:p>
            <a:r>
              <a:rPr lang="en-US" sz="4200" dirty="0"/>
              <a:t>Unable to participate in a course because of physical limitations? (documentation may be required) </a:t>
            </a:r>
          </a:p>
          <a:p>
            <a:r>
              <a:rPr lang="en-US" sz="4200" dirty="0"/>
              <a:t>A SENIOR who needs a specific credit for graduation? </a:t>
            </a:r>
          </a:p>
          <a:p>
            <a:r>
              <a:rPr lang="en-US" sz="4200" dirty="0"/>
              <a:t>Approved for an internship, release time, or dual enrollment that is not scheduled? </a:t>
            </a:r>
          </a:p>
          <a:p>
            <a:r>
              <a:rPr lang="en-US" sz="4200" dirty="0"/>
              <a:t>Requesting a schedule change that increases the rigor of your education program?  (i.e. moving to an Honors or AP course) </a:t>
            </a:r>
          </a:p>
          <a:p>
            <a:r>
              <a:rPr lang="en-US" sz="4200" dirty="0"/>
              <a:t>Missing a course required for a completer? </a:t>
            </a:r>
          </a:p>
        </p:txBody>
      </p:sp>
    </p:spTree>
    <p:extLst>
      <p:ext uri="{BB962C8B-B14F-4D97-AF65-F5344CB8AC3E}">
        <p14:creationId xmlns:p14="http://schemas.microsoft.com/office/powerpoint/2010/main" val="350846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47389"/>
            <a:ext cx="10396882" cy="1151965"/>
          </a:xfrm>
        </p:spPr>
        <p:txBody>
          <a:bodyPr>
            <a:normAutofit fontScale="90000"/>
          </a:bodyPr>
          <a:lstStyle/>
          <a:p>
            <a:r>
              <a:rPr lang="en-US" dirty="0"/>
              <a:t>Reasons NOT for a schedule change</a:t>
            </a:r>
          </a:p>
        </p:txBody>
      </p:sp>
      <p:sp>
        <p:nvSpPr>
          <p:cNvPr id="3" name="Content Placeholder 2"/>
          <p:cNvSpPr>
            <a:spLocks noGrp="1"/>
          </p:cNvSpPr>
          <p:nvPr>
            <p:ph sz="quarter" idx="13"/>
          </p:nvPr>
        </p:nvSpPr>
        <p:spPr>
          <a:xfrm>
            <a:off x="685801" y="914400"/>
            <a:ext cx="10394707" cy="4810536"/>
          </a:xfrm>
        </p:spPr>
        <p:txBody>
          <a:bodyPr>
            <a:noAutofit/>
          </a:bodyPr>
          <a:lstStyle/>
          <a:p>
            <a:r>
              <a:rPr lang="en-US" sz="2400" dirty="0"/>
              <a:t>“I Changed my mind”</a:t>
            </a:r>
          </a:p>
          <a:p>
            <a:r>
              <a:rPr lang="en-US" sz="2400" dirty="0"/>
              <a:t>I don’t like that teacher!”</a:t>
            </a:r>
          </a:p>
          <a:p>
            <a:r>
              <a:rPr lang="en-US" sz="2400" dirty="0"/>
              <a:t>“I don’t want to take this class!”</a:t>
            </a:r>
          </a:p>
          <a:p>
            <a:r>
              <a:rPr lang="en-US" sz="2400" dirty="0"/>
              <a:t>“I didn’t sign up for this class!”</a:t>
            </a:r>
          </a:p>
          <a:p>
            <a:r>
              <a:rPr lang="en-US" sz="2400" dirty="0"/>
              <a:t>“It’s too far from my locker!”</a:t>
            </a:r>
          </a:p>
          <a:p>
            <a:r>
              <a:rPr lang="en-US" sz="2400" dirty="0"/>
              <a:t>“I don’t have any friends in this class!”</a:t>
            </a:r>
          </a:p>
          <a:p>
            <a:r>
              <a:rPr lang="en-US" sz="2400" dirty="0"/>
              <a:t>“It’s too hard (and it is only day 2)!”</a:t>
            </a:r>
          </a:p>
          <a:p>
            <a:r>
              <a:rPr lang="en-US" sz="2400" dirty="0"/>
              <a:t>“I want to go home early!”</a:t>
            </a:r>
          </a:p>
        </p:txBody>
      </p:sp>
    </p:spTree>
    <p:extLst>
      <p:ext uri="{BB962C8B-B14F-4D97-AF65-F5344CB8AC3E}">
        <p14:creationId xmlns:p14="http://schemas.microsoft.com/office/powerpoint/2010/main" val="42184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97" y="435280"/>
            <a:ext cx="10770711" cy="1151965"/>
          </a:xfrm>
        </p:spPr>
        <p:txBody>
          <a:bodyPr>
            <a:normAutofit fontScale="90000"/>
          </a:bodyPr>
          <a:lstStyle/>
          <a:p>
            <a:r>
              <a:rPr lang="en-US" dirty="0"/>
              <a:t>PAWS </a:t>
            </a:r>
            <a:r>
              <a:rPr lang="en-US" sz="4400" dirty="0"/>
              <a:t>“Promoting Achievement with students”</a:t>
            </a:r>
            <a:br>
              <a:rPr lang="en-US" sz="4400" dirty="0"/>
            </a:br>
            <a:r>
              <a:rPr lang="en-US" sz="4400" dirty="0"/>
              <a:t>Advisory – 4 years</a:t>
            </a:r>
          </a:p>
        </p:txBody>
      </p:sp>
      <p:sp>
        <p:nvSpPr>
          <p:cNvPr id="3" name="Content Placeholder 2"/>
          <p:cNvSpPr>
            <a:spLocks noGrp="1"/>
          </p:cNvSpPr>
          <p:nvPr>
            <p:ph sz="quarter" idx="13"/>
          </p:nvPr>
        </p:nvSpPr>
        <p:spPr>
          <a:xfrm>
            <a:off x="685800" y="1587245"/>
            <a:ext cx="10394707" cy="4598402"/>
          </a:xfrm>
        </p:spPr>
        <p:txBody>
          <a:bodyPr>
            <a:normAutofit/>
          </a:bodyPr>
          <a:lstStyle/>
          <a:p>
            <a:pPr marL="457200" indent="-457200">
              <a:buFontTx/>
              <a:buChar char="-"/>
              <a:defRPr/>
            </a:pPr>
            <a:r>
              <a:rPr lang="en-US" altLang="en-US" dirty="0"/>
              <a:t>Students report to their advisory group every day after first mod to receive their teacher requests. </a:t>
            </a:r>
          </a:p>
          <a:p>
            <a:pPr marL="914400" lvl="1" indent="-457200">
              <a:buFontTx/>
              <a:buChar char="-"/>
              <a:defRPr/>
            </a:pPr>
            <a:r>
              <a:rPr lang="en-US" altLang="en-US" dirty="0"/>
              <a:t>We strongly encourage students to get to know their advisor because they remain in the same advisory for four years. </a:t>
            </a:r>
            <a:endParaRPr lang="en-US" altLang="en-US" sz="900" dirty="0"/>
          </a:p>
          <a:p>
            <a:pPr marL="457200" indent="-457200">
              <a:buFontTx/>
              <a:buChar char="-"/>
              <a:defRPr/>
            </a:pPr>
            <a:r>
              <a:rPr lang="en-US" altLang="en-US" dirty="0"/>
              <a:t>On </a:t>
            </a:r>
            <a:r>
              <a:rPr lang="en-US" altLang="en-US" dirty="0" err="1"/>
              <a:t>mondays</a:t>
            </a:r>
            <a:r>
              <a:rPr lang="en-US" altLang="en-US" dirty="0"/>
              <a:t>, they work on grade specific advisory lessons.  Monday (Advisory), Tuesday (MOD 1), Wednesday (MOD 2), Thursday (MOD 3), &amp; Friday (MOD 4) are for PAWS time.  There are Trump Days.  </a:t>
            </a:r>
          </a:p>
          <a:p>
            <a:pPr marL="457200" indent="-457200">
              <a:buFontTx/>
              <a:buChar char="-"/>
              <a:defRPr/>
            </a:pPr>
            <a:endParaRPr lang="en-US" altLang="en-US" sz="900" dirty="0"/>
          </a:p>
          <a:p>
            <a:pPr marL="457200" indent="-457200">
              <a:buFontTx/>
              <a:buChar char="-"/>
              <a:defRPr/>
            </a:pPr>
            <a:r>
              <a:rPr lang="en-US" altLang="en-US" dirty="0"/>
              <a:t>PAWS is an enrichment time for students to receive extra help from teachers, attend club meetings, see their school counselor, and complete make-up assignments. </a:t>
            </a:r>
          </a:p>
          <a:p>
            <a:endParaRPr lang="en-US" dirty="0"/>
          </a:p>
        </p:txBody>
      </p:sp>
    </p:spTree>
    <p:extLst>
      <p:ext uri="{BB962C8B-B14F-4D97-AF65-F5344CB8AC3E}">
        <p14:creationId xmlns:p14="http://schemas.microsoft.com/office/powerpoint/2010/main" val="106184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1104" y="1284641"/>
            <a:ext cx="9910632" cy="4104939"/>
          </a:xfrm>
          <a:prstGeom prst="rect">
            <a:avLst/>
          </a:prstGeom>
        </p:spPr>
      </p:pic>
      <p:sp>
        <p:nvSpPr>
          <p:cNvPr id="3" name="TextBox 2"/>
          <p:cNvSpPr txBox="1"/>
          <p:nvPr/>
        </p:nvSpPr>
        <p:spPr>
          <a:xfrm>
            <a:off x="943833" y="473336"/>
            <a:ext cx="9910632" cy="646331"/>
          </a:xfrm>
          <a:prstGeom prst="rect">
            <a:avLst/>
          </a:prstGeom>
          <a:noFill/>
        </p:spPr>
        <p:txBody>
          <a:bodyPr wrap="square" rtlCol="0">
            <a:spAutoFit/>
          </a:bodyPr>
          <a:lstStyle/>
          <a:p>
            <a:r>
              <a:rPr lang="en-US" sz="3600" dirty="0"/>
              <a:t>Educational Career Plan and 9</a:t>
            </a:r>
            <a:r>
              <a:rPr lang="en-US" sz="3600" baseline="30000" dirty="0"/>
              <a:t>th</a:t>
            </a:r>
            <a:r>
              <a:rPr lang="en-US" sz="3600" dirty="0"/>
              <a:t> grade meetings</a:t>
            </a:r>
          </a:p>
        </p:txBody>
      </p:sp>
    </p:spTree>
    <p:extLst>
      <p:ext uri="{BB962C8B-B14F-4D97-AF65-F5344CB8AC3E}">
        <p14:creationId xmlns:p14="http://schemas.microsoft.com/office/powerpoint/2010/main" val="225401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high school different than Middle School?</a:t>
            </a:r>
          </a:p>
        </p:txBody>
      </p:sp>
      <p:sp>
        <p:nvSpPr>
          <p:cNvPr id="4" name="Text Placeholder 3"/>
          <p:cNvSpPr>
            <a:spLocks noGrp="1"/>
          </p:cNvSpPr>
          <p:nvPr>
            <p:ph type="body" idx="1"/>
          </p:nvPr>
        </p:nvSpPr>
        <p:spPr>
          <a:xfrm>
            <a:off x="918356" y="2063396"/>
            <a:ext cx="4856158" cy="45719"/>
          </a:xfrm>
        </p:spPr>
        <p:txBody>
          <a:bodyPr/>
          <a:lstStyle/>
          <a:p>
            <a:endParaRPr lang="en-US" dirty="0"/>
          </a:p>
        </p:txBody>
      </p:sp>
      <p:sp>
        <p:nvSpPr>
          <p:cNvPr id="3" name="Content Placeholder 2"/>
          <p:cNvSpPr>
            <a:spLocks noGrp="1"/>
          </p:cNvSpPr>
          <p:nvPr>
            <p:ph sz="quarter" idx="13"/>
          </p:nvPr>
        </p:nvSpPr>
        <p:spPr>
          <a:xfrm>
            <a:off x="685802" y="2328571"/>
            <a:ext cx="5088712" cy="3046014"/>
          </a:xfrm>
        </p:spPr>
        <p:txBody>
          <a:bodyPr>
            <a:noAutofit/>
          </a:bodyPr>
          <a:lstStyle/>
          <a:p>
            <a:r>
              <a:rPr lang="en-US" sz="2400" dirty="0"/>
              <a:t>Mixed Grade levels at lunch</a:t>
            </a:r>
          </a:p>
          <a:p>
            <a:r>
              <a:rPr lang="en-US" sz="2400" dirty="0"/>
              <a:t>Earning credits</a:t>
            </a:r>
          </a:p>
          <a:p>
            <a:r>
              <a:rPr lang="en-US" sz="2400" dirty="0"/>
              <a:t>Graduation requirements</a:t>
            </a:r>
          </a:p>
          <a:p>
            <a:r>
              <a:rPr lang="en-US" sz="2400" dirty="0"/>
              <a:t>Extra curricular activities/ eligibility</a:t>
            </a:r>
          </a:p>
          <a:p>
            <a:r>
              <a:rPr lang="en-US" sz="2400" dirty="0"/>
              <a:t>Dismissal to bus and cars</a:t>
            </a:r>
          </a:p>
        </p:txBody>
      </p:sp>
      <p:sp>
        <p:nvSpPr>
          <p:cNvPr id="5" name="Text Placeholder 4"/>
          <p:cNvSpPr>
            <a:spLocks noGrp="1"/>
          </p:cNvSpPr>
          <p:nvPr>
            <p:ph type="body" sz="quarter" idx="3"/>
          </p:nvPr>
        </p:nvSpPr>
        <p:spPr>
          <a:xfrm>
            <a:off x="6218191" y="2063396"/>
            <a:ext cx="4864491" cy="45719"/>
          </a:xfrm>
        </p:spPr>
        <p:txBody>
          <a:bodyPr/>
          <a:lstStyle/>
          <a:p>
            <a:endParaRPr lang="en-US" dirty="0"/>
          </a:p>
        </p:txBody>
      </p:sp>
      <p:sp>
        <p:nvSpPr>
          <p:cNvPr id="6" name="Content Placeholder 5"/>
          <p:cNvSpPr>
            <a:spLocks noGrp="1"/>
          </p:cNvSpPr>
          <p:nvPr>
            <p:ph sz="quarter" idx="14"/>
          </p:nvPr>
        </p:nvSpPr>
        <p:spPr>
          <a:xfrm>
            <a:off x="5993969" y="2328571"/>
            <a:ext cx="5088713" cy="3046014"/>
          </a:xfrm>
        </p:spPr>
        <p:txBody>
          <a:bodyPr>
            <a:normAutofit fontScale="77500" lnSpcReduction="20000"/>
          </a:bodyPr>
          <a:lstStyle/>
          <a:p>
            <a:r>
              <a:rPr lang="en-US" sz="2800" dirty="0"/>
              <a:t>Independence and opportunities</a:t>
            </a:r>
          </a:p>
          <a:p>
            <a:r>
              <a:rPr lang="en-US" sz="2800" dirty="0"/>
              <a:t>Self advocacy</a:t>
            </a:r>
          </a:p>
          <a:p>
            <a:r>
              <a:rPr lang="en-US" sz="2800" dirty="0"/>
              <a:t>Following your career/College path</a:t>
            </a:r>
          </a:p>
          <a:p>
            <a:r>
              <a:rPr lang="en-US" sz="2800" dirty="0"/>
              <a:t>one note used from individual teacher – no </a:t>
            </a:r>
            <a:r>
              <a:rPr lang="en-US" sz="2800" dirty="0" err="1"/>
              <a:t>hw</a:t>
            </a:r>
            <a:r>
              <a:rPr lang="en-US" sz="2800" dirty="0"/>
              <a:t> hotline</a:t>
            </a:r>
          </a:p>
          <a:p>
            <a:r>
              <a:rPr lang="en-US" sz="2800" dirty="0"/>
              <a:t>USE SCHOOLOGY AND HOME ACCESS CENTER</a:t>
            </a:r>
          </a:p>
          <a:p>
            <a:endParaRPr lang="en-US" dirty="0"/>
          </a:p>
        </p:txBody>
      </p:sp>
    </p:spTree>
    <p:extLst>
      <p:ext uri="{BB962C8B-B14F-4D97-AF65-F5344CB8AC3E}">
        <p14:creationId xmlns:p14="http://schemas.microsoft.com/office/powerpoint/2010/main" val="466157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Schedules</a:t>
            </a:r>
          </a:p>
        </p:txBody>
      </p:sp>
      <p:sp>
        <p:nvSpPr>
          <p:cNvPr id="3" name="Content Placeholder 2"/>
          <p:cNvSpPr>
            <a:spLocks noGrp="1"/>
          </p:cNvSpPr>
          <p:nvPr>
            <p:ph sz="quarter" idx="13"/>
          </p:nvPr>
        </p:nvSpPr>
        <p:spPr>
          <a:xfrm>
            <a:off x="623887" y="207265"/>
            <a:ext cx="10394707" cy="4255008"/>
          </a:xfrm>
        </p:spPr>
        <p:txBody>
          <a:bodyPr/>
          <a:lstStyle/>
          <a:p>
            <a:pPr marL="0" indent="0">
              <a:buNone/>
            </a:pPr>
            <a:r>
              <a:rPr lang="en-US" dirty="0"/>
              <a:t>View the Bus schedule on the CCPS website- enter your home address and website will provide bus stops and times of pick up/ drop off:</a:t>
            </a:r>
          </a:p>
          <a:p>
            <a:endParaRPr lang="en-US" dirty="0"/>
          </a:p>
        </p:txBody>
      </p:sp>
      <p:pic>
        <p:nvPicPr>
          <p:cNvPr id="4" name="Picture 3"/>
          <p:cNvPicPr>
            <a:picLocks noChangeAspect="1"/>
          </p:cNvPicPr>
          <p:nvPr/>
        </p:nvPicPr>
        <p:blipFill>
          <a:blip r:embed="rId2"/>
          <a:stretch>
            <a:fillRect/>
          </a:stretch>
        </p:blipFill>
        <p:spPr>
          <a:xfrm>
            <a:off x="1502229" y="2657676"/>
            <a:ext cx="8213271" cy="2842585"/>
          </a:xfrm>
          <a:prstGeom prst="rect">
            <a:avLst/>
          </a:prstGeom>
        </p:spPr>
      </p:pic>
      <p:sp>
        <p:nvSpPr>
          <p:cNvPr id="5" name="Left Arrow 4"/>
          <p:cNvSpPr/>
          <p:nvPr/>
        </p:nvSpPr>
        <p:spPr>
          <a:xfrm>
            <a:off x="5821240" y="5282184"/>
            <a:ext cx="1810952" cy="353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1357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0630"/>
            <a:ext cx="10396882" cy="1077684"/>
          </a:xfrm>
        </p:spPr>
        <p:txBody>
          <a:bodyPr/>
          <a:lstStyle/>
          <a:p>
            <a:r>
              <a:rPr lang="en-US" dirty="0"/>
              <a:t>Dismissal from LHS</a:t>
            </a:r>
          </a:p>
        </p:txBody>
      </p:sp>
      <p:sp>
        <p:nvSpPr>
          <p:cNvPr id="6" name="AutoShape 3"/>
          <p:cNvSpPr>
            <a:spLocks noChangeAspect="1" noChangeArrowheads="1" noTextEdit="1"/>
          </p:cNvSpPr>
          <p:nvPr/>
        </p:nvSpPr>
        <p:spPr bwMode="auto">
          <a:xfrm rot="5400000">
            <a:off x="5981647" y="1161422"/>
            <a:ext cx="5303492" cy="51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D832644-3CC1-49B4-82CB-92916BC521B6}"/>
              </a:ext>
            </a:extLst>
          </p:cNvPr>
          <p:cNvPicPr>
            <a:picLocks noChangeAspect="1"/>
          </p:cNvPicPr>
          <p:nvPr/>
        </p:nvPicPr>
        <p:blipFill rotWithShape="1">
          <a:blip r:embed="rId2"/>
          <a:srcRect t="14792" b="12250"/>
          <a:stretch/>
        </p:blipFill>
        <p:spPr>
          <a:xfrm>
            <a:off x="974268" y="1167973"/>
            <a:ext cx="9846132" cy="4908177"/>
          </a:xfrm>
          <a:prstGeom prst="rect">
            <a:avLst/>
          </a:prstGeom>
        </p:spPr>
      </p:pic>
    </p:spTree>
    <p:extLst>
      <p:ext uri="{BB962C8B-B14F-4D97-AF65-F5344CB8AC3E}">
        <p14:creationId xmlns:p14="http://schemas.microsoft.com/office/powerpoint/2010/main" val="54661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4863"/>
            <a:ext cx="10396882" cy="1130474"/>
          </a:xfrm>
        </p:spPr>
        <p:txBody>
          <a:bodyPr>
            <a:normAutofit/>
          </a:bodyPr>
          <a:lstStyle/>
          <a:p>
            <a:r>
              <a:rPr lang="en-US" dirty="0"/>
              <a:t>PE “uniforms”:</a:t>
            </a:r>
          </a:p>
        </p:txBody>
      </p:sp>
      <p:sp>
        <p:nvSpPr>
          <p:cNvPr id="3" name="Content Placeholder 2"/>
          <p:cNvSpPr>
            <a:spLocks noGrp="1"/>
          </p:cNvSpPr>
          <p:nvPr>
            <p:ph sz="quarter" idx="13"/>
          </p:nvPr>
        </p:nvSpPr>
        <p:spPr>
          <a:xfrm>
            <a:off x="522963" y="1081474"/>
            <a:ext cx="10983236" cy="4695051"/>
          </a:xfrm>
        </p:spPr>
        <p:txBody>
          <a:bodyPr>
            <a:normAutofit/>
          </a:bodyPr>
          <a:lstStyle/>
          <a:p>
            <a:r>
              <a:rPr lang="en-US" sz="1700" dirty="0"/>
              <a:t>Students do not have to wear an “official” LHS PE Uniform</a:t>
            </a:r>
          </a:p>
          <a:p>
            <a:r>
              <a:rPr lang="en-US" sz="1700" dirty="0"/>
              <a:t>They can bring their own PE clothes, as long as they meet the dress code</a:t>
            </a:r>
          </a:p>
          <a:p>
            <a:r>
              <a:rPr lang="en-US" sz="1700" dirty="0"/>
              <a:t>PE Dept will have clean/washed shirts and short to borrow and return if needed</a:t>
            </a:r>
          </a:p>
          <a:p>
            <a:r>
              <a:rPr lang="en-US" sz="1700" dirty="0"/>
              <a:t>Students may wear their “athletic gear” to school , but be mindful of the sweat and smell</a:t>
            </a:r>
          </a:p>
          <a:p>
            <a:r>
              <a:rPr lang="en-US" sz="1700" dirty="0"/>
              <a:t>You can wear other LHS shirts, Sweatpants, Sweatshirts, and yoga style pants are OK if follow dress code</a:t>
            </a:r>
          </a:p>
          <a:p>
            <a:r>
              <a:rPr lang="en-US" sz="1700" dirty="0"/>
              <a:t>If you have PE MOD 1 or MOD 2 – wear OLD sneakers and bring extra socks because of wet morning grass</a:t>
            </a:r>
          </a:p>
          <a:p>
            <a:r>
              <a:rPr lang="en-US" sz="1700" dirty="0"/>
              <a:t>Must wear Soft sole shoes in PE to protect the floor (NEW GYM FLOOR!)</a:t>
            </a:r>
          </a:p>
          <a:p>
            <a:r>
              <a:rPr lang="en-US" sz="1700" dirty="0"/>
              <a:t>Cost:  $10 for shirt at Orientation</a:t>
            </a:r>
          </a:p>
        </p:txBody>
      </p:sp>
    </p:spTree>
    <p:extLst>
      <p:ext uri="{BB962C8B-B14F-4D97-AF65-F5344CB8AC3E}">
        <p14:creationId xmlns:p14="http://schemas.microsoft.com/office/powerpoint/2010/main" val="259785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School supply list – </a:t>
            </a:r>
            <a:br>
              <a:rPr lang="en-US" sz="4800">
                <a:solidFill>
                  <a:srgbClr val="FFFFFF"/>
                </a:solidFill>
              </a:rPr>
            </a:br>
            <a:r>
              <a:rPr lang="en-US" sz="4800">
                <a:solidFill>
                  <a:srgbClr val="FFFFFF"/>
                </a:solidFill>
              </a:rPr>
              <a:t>BRING CCPS LAPTOP!</a:t>
            </a:r>
          </a:p>
        </p:txBody>
      </p:sp>
      <p:sp>
        <p:nvSpPr>
          <p:cNvPr id="3" name="Content Placeholder 2"/>
          <p:cNvSpPr>
            <a:spLocks noGrp="1"/>
          </p:cNvSpPr>
          <p:nvPr>
            <p:ph sz="quarter" idx="13"/>
          </p:nvPr>
        </p:nvSpPr>
        <p:spPr>
          <a:xfrm>
            <a:off x="5111886" y="213919"/>
            <a:ext cx="5968621" cy="6205595"/>
          </a:xfrm>
        </p:spPr>
        <p:txBody>
          <a:bodyPr>
            <a:noAutofit/>
          </a:bodyPr>
          <a:lstStyle/>
          <a:p>
            <a:pPr>
              <a:lnSpc>
                <a:spcPct val="110000"/>
              </a:lnSpc>
            </a:pPr>
            <a:r>
              <a:rPr lang="en-US" sz="1800" dirty="0"/>
              <a:t>There is no “official” list of school supplies given before school begins.  </a:t>
            </a:r>
          </a:p>
          <a:p>
            <a:pPr>
              <a:lnSpc>
                <a:spcPct val="110000"/>
              </a:lnSpc>
            </a:pPr>
            <a:r>
              <a:rPr lang="en-US" sz="1800" dirty="0"/>
              <a:t>Teachers will give a list for their class in the syllabus.</a:t>
            </a:r>
          </a:p>
          <a:p>
            <a:pPr>
              <a:lnSpc>
                <a:spcPct val="110000"/>
              </a:lnSpc>
            </a:pPr>
            <a:r>
              <a:rPr lang="en-US" sz="1800" dirty="0"/>
              <a:t>But, here are some suggestions:</a:t>
            </a:r>
          </a:p>
          <a:p>
            <a:pPr lvl="1">
              <a:lnSpc>
                <a:spcPct val="110000"/>
              </a:lnSpc>
            </a:pPr>
            <a:r>
              <a:rPr lang="en-US" dirty="0"/>
              <a:t>3 Rings binders – large – for each class you take</a:t>
            </a:r>
          </a:p>
          <a:p>
            <a:pPr lvl="1">
              <a:lnSpc>
                <a:spcPct val="110000"/>
              </a:lnSpc>
            </a:pPr>
            <a:r>
              <a:rPr lang="en-US" dirty="0"/>
              <a:t>Notebook paper &amp; Dividers</a:t>
            </a:r>
          </a:p>
          <a:p>
            <a:pPr lvl="1">
              <a:lnSpc>
                <a:spcPct val="110000"/>
              </a:lnSpc>
            </a:pPr>
            <a:r>
              <a:rPr lang="en-US" dirty="0"/>
              <a:t>Pens, pencils, highlighters, markers, colored pencils (Have a pencil pouch for these to keep them together)</a:t>
            </a:r>
          </a:p>
          <a:p>
            <a:pPr lvl="1">
              <a:lnSpc>
                <a:spcPct val="110000"/>
              </a:lnSpc>
            </a:pPr>
            <a:r>
              <a:rPr lang="en-US" dirty="0"/>
              <a:t>Notecards</a:t>
            </a:r>
          </a:p>
          <a:p>
            <a:pPr lvl="1">
              <a:lnSpc>
                <a:spcPct val="110000"/>
              </a:lnSpc>
            </a:pPr>
            <a:r>
              <a:rPr lang="en-US" dirty="0"/>
              <a:t>A spiral notebook or 2</a:t>
            </a:r>
          </a:p>
          <a:p>
            <a:pPr lvl="1">
              <a:lnSpc>
                <a:spcPct val="110000"/>
              </a:lnSpc>
            </a:pPr>
            <a:r>
              <a:rPr lang="en-US" dirty="0"/>
              <a:t>A few folders</a:t>
            </a:r>
          </a:p>
          <a:p>
            <a:pPr lvl="1">
              <a:lnSpc>
                <a:spcPct val="110000"/>
              </a:lnSpc>
            </a:pPr>
            <a:r>
              <a:rPr lang="en-US" dirty="0"/>
              <a:t>Sticky notes</a:t>
            </a:r>
          </a:p>
          <a:p>
            <a:pPr lvl="1">
              <a:lnSpc>
                <a:spcPct val="110000"/>
              </a:lnSpc>
            </a:pPr>
            <a:r>
              <a:rPr lang="en-US" dirty="0"/>
              <a:t>Calculator</a:t>
            </a:r>
          </a:p>
          <a:p>
            <a:pPr lvl="1">
              <a:lnSpc>
                <a:spcPct val="110000"/>
              </a:lnSpc>
            </a:pPr>
            <a:r>
              <a:rPr lang="en-US" dirty="0"/>
              <a:t>Flash drive</a:t>
            </a:r>
          </a:p>
          <a:p>
            <a:pPr lvl="1">
              <a:lnSpc>
                <a:spcPct val="110000"/>
              </a:lnSpc>
            </a:pPr>
            <a:r>
              <a:rPr lang="en-US" dirty="0"/>
              <a:t>Planner to write HW</a:t>
            </a:r>
          </a:p>
        </p:txBody>
      </p:sp>
    </p:spTree>
    <p:extLst>
      <p:ext uri="{BB962C8B-B14F-4D97-AF65-F5344CB8AC3E}">
        <p14:creationId xmlns:p14="http://schemas.microsoft.com/office/powerpoint/2010/main" val="78690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On the first day:</a:t>
            </a:r>
          </a:p>
        </p:txBody>
      </p:sp>
      <p:graphicFrame>
        <p:nvGraphicFramePr>
          <p:cNvPr id="5" name="Content Placeholder 2">
            <a:extLst>
              <a:ext uri="{FF2B5EF4-FFF2-40B4-BE49-F238E27FC236}">
                <a16:creationId xmlns:a16="http://schemas.microsoft.com/office/drawing/2014/main" id="{4914228F-B443-4A05-9EBE-D428EFECDD66}"/>
              </a:ext>
            </a:extLst>
          </p:cNvPr>
          <p:cNvGraphicFramePr>
            <a:graphicFrameLocks noGrp="1"/>
          </p:cNvGraphicFramePr>
          <p:nvPr>
            <p:ph sz="quarter" idx="13"/>
            <p:extLst>
              <p:ext uri="{D42A27DB-BD31-4B8C-83A1-F6EECF244321}">
                <p14:modId xmlns:p14="http://schemas.microsoft.com/office/powerpoint/2010/main" val="575687078"/>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3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26A6-A2B6-42DF-8E41-6150F298AC0C}"/>
              </a:ext>
            </a:extLst>
          </p:cNvPr>
          <p:cNvSpPr>
            <a:spLocks noGrp="1"/>
          </p:cNvSpPr>
          <p:nvPr>
            <p:ph type="title"/>
          </p:nvPr>
        </p:nvSpPr>
        <p:spPr>
          <a:xfrm>
            <a:off x="416858" y="0"/>
            <a:ext cx="11212157" cy="871369"/>
          </a:xfrm>
        </p:spPr>
        <p:txBody>
          <a:bodyPr>
            <a:normAutofit/>
          </a:bodyPr>
          <a:lstStyle/>
          <a:p>
            <a:r>
              <a:rPr lang="en-US" sz="2400" dirty="0"/>
              <a:t>You are Invited – Parents come in for Lobby tables, then leave student in auditorium</a:t>
            </a:r>
          </a:p>
        </p:txBody>
      </p:sp>
      <p:sp>
        <p:nvSpPr>
          <p:cNvPr id="3" name="Content Placeholder 2">
            <a:extLst>
              <a:ext uri="{FF2B5EF4-FFF2-40B4-BE49-F238E27FC236}">
                <a16:creationId xmlns:a16="http://schemas.microsoft.com/office/drawing/2014/main" id="{AB22834C-308B-40F6-8982-D6CE7802786E}"/>
              </a:ext>
            </a:extLst>
          </p:cNvPr>
          <p:cNvSpPr>
            <a:spLocks noGrp="1"/>
          </p:cNvSpPr>
          <p:nvPr>
            <p:ph sz="quarter" idx="13"/>
          </p:nvPr>
        </p:nvSpPr>
        <p:spPr>
          <a:xfrm>
            <a:off x="0" y="1011219"/>
            <a:ext cx="11629016" cy="4582758"/>
          </a:xfrm>
        </p:spPr>
        <p:txBody>
          <a:bodyPr>
            <a:normAutofit fontScale="25000" lnSpcReduction="20000"/>
          </a:bodyPr>
          <a:lstStyle/>
          <a:p>
            <a:r>
              <a:rPr lang="en-US" sz="7200" dirty="0"/>
              <a:t>New Student Orientation</a:t>
            </a:r>
          </a:p>
          <a:p>
            <a:pPr lvl="1"/>
            <a:r>
              <a:rPr lang="en-US" sz="7200" dirty="0"/>
              <a:t>Thursday, august 29</a:t>
            </a:r>
          </a:p>
          <a:p>
            <a:pPr marL="0" marR="0">
              <a:lnSpc>
                <a:spcPct val="107000"/>
              </a:lnSpc>
              <a:spcBef>
                <a:spcPts val="0"/>
              </a:spcBef>
              <a:spcAft>
                <a:spcPts val="800"/>
              </a:spcAft>
            </a:pPr>
            <a:r>
              <a:rPr lang="en-US" sz="7200" dirty="0"/>
              <a:t>9:00 – 9</a:t>
            </a:r>
            <a:r>
              <a:rPr lang="en-US" sz="7200" baseline="30000" dirty="0"/>
              <a:t>th</a:t>
            </a:r>
            <a:r>
              <a:rPr lang="en-US" sz="7200" dirty="0"/>
              <a:t> and new Enrolled</a:t>
            </a: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9:00 – 9:30 – Check in </a:t>
            </a:r>
            <a:r>
              <a:rPr lang="en-US" sz="4200" dirty="0">
                <a:latin typeface="Times New Roman" panose="02020603050405020304" pitchFamily="18" charset="0"/>
                <a:ea typeface="Calibri" panose="020F0502020204030204" pitchFamily="34" charset="0"/>
                <a:cs typeface="Times New Roman" panose="02020603050405020304" pitchFamily="18" charset="0"/>
              </a:rPr>
              <a:t>Cafeteria</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 Pick up folders, T-Shirts, Boosters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9:30 – 9:45 – Auditorium Welcome &amp; Dismissal to Advisory</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9:45 – 11:00 - Ice Breaker, Distribute &amp; review schedules, school map</a:t>
            </a:r>
            <a:r>
              <a:rPr lang="en-US" sz="4200" dirty="0">
                <a:latin typeface="Calibri" panose="020F0502020204030204" pitchFamily="34" charset="0"/>
                <a:ea typeface="Calibri" panose="020F0502020204030204" pitchFamily="34" charset="0"/>
                <a:cs typeface="Times New Roman" panose="02020603050405020304" pitchFamily="18" charset="0"/>
              </a:rPr>
              <a:t>,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Advisory Overview, PAWS Overview (PPT Presentations)</a:t>
            </a:r>
            <a:r>
              <a:rPr lang="en-US" sz="4200" dirty="0">
                <a:latin typeface="Calibri" panose="020F0502020204030204" pitchFamily="34" charset="0"/>
                <a:ea typeface="Calibri" panose="020F0502020204030204" pitchFamily="34" charset="0"/>
                <a:cs typeface="Times New Roman" panose="02020603050405020304" pitchFamily="18" charset="0"/>
              </a:rPr>
              <a:t>, FLEX Tracker and Requests, Review materials in Folders, </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Computers!  Log in, set up email, show Schoology, discuss expectations for acceptable use.</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Rotation to Classes Schedule</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11:00 – 11:05 – Move to MOD 1A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11:05 - 11:15 – MOD 1A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11:15 - 11:20 – Move to MOD 2A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11:20 – 11:30 – MOD 2A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11:30-11:35 – Move to MOD 3A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11:35-11:45 – MOD 3A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11:45 – 11:50 – Move to 4A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11:50 – 12:00 MOD 4A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12:00 Dismiss to auditorium to meet parents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12:00 – 12:30 – Find B day classes on your own</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sz="3200" dirty="0"/>
          </a:p>
          <a:p>
            <a:pPr lvl="2"/>
            <a:endParaRPr lang="en-US" sz="3200" dirty="0"/>
          </a:p>
        </p:txBody>
      </p:sp>
    </p:spTree>
    <p:extLst>
      <p:ext uri="{BB962C8B-B14F-4D97-AF65-F5344CB8AC3E}">
        <p14:creationId xmlns:p14="http://schemas.microsoft.com/office/powerpoint/2010/main" val="154390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17DEC0E-3D97-4709-8A61-FB947261A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34471"/>
            <a:ext cx="10792837" cy="1151965"/>
          </a:xfrm>
        </p:spPr>
        <p:txBody>
          <a:bodyPr>
            <a:normAutofit/>
          </a:bodyPr>
          <a:lstStyle/>
          <a:p>
            <a:r>
              <a:rPr lang="en-US" dirty="0"/>
              <a:t>What to do on the first day?</a:t>
            </a:r>
          </a:p>
        </p:txBody>
      </p:sp>
      <p:graphicFrame>
        <p:nvGraphicFramePr>
          <p:cNvPr id="21" name="Content Placeholder 2">
            <a:extLst>
              <a:ext uri="{FF2B5EF4-FFF2-40B4-BE49-F238E27FC236}">
                <a16:creationId xmlns:a16="http://schemas.microsoft.com/office/drawing/2014/main" id="{73040C1B-EE0A-431D-A63E-1DE99A6AD50A}"/>
              </a:ext>
            </a:extLst>
          </p:cNvPr>
          <p:cNvGraphicFramePr>
            <a:graphicFrameLocks noGrp="1"/>
          </p:cNvGraphicFramePr>
          <p:nvPr>
            <p:ph sz="quarter" idx="13"/>
            <p:extLst>
              <p:ext uri="{D42A27DB-BD31-4B8C-83A1-F6EECF244321}">
                <p14:modId xmlns:p14="http://schemas.microsoft.com/office/powerpoint/2010/main" val="340080020"/>
              </p:ext>
            </p:extLst>
          </p:nvPr>
        </p:nvGraphicFramePr>
        <p:xfrm>
          <a:off x="685800" y="1021977"/>
          <a:ext cx="10892118" cy="602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02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Things to know: </a:t>
            </a:r>
          </a:p>
        </p:txBody>
      </p:sp>
      <p:sp>
        <p:nvSpPr>
          <p:cNvPr id="5" name="Content Placeholder 4"/>
          <p:cNvSpPr>
            <a:spLocks noGrp="1"/>
          </p:cNvSpPr>
          <p:nvPr>
            <p:ph sz="quarter" idx="13"/>
          </p:nvPr>
        </p:nvSpPr>
        <p:spPr>
          <a:xfrm>
            <a:off x="685800" y="1843940"/>
            <a:ext cx="5088714" cy="3530645"/>
          </a:xfrm>
        </p:spPr>
        <p:txBody>
          <a:bodyPr>
            <a:normAutofit/>
          </a:bodyPr>
          <a:lstStyle/>
          <a:p>
            <a:r>
              <a:rPr lang="en-US" u="sng" dirty="0"/>
              <a:t>Dress code </a:t>
            </a:r>
            <a:r>
              <a:rPr lang="en-US" dirty="0"/>
              <a:t>–  we enforce a student dress code prohibiting Spaghetti Straps, bare Torsos, and shorts or skirts that are excessively short.  We also exclude tee shirt designs which include alcohol, drugs or suggestive content. Violators will be referred to the main office. </a:t>
            </a:r>
          </a:p>
          <a:p>
            <a:r>
              <a:rPr lang="en-US" dirty="0"/>
              <a:t>NO FOOD OR BEVERAGES!  Water Permitted</a:t>
            </a:r>
          </a:p>
        </p:txBody>
      </p:sp>
      <p:sp>
        <p:nvSpPr>
          <p:cNvPr id="6" name="Content Placeholder 5"/>
          <p:cNvSpPr>
            <a:spLocks noGrp="1"/>
          </p:cNvSpPr>
          <p:nvPr>
            <p:ph sz="quarter" idx="14"/>
          </p:nvPr>
        </p:nvSpPr>
        <p:spPr>
          <a:xfrm>
            <a:off x="5993971" y="1843940"/>
            <a:ext cx="5086538" cy="3530645"/>
          </a:xfrm>
        </p:spPr>
        <p:txBody>
          <a:bodyPr>
            <a:normAutofit fontScale="92500"/>
          </a:bodyPr>
          <a:lstStyle/>
          <a:p>
            <a:r>
              <a:rPr lang="en-US" u="sng" dirty="0"/>
              <a:t>Cell Phone usage- </a:t>
            </a:r>
            <a:r>
              <a:rPr lang="en-US" dirty="0"/>
              <a:t>students are not permitted to use cell phone during class or instruction time, or in bathrooms/locker rooms.  Students in violation of this policy will be sent to the office with a  referral.   A phone call will made home by an administrator.  Infractions are cumulative across classes.  Phones may only be used during class change and lunch for personal reasons.</a:t>
            </a:r>
          </a:p>
        </p:txBody>
      </p:sp>
    </p:spTree>
    <p:extLst>
      <p:ext uri="{BB962C8B-B14F-4D97-AF65-F5344CB8AC3E}">
        <p14:creationId xmlns:p14="http://schemas.microsoft.com/office/powerpoint/2010/main" val="90843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r>
              <a:rPr lang="en-US" dirty="0"/>
              <a:t>School Security</a:t>
            </a:r>
          </a:p>
        </p:txBody>
      </p:sp>
      <p:sp>
        <p:nvSpPr>
          <p:cNvPr id="3" name="Content Placeholder 2"/>
          <p:cNvSpPr>
            <a:spLocks noGrp="1"/>
          </p:cNvSpPr>
          <p:nvPr>
            <p:ph sz="quarter" idx="13"/>
          </p:nvPr>
        </p:nvSpPr>
        <p:spPr>
          <a:xfrm>
            <a:off x="687975" y="851771"/>
            <a:ext cx="10394707" cy="4797468"/>
          </a:xfrm>
        </p:spPr>
        <p:txBody>
          <a:bodyPr>
            <a:normAutofit fontScale="92500" lnSpcReduction="20000"/>
          </a:bodyPr>
          <a:lstStyle/>
          <a:p>
            <a:r>
              <a:rPr lang="en-US" dirty="0"/>
              <a:t>Drills will be conducted throughout the year.  Parents will be notified via e-mail when a drill has been conducted.  </a:t>
            </a:r>
          </a:p>
          <a:p>
            <a:r>
              <a:rPr lang="en-US" dirty="0"/>
              <a:t>Students may only enter the building through the front door once school is in session.  During class changes, students may only enter from the portables using the cafeteria door where there is a camera.  All other doors will be locked!</a:t>
            </a:r>
          </a:p>
          <a:p>
            <a:r>
              <a:rPr lang="en-US" dirty="0"/>
              <a:t>If you are tardy to school, you must get a pass from the front office attendance secretary.</a:t>
            </a:r>
          </a:p>
          <a:p>
            <a:r>
              <a:rPr lang="en-US" dirty="0"/>
              <a:t>Students may never prop open a door or open a door for a student to enter the building.  This will result in disciplinary action.</a:t>
            </a:r>
          </a:p>
          <a:p>
            <a:r>
              <a:rPr lang="en-US" dirty="0"/>
              <a:t>Students must always supply their name when asked by a staff member.  Failure to identify yourself will result in disciplinary action.  </a:t>
            </a:r>
          </a:p>
          <a:p>
            <a:r>
              <a:rPr lang="en-US" dirty="0"/>
              <a:t>Students must use a pass when leaving the classroom for any purpose and have it at all times.  Students must sign in and out of the classroom. Use agenda book for bathroom!</a:t>
            </a:r>
          </a:p>
          <a:p>
            <a:r>
              <a:rPr lang="en-US" dirty="0"/>
              <a:t>Students may not roam teachers during paws time, or anytime during the school day.</a:t>
            </a:r>
          </a:p>
        </p:txBody>
      </p:sp>
    </p:spTree>
    <p:extLst>
      <p:ext uri="{BB962C8B-B14F-4D97-AF65-F5344CB8AC3E}">
        <p14:creationId xmlns:p14="http://schemas.microsoft.com/office/powerpoint/2010/main" val="222955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400" dirty="0">
                <a:solidFill>
                  <a:srgbClr val="FFFFFF"/>
                </a:solidFill>
              </a:rPr>
              <a:t>Cafeteria information –Lunch &amp; breakfast</a:t>
            </a:r>
          </a:p>
        </p:txBody>
      </p:sp>
      <p:sp>
        <p:nvSpPr>
          <p:cNvPr id="3" name="Content Placeholder 2"/>
          <p:cNvSpPr>
            <a:spLocks noGrp="1"/>
          </p:cNvSpPr>
          <p:nvPr>
            <p:ph sz="quarter" idx="13"/>
          </p:nvPr>
        </p:nvSpPr>
        <p:spPr>
          <a:xfrm>
            <a:off x="4753549" y="213919"/>
            <a:ext cx="6994345" cy="6166877"/>
          </a:xfrm>
        </p:spPr>
        <p:txBody>
          <a:bodyPr>
            <a:noAutofit/>
          </a:bodyPr>
          <a:lstStyle/>
          <a:p>
            <a:pPr>
              <a:lnSpc>
                <a:spcPct val="110000"/>
              </a:lnSpc>
            </a:pPr>
            <a:r>
              <a:rPr lang="en-US" sz="2200" dirty="0"/>
              <a:t>Cost- $3.00 for lunch, $1.75 for breakfast Each</a:t>
            </a:r>
          </a:p>
          <a:p>
            <a:pPr>
              <a:lnSpc>
                <a:spcPct val="110000"/>
              </a:lnSpc>
            </a:pPr>
            <a:r>
              <a:rPr lang="en-US" sz="2200" dirty="0"/>
              <a:t>student has a personal pin to access their account, which can be located on Home access Center, under registration and demographic information. The cafeteria pin is located under the emergency section. </a:t>
            </a:r>
          </a:p>
          <a:p>
            <a:pPr>
              <a:lnSpc>
                <a:spcPct val="110000"/>
              </a:lnSpc>
            </a:pPr>
            <a:r>
              <a:rPr lang="en-US" sz="2200" dirty="0"/>
              <a:t>Parents can add money to a student’s account by visiting </a:t>
            </a:r>
            <a:r>
              <a:rPr lang="en-US" sz="2200" dirty="0">
                <a:hlinkClick r:id="rId4"/>
              </a:rPr>
              <a:t>www.myschoolbucks.com</a:t>
            </a:r>
            <a:r>
              <a:rPr lang="en-US" sz="2200" dirty="0"/>
              <a:t>, and completing a short registration process with the student’s pin. </a:t>
            </a:r>
          </a:p>
          <a:p>
            <a:pPr lvl="1">
              <a:lnSpc>
                <a:spcPct val="110000"/>
              </a:lnSpc>
            </a:pPr>
            <a:r>
              <a:rPr lang="en-US" sz="2200" dirty="0"/>
              <a:t>Through this site, you can set up an account to monitor what your child is buying. </a:t>
            </a:r>
          </a:p>
          <a:p>
            <a:pPr>
              <a:lnSpc>
                <a:spcPct val="110000"/>
              </a:lnSpc>
            </a:pPr>
            <a:r>
              <a:rPr lang="en-US" sz="2200" dirty="0"/>
              <a:t>Money can be carried from year to year. </a:t>
            </a:r>
          </a:p>
        </p:txBody>
      </p:sp>
    </p:spTree>
    <p:extLst>
      <p:ext uri="{BB962C8B-B14F-4D97-AF65-F5344CB8AC3E}">
        <p14:creationId xmlns:p14="http://schemas.microsoft.com/office/powerpoint/2010/main" val="6879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1" y="526093"/>
            <a:ext cx="10394707" cy="885566"/>
          </a:xfrm>
        </p:spPr>
        <p:txBody>
          <a:bodyPr/>
          <a:lstStyle/>
          <a:p>
            <a:r>
              <a:rPr lang="en-US"/>
              <a:t>What lunch shift do I Eat?</a:t>
            </a:r>
            <a:endParaRPr lang="en-US" dirty="0"/>
          </a:p>
        </p:txBody>
      </p:sp>
      <p:sp>
        <p:nvSpPr>
          <p:cNvPr id="3" name="Text Placeholder 2"/>
          <p:cNvSpPr>
            <a:spLocks noGrp="1"/>
          </p:cNvSpPr>
          <p:nvPr>
            <p:ph type="body" idx="1"/>
          </p:nvPr>
        </p:nvSpPr>
        <p:spPr>
          <a:xfrm>
            <a:off x="460333" y="1562738"/>
            <a:ext cx="10394707" cy="3735772"/>
          </a:xfrm>
        </p:spPr>
        <p:txBody>
          <a:bodyPr>
            <a:noAutofit/>
          </a:bodyPr>
          <a:lstStyle/>
          <a:p>
            <a:r>
              <a:rPr lang="en-US" sz="2400">
                <a:solidFill>
                  <a:schemeClr val="tx1"/>
                </a:solidFill>
              </a:rPr>
              <a:t>Based on your MOD 3 class</a:t>
            </a:r>
          </a:p>
          <a:p>
            <a:r>
              <a:rPr lang="en-US" sz="2400">
                <a:solidFill>
                  <a:schemeClr val="tx1"/>
                </a:solidFill>
              </a:rPr>
              <a:t>Sciences usually eat a lunch to accommodate a lab</a:t>
            </a:r>
          </a:p>
          <a:p>
            <a:r>
              <a:rPr lang="en-US" sz="2400">
                <a:solidFill>
                  <a:schemeClr val="tx1"/>
                </a:solidFill>
              </a:rPr>
              <a:t>PE and fine arts usually eat d lunch so as not to interrupt rehearsals and changing clothes</a:t>
            </a:r>
          </a:p>
          <a:p>
            <a:r>
              <a:rPr lang="en-US" sz="2400">
                <a:solidFill>
                  <a:schemeClr val="tx1"/>
                </a:solidFill>
              </a:rPr>
              <a:t>Teacher on day 1 will tell you the lunch shift you eat</a:t>
            </a:r>
          </a:p>
          <a:p>
            <a:r>
              <a:rPr lang="en-US" sz="2400">
                <a:solidFill>
                  <a:schemeClr val="tx1"/>
                </a:solidFill>
              </a:rPr>
              <a:t>2 Levels of cafeteria and patio</a:t>
            </a:r>
          </a:p>
          <a:p>
            <a:r>
              <a:rPr lang="en-US" sz="2400">
                <a:solidFill>
                  <a:schemeClr val="tx1"/>
                </a:solidFill>
              </a:rPr>
              <a:t>Microwaves available</a:t>
            </a:r>
            <a:endParaRPr lang="en-US" sz="2400" dirty="0">
              <a:solidFill>
                <a:schemeClr val="tx1"/>
              </a:solidFill>
            </a:endParaRPr>
          </a:p>
        </p:txBody>
      </p:sp>
    </p:spTree>
    <p:extLst>
      <p:ext uri="{BB962C8B-B14F-4D97-AF65-F5344CB8AC3E}">
        <p14:creationId xmlns:p14="http://schemas.microsoft.com/office/powerpoint/2010/main" val="101359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0629"/>
            <a:ext cx="10396882" cy="816428"/>
          </a:xfrm>
        </p:spPr>
        <p:txBody>
          <a:bodyPr>
            <a:normAutofit fontScale="90000"/>
          </a:bodyPr>
          <a:lstStyle/>
          <a:p>
            <a:br>
              <a:rPr lang="en-US" dirty="0"/>
            </a:br>
            <a:r>
              <a:rPr lang="en-US" dirty="0"/>
              <a:t>Parents Getting involved!</a:t>
            </a:r>
          </a:p>
        </p:txBody>
      </p:sp>
      <p:sp>
        <p:nvSpPr>
          <p:cNvPr id="3" name="Content Placeholder 2"/>
          <p:cNvSpPr>
            <a:spLocks noGrp="1"/>
          </p:cNvSpPr>
          <p:nvPr>
            <p:ph sz="quarter" idx="13"/>
          </p:nvPr>
        </p:nvSpPr>
        <p:spPr>
          <a:xfrm>
            <a:off x="685801" y="1427969"/>
            <a:ext cx="10394707" cy="4542474"/>
          </a:xfrm>
        </p:spPr>
        <p:txBody>
          <a:bodyPr>
            <a:normAutofit fontScale="55000" lnSpcReduction="20000"/>
          </a:bodyPr>
          <a:lstStyle/>
          <a:p>
            <a:pPr marL="0" indent="0">
              <a:buNone/>
            </a:pPr>
            <a:r>
              <a:rPr lang="en-US" sz="3400" dirty="0"/>
              <a:t>PTSO- Parent, Teacher, Student Organization – </a:t>
            </a:r>
          </a:p>
          <a:p>
            <a:pPr marL="0" indent="0" algn="ctr">
              <a:buNone/>
            </a:pPr>
            <a:r>
              <a:rPr lang="en-US" sz="7700" dirty="0">
                <a:solidFill>
                  <a:srgbClr val="FF0000"/>
                </a:solidFill>
              </a:rPr>
              <a:t>WHO WANTS TO JOIN? </a:t>
            </a:r>
          </a:p>
          <a:p>
            <a:pPr marL="0" indent="0" algn="ctr">
              <a:buNone/>
            </a:pPr>
            <a:r>
              <a:rPr lang="en-US" sz="7700" dirty="0">
                <a:solidFill>
                  <a:srgbClr val="FF0000"/>
                </a:solidFill>
              </a:rPr>
              <a:t>$12 individual $20 family</a:t>
            </a:r>
          </a:p>
          <a:p>
            <a:pPr marL="0" indent="0">
              <a:buNone/>
            </a:pPr>
            <a:r>
              <a:rPr lang="en-US" sz="3400" dirty="0"/>
              <a:t>Class fundraising- contact class advisors  CLASS DUES ARE $50 FOR ALL 4 years!</a:t>
            </a:r>
          </a:p>
          <a:p>
            <a:pPr marL="0" indent="0">
              <a:buNone/>
            </a:pPr>
            <a:r>
              <a:rPr lang="en-US" sz="3400" dirty="0"/>
              <a:t>Booster Groups:</a:t>
            </a:r>
          </a:p>
          <a:p>
            <a:pPr lvl="1">
              <a:buFont typeface="Wingdings" panose="05000000000000000000" pitchFamily="2" charset="2"/>
              <a:buChar char="v"/>
            </a:pPr>
            <a:r>
              <a:rPr lang="en-US" sz="3400" dirty="0"/>
              <a:t>Drama</a:t>
            </a:r>
          </a:p>
          <a:p>
            <a:pPr lvl="1">
              <a:buFont typeface="Wingdings" panose="05000000000000000000" pitchFamily="2" charset="2"/>
              <a:buChar char="v"/>
            </a:pPr>
            <a:r>
              <a:rPr lang="en-US" sz="3400" dirty="0"/>
              <a:t>Instrumental</a:t>
            </a:r>
          </a:p>
          <a:p>
            <a:pPr lvl="1">
              <a:buFont typeface="Wingdings" panose="05000000000000000000" pitchFamily="2" charset="2"/>
              <a:buChar char="v"/>
            </a:pPr>
            <a:r>
              <a:rPr lang="en-US" sz="3400" dirty="0"/>
              <a:t>Vocal</a:t>
            </a:r>
          </a:p>
          <a:p>
            <a:pPr lvl="1">
              <a:buFont typeface="Wingdings" panose="05000000000000000000" pitchFamily="2" charset="2"/>
              <a:buChar char="v"/>
            </a:pPr>
            <a:r>
              <a:rPr lang="en-US" sz="3400" dirty="0"/>
              <a:t>Art</a:t>
            </a:r>
          </a:p>
          <a:p>
            <a:pPr lvl="1">
              <a:buFont typeface="Wingdings" panose="05000000000000000000" pitchFamily="2" charset="2"/>
              <a:buChar char="v"/>
            </a:pPr>
            <a:r>
              <a:rPr lang="en-US" sz="3400" dirty="0"/>
              <a:t>Athletics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631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Nights – Signup genius</a:t>
            </a:r>
          </a:p>
        </p:txBody>
      </p:sp>
      <p:sp>
        <p:nvSpPr>
          <p:cNvPr id="3" name="Content Placeholder 2"/>
          <p:cNvSpPr>
            <a:spLocks noGrp="1"/>
          </p:cNvSpPr>
          <p:nvPr>
            <p:ph sz="quarter" idx="13"/>
          </p:nvPr>
        </p:nvSpPr>
        <p:spPr>
          <a:xfrm>
            <a:off x="560539" y="1599933"/>
            <a:ext cx="10394707" cy="3974149"/>
          </a:xfrm>
        </p:spPr>
        <p:txBody>
          <a:bodyPr/>
          <a:lstStyle/>
          <a:p>
            <a:r>
              <a:rPr lang="en-US" dirty="0"/>
              <a:t>Save the date:  October 8, December 11  &amp;  March 12</a:t>
            </a:r>
          </a:p>
          <a:p>
            <a:r>
              <a:rPr lang="en-US" dirty="0"/>
              <a:t>Conference night Signups are done through “Signup Genius” website.</a:t>
            </a:r>
          </a:p>
          <a:p>
            <a:r>
              <a:rPr lang="en-US" dirty="0"/>
              <a:t>Watch for an e-mail that includes the link for you to sign up.</a:t>
            </a:r>
          </a:p>
          <a:p>
            <a:r>
              <a:rPr lang="en-US" dirty="0"/>
              <a:t>Teachers are arranged in alpha order</a:t>
            </a:r>
          </a:p>
          <a:p>
            <a:r>
              <a:rPr lang="en-US" dirty="0"/>
              <a:t>Sign up for a 10 minute conference.  1 conference slot per person, per teacher</a:t>
            </a:r>
          </a:p>
        </p:txBody>
      </p:sp>
    </p:spTree>
    <p:extLst>
      <p:ext uri="{BB962C8B-B14F-4D97-AF65-F5344CB8AC3E}">
        <p14:creationId xmlns:p14="http://schemas.microsoft.com/office/powerpoint/2010/main" val="223354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B328-6394-AF1C-AF0B-CF529B71C661}"/>
              </a:ext>
            </a:extLst>
          </p:cNvPr>
          <p:cNvSpPr>
            <a:spLocks noGrp="1"/>
          </p:cNvSpPr>
          <p:nvPr>
            <p:ph type="title"/>
          </p:nvPr>
        </p:nvSpPr>
        <p:spPr/>
        <p:txBody>
          <a:bodyPr/>
          <a:lstStyle/>
          <a:p>
            <a:r>
              <a:rPr lang="en-US" dirty="0"/>
              <a:t>PATHWAYS NIGHT Nov 7</a:t>
            </a:r>
          </a:p>
        </p:txBody>
      </p:sp>
      <p:sp>
        <p:nvSpPr>
          <p:cNvPr id="3" name="Content Placeholder 2">
            <a:extLst>
              <a:ext uri="{FF2B5EF4-FFF2-40B4-BE49-F238E27FC236}">
                <a16:creationId xmlns:a16="http://schemas.microsoft.com/office/drawing/2014/main" id="{517FA2D8-3C06-4D5F-8CDE-0431F0FFEF77}"/>
              </a:ext>
            </a:extLst>
          </p:cNvPr>
          <p:cNvSpPr>
            <a:spLocks noGrp="1"/>
          </p:cNvSpPr>
          <p:nvPr>
            <p:ph sz="quarter" idx="13"/>
          </p:nvPr>
        </p:nvSpPr>
        <p:spPr/>
        <p:txBody>
          <a:bodyPr/>
          <a:lstStyle/>
          <a:p>
            <a:r>
              <a:rPr lang="en-US" dirty="0"/>
              <a:t>School wide event to explain course request process</a:t>
            </a:r>
          </a:p>
          <a:p>
            <a:r>
              <a:rPr lang="en-US" dirty="0"/>
              <a:t>Discover pathways to graduation</a:t>
            </a:r>
          </a:p>
          <a:p>
            <a:r>
              <a:rPr lang="en-US" dirty="0"/>
              <a:t>Completer programs</a:t>
            </a:r>
          </a:p>
          <a:p>
            <a:r>
              <a:rPr lang="en-US" dirty="0"/>
              <a:t>Career &amp; Tech</a:t>
            </a:r>
          </a:p>
          <a:p>
            <a:r>
              <a:rPr lang="en-US" dirty="0"/>
              <a:t>Carroll Community College</a:t>
            </a:r>
          </a:p>
        </p:txBody>
      </p:sp>
    </p:spTree>
    <p:extLst>
      <p:ext uri="{BB962C8B-B14F-4D97-AF65-F5344CB8AC3E}">
        <p14:creationId xmlns:p14="http://schemas.microsoft.com/office/powerpoint/2010/main" val="393395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72233"/>
            <a:ext cx="10396882" cy="1151965"/>
          </a:xfrm>
        </p:spPr>
        <p:txBody>
          <a:bodyPr/>
          <a:lstStyle/>
          <a:p>
            <a:r>
              <a:rPr lang="en-US" dirty="0"/>
              <a:t>Meet the teacher Night Schedule</a:t>
            </a:r>
          </a:p>
        </p:txBody>
      </p:sp>
      <p:sp>
        <p:nvSpPr>
          <p:cNvPr id="3" name="Content Placeholder 2"/>
          <p:cNvSpPr>
            <a:spLocks noGrp="1"/>
          </p:cNvSpPr>
          <p:nvPr>
            <p:ph sz="quarter" idx="13"/>
          </p:nvPr>
        </p:nvSpPr>
        <p:spPr>
          <a:xfrm>
            <a:off x="685800" y="1052186"/>
            <a:ext cx="10394707" cy="4546948"/>
          </a:xfrm>
        </p:spPr>
        <p:txBody>
          <a:bodyPr>
            <a:normAutofit fontScale="92500"/>
          </a:bodyPr>
          <a:lstStyle/>
          <a:p>
            <a:endParaRPr lang="en-US" sz="2800" dirty="0"/>
          </a:p>
          <a:p>
            <a:r>
              <a:rPr lang="en-US" sz="2800" dirty="0"/>
              <a:t>Thursday, August 29 5:30 – 8:00 p.m.  Principal Remarks 5:30</a:t>
            </a:r>
          </a:p>
          <a:p>
            <a:r>
              <a:rPr lang="en-US" sz="2800" dirty="0"/>
              <a:t>Student can stay home!  It will be crowded.  They will have just met their teachers in the morning.</a:t>
            </a:r>
          </a:p>
          <a:p>
            <a:r>
              <a:rPr lang="en-US" sz="2800" dirty="0"/>
              <a:t>You will visit all classes, including a/B day schedule.</a:t>
            </a:r>
          </a:p>
          <a:p>
            <a:r>
              <a:rPr lang="en-US" sz="2800" dirty="0"/>
              <a:t>Come to hear a presentation from the principal, and school safety</a:t>
            </a:r>
          </a:p>
          <a:p>
            <a:r>
              <a:rPr lang="en-US" sz="2800" dirty="0"/>
              <a:t>You will meet teachers, get copies of syllabus, and hear about what your student will study as well as expectations for the class.</a:t>
            </a:r>
          </a:p>
          <a:p>
            <a:pPr marL="0" indent="0">
              <a:buNone/>
            </a:pPr>
            <a:endParaRPr lang="en-US" dirty="0"/>
          </a:p>
        </p:txBody>
      </p:sp>
    </p:spTree>
    <p:extLst>
      <p:ext uri="{BB962C8B-B14F-4D97-AF65-F5344CB8AC3E}">
        <p14:creationId xmlns:p14="http://schemas.microsoft.com/office/powerpoint/2010/main" val="204836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97076"/>
            <a:ext cx="10396882" cy="1151965"/>
          </a:xfrm>
        </p:spPr>
        <p:txBody>
          <a:bodyPr/>
          <a:lstStyle/>
          <a:p>
            <a:r>
              <a:rPr lang="en-US" dirty="0"/>
              <a:t>Eligibility Policy</a:t>
            </a:r>
          </a:p>
        </p:txBody>
      </p:sp>
      <p:sp>
        <p:nvSpPr>
          <p:cNvPr id="3" name="Content Placeholder 2"/>
          <p:cNvSpPr>
            <a:spLocks noGrp="1"/>
          </p:cNvSpPr>
          <p:nvPr>
            <p:ph sz="quarter" idx="13"/>
          </p:nvPr>
        </p:nvSpPr>
        <p:spPr>
          <a:xfrm>
            <a:off x="683625" y="1127342"/>
            <a:ext cx="10394707" cy="4385029"/>
          </a:xfrm>
        </p:spPr>
        <p:txBody>
          <a:bodyPr/>
          <a:lstStyle/>
          <a:p>
            <a:r>
              <a:rPr lang="en-US" sz="2400" dirty="0"/>
              <a:t>All entering 9</a:t>
            </a:r>
            <a:r>
              <a:rPr lang="en-US" sz="2400" baseline="30000" dirty="0"/>
              <a:t>th</a:t>
            </a:r>
            <a:r>
              <a:rPr lang="en-US" sz="2400" dirty="0"/>
              <a:t> grade students are considered “Eligible”.</a:t>
            </a:r>
          </a:p>
          <a:p>
            <a:r>
              <a:rPr lang="en-US" sz="2400" dirty="0"/>
              <a:t>Must maintain a minimum 2.0 and no F’s on marking period report card</a:t>
            </a:r>
          </a:p>
          <a:p>
            <a:r>
              <a:rPr lang="en-US" sz="2400" dirty="0"/>
              <a:t>An “Incomplete” or “Withdraw Fail” grade also counts as a F</a:t>
            </a:r>
          </a:p>
          <a:p>
            <a:r>
              <a:rPr lang="en-US" sz="2400" dirty="0"/>
              <a:t>Can regain eligibility at interim time by a meeting with the principal and meeting the academic requirements of 2.0 and no F’s at the interim time.</a:t>
            </a:r>
          </a:p>
          <a:p>
            <a:r>
              <a:rPr lang="en-US" sz="2400" dirty="0"/>
              <a:t>“Restricted Eligibility” is one time in a high school career – May Practice, but not compete or perform or hold leadership role</a:t>
            </a:r>
          </a:p>
          <a:p>
            <a:r>
              <a:rPr lang="en-US" sz="2400" dirty="0"/>
              <a:t>Conduct ineligible for disciplinary reasons</a:t>
            </a:r>
          </a:p>
          <a:p>
            <a:endParaRPr lang="en-US" dirty="0"/>
          </a:p>
        </p:txBody>
      </p:sp>
    </p:spTree>
    <p:extLst>
      <p:ext uri="{BB962C8B-B14F-4D97-AF65-F5344CB8AC3E}">
        <p14:creationId xmlns:p14="http://schemas.microsoft.com/office/powerpoint/2010/main" val="381310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us! </a:t>
            </a:r>
          </a:p>
        </p:txBody>
      </p:sp>
      <p:sp>
        <p:nvSpPr>
          <p:cNvPr id="3" name="Content Placeholder 2"/>
          <p:cNvSpPr>
            <a:spLocks noGrp="1"/>
          </p:cNvSpPr>
          <p:nvPr>
            <p:ph sz="quarter" idx="13"/>
          </p:nvPr>
        </p:nvSpPr>
        <p:spPr>
          <a:xfrm>
            <a:off x="570155" y="2063396"/>
            <a:ext cx="5204359" cy="3311189"/>
          </a:xfrm>
        </p:spPr>
        <p:txBody>
          <a:bodyPr/>
          <a:lstStyle/>
          <a:p>
            <a:pPr marL="0" indent="0">
              <a:buNone/>
            </a:pPr>
            <a:r>
              <a:rPr lang="en-US" dirty="0"/>
              <a:t>Administration</a:t>
            </a:r>
          </a:p>
          <a:p>
            <a:pPr>
              <a:buFont typeface="Courier New" panose="02070309020205020404" pitchFamily="49" charset="0"/>
              <a:buChar char="o"/>
            </a:pPr>
            <a:r>
              <a:rPr lang="en-US" dirty="0"/>
              <a:t> Principal: Mr. Goncz</a:t>
            </a:r>
          </a:p>
          <a:p>
            <a:pPr>
              <a:buFont typeface="Courier New" panose="02070309020205020404" pitchFamily="49" charset="0"/>
              <a:buChar char="o"/>
            </a:pPr>
            <a:r>
              <a:rPr lang="en-US" dirty="0"/>
              <a:t>Assistant principal (A-K): Mr. Chris Merson</a:t>
            </a:r>
          </a:p>
          <a:p>
            <a:pPr>
              <a:buFont typeface="Courier New" panose="02070309020205020404" pitchFamily="49" charset="0"/>
              <a:buChar char="o"/>
            </a:pPr>
            <a:r>
              <a:rPr lang="en-US" dirty="0"/>
              <a:t>Assistant principal (L-Z): Ms. Brown</a:t>
            </a:r>
          </a:p>
          <a:p>
            <a:pPr>
              <a:buFont typeface="Courier New" panose="02070309020205020404" pitchFamily="49" charset="0"/>
              <a:buChar char="o"/>
            </a:pPr>
            <a:r>
              <a:rPr lang="en-US" dirty="0"/>
              <a:t>Academic facilitator: Mrs. Nakamura</a:t>
            </a:r>
          </a:p>
          <a:p>
            <a:pPr>
              <a:buFont typeface="Courier New" panose="02070309020205020404" pitchFamily="49" charset="0"/>
              <a:buChar char="o"/>
            </a:pPr>
            <a:r>
              <a:rPr lang="en-US" dirty="0"/>
              <a:t>Athletic director: Mr. </a:t>
            </a:r>
            <a:r>
              <a:rPr lang="en-US" dirty="0" err="1"/>
              <a:t>devincent</a:t>
            </a:r>
            <a:endParaRPr lang="en-US" dirty="0"/>
          </a:p>
        </p:txBody>
      </p:sp>
      <p:sp>
        <p:nvSpPr>
          <p:cNvPr id="4" name="Content Placeholder 3"/>
          <p:cNvSpPr>
            <a:spLocks noGrp="1"/>
          </p:cNvSpPr>
          <p:nvPr>
            <p:ph sz="quarter" idx="14"/>
          </p:nvPr>
        </p:nvSpPr>
        <p:spPr/>
        <p:txBody>
          <a:bodyPr>
            <a:normAutofit lnSpcReduction="10000"/>
          </a:bodyPr>
          <a:lstStyle/>
          <a:p>
            <a:pPr marL="0" indent="0">
              <a:buNone/>
            </a:pPr>
            <a:r>
              <a:rPr lang="en-US" dirty="0"/>
              <a:t>Counselors</a:t>
            </a:r>
          </a:p>
          <a:p>
            <a:pPr>
              <a:buFont typeface="Courier New" panose="02070309020205020404" pitchFamily="49" charset="0"/>
              <a:buChar char="o"/>
            </a:pPr>
            <a:r>
              <a:rPr lang="en-US" dirty="0"/>
              <a:t> Mrs. Moses (A-D) </a:t>
            </a:r>
          </a:p>
          <a:p>
            <a:pPr>
              <a:buFont typeface="Courier New" panose="02070309020205020404" pitchFamily="49" charset="0"/>
              <a:buChar char="o"/>
            </a:pPr>
            <a:r>
              <a:rPr lang="en-US" dirty="0"/>
              <a:t> Mrs. Hewitt (E-K)</a:t>
            </a:r>
          </a:p>
          <a:p>
            <a:pPr>
              <a:buFont typeface="Courier New" panose="02070309020205020404" pitchFamily="49" charset="0"/>
              <a:buChar char="o"/>
            </a:pPr>
            <a:r>
              <a:rPr lang="en-US" dirty="0"/>
              <a:t> Mr. Putt (L-Q)</a:t>
            </a:r>
          </a:p>
          <a:p>
            <a:pPr>
              <a:buFont typeface="Courier New" panose="02070309020205020404" pitchFamily="49" charset="0"/>
              <a:buChar char="o"/>
            </a:pPr>
            <a:r>
              <a:rPr lang="en-US" dirty="0"/>
              <a:t> Mrs. Robinson (R-Z)</a:t>
            </a:r>
          </a:p>
          <a:p>
            <a:pPr>
              <a:buFont typeface="Courier New" panose="02070309020205020404" pitchFamily="49" charset="0"/>
              <a:buChar char="o"/>
            </a:pPr>
            <a:r>
              <a:rPr lang="en-US" dirty="0"/>
              <a:t> Mr. Lester (student support)</a:t>
            </a:r>
          </a:p>
          <a:p>
            <a:pPr>
              <a:buFont typeface="Courier New" panose="02070309020205020404" pitchFamily="49" charset="0"/>
              <a:buChar char="o"/>
            </a:pPr>
            <a:r>
              <a:rPr lang="en-US" dirty="0"/>
              <a:t> Mrs. DeVincent (Career Connections)</a:t>
            </a:r>
          </a:p>
        </p:txBody>
      </p:sp>
    </p:spTree>
    <p:extLst>
      <p:ext uri="{BB962C8B-B14F-4D97-AF65-F5344CB8AC3E}">
        <p14:creationId xmlns:p14="http://schemas.microsoft.com/office/powerpoint/2010/main" val="1413001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97076"/>
            <a:ext cx="10396882" cy="1151965"/>
          </a:xfrm>
        </p:spPr>
        <p:txBody>
          <a:bodyPr/>
          <a:lstStyle/>
          <a:p>
            <a:r>
              <a:rPr lang="en-US" dirty="0"/>
              <a:t>Game Days!</a:t>
            </a:r>
          </a:p>
        </p:txBody>
      </p:sp>
      <p:sp>
        <p:nvSpPr>
          <p:cNvPr id="3" name="Content Placeholder 2"/>
          <p:cNvSpPr>
            <a:spLocks noGrp="1"/>
          </p:cNvSpPr>
          <p:nvPr>
            <p:ph sz="quarter" idx="13"/>
          </p:nvPr>
        </p:nvSpPr>
        <p:spPr>
          <a:xfrm>
            <a:off x="683625" y="1127342"/>
            <a:ext cx="10394707" cy="4385029"/>
          </a:xfrm>
        </p:spPr>
        <p:txBody>
          <a:bodyPr/>
          <a:lstStyle/>
          <a:p>
            <a:r>
              <a:rPr lang="en-US" dirty="0"/>
              <a:t>Tickets to games are sold using “Go Fan” website.</a:t>
            </a:r>
          </a:p>
          <a:p>
            <a:r>
              <a:rPr lang="en-US" dirty="0"/>
              <a:t>No bags or outside food/drink allowed in stadium</a:t>
            </a:r>
          </a:p>
          <a:p>
            <a:r>
              <a:rPr lang="en-US" dirty="0"/>
              <a:t>Fan credo – behavioral expectations </a:t>
            </a:r>
          </a:p>
          <a:p>
            <a:r>
              <a:rPr lang="en-US" dirty="0"/>
              <a:t>Student section seating</a:t>
            </a:r>
          </a:p>
          <a:p>
            <a:r>
              <a:rPr lang="en-US" dirty="0"/>
              <a:t>Themed nights designed by students and disseminated by students, not </a:t>
            </a:r>
            <a:r>
              <a:rPr lang="en-US"/>
              <a:t>admin or </a:t>
            </a:r>
            <a:r>
              <a:rPr lang="en-US" dirty="0"/>
              <a:t>teachers.</a:t>
            </a:r>
          </a:p>
        </p:txBody>
      </p:sp>
    </p:spTree>
    <p:extLst>
      <p:ext uri="{BB962C8B-B14F-4D97-AF65-F5344CB8AC3E}">
        <p14:creationId xmlns:p14="http://schemas.microsoft.com/office/powerpoint/2010/main" val="393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help?</a:t>
            </a:r>
          </a:p>
        </p:txBody>
      </p:sp>
      <p:sp>
        <p:nvSpPr>
          <p:cNvPr id="3" name="Content Placeholder 2"/>
          <p:cNvSpPr>
            <a:spLocks noGrp="1"/>
          </p:cNvSpPr>
          <p:nvPr>
            <p:ph sz="quarter" idx="13"/>
          </p:nvPr>
        </p:nvSpPr>
        <p:spPr>
          <a:xfrm>
            <a:off x="685800" y="1837766"/>
            <a:ext cx="10394707" cy="3536820"/>
          </a:xfrm>
        </p:spPr>
        <p:txBody>
          <a:bodyPr>
            <a:normAutofit fontScale="92500" lnSpcReduction="10000"/>
          </a:bodyPr>
          <a:lstStyle/>
          <a:p>
            <a:r>
              <a:rPr lang="en-US" sz="2800" dirty="0"/>
              <a:t>Media Center Hours – Before school, during lunch, after school</a:t>
            </a:r>
          </a:p>
          <a:p>
            <a:r>
              <a:rPr lang="en-US" sz="2800" dirty="0"/>
              <a:t>After School tutoring</a:t>
            </a:r>
          </a:p>
          <a:p>
            <a:r>
              <a:rPr lang="en-US" sz="2800" dirty="0"/>
              <a:t>NHS Tutoring during paws</a:t>
            </a:r>
          </a:p>
          <a:p>
            <a:r>
              <a:rPr lang="en-US" sz="2800" dirty="0"/>
              <a:t>Mindfulness room</a:t>
            </a:r>
          </a:p>
          <a:p>
            <a:r>
              <a:rPr lang="en-US" sz="2800" dirty="0"/>
              <a:t>Paws time</a:t>
            </a:r>
          </a:p>
          <a:p>
            <a:r>
              <a:rPr lang="en-US" sz="2800" dirty="0"/>
              <a:t>Communication is critical</a:t>
            </a:r>
          </a:p>
          <a:p>
            <a:endParaRPr lang="en-US" dirty="0"/>
          </a:p>
        </p:txBody>
      </p:sp>
    </p:spTree>
    <p:extLst>
      <p:ext uri="{BB962C8B-B14F-4D97-AF65-F5344CB8AC3E}">
        <p14:creationId xmlns:p14="http://schemas.microsoft.com/office/powerpoint/2010/main" val="74748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8334"/>
            <a:ext cx="10396882" cy="645459"/>
          </a:xfrm>
        </p:spPr>
        <p:txBody>
          <a:bodyPr>
            <a:normAutofit fontScale="90000"/>
          </a:bodyPr>
          <a:lstStyle/>
          <a:p>
            <a:r>
              <a:rPr lang="en-US" dirty="0"/>
              <a:t>Homecoming traditions</a:t>
            </a:r>
          </a:p>
        </p:txBody>
      </p:sp>
      <p:sp>
        <p:nvSpPr>
          <p:cNvPr id="3" name="Content Placeholder 2"/>
          <p:cNvSpPr>
            <a:spLocks noGrp="1"/>
          </p:cNvSpPr>
          <p:nvPr>
            <p:ph sz="quarter" idx="13"/>
          </p:nvPr>
        </p:nvSpPr>
        <p:spPr>
          <a:xfrm>
            <a:off x="685801" y="873581"/>
            <a:ext cx="5088714" cy="4501004"/>
          </a:xfrm>
        </p:spPr>
        <p:txBody>
          <a:bodyPr>
            <a:noAutofit/>
          </a:bodyPr>
          <a:lstStyle/>
          <a:p>
            <a:r>
              <a:rPr lang="en-US" sz="2400" dirty="0"/>
              <a:t>Advisory Door decoration</a:t>
            </a:r>
          </a:p>
          <a:p>
            <a:r>
              <a:rPr lang="en-US" sz="2400" dirty="0"/>
              <a:t>Window decorations for clubs</a:t>
            </a:r>
          </a:p>
          <a:p>
            <a:r>
              <a:rPr lang="en-US" sz="2400" dirty="0"/>
              <a:t>Spirit days – participation points</a:t>
            </a:r>
          </a:p>
          <a:p>
            <a:r>
              <a:rPr lang="en-US" sz="2400" dirty="0"/>
              <a:t>Pep rally Friday October 4 – spirit cup awarded</a:t>
            </a:r>
          </a:p>
          <a:p>
            <a:r>
              <a:rPr lang="en-US" sz="2400" dirty="0"/>
              <a:t>Parade with float &amp; Candy for “Little Lions”</a:t>
            </a:r>
          </a:p>
          <a:p>
            <a:r>
              <a:rPr lang="en-US" sz="2400" dirty="0"/>
              <a:t>Game 7:00 p.m.</a:t>
            </a:r>
          </a:p>
        </p:txBody>
      </p:sp>
      <p:sp>
        <p:nvSpPr>
          <p:cNvPr id="4" name="Content Placeholder 3"/>
          <p:cNvSpPr>
            <a:spLocks noGrp="1"/>
          </p:cNvSpPr>
          <p:nvPr>
            <p:ph sz="quarter" idx="14"/>
          </p:nvPr>
        </p:nvSpPr>
        <p:spPr>
          <a:xfrm>
            <a:off x="6096000" y="873581"/>
            <a:ext cx="5086538" cy="3758727"/>
          </a:xfrm>
        </p:spPr>
        <p:txBody>
          <a:bodyPr>
            <a:normAutofit fontScale="85000" lnSpcReduction="10000"/>
          </a:bodyPr>
          <a:lstStyle/>
          <a:p>
            <a:r>
              <a:rPr lang="en-US" sz="2400" dirty="0"/>
              <a:t>Friday night football games – no bags or outside food/drink allowed, no re-entry policy</a:t>
            </a:r>
          </a:p>
          <a:p>
            <a:r>
              <a:rPr lang="en-US" sz="2400" dirty="0"/>
              <a:t>Dance – 7:00 p.m. – 9:30 p.m. October 5 Dance tickets $20 – plan ahead!  It’s hot! </a:t>
            </a:r>
          </a:p>
          <a:p>
            <a:r>
              <a:rPr lang="en-US" sz="2400" dirty="0"/>
              <a:t>Lots of students come with friends</a:t>
            </a:r>
          </a:p>
          <a:p>
            <a:r>
              <a:rPr lang="en-US" sz="2400" dirty="0"/>
              <a:t>Must have a Guest Pass for Non-LHS students</a:t>
            </a:r>
          </a:p>
          <a:p>
            <a:r>
              <a:rPr lang="en-US" sz="2400" dirty="0"/>
              <a:t>Shoe Deposit available!</a:t>
            </a:r>
          </a:p>
          <a:p>
            <a:endParaRPr lang="en-US" sz="2400" dirty="0"/>
          </a:p>
          <a:p>
            <a:endParaRPr lang="en-US" dirty="0"/>
          </a:p>
        </p:txBody>
      </p:sp>
    </p:spTree>
    <p:extLst>
      <p:ext uri="{BB962C8B-B14F-4D97-AF65-F5344CB8AC3E}">
        <p14:creationId xmlns:p14="http://schemas.microsoft.com/office/powerpoint/2010/main" val="1813762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8942"/>
            <a:ext cx="10396882" cy="957430"/>
          </a:xfrm>
        </p:spPr>
        <p:txBody>
          <a:bodyPr/>
          <a:lstStyle/>
          <a:p>
            <a:r>
              <a:rPr lang="en-US" dirty="0"/>
              <a:t>Frequently asked questions</a:t>
            </a:r>
          </a:p>
        </p:txBody>
      </p:sp>
      <p:sp>
        <p:nvSpPr>
          <p:cNvPr id="3" name="Content Placeholder 2"/>
          <p:cNvSpPr>
            <a:spLocks noGrp="1"/>
          </p:cNvSpPr>
          <p:nvPr>
            <p:ph sz="quarter" idx="13"/>
          </p:nvPr>
        </p:nvSpPr>
        <p:spPr>
          <a:xfrm>
            <a:off x="685800" y="1226372"/>
            <a:ext cx="10394707" cy="4148213"/>
          </a:xfrm>
        </p:spPr>
        <p:txBody>
          <a:bodyPr>
            <a:normAutofit lnSpcReduction="10000"/>
          </a:bodyPr>
          <a:lstStyle/>
          <a:p>
            <a:r>
              <a:rPr lang="en-US" dirty="0"/>
              <a:t>Whom do I contact with a concern?  </a:t>
            </a:r>
            <a:r>
              <a:rPr lang="en-US" dirty="0">
                <a:solidFill>
                  <a:srgbClr val="FF0000"/>
                </a:solidFill>
              </a:rPr>
              <a:t>Follow “Chain of Command” (Teacher first)</a:t>
            </a:r>
          </a:p>
          <a:p>
            <a:r>
              <a:rPr lang="en-US" dirty="0"/>
              <a:t>How do I meet with my counselor? </a:t>
            </a:r>
            <a:r>
              <a:rPr lang="en-US" dirty="0">
                <a:solidFill>
                  <a:srgbClr val="FF0000"/>
                </a:solidFill>
              </a:rPr>
              <a:t>(Make appointment in counseling office)</a:t>
            </a:r>
          </a:p>
          <a:p>
            <a:r>
              <a:rPr lang="en-US" dirty="0"/>
              <a:t>How do I bring something to school that my student has forgotten? </a:t>
            </a:r>
            <a:r>
              <a:rPr lang="en-US" dirty="0">
                <a:solidFill>
                  <a:srgbClr val="FF0000"/>
                </a:solidFill>
              </a:rPr>
              <a:t>NO DROP OFFS</a:t>
            </a:r>
          </a:p>
          <a:p>
            <a:r>
              <a:rPr lang="en-US" dirty="0"/>
              <a:t>PAWS? </a:t>
            </a:r>
            <a:r>
              <a:rPr lang="en-US" dirty="0">
                <a:solidFill>
                  <a:srgbClr val="FF0000"/>
                </a:solidFill>
              </a:rPr>
              <a:t>(study, go see a teacher for extra help, makeup work, club meeting)</a:t>
            </a:r>
          </a:p>
          <a:p>
            <a:r>
              <a:rPr lang="en-US" dirty="0"/>
              <a:t>When can I sign up for clubs? </a:t>
            </a:r>
            <a:r>
              <a:rPr lang="en-US" dirty="0">
                <a:solidFill>
                  <a:srgbClr val="FF0000"/>
                </a:solidFill>
              </a:rPr>
              <a:t>September 9 – Signup Genius – in advisory</a:t>
            </a:r>
          </a:p>
          <a:p>
            <a:r>
              <a:rPr lang="en-US" dirty="0"/>
              <a:t>How do I find out information about tryouts or after school activities? </a:t>
            </a:r>
            <a:r>
              <a:rPr lang="en-US" dirty="0">
                <a:solidFill>
                  <a:srgbClr val="FF0000"/>
                </a:solidFill>
              </a:rPr>
              <a:t>(Announcements &amp; calendar &amp; school website)</a:t>
            </a:r>
          </a:p>
          <a:p>
            <a:r>
              <a:rPr lang="en-US" dirty="0"/>
              <a:t>How do I keep track of my grades? </a:t>
            </a:r>
            <a:r>
              <a:rPr lang="en-US" dirty="0">
                <a:solidFill>
                  <a:srgbClr val="FF0000"/>
                </a:solidFill>
              </a:rPr>
              <a:t>(Home Access Center &amp; Schoology)</a:t>
            </a:r>
          </a:p>
          <a:p>
            <a:r>
              <a:rPr lang="en-US" dirty="0"/>
              <a:t>What do I do if I need help in a class? </a:t>
            </a:r>
            <a:r>
              <a:rPr lang="en-US" dirty="0">
                <a:solidFill>
                  <a:srgbClr val="FF0000"/>
                </a:solidFill>
              </a:rPr>
              <a:t>(After school help, NHS tutors)</a:t>
            </a:r>
          </a:p>
        </p:txBody>
      </p:sp>
    </p:spTree>
    <p:extLst>
      <p:ext uri="{BB962C8B-B14F-4D97-AF65-F5344CB8AC3E}">
        <p14:creationId xmlns:p14="http://schemas.microsoft.com/office/powerpoint/2010/main" val="4007880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56DAB47B-80E1-49AF-8C5D-65A706797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rot="21420000">
            <a:off x="510575" y="3233195"/>
            <a:ext cx="10178799" cy="1346996"/>
          </a:xfrm>
        </p:spPr>
        <p:txBody>
          <a:bodyPr>
            <a:normAutofit/>
          </a:bodyPr>
          <a:lstStyle/>
          <a:p>
            <a:r>
              <a:rPr lang="en-US" sz="7400" dirty="0">
                <a:solidFill>
                  <a:schemeClr val="bg1"/>
                </a:solidFill>
              </a:rPr>
              <a:t>Welcome to </a:t>
            </a:r>
            <a:r>
              <a:rPr lang="en-US" sz="7400">
                <a:solidFill>
                  <a:schemeClr val="bg1"/>
                </a:solidFill>
              </a:rPr>
              <a:t>the pride!</a:t>
            </a:r>
          </a:p>
        </p:txBody>
      </p:sp>
      <p:sp>
        <p:nvSpPr>
          <p:cNvPr id="3" name="Subtitle 2"/>
          <p:cNvSpPr>
            <a:spLocks noGrp="1"/>
          </p:cNvSpPr>
          <p:nvPr>
            <p:ph type="subTitle" idx="1"/>
          </p:nvPr>
        </p:nvSpPr>
        <p:spPr>
          <a:xfrm rot="21420000">
            <a:off x="549991" y="4377417"/>
            <a:ext cx="10178799" cy="550333"/>
          </a:xfrm>
        </p:spPr>
        <p:txBody>
          <a:bodyPr>
            <a:normAutofit/>
          </a:bodyPr>
          <a:lstStyle/>
          <a:p>
            <a:r>
              <a:rPr lang="en-US" dirty="0">
                <a:solidFill>
                  <a:schemeClr val="bg1"/>
                </a:solidFill>
              </a:rPr>
              <a:t>Class of 2028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393192" y="593339"/>
            <a:ext cx="2469963" cy="240679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2981778" y="456814"/>
            <a:ext cx="2469963" cy="240679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287" r="26369" b="-1"/>
          <a:stretch/>
        </p:blipFill>
        <p:spPr>
          <a:xfrm rot="21420000">
            <a:off x="5571181" y="317686"/>
            <a:ext cx="2469963" cy="2406798"/>
          </a:xfrm>
          <a:prstGeom prst="rect">
            <a:avLst/>
          </a:prstGeom>
        </p:spPr>
      </p:pic>
      <p:pic>
        <p:nvPicPr>
          <p:cNvPr id="9" name="Picture 8" descr="Text&#10;&#10;Description automatically generated">
            <a:extLst>
              <a:ext uri="{FF2B5EF4-FFF2-40B4-BE49-F238E27FC236}">
                <a16:creationId xmlns:a16="http://schemas.microsoft.com/office/drawing/2014/main" id="{679812D8-E4F0-4DA3-95B7-CEE32FE37C1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715" r="-3" b="1840"/>
          <a:stretch/>
        </p:blipFill>
        <p:spPr>
          <a:xfrm rot="21420000">
            <a:off x="8160133" y="175527"/>
            <a:ext cx="2469963" cy="2406798"/>
          </a:xfrm>
          <a:prstGeom prst="rect">
            <a:avLst/>
          </a:prstGeom>
        </p:spPr>
      </p:pic>
      <p:sp>
        <p:nvSpPr>
          <p:cNvPr id="16" name="5-Point Star 18">
            <a:extLst>
              <a:ext uri="{FF2B5EF4-FFF2-40B4-BE49-F238E27FC236}">
                <a16:creationId xmlns:a16="http://schemas.microsoft.com/office/drawing/2014/main" id="{8EA07E01-2C4D-4C70-86E4-0861760C9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13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2880"/>
            <a:ext cx="10396882" cy="1721224"/>
          </a:xfrm>
        </p:spPr>
        <p:txBody>
          <a:bodyPr>
            <a:normAutofit fontScale="90000"/>
          </a:bodyPr>
          <a:lstStyle/>
          <a:p>
            <a:r>
              <a:rPr lang="en-US" sz="3600" dirty="0">
                <a:solidFill>
                  <a:schemeClr val="tx1"/>
                </a:solidFill>
              </a:rPr>
              <a:t>https://lhs.carrollk12.org/</a:t>
            </a:r>
            <a:br>
              <a:rPr lang="en-US" sz="3600" dirty="0">
                <a:solidFill>
                  <a:schemeClr val="tx1"/>
                </a:solidFill>
              </a:rPr>
            </a:br>
            <a:r>
              <a:rPr lang="en-US" sz="3600" dirty="0">
                <a:solidFill>
                  <a:schemeClr val="tx1"/>
                </a:solidFill>
              </a:rPr>
              <a:t>- School messenger sent home daily (contains morning announcements)  PLEASE READ EVERY DAY!</a:t>
            </a:r>
            <a:br>
              <a:rPr lang="en-US" sz="3600" dirty="0">
                <a:solidFill>
                  <a:schemeClr val="tx1"/>
                </a:solidFill>
              </a:rPr>
            </a:br>
            <a:r>
              <a:rPr lang="en-US" sz="3600" dirty="0">
                <a:solidFill>
                  <a:schemeClr val="tx1"/>
                </a:solidFill>
              </a:rPr>
              <a:t>- Counseling Message sent home weekly</a:t>
            </a:r>
          </a:p>
        </p:txBody>
      </p:sp>
      <p:pic>
        <p:nvPicPr>
          <p:cNvPr id="4" name="Content Placeholder 3"/>
          <p:cNvPicPr>
            <a:picLocks noGrp="1" noChangeAspect="1"/>
          </p:cNvPicPr>
          <p:nvPr>
            <p:ph sz="quarter" idx="13"/>
          </p:nvPr>
        </p:nvPicPr>
        <p:blipFill>
          <a:blip r:embed="rId2"/>
          <a:stretch>
            <a:fillRect/>
          </a:stretch>
        </p:blipFill>
        <p:spPr>
          <a:xfrm>
            <a:off x="1011219" y="2192842"/>
            <a:ext cx="9251576" cy="4111139"/>
          </a:xfrm>
          <a:prstGeom prst="rect">
            <a:avLst/>
          </a:prstGeom>
        </p:spPr>
      </p:pic>
    </p:spTree>
    <p:extLst>
      <p:ext uri="{BB962C8B-B14F-4D97-AF65-F5344CB8AC3E}">
        <p14:creationId xmlns:p14="http://schemas.microsoft.com/office/powerpoint/2010/main" val="5725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5781"/>
            <a:ext cx="10394707" cy="910619"/>
          </a:xfrm>
        </p:spPr>
        <p:txBody>
          <a:bodyPr/>
          <a:lstStyle/>
          <a:p>
            <a:r>
              <a:rPr lang="en-US" dirty="0"/>
              <a:t>Car Drop off and Pick Up Student</a:t>
            </a:r>
          </a:p>
        </p:txBody>
      </p:sp>
      <p:sp>
        <p:nvSpPr>
          <p:cNvPr id="3" name="Text Placeholder 2"/>
          <p:cNvSpPr>
            <a:spLocks noGrp="1"/>
          </p:cNvSpPr>
          <p:nvPr>
            <p:ph type="body" idx="1"/>
          </p:nvPr>
        </p:nvSpPr>
        <p:spPr>
          <a:xfrm>
            <a:off x="685801" y="1515649"/>
            <a:ext cx="10394707" cy="3866232"/>
          </a:xfrm>
        </p:spPr>
        <p:txBody>
          <a:bodyPr>
            <a:normAutofit/>
          </a:bodyPr>
          <a:lstStyle/>
          <a:p>
            <a:r>
              <a:rPr lang="en-US" sz="3200" dirty="0">
                <a:solidFill>
                  <a:schemeClr val="tx1"/>
                </a:solidFill>
              </a:rPr>
              <a:t>Drop Off – “Senior” lot – PULL DOWN to the sign please!</a:t>
            </a:r>
          </a:p>
          <a:p>
            <a:r>
              <a:rPr lang="en-US" sz="3200" dirty="0">
                <a:solidFill>
                  <a:schemeClr val="tx1"/>
                </a:solidFill>
              </a:rPr>
              <a:t>At Dismissal, pull into parking lot.</a:t>
            </a:r>
          </a:p>
          <a:p>
            <a:r>
              <a:rPr lang="en-US" sz="3200" dirty="0">
                <a:solidFill>
                  <a:schemeClr val="tx1"/>
                </a:solidFill>
              </a:rPr>
              <a:t>“Junior” lot – NOT FOR DROP OFF OR PICK UP!</a:t>
            </a:r>
          </a:p>
          <a:p>
            <a:r>
              <a:rPr lang="en-US" sz="3200" dirty="0">
                <a:solidFill>
                  <a:schemeClr val="tx1"/>
                </a:solidFill>
              </a:rPr>
              <a:t>OR – Pick up at 2:30 and all the traffic is gone!</a:t>
            </a:r>
          </a:p>
        </p:txBody>
      </p:sp>
    </p:spTree>
    <p:extLst>
      <p:ext uri="{BB962C8B-B14F-4D97-AF65-F5344CB8AC3E}">
        <p14:creationId xmlns:p14="http://schemas.microsoft.com/office/powerpoint/2010/main" val="13925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8515"/>
            <a:ext cx="10394707" cy="973249"/>
          </a:xfrm>
        </p:spPr>
        <p:txBody>
          <a:bodyPr/>
          <a:lstStyle/>
          <a:p>
            <a:r>
              <a:rPr lang="en-US" dirty="0"/>
              <a:t>Tardy to School and Class</a:t>
            </a:r>
          </a:p>
        </p:txBody>
      </p:sp>
      <p:sp>
        <p:nvSpPr>
          <p:cNvPr id="3" name="Text Placeholder 2"/>
          <p:cNvSpPr>
            <a:spLocks noGrp="1"/>
          </p:cNvSpPr>
          <p:nvPr>
            <p:ph type="body" idx="1"/>
          </p:nvPr>
        </p:nvSpPr>
        <p:spPr>
          <a:xfrm>
            <a:off x="685801" y="1615858"/>
            <a:ext cx="10394707" cy="3766023"/>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Bell rings at 7:30 a.m. </a:t>
            </a:r>
          </a:p>
          <a:p>
            <a:pPr marL="342900" indent="-342900">
              <a:buFont typeface="Arial" panose="020B0604020202020204" pitchFamily="34" charset="0"/>
              <a:buChar char="•"/>
            </a:pPr>
            <a:r>
              <a:rPr lang="en-US" dirty="0">
                <a:solidFill>
                  <a:schemeClr val="tx1"/>
                </a:solidFill>
              </a:rPr>
              <a:t> If a student is not in class at 7:30, they must report to the attendance office to get a late pass.  This is an unexcused tardy to school.  Mods 2,3,4 tardy to class.  </a:t>
            </a:r>
          </a:p>
          <a:p>
            <a:pPr marL="342900" indent="-342900">
              <a:buFont typeface="Arial" panose="020B0604020202020204" pitchFamily="34" charset="0"/>
              <a:buChar char="•"/>
            </a:pPr>
            <a:r>
              <a:rPr lang="en-US" dirty="0">
                <a:solidFill>
                  <a:schemeClr val="tx1"/>
                </a:solidFill>
              </a:rPr>
              <a:t>The third unexcused tardy is documented in our discipline system as a warning and will be e-mailed home.</a:t>
            </a:r>
          </a:p>
          <a:p>
            <a:pPr marL="342900" indent="-342900">
              <a:buFont typeface="Arial" panose="020B0604020202020204" pitchFamily="34" charset="0"/>
              <a:buChar char="•"/>
            </a:pPr>
            <a:r>
              <a:rPr lang="en-US" dirty="0">
                <a:solidFill>
                  <a:schemeClr val="tx1"/>
                </a:solidFill>
              </a:rPr>
              <a:t>The fourth tardy receives after school detention.  Progressive discipline from there.</a:t>
            </a:r>
          </a:p>
          <a:p>
            <a:pPr marL="342900" indent="-342900">
              <a:buFont typeface="Arial" panose="020B0604020202020204" pitchFamily="34" charset="0"/>
              <a:buChar char="•"/>
            </a:pPr>
            <a:r>
              <a:rPr lang="en-US" dirty="0">
                <a:solidFill>
                  <a:schemeClr val="tx1"/>
                </a:solidFill>
              </a:rPr>
              <a:t>Done per quarter!</a:t>
            </a:r>
          </a:p>
          <a:p>
            <a:pPr marL="342900" indent="-342900">
              <a:buFont typeface="Arial" panose="020B0604020202020204" pitchFamily="34" charset="0"/>
              <a:buChar char="•"/>
            </a:pPr>
            <a:r>
              <a:rPr lang="en-US" dirty="0">
                <a:solidFill>
                  <a:schemeClr val="tx1"/>
                </a:solidFill>
              </a:rPr>
              <a:t>If arriving late to school, please have a parent note with state approved reasons for the tardy to be considered excused.  Car Trouble, Slept In, Missed the Bus are UNEXCUSED!</a:t>
            </a:r>
          </a:p>
          <a:p>
            <a:pPr marL="342900" indent="-342900">
              <a:buFont typeface="Arial" panose="020B0604020202020204" pitchFamily="34" charset="0"/>
              <a:buChar char="•"/>
            </a:pPr>
            <a:r>
              <a:rPr lang="en-US" dirty="0">
                <a:solidFill>
                  <a:srgbClr val="FF0000"/>
                </a:solidFill>
              </a:rPr>
              <a:t>Late to school = ineligible to play</a:t>
            </a:r>
          </a:p>
        </p:txBody>
      </p:sp>
    </p:spTree>
    <p:extLst>
      <p:ext uri="{BB962C8B-B14F-4D97-AF65-F5344CB8AC3E}">
        <p14:creationId xmlns:p14="http://schemas.microsoft.com/office/powerpoint/2010/main" val="370422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1" y="475989"/>
            <a:ext cx="10394707" cy="1023353"/>
          </a:xfrm>
        </p:spPr>
        <p:txBody>
          <a:bodyPr/>
          <a:lstStyle/>
          <a:p>
            <a:r>
              <a:rPr lang="en-US" dirty="0"/>
              <a:t>Absent or Early Dismissal</a:t>
            </a:r>
          </a:p>
        </p:txBody>
      </p:sp>
      <p:sp>
        <p:nvSpPr>
          <p:cNvPr id="3" name="Text Placeholder 2"/>
          <p:cNvSpPr>
            <a:spLocks noGrp="1"/>
          </p:cNvSpPr>
          <p:nvPr>
            <p:ph type="body" idx="1"/>
          </p:nvPr>
        </p:nvSpPr>
        <p:spPr>
          <a:xfrm>
            <a:off x="685801" y="1628384"/>
            <a:ext cx="10394707" cy="3753497"/>
          </a:xfrm>
        </p:spPr>
        <p:txBody>
          <a:bodyPr>
            <a:normAutofit lnSpcReduction="10000"/>
          </a:bodyPr>
          <a:lstStyle/>
          <a:p>
            <a:pPr marL="342900" indent="-342900">
              <a:buFont typeface="Arial" panose="020B0604020202020204" pitchFamily="34" charset="0"/>
              <a:buChar char="•"/>
            </a:pPr>
            <a:r>
              <a:rPr lang="en-US" sz="2800" dirty="0">
                <a:solidFill>
                  <a:schemeClr val="tx1"/>
                </a:solidFill>
              </a:rPr>
              <a:t>Please send a note to </a:t>
            </a:r>
            <a:r>
              <a:rPr lang="en-US" sz="2800" dirty="0" err="1">
                <a:solidFill>
                  <a:schemeClr val="tx1"/>
                </a:solidFill>
              </a:rPr>
              <a:t>lHSattendance</a:t>
            </a:r>
            <a:r>
              <a:rPr lang="en-US" sz="2800" dirty="0">
                <a:solidFill>
                  <a:schemeClr val="tx1"/>
                </a:solidFill>
              </a:rPr>
              <a:t> @carrollk12.org for us to excuse your absence or early dismissal.  </a:t>
            </a:r>
          </a:p>
          <a:p>
            <a:pPr marL="342900" indent="-342900">
              <a:buFont typeface="Arial" panose="020B0604020202020204" pitchFamily="34" charset="0"/>
              <a:buChar char="•"/>
            </a:pPr>
            <a:r>
              <a:rPr lang="en-US" sz="2800" dirty="0">
                <a:solidFill>
                  <a:schemeClr val="tx1"/>
                </a:solidFill>
              </a:rPr>
              <a:t>Student is given a pass for early dismissal.  They can sign in and out.  You don’t have to come inside to get them!</a:t>
            </a:r>
          </a:p>
          <a:p>
            <a:pPr marL="342900" indent="-342900">
              <a:buFont typeface="Arial" panose="020B0604020202020204" pitchFamily="34" charset="0"/>
              <a:buChar char="•"/>
            </a:pPr>
            <a:r>
              <a:rPr lang="en-US" sz="2800" dirty="0">
                <a:solidFill>
                  <a:schemeClr val="tx1"/>
                </a:solidFill>
              </a:rPr>
              <a:t>Please do not respond to a text from your student to come get them if they are ill.  Students who are ill must be signed out through the nurse’s office.</a:t>
            </a:r>
          </a:p>
        </p:txBody>
      </p:sp>
    </p:spTree>
    <p:extLst>
      <p:ext uri="{BB962C8B-B14F-4D97-AF65-F5344CB8AC3E}">
        <p14:creationId xmlns:p14="http://schemas.microsoft.com/office/powerpoint/2010/main" val="238639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30" y="284967"/>
            <a:ext cx="10396882" cy="615875"/>
          </a:xfrm>
        </p:spPr>
        <p:txBody>
          <a:bodyPr>
            <a:normAutofit fontScale="90000"/>
          </a:bodyPr>
          <a:lstStyle/>
          <a:p>
            <a:r>
              <a:rPr lang="en-US" dirty="0"/>
              <a:t>School Hours – Entry at 7:00 A.m.</a:t>
            </a:r>
          </a:p>
        </p:txBody>
      </p:sp>
      <p:sp>
        <p:nvSpPr>
          <p:cNvPr id="8" name="Content Placeholder 7"/>
          <p:cNvSpPr>
            <a:spLocks noGrp="1"/>
          </p:cNvSpPr>
          <p:nvPr>
            <p:ph sz="quarter" idx="13"/>
          </p:nvPr>
        </p:nvSpPr>
        <p:spPr>
          <a:xfrm>
            <a:off x="685800" y="1398494"/>
            <a:ext cx="5088714" cy="3976091"/>
          </a:xfrm>
        </p:spPr>
        <p:txBody>
          <a:bodyPr>
            <a:normAutofit fontScale="85000" lnSpcReduction="20000"/>
          </a:bodyPr>
          <a:lstStyle/>
          <a:p>
            <a:r>
              <a:rPr lang="en-US" dirty="0"/>
              <a:t>7:30: Pledge of allegiance  and Moment of silence</a:t>
            </a:r>
          </a:p>
          <a:p>
            <a:r>
              <a:rPr lang="en-US" dirty="0"/>
              <a:t>7:30-8:50: Mod 1</a:t>
            </a:r>
          </a:p>
          <a:p>
            <a:r>
              <a:rPr lang="en-US" dirty="0"/>
              <a:t>8:55-9:30: Advisory/Paws</a:t>
            </a:r>
          </a:p>
          <a:p>
            <a:pPr lvl="1"/>
            <a:r>
              <a:rPr lang="en-US" dirty="0"/>
              <a:t>Morning Announcements</a:t>
            </a:r>
          </a:p>
          <a:p>
            <a:r>
              <a:rPr lang="en-US" dirty="0"/>
              <a:t>9:35-10:55: Mod 2</a:t>
            </a:r>
          </a:p>
          <a:p>
            <a:r>
              <a:rPr lang="en-US" dirty="0"/>
              <a:t>11:00-12:55- Mod 3</a:t>
            </a:r>
          </a:p>
          <a:p>
            <a:pPr lvl="1"/>
            <a:r>
              <a:rPr lang="en-US" dirty="0"/>
              <a:t>11:00-11:25 (A Lunch)</a:t>
            </a:r>
          </a:p>
          <a:p>
            <a:pPr lvl="1"/>
            <a:r>
              <a:rPr lang="en-US" dirty="0"/>
              <a:t>11:30-11:55 (B lunch)</a:t>
            </a:r>
          </a:p>
          <a:p>
            <a:pPr lvl="1"/>
            <a:r>
              <a:rPr lang="en-US" dirty="0"/>
              <a:t>12:00-12:25 (C lunch)</a:t>
            </a:r>
          </a:p>
          <a:p>
            <a:pPr lvl="1"/>
            <a:r>
              <a:rPr lang="en-US" dirty="0"/>
              <a:t>12:30-12:55 (D lunch)</a:t>
            </a:r>
          </a:p>
          <a:p>
            <a:r>
              <a:rPr lang="en-US" dirty="0"/>
              <a:t>1:00-2:20: Mod 4</a:t>
            </a:r>
          </a:p>
          <a:p>
            <a:endParaRPr lang="en-US" dirty="0"/>
          </a:p>
        </p:txBody>
      </p:sp>
      <p:sp>
        <p:nvSpPr>
          <p:cNvPr id="13" name="Content Placeholder 12"/>
          <p:cNvSpPr>
            <a:spLocks noGrp="1"/>
          </p:cNvSpPr>
          <p:nvPr>
            <p:ph sz="quarter" idx="14"/>
          </p:nvPr>
        </p:nvSpPr>
        <p:spPr>
          <a:xfrm>
            <a:off x="5993971" y="1032734"/>
            <a:ext cx="5086538" cy="4341851"/>
          </a:xfrm>
        </p:spPr>
        <p:txBody>
          <a:bodyPr>
            <a:normAutofit fontScale="92500" lnSpcReduction="10000"/>
          </a:bodyPr>
          <a:lstStyle/>
          <a:p>
            <a:pPr>
              <a:lnSpc>
                <a:spcPct val="90000"/>
              </a:lnSpc>
              <a:buClr>
                <a:schemeClr val="accent3"/>
              </a:buClr>
              <a:buNone/>
              <a:defRPr/>
            </a:pPr>
            <a:r>
              <a:rPr lang="en-US" dirty="0">
                <a:latin typeface="Impact" panose="020B0806030902050204" pitchFamily="34" charset="0"/>
              </a:rPr>
              <a:t>Liberty runs on a 4-mod schedule.  What does this mean?</a:t>
            </a:r>
          </a:p>
          <a:p>
            <a:pPr>
              <a:lnSpc>
                <a:spcPct val="90000"/>
              </a:lnSpc>
              <a:buClr>
                <a:schemeClr val="accent3"/>
              </a:buClr>
              <a:buNone/>
              <a:defRPr/>
            </a:pPr>
            <a:r>
              <a:rPr lang="en-US" dirty="0">
                <a:latin typeface="Impact" panose="020B0806030902050204" pitchFamily="34" charset="0"/>
              </a:rPr>
              <a:t>A/B Day</a:t>
            </a:r>
          </a:p>
          <a:p>
            <a:pPr>
              <a:lnSpc>
                <a:spcPct val="90000"/>
              </a:lnSpc>
              <a:buClr>
                <a:schemeClr val="accent3"/>
              </a:buClr>
              <a:buNone/>
              <a:defRPr/>
            </a:pPr>
            <a:r>
              <a:rPr lang="en-US" dirty="0">
                <a:latin typeface="Impact" panose="020B0806030902050204" pitchFamily="34" charset="0"/>
              </a:rPr>
              <a:t>We have four marking periods which make up two semesters.  Each semester (Fall/Spring) is 18 weeks long.  </a:t>
            </a:r>
          </a:p>
          <a:p>
            <a:pPr>
              <a:lnSpc>
                <a:spcPct val="90000"/>
              </a:lnSpc>
              <a:buClr>
                <a:schemeClr val="accent3"/>
              </a:buClr>
              <a:buNone/>
              <a:defRPr/>
            </a:pPr>
            <a:r>
              <a:rPr lang="en-US" dirty="0">
                <a:latin typeface="Impact" panose="020B0806030902050204" pitchFamily="34" charset="0"/>
              </a:rPr>
              <a:t>Classes meet for 83-88 minutes.</a:t>
            </a:r>
          </a:p>
          <a:p>
            <a:pPr>
              <a:lnSpc>
                <a:spcPct val="90000"/>
              </a:lnSpc>
              <a:buClr>
                <a:schemeClr val="accent3"/>
              </a:buClr>
              <a:buNone/>
              <a:defRPr/>
            </a:pPr>
            <a:r>
              <a:rPr lang="en-US" dirty="0">
                <a:latin typeface="Impact" panose="020B0806030902050204" pitchFamily="34" charset="0"/>
              </a:rPr>
              <a:t>Classes are either 1 credit </a:t>
            </a:r>
            <a:r>
              <a:rPr lang="en-US" sz="1400" dirty="0">
                <a:latin typeface="Impact" panose="020B0806030902050204" pitchFamily="34" charset="0"/>
              </a:rPr>
              <a:t>(meeting every day for 1 semester or every other day for a year) </a:t>
            </a:r>
            <a:r>
              <a:rPr lang="en-US" dirty="0">
                <a:latin typeface="Impact" panose="020B0806030902050204" pitchFamily="34" charset="0"/>
              </a:rPr>
              <a:t>or ½ credit </a:t>
            </a:r>
            <a:r>
              <a:rPr lang="en-US" sz="1400" dirty="0">
                <a:latin typeface="Impact" panose="020B0806030902050204" pitchFamily="34" charset="0"/>
              </a:rPr>
              <a:t>(meeting every other day for a semester) 10% final exam for final grade</a:t>
            </a:r>
          </a:p>
          <a:p>
            <a:pPr>
              <a:lnSpc>
                <a:spcPct val="90000"/>
              </a:lnSpc>
              <a:buClr>
                <a:schemeClr val="accent3"/>
              </a:buClr>
              <a:buNone/>
              <a:defRPr/>
            </a:pPr>
            <a:r>
              <a:rPr lang="en-US" dirty="0">
                <a:latin typeface="Impact" panose="020B0806030902050204" pitchFamily="34" charset="0"/>
              </a:rPr>
              <a:t>Lunch is assigned according to your third mod class.</a:t>
            </a:r>
          </a:p>
          <a:p>
            <a:pPr>
              <a:lnSpc>
                <a:spcPct val="90000"/>
              </a:lnSpc>
              <a:buClr>
                <a:schemeClr val="accent3"/>
              </a:buClr>
              <a:buNone/>
              <a:defRPr/>
            </a:pPr>
            <a:r>
              <a:rPr lang="en-US" dirty="0">
                <a:latin typeface="Impact" panose="020B0806030902050204" pitchFamily="34" charset="0"/>
              </a:rPr>
              <a:t>Students can earn a total of 8 credits per year.</a:t>
            </a:r>
          </a:p>
          <a:p>
            <a:endParaRPr lang="en-US" dirty="0"/>
          </a:p>
        </p:txBody>
      </p:sp>
    </p:spTree>
    <p:extLst>
      <p:ext uri="{BB962C8B-B14F-4D97-AF65-F5344CB8AC3E}">
        <p14:creationId xmlns:p14="http://schemas.microsoft.com/office/powerpoint/2010/main" val="38368500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5163" y="250340"/>
            <a:ext cx="7820810" cy="2600436"/>
          </a:xfrm>
          <a:prstGeom prst="rect">
            <a:avLst/>
          </a:prstGeom>
        </p:spPr>
      </p:pic>
      <p:pic>
        <p:nvPicPr>
          <p:cNvPr id="3" name="Picture 2"/>
          <p:cNvPicPr>
            <a:picLocks noChangeAspect="1"/>
          </p:cNvPicPr>
          <p:nvPr/>
        </p:nvPicPr>
        <p:blipFill>
          <a:blip r:embed="rId3"/>
          <a:stretch>
            <a:fillRect/>
          </a:stretch>
        </p:blipFill>
        <p:spPr>
          <a:xfrm>
            <a:off x="1635163" y="3154736"/>
            <a:ext cx="7820810" cy="2471513"/>
          </a:xfrm>
          <a:prstGeom prst="rect">
            <a:avLst/>
          </a:prstGeom>
        </p:spPr>
      </p:pic>
    </p:spTree>
    <p:extLst>
      <p:ext uri="{BB962C8B-B14F-4D97-AF65-F5344CB8AC3E}">
        <p14:creationId xmlns:p14="http://schemas.microsoft.com/office/powerpoint/2010/main" val="3977925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2657</Words>
  <Application>Microsoft Office PowerPoint</Application>
  <PresentationFormat>Widescreen</PresentationFormat>
  <Paragraphs>254</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Impact</vt:lpstr>
      <vt:lpstr>Times New Roman</vt:lpstr>
      <vt:lpstr>Wingdings</vt:lpstr>
      <vt:lpstr>Main Event</vt:lpstr>
      <vt:lpstr>A day in the Life of a Lion!</vt:lpstr>
      <vt:lpstr>You are Invited – Parents come in for Lobby tables, then leave student in auditorium</vt:lpstr>
      <vt:lpstr>Get to know us! </vt:lpstr>
      <vt:lpstr>https://lhs.carrollk12.org/ - School messenger sent home daily (contains morning announcements)  PLEASE READ EVERY DAY! - Counseling Message sent home weekly</vt:lpstr>
      <vt:lpstr>Car Drop off and Pick Up Student</vt:lpstr>
      <vt:lpstr>Tardy to School and Class</vt:lpstr>
      <vt:lpstr>Absent or Early Dismissal</vt:lpstr>
      <vt:lpstr>School Hours – Entry at 7:00 A.m.</vt:lpstr>
      <vt:lpstr>PowerPoint Presentation</vt:lpstr>
      <vt:lpstr>Reasons for a Schedule change</vt:lpstr>
      <vt:lpstr>Reasons NOT for a schedule change</vt:lpstr>
      <vt:lpstr>PAWS “Promoting Achievement with students” Advisory – 4 years</vt:lpstr>
      <vt:lpstr>PowerPoint Presentation</vt:lpstr>
      <vt:lpstr>How is high school different than Middle School?</vt:lpstr>
      <vt:lpstr>Bus Schedules</vt:lpstr>
      <vt:lpstr>Dismissal from LHS</vt:lpstr>
      <vt:lpstr>PE “uniforms”:</vt:lpstr>
      <vt:lpstr>School supply list –  BRING CCPS LAPTOP!</vt:lpstr>
      <vt:lpstr>On the first day:</vt:lpstr>
      <vt:lpstr>What to do on the first day?</vt:lpstr>
      <vt:lpstr>Things to know: </vt:lpstr>
      <vt:lpstr>School Security</vt:lpstr>
      <vt:lpstr>Cafeteria information –Lunch &amp; breakfast</vt:lpstr>
      <vt:lpstr>What lunch shift do I Eat?</vt:lpstr>
      <vt:lpstr> Parents Getting involved!</vt:lpstr>
      <vt:lpstr>Conference Nights – Signup genius</vt:lpstr>
      <vt:lpstr>PATHWAYS NIGHT Nov 7</vt:lpstr>
      <vt:lpstr>Meet the teacher Night Schedule</vt:lpstr>
      <vt:lpstr>Eligibility Policy</vt:lpstr>
      <vt:lpstr>Game Days!</vt:lpstr>
      <vt:lpstr>How do I get help?</vt:lpstr>
      <vt:lpstr>Homecoming traditions</vt:lpstr>
      <vt:lpstr>Frequently asked questions</vt:lpstr>
      <vt:lpstr>Welcome to the pride!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Lion!</dc:title>
  <dc:creator>Brown, Meghan</dc:creator>
  <cp:lastModifiedBy>Brown, Meghan</cp:lastModifiedBy>
  <cp:revision>18</cp:revision>
  <dcterms:created xsi:type="dcterms:W3CDTF">2021-08-04T16:35:55Z</dcterms:created>
  <dcterms:modified xsi:type="dcterms:W3CDTF">2024-08-07T14:02:44Z</dcterms:modified>
</cp:coreProperties>
</file>