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5" d="100"/>
          <a:sy n="65" d="100"/>
        </p:scale>
        <p:origin x="-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</a:t>
            </a:r>
            <a:br>
              <a:rPr lang="en-US" dirty="0" smtClean="0"/>
            </a:br>
            <a:r>
              <a:rPr lang="en-US" dirty="0" smtClean="0"/>
              <a:t>Mr. Craig’s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13566"/>
      </p:ext>
    </p:extLst>
  </p:cSld>
  <p:clrMapOvr>
    <a:masterClrMapping/>
  </p:clrMapOvr>
  <p:transition spd="slow" advTm="1131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 down the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Single file line on the right side </a:t>
            </a:r>
            <a:r>
              <a:rPr lang="en-US" smtClean="0"/>
              <a:t>of the hall</a:t>
            </a:r>
            <a:endParaRPr lang="en-US" dirty="0" smtClean="0"/>
          </a:p>
          <a:p>
            <a:r>
              <a:rPr lang="en-US" dirty="0" smtClean="0"/>
              <a:t>Each student is looking at the back of the student in front of them</a:t>
            </a:r>
          </a:p>
          <a:p>
            <a:r>
              <a:rPr lang="en-US" dirty="0" smtClean="0"/>
              <a:t>Talking in line is limited to level 1 (whisper).  Abuse of this will result in the line maintaining level 0 (silence).</a:t>
            </a:r>
          </a:p>
          <a:p>
            <a:r>
              <a:rPr lang="en-US" dirty="0" smtClean="0"/>
              <a:t>All students must keep their hands to themselves.</a:t>
            </a:r>
          </a:p>
          <a:p>
            <a:r>
              <a:rPr lang="en-US" dirty="0" smtClean="0"/>
              <a:t>It doesn’t matter if you’re friends and just messing around.   No pushing, hitting or horseplay.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8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 phones.  Ever.</a:t>
            </a:r>
          </a:p>
          <a:p>
            <a:r>
              <a:rPr lang="en-US" dirty="0" smtClean="0"/>
              <a:t>This is a state rule</a:t>
            </a:r>
          </a:p>
          <a:p>
            <a:r>
              <a:rPr lang="en-US" dirty="0" smtClean="0"/>
              <a:t>I have no wiggle room.  If I see a phone, whether in use or not, I am required to take it.  A parent will have to pick it up from the office</a:t>
            </a:r>
          </a:p>
          <a:p>
            <a:r>
              <a:rPr lang="en-US" dirty="0" smtClean="0"/>
              <a:t>Refusing to give up the phone results in further disciplinary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5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ixl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 will have a weekly assignment (most weeks) of 2 </a:t>
            </a:r>
            <a:r>
              <a:rPr lang="en-US" dirty="0" err="1" smtClean="0"/>
              <a:t>ixl</a:t>
            </a:r>
            <a:r>
              <a:rPr lang="en-US" dirty="0" smtClean="0"/>
              <a:t> lessons, most likely in the 8</a:t>
            </a:r>
            <a:r>
              <a:rPr lang="en-US" baseline="30000" dirty="0" smtClean="0"/>
              <a:t>th</a:t>
            </a:r>
            <a:r>
              <a:rPr lang="en-US" dirty="0" smtClean="0"/>
              <a:t> grade section.</a:t>
            </a:r>
          </a:p>
          <a:p>
            <a:r>
              <a:rPr lang="en-US" dirty="0" smtClean="0"/>
              <a:t>There may be lessons assigned from other grade levels when necessary.</a:t>
            </a:r>
          </a:p>
          <a:p>
            <a:r>
              <a:rPr lang="en-US" dirty="0" smtClean="0"/>
              <a:t>IXL must be completed at home and it is for a grade.</a:t>
            </a:r>
          </a:p>
          <a:p>
            <a:r>
              <a:rPr lang="en-US" dirty="0" smtClean="0"/>
              <a:t>Unless otherwise specified, calculators are not allowed on </a:t>
            </a:r>
            <a:r>
              <a:rPr lang="en-US" dirty="0" err="1" smtClean="0"/>
              <a:t>ixl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order to receive full credit, you must earn a </a:t>
            </a:r>
            <a:r>
              <a:rPr lang="en-US" dirty="0" err="1" smtClean="0"/>
              <a:t>smartscore</a:t>
            </a:r>
            <a:r>
              <a:rPr lang="en-US" dirty="0" smtClean="0"/>
              <a:t> of 85 or better on each assigned unit.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7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76582" y="2063396"/>
            <a:ext cx="9103925" cy="3311189"/>
          </a:xfrm>
        </p:spPr>
        <p:txBody>
          <a:bodyPr/>
          <a:lstStyle/>
          <a:p>
            <a:r>
              <a:rPr lang="en-US" dirty="0" smtClean="0"/>
              <a:t>I am Mr. Craig</a:t>
            </a:r>
          </a:p>
          <a:p>
            <a:r>
              <a:rPr lang="en-US" dirty="0" smtClean="0"/>
              <a:t>This is my ninth year teaching math</a:t>
            </a:r>
          </a:p>
          <a:p>
            <a:r>
              <a:rPr lang="en-US" dirty="0" smtClean="0"/>
              <a:t>Math is unquestionably the best subject</a:t>
            </a:r>
          </a:p>
          <a:p>
            <a:r>
              <a:rPr lang="en-US" dirty="0" smtClean="0"/>
              <a:t>I am married with three children</a:t>
            </a:r>
          </a:p>
          <a:p>
            <a:r>
              <a:rPr lang="en-US" dirty="0" smtClean="0"/>
              <a:t>I enjoy pro wrestling, horror movies and comic 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435">
        <p:split orient="vert"/>
      </p:transition>
    </mc:Choice>
    <mc:Fallback>
      <p:transition spd="slow" advTm="1043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are true except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1.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3.</a:t>
            </a:r>
          </a:p>
          <a:p>
            <a:r>
              <a:rPr lang="en-US" dirty="0" smtClean="0"/>
              <a:t>4.</a:t>
            </a:r>
          </a:p>
          <a:p>
            <a:r>
              <a:rPr lang="en-US" dirty="0" smtClean="0"/>
              <a:t>5.</a:t>
            </a:r>
          </a:p>
          <a:p>
            <a:r>
              <a:rPr lang="en-US" dirty="0" smtClean="0"/>
              <a:t>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8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I have for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53673" y="2063396"/>
            <a:ext cx="8826834" cy="3311189"/>
          </a:xfrm>
        </p:spPr>
        <p:txBody>
          <a:bodyPr/>
          <a:lstStyle/>
          <a:p>
            <a:r>
              <a:rPr lang="en-US" dirty="0" smtClean="0"/>
              <a:t>Paper</a:t>
            </a:r>
          </a:p>
          <a:p>
            <a:r>
              <a:rPr lang="en-US" dirty="0" smtClean="0"/>
              <a:t>Pencil</a:t>
            </a:r>
          </a:p>
          <a:p>
            <a:r>
              <a:rPr lang="en-US" dirty="0" smtClean="0"/>
              <a:t>Binder – 3 ring, whatever size</a:t>
            </a:r>
          </a:p>
          <a:p>
            <a:r>
              <a:rPr lang="en-US" dirty="0" smtClean="0"/>
              <a:t>Math workbook</a:t>
            </a:r>
          </a:p>
          <a:p>
            <a:r>
              <a:rPr lang="en-US" dirty="0" smtClean="0"/>
              <a:t>Calculator – TI-30Xa (not required, just helpful)</a:t>
            </a:r>
          </a:p>
          <a:p>
            <a:r>
              <a:rPr lang="en-US" dirty="0" smtClean="0"/>
              <a:t>A good attitude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93347"/>
      </p:ext>
    </p:extLst>
  </p:cSld>
  <p:clrMapOvr>
    <a:masterClrMapping/>
  </p:clrMapOvr>
  <p:transition spd="slow" advTm="10817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70909" y="2063396"/>
            <a:ext cx="8309598" cy="33111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Unit 0 – Think like a mathematician</a:t>
            </a:r>
          </a:p>
          <a:p>
            <a:r>
              <a:rPr lang="en-US" dirty="0" smtClean="0"/>
              <a:t>Unit 1 – probability and statistics</a:t>
            </a:r>
          </a:p>
          <a:p>
            <a:r>
              <a:rPr lang="en-US" dirty="0" smtClean="0"/>
              <a:t>Unit 2 – equivalent expressions</a:t>
            </a:r>
          </a:p>
          <a:p>
            <a:r>
              <a:rPr lang="en-US" dirty="0" smtClean="0"/>
              <a:t>Unit 3 – the real number system</a:t>
            </a:r>
          </a:p>
          <a:p>
            <a:r>
              <a:rPr lang="en-US" dirty="0" smtClean="0"/>
              <a:t>Unit 4 – equations, inequalities and applications</a:t>
            </a:r>
          </a:p>
          <a:p>
            <a:r>
              <a:rPr lang="en-US" dirty="0" smtClean="0"/>
              <a:t>Unit 5 – functions and scatterplots</a:t>
            </a:r>
          </a:p>
          <a:p>
            <a:r>
              <a:rPr lang="en-US" dirty="0" smtClean="0"/>
              <a:t>Unit 6 – lines and transformations</a:t>
            </a:r>
          </a:p>
          <a:p>
            <a:r>
              <a:rPr lang="en-US" dirty="0" smtClean="0"/>
              <a:t>Unit 7 – show what you know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31304"/>
      </p:ext>
    </p:extLst>
  </p:cSld>
  <p:clrMapOvr>
    <a:masterClrMapping/>
  </p:clrMapOvr>
  <p:transition spd="med" advTm="11166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Bathroom/water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37164" y="2063396"/>
            <a:ext cx="8143343" cy="3311189"/>
          </a:xfrm>
        </p:spPr>
        <p:txBody>
          <a:bodyPr/>
          <a:lstStyle/>
          <a:p>
            <a:r>
              <a:rPr lang="en-US" dirty="0" smtClean="0"/>
              <a:t>Only one person can leave the room at a time.</a:t>
            </a:r>
          </a:p>
          <a:p>
            <a:r>
              <a:rPr lang="en-US" dirty="0" smtClean="0"/>
              <a:t>Each person can only have one break each day</a:t>
            </a:r>
          </a:p>
          <a:p>
            <a:r>
              <a:rPr lang="en-US" dirty="0" smtClean="0"/>
              <a:t>The pass is the yellow construction vest</a:t>
            </a:r>
          </a:p>
          <a:p>
            <a:r>
              <a:rPr lang="en-US" dirty="0" smtClean="0"/>
              <a:t>You must wear the vest, not just carry it</a:t>
            </a:r>
          </a:p>
          <a:p>
            <a:r>
              <a:rPr lang="en-US" dirty="0" smtClean="0"/>
              <a:t>If there is arguing over who goes where next, this policy will be revoked and students will have to individually ask permission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8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209">
        <p:fade/>
      </p:transition>
    </mc:Choice>
    <mc:Fallback>
      <p:transition spd="med" advTm="112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Need/sharpen a pencil or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57237" y="2063396"/>
            <a:ext cx="7102764" cy="33111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are expected to bring a pencil to class but I have some for the days that you forget.</a:t>
            </a:r>
          </a:p>
          <a:p>
            <a:r>
              <a:rPr lang="en-US" dirty="0" smtClean="0"/>
              <a:t>You are expected to obtain necessary materials at the very beginning of class.</a:t>
            </a:r>
          </a:p>
          <a:p>
            <a:r>
              <a:rPr lang="en-US" dirty="0" smtClean="0"/>
              <a:t>Pencils and tissues are located on the two desks at the front of the room</a:t>
            </a:r>
          </a:p>
          <a:p>
            <a:r>
              <a:rPr lang="en-US" dirty="0" smtClean="0"/>
              <a:t>The pencil sharpener is on the wall next to the door</a:t>
            </a:r>
          </a:p>
          <a:p>
            <a:r>
              <a:rPr lang="en-US" dirty="0" smtClean="0"/>
              <a:t>Only one person up at a time</a:t>
            </a:r>
          </a:p>
          <a:p>
            <a:r>
              <a:rPr lang="en-US" dirty="0" smtClean="0"/>
              <a:t>Get up, do what you need to do and sit back down without conversing or creating distractions.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28037"/>
      </p:ext>
    </p:extLst>
  </p:cSld>
  <p:clrMapOvr>
    <a:masterClrMapping/>
  </p:clrMapOvr>
  <p:transition spd="slow" advTm="11404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77928"/>
              </p:ext>
            </p:extLst>
          </p:nvPr>
        </p:nvGraphicFramePr>
        <p:xfrm>
          <a:off x="406400" y="719665"/>
          <a:ext cx="10834254" cy="4646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709">
                  <a:extLst>
                    <a:ext uri="{9D8B030D-6E8A-4147-A177-3AD203B41FA5}">
                      <a16:colId xmlns:a16="http://schemas.microsoft.com/office/drawing/2014/main" val="660672901"/>
                    </a:ext>
                  </a:extLst>
                </a:gridCol>
                <a:gridCol w="1805709">
                  <a:extLst>
                    <a:ext uri="{9D8B030D-6E8A-4147-A177-3AD203B41FA5}">
                      <a16:colId xmlns:a16="http://schemas.microsoft.com/office/drawing/2014/main" val="2600421539"/>
                    </a:ext>
                  </a:extLst>
                </a:gridCol>
                <a:gridCol w="1805709">
                  <a:extLst>
                    <a:ext uri="{9D8B030D-6E8A-4147-A177-3AD203B41FA5}">
                      <a16:colId xmlns:a16="http://schemas.microsoft.com/office/drawing/2014/main" val="3583675626"/>
                    </a:ext>
                  </a:extLst>
                </a:gridCol>
                <a:gridCol w="1805709">
                  <a:extLst>
                    <a:ext uri="{9D8B030D-6E8A-4147-A177-3AD203B41FA5}">
                      <a16:colId xmlns:a16="http://schemas.microsoft.com/office/drawing/2014/main" val="3914444445"/>
                    </a:ext>
                  </a:extLst>
                </a:gridCol>
                <a:gridCol w="1805709">
                  <a:extLst>
                    <a:ext uri="{9D8B030D-6E8A-4147-A177-3AD203B41FA5}">
                      <a16:colId xmlns:a16="http://schemas.microsoft.com/office/drawing/2014/main" val="2003129490"/>
                    </a:ext>
                  </a:extLst>
                </a:gridCol>
                <a:gridCol w="1805709">
                  <a:extLst>
                    <a:ext uri="{9D8B030D-6E8A-4147-A177-3AD203B41FA5}">
                      <a16:colId xmlns:a16="http://schemas.microsoft.com/office/drawing/2014/main" val="111532057"/>
                    </a:ext>
                  </a:extLst>
                </a:gridCol>
              </a:tblGrid>
              <a:tr h="1073349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/>
                        <a:t>C</a:t>
                      </a:r>
                      <a:endParaRPr lang="en-US" sz="5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/>
                        <a:t>H</a:t>
                      </a:r>
                      <a:endParaRPr lang="en-US" sz="5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/>
                        <a:t>A</a:t>
                      </a:r>
                      <a:endParaRPr lang="en-US" sz="5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/>
                        <a:t>M</a:t>
                      </a:r>
                      <a:endParaRPr lang="en-US" sz="5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/>
                        <a:t>P</a:t>
                      </a:r>
                      <a:endParaRPr lang="en-US" sz="5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/>
                        <a:t>S</a:t>
                      </a:r>
                      <a:endParaRPr lang="en-US" sz="5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374779"/>
                  </a:ext>
                </a:extLst>
              </a:tr>
              <a:tr h="889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Lucida Console" panose="020B0609040504020204" pitchFamily="49" charset="0"/>
                        </a:rPr>
                        <a:t>Conversation Level</a:t>
                      </a:r>
                      <a:endParaRPr lang="en-US" sz="1600" dirty="0">
                        <a:latin typeface="Lucida Console" panose="020B060904050402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Lucida Console" panose="020B0609040504020204" pitchFamily="49" charset="0"/>
                        </a:rPr>
                        <a:t>Help</a:t>
                      </a:r>
                      <a:endParaRPr lang="en-US" sz="1600" dirty="0">
                        <a:latin typeface="Lucida Console" panose="020B060904050402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Lucida Console" panose="020B0609040504020204" pitchFamily="49" charset="0"/>
                        </a:rPr>
                        <a:t>Activity</a:t>
                      </a:r>
                      <a:endParaRPr lang="en-US" sz="1600" dirty="0">
                        <a:latin typeface="Lucida Console" panose="020B060904050402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Lucida Console" panose="020B0609040504020204" pitchFamily="49" charset="0"/>
                        </a:rPr>
                        <a:t>Movement</a:t>
                      </a:r>
                      <a:endParaRPr lang="en-US" sz="1600" dirty="0">
                        <a:latin typeface="Lucida Console" panose="020B060904050402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Lucida Console" panose="020B0609040504020204" pitchFamily="49" charset="0"/>
                        </a:rPr>
                        <a:t>Participation</a:t>
                      </a:r>
                      <a:endParaRPr lang="en-US" sz="1600" dirty="0">
                        <a:latin typeface="Lucida Console" panose="020B060904050402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Lucida Console" panose="020B0609040504020204" pitchFamily="49" charset="0"/>
                        </a:rPr>
                        <a:t>Success</a:t>
                      </a:r>
                      <a:endParaRPr lang="en-US" sz="1600" dirty="0">
                        <a:latin typeface="Lucida Console" panose="020B060904050402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436625"/>
                  </a:ext>
                </a:extLst>
              </a:tr>
              <a:tr h="2683372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400" dirty="0" smtClean="0">
                          <a:latin typeface="Lucida Console" panose="020B0609040504020204" pitchFamily="49" charset="0"/>
                        </a:rPr>
                        <a:t>0</a:t>
                      </a:r>
                      <a:r>
                        <a:rPr lang="en-US" sz="1400" baseline="0" dirty="0" smtClean="0">
                          <a:latin typeface="Lucida Console" panose="020B0609040504020204" pitchFamily="49" charset="0"/>
                        </a:rPr>
                        <a:t> No talking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sz="1400" baseline="0" dirty="0" smtClean="0">
                        <a:latin typeface="Lucida Console" panose="020B0609040504020204" pitchFamily="49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400" baseline="0" dirty="0" smtClean="0">
                          <a:latin typeface="Lucida Console" panose="020B0609040504020204" pitchFamily="49" charset="0"/>
                        </a:rPr>
                        <a:t>1 Whisper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sz="1400" baseline="0" dirty="0" smtClean="0">
                        <a:latin typeface="Lucida Console" panose="020B0609040504020204" pitchFamily="49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400" baseline="0" dirty="0" smtClean="0">
                          <a:latin typeface="Lucida Console" panose="020B0609040504020204" pitchFamily="49" charset="0"/>
                        </a:rPr>
                        <a:t>2 Partner Talk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sz="1400" baseline="0" dirty="0" smtClean="0">
                        <a:latin typeface="Lucida Console" panose="020B0609040504020204" pitchFamily="49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400" baseline="0" dirty="0" smtClean="0">
                          <a:latin typeface="Lucida Console" panose="020B0609040504020204" pitchFamily="49" charset="0"/>
                        </a:rPr>
                        <a:t>3 Presentation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sz="1400" baseline="0" dirty="0" smtClean="0">
                        <a:latin typeface="Lucida Console" panose="020B0609040504020204" pitchFamily="49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400" baseline="0" dirty="0" smtClean="0">
                          <a:latin typeface="Lucida Console" panose="020B0609040504020204" pitchFamily="49" charset="0"/>
                        </a:rPr>
                        <a:t>4 Outside Voice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sz="1400" baseline="0" dirty="0" smtClean="0">
                        <a:latin typeface="Lucida Console" panose="020B0609040504020204" pitchFamily="49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400" baseline="0" dirty="0" smtClean="0">
                          <a:latin typeface="Lucida Console" panose="020B0609040504020204" pitchFamily="49" charset="0"/>
                        </a:rPr>
                        <a:t>5 Yelling</a:t>
                      </a:r>
                      <a:endParaRPr lang="en-US" sz="1400" dirty="0">
                        <a:latin typeface="Lucida Console" panose="020B060904050402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Lucida Console" panose="020B0609040504020204" pitchFamily="49" charset="0"/>
                        </a:rPr>
                        <a:t>How to ask for help?</a:t>
                      </a:r>
                    </a:p>
                    <a:p>
                      <a:pPr algn="ctr"/>
                      <a:endParaRPr lang="en-US" sz="2000" dirty="0">
                        <a:latin typeface="Lucida Console" panose="020B060904050402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Lucida Console" panose="020B0609040504020204" pitchFamily="49" charset="0"/>
                        </a:rPr>
                        <a:t>What are we working on?</a:t>
                      </a:r>
                      <a:endParaRPr lang="en-US" sz="2000" dirty="0">
                        <a:latin typeface="Lucida Console" panose="020B060904050402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Lucida Console" panose="020B0609040504020204" pitchFamily="49" charset="0"/>
                        </a:rPr>
                        <a:t>How much movement?</a:t>
                      </a:r>
                      <a:endParaRPr lang="en-US" sz="2000" dirty="0">
                        <a:latin typeface="Lucida Console" panose="020B060904050402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Lucida Console" panose="020B0609040504020204" pitchFamily="49" charset="0"/>
                        </a:rPr>
                        <a:t>What does participation</a:t>
                      </a:r>
                      <a:r>
                        <a:rPr lang="en-US" sz="1600" baseline="0" dirty="0" smtClean="0">
                          <a:latin typeface="Lucida Console" panose="020B0609040504020204" pitchFamily="49" charset="0"/>
                        </a:rPr>
                        <a:t> look like?</a:t>
                      </a:r>
                      <a:endParaRPr lang="en-US" sz="1600" dirty="0">
                        <a:latin typeface="Lucida Console" panose="020B060904050402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Lucida Console" panose="020B0609040504020204" pitchFamily="49" charset="0"/>
                        </a:rPr>
                        <a:t>What does success look like?</a:t>
                      </a:r>
                      <a:endParaRPr lang="en-US" sz="2000" dirty="0">
                        <a:latin typeface="Lucida Console" panose="020B060904050402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7712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932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1404">
        <p15:prstTrans prst="crush"/>
      </p:transition>
    </mc:Choice>
    <mc:Fallback>
      <p:transition spd="slow" advTm="114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Your seat number is the same number as the laptop and calculator assigned to you.  Make sure both are put back properly when you are done.</a:t>
            </a:r>
          </a:p>
          <a:p>
            <a:r>
              <a:rPr lang="en-US" dirty="0" smtClean="0"/>
              <a:t>There are many times when I use seat number to call on students randomly.  I will roll a 20 sided die and use the number that comes up to call on the student in that seat.  If no one is in that seat, I roll again.</a:t>
            </a:r>
          </a:p>
          <a:p>
            <a:r>
              <a:rPr lang="en-US" dirty="0" smtClean="0"/>
              <a:t>I will choose a helper each morning by rolling the die.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7052</TotalTime>
  <Words>673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Impact</vt:lpstr>
      <vt:lpstr>Lucida Console</vt:lpstr>
      <vt:lpstr>Wingdings</vt:lpstr>
      <vt:lpstr>Main Event</vt:lpstr>
      <vt:lpstr>Welcome to  Mr. Craig’s class</vt:lpstr>
      <vt:lpstr>Who am I?</vt:lpstr>
      <vt:lpstr>All are true except one</vt:lpstr>
      <vt:lpstr>What should I have for class?</vt:lpstr>
      <vt:lpstr>What will we learn?</vt:lpstr>
      <vt:lpstr>Bathroom/water</vt:lpstr>
      <vt:lpstr>Need/sharpen a pencil or tissue</vt:lpstr>
      <vt:lpstr>PowerPoint Presentation</vt:lpstr>
      <vt:lpstr>Seat number</vt:lpstr>
      <vt:lpstr>Walking down the hall</vt:lpstr>
      <vt:lpstr>phones</vt:lpstr>
      <vt:lpstr>ixl</vt:lpstr>
    </vt:vector>
  </TitlesOfParts>
  <Company>Danville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Mr. Craig’s class</dc:title>
  <dc:creator>Sean Craig</dc:creator>
  <cp:lastModifiedBy>Sean Craig</cp:lastModifiedBy>
  <cp:revision>10</cp:revision>
  <dcterms:created xsi:type="dcterms:W3CDTF">2024-08-01T15:38:43Z</dcterms:created>
  <dcterms:modified xsi:type="dcterms:W3CDTF">2024-08-06T13:11:30Z</dcterms:modified>
</cp:coreProperties>
</file>