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Garamond" panose="02020404030301010803" pitchFamily="18"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49"/>
  </p:normalViewPr>
  <p:slideViewPr>
    <p:cSldViewPr snapToGrid="0" snapToObjects="1">
      <p:cViewPr varScale="1">
        <p:scale>
          <a:sx n="102" d="100"/>
          <a:sy n="102" d="100"/>
        </p:scale>
        <p:origin x="176" y="6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Shape 54"/>
          <p:cNvSpPr txBox="1">
            <a:spLocks noGrp="1"/>
          </p:cNvSpPr>
          <p:nvPr>
            <p:ph type="subTitle" idx="1"/>
          </p:nvPr>
        </p:nvSpPr>
        <p:spPr>
          <a:xfrm>
            <a:off x="311700" y="2834125"/>
            <a:ext cx="8520600" cy="792600"/>
          </a:xfrm>
          <a:prstGeom prst="rect">
            <a:avLst/>
          </a:prstGeom>
        </p:spPr>
        <p:txBody>
          <a:bodyPr wrap="square" lIns="91425" tIns="91425" rIns="91425" bIns="91425" anchor="t" anchorCtr="0">
            <a:noAutofit/>
          </a:bodyPr>
          <a:lstStyle/>
          <a:p>
            <a:pPr lvl="0">
              <a:spcBef>
                <a:spcPts val="0"/>
              </a:spcBef>
              <a:buNone/>
            </a:pPr>
            <a:r>
              <a:rPr lang="en" sz="5200">
                <a:solidFill>
                  <a:schemeClr val="dk1"/>
                </a:solidFill>
                <a:latin typeface="Garamond"/>
                <a:ea typeface="Garamond"/>
                <a:cs typeface="Garamond"/>
                <a:sym typeface="Garamond"/>
              </a:rPr>
              <a:t>NRHEG Title 1 Information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body" idx="1"/>
          </p:nvPr>
        </p:nvSpPr>
        <p:spPr>
          <a:xfrm>
            <a:off x="265800" y="65850"/>
            <a:ext cx="8566500" cy="5019300"/>
          </a:xfrm>
          <a:prstGeom prst="rect">
            <a:avLst/>
          </a:prstGeom>
        </p:spPr>
        <p:txBody>
          <a:bodyPr wrap="square" lIns="91425" tIns="91425" rIns="91425" bIns="91425" anchor="t" anchorCtr="0">
            <a:noAutofit/>
          </a:bodyPr>
          <a:lstStyle/>
          <a:p>
            <a:pPr lvl="0">
              <a:spcBef>
                <a:spcPts val="0"/>
              </a:spcBef>
              <a:buNone/>
            </a:pPr>
            <a:endParaRPr dirty="0"/>
          </a:p>
        </p:txBody>
      </p:sp>
      <p:pic>
        <p:nvPicPr>
          <p:cNvPr id="109" name="Shape 109"/>
          <p:cNvPicPr preferRelativeResize="0"/>
          <p:nvPr/>
        </p:nvPicPr>
        <p:blipFill>
          <a:blip r:embed="rId3">
            <a:alphaModFix/>
          </a:blip>
          <a:stretch>
            <a:fillRect/>
          </a:stretch>
        </p:blipFill>
        <p:spPr>
          <a:xfrm>
            <a:off x="1139867" y="65850"/>
            <a:ext cx="6613744" cy="5019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lgn="ctr">
              <a:spcBef>
                <a:spcPts val="0"/>
              </a:spcBef>
              <a:buNone/>
            </a:pPr>
            <a:r>
              <a:rPr lang="en" b="1">
                <a:latin typeface="Garamond"/>
                <a:ea typeface="Garamond"/>
                <a:cs typeface="Garamond"/>
                <a:sym typeface="Garamond"/>
              </a:rPr>
              <a:t>NRHEG Elementary Title 1 Staff</a:t>
            </a:r>
          </a:p>
        </p:txBody>
      </p:sp>
      <p:sp>
        <p:nvSpPr>
          <p:cNvPr id="60" name="Shape 60"/>
          <p:cNvSpPr txBox="1">
            <a:spLocks noGrp="1"/>
          </p:cNvSpPr>
          <p:nvPr>
            <p:ph type="body" idx="1"/>
          </p:nvPr>
        </p:nvSpPr>
        <p:spPr>
          <a:xfrm>
            <a:off x="311700" y="1017725"/>
            <a:ext cx="8520600" cy="3551100"/>
          </a:xfrm>
          <a:prstGeom prst="rect">
            <a:avLst/>
          </a:prstGeom>
        </p:spPr>
        <p:txBody>
          <a:bodyPr wrap="square" lIns="91425" tIns="91425" rIns="91425" bIns="91425" anchor="t" anchorCtr="0">
            <a:noAutofit/>
          </a:bodyPr>
          <a:lstStyle/>
          <a:p>
            <a:pPr lvl="0" algn="ctr" rtl="0">
              <a:lnSpc>
                <a:spcPct val="100000"/>
              </a:lnSpc>
              <a:spcBef>
                <a:spcPts val="0"/>
              </a:spcBef>
              <a:spcAft>
                <a:spcPts val="0"/>
              </a:spcAft>
              <a:buNone/>
            </a:pPr>
            <a:r>
              <a:rPr lang="en" sz="2000" b="1" dirty="0">
                <a:latin typeface="Garamond"/>
                <a:ea typeface="Garamond"/>
                <a:cs typeface="Garamond"/>
                <a:sym typeface="Garamond"/>
              </a:rPr>
              <a:t>Title 1 Coordinator and Lead Teacher:</a:t>
            </a:r>
          </a:p>
          <a:p>
            <a:pPr lvl="0" algn="ctr" rtl="0">
              <a:lnSpc>
                <a:spcPct val="100000"/>
              </a:lnSpc>
              <a:spcBef>
                <a:spcPts val="0"/>
              </a:spcBef>
              <a:spcAft>
                <a:spcPts val="0"/>
              </a:spcAft>
              <a:buNone/>
            </a:pPr>
            <a:r>
              <a:rPr lang="en" sz="2000" dirty="0">
                <a:latin typeface="Garamond"/>
                <a:ea typeface="Garamond"/>
                <a:cs typeface="Garamond"/>
                <a:sym typeface="Garamond"/>
              </a:rPr>
              <a:t>Sara </a:t>
            </a:r>
            <a:r>
              <a:rPr lang="en" sz="2000" dirty="0" err="1">
                <a:latin typeface="Garamond"/>
                <a:ea typeface="Garamond"/>
                <a:cs typeface="Garamond"/>
                <a:sym typeface="Garamond"/>
              </a:rPr>
              <a:t>Ihrke</a:t>
            </a:r>
            <a:endParaRPr lang="en" sz="2000" dirty="0">
              <a:latin typeface="Garamond"/>
              <a:ea typeface="Garamond"/>
              <a:cs typeface="Garamond"/>
              <a:sym typeface="Garamond"/>
            </a:endParaRPr>
          </a:p>
          <a:p>
            <a:pPr lvl="0" algn="ctr" rtl="0">
              <a:lnSpc>
                <a:spcPct val="100000"/>
              </a:lnSpc>
              <a:spcBef>
                <a:spcPts val="0"/>
              </a:spcBef>
              <a:spcAft>
                <a:spcPts val="0"/>
              </a:spcAft>
              <a:buNone/>
            </a:pPr>
            <a:r>
              <a:rPr lang="en" sz="2000" b="1" dirty="0">
                <a:latin typeface="Garamond"/>
                <a:ea typeface="Garamond"/>
                <a:cs typeface="Garamond"/>
                <a:sym typeface="Garamond"/>
              </a:rPr>
              <a:t>Paraprofessionals:</a:t>
            </a:r>
          </a:p>
          <a:p>
            <a:pPr lvl="0" algn="ctr" rtl="0">
              <a:lnSpc>
                <a:spcPct val="100000"/>
              </a:lnSpc>
              <a:spcBef>
                <a:spcPts val="0"/>
              </a:spcBef>
              <a:spcAft>
                <a:spcPts val="0"/>
              </a:spcAft>
              <a:buNone/>
            </a:pPr>
            <a:r>
              <a:rPr lang="en" sz="2000" dirty="0">
                <a:latin typeface="Garamond"/>
                <a:ea typeface="Garamond"/>
                <a:cs typeface="Garamond"/>
                <a:sym typeface="Garamond"/>
              </a:rPr>
              <a:t>Judy Christensen, Kim Routh, Bev Krause, Heather </a:t>
            </a:r>
            <a:r>
              <a:rPr lang="en" sz="2000" dirty="0" err="1">
                <a:latin typeface="Garamond"/>
                <a:ea typeface="Garamond"/>
                <a:cs typeface="Garamond"/>
                <a:sym typeface="Garamond"/>
              </a:rPr>
              <a:t>Calcamuggio</a:t>
            </a:r>
            <a:endParaRPr lang="en" sz="2000" dirty="0">
              <a:latin typeface="Garamond"/>
              <a:ea typeface="Garamond"/>
              <a:cs typeface="Garamond"/>
              <a:sym typeface="Garamond"/>
            </a:endParaRPr>
          </a:p>
          <a:p>
            <a:pPr lvl="0" algn="ctr" rtl="0">
              <a:lnSpc>
                <a:spcPct val="100000"/>
              </a:lnSpc>
              <a:spcBef>
                <a:spcPts val="0"/>
              </a:spcBef>
              <a:spcAft>
                <a:spcPts val="0"/>
              </a:spcAft>
              <a:buNone/>
            </a:pPr>
            <a:r>
              <a:rPr lang="en" sz="2000" b="1" dirty="0">
                <a:latin typeface="Garamond"/>
                <a:ea typeface="Garamond"/>
                <a:cs typeface="Garamond"/>
                <a:sym typeface="Garamond"/>
              </a:rPr>
              <a:t>Elementary Principal:</a:t>
            </a:r>
          </a:p>
          <a:p>
            <a:pPr lvl="0" algn="ctr" rtl="0">
              <a:lnSpc>
                <a:spcPct val="100000"/>
              </a:lnSpc>
              <a:spcBef>
                <a:spcPts val="0"/>
              </a:spcBef>
              <a:spcAft>
                <a:spcPts val="0"/>
              </a:spcAft>
              <a:buNone/>
            </a:pPr>
            <a:r>
              <a:rPr lang="en" sz="2000" dirty="0">
                <a:latin typeface="Garamond"/>
                <a:ea typeface="Garamond"/>
                <a:cs typeface="Garamond"/>
                <a:sym typeface="Garamond"/>
              </a:rPr>
              <a:t>Doug Anderson</a:t>
            </a:r>
          </a:p>
          <a:p>
            <a:pPr lvl="0" algn="ctr" rtl="0">
              <a:lnSpc>
                <a:spcPct val="100000"/>
              </a:lnSpc>
              <a:spcBef>
                <a:spcPts val="0"/>
              </a:spcBef>
              <a:spcAft>
                <a:spcPts val="0"/>
              </a:spcAft>
              <a:buNone/>
            </a:pPr>
            <a:endParaRPr sz="2000" dirty="0">
              <a:latin typeface="Garamond"/>
              <a:ea typeface="Garamond"/>
              <a:cs typeface="Garamond"/>
              <a:sym typeface="Garamond"/>
            </a:endParaRPr>
          </a:p>
          <a:p>
            <a:pPr lvl="0" algn="ctr" rtl="0">
              <a:lnSpc>
                <a:spcPct val="100000"/>
              </a:lnSpc>
              <a:spcBef>
                <a:spcPts val="0"/>
              </a:spcBef>
              <a:buNone/>
            </a:pPr>
            <a:endParaRPr sz="2000" dirty="0">
              <a:latin typeface="Garamond"/>
              <a:ea typeface="Garamond"/>
              <a:cs typeface="Garamond"/>
              <a:sym typeface="Garamond"/>
            </a:endParaRPr>
          </a:p>
          <a:p>
            <a:pPr lvl="0" algn="ctr" rtl="0">
              <a:lnSpc>
                <a:spcPct val="100000"/>
              </a:lnSpc>
              <a:spcBef>
                <a:spcPts val="0"/>
              </a:spcBef>
              <a:buNone/>
            </a:pPr>
            <a:endParaRPr sz="2000" dirty="0">
              <a:latin typeface="Garamond"/>
              <a:ea typeface="Garamond"/>
              <a:cs typeface="Garamond"/>
              <a:sym typeface="Garamond"/>
            </a:endParaRPr>
          </a:p>
          <a:p>
            <a:pPr lvl="0" algn="ctr" rtl="0">
              <a:lnSpc>
                <a:spcPct val="100000"/>
              </a:lnSpc>
              <a:spcBef>
                <a:spcPts val="0"/>
              </a:spcBef>
              <a:buNone/>
            </a:pPr>
            <a:endParaRPr sz="2000" dirty="0">
              <a:latin typeface="Garamond"/>
              <a:ea typeface="Garamond"/>
              <a:cs typeface="Garamond"/>
              <a:sym typeface="Garamond"/>
            </a:endParaRPr>
          </a:p>
        </p:txBody>
      </p:sp>
      <p:pic>
        <p:nvPicPr>
          <p:cNvPr id="61" name="Shape 61" descr="Screen Shot 2017-03-12 at 5.09.26 PM.png"/>
          <p:cNvPicPr preferRelativeResize="0"/>
          <p:nvPr/>
        </p:nvPicPr>
        <p:blipFill>
          <a:blip r:embed="rId3">
            <a:alphaModFix/>
          </a:blip>
          <a:stretch>
            <a:fillRect/>
          </a:stretch>
        </p:blipFill>
        <p:spPr>
          <a:xfrm>
            <a:off x="304800" y="2981099"/>
            <a:ext cx="8534400" cy="2113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311700" y="119270"/>
            <a:ext cx="8520600" cy="898455"/>
          </a:xfrm>
          <a:prstGeom prst="rect">
            <a:avLst/>
          </a:prstGeom>
        </p:spPr>
        <p:txBody>
          <a:bodyPr wrap="square" lIns="91425" tIns="91425" rIns="91425" bIns="91425" anchor="t" anchorCtr="0">
            <a:noAutofit/>
          </a:bodyPr>
          <a:lstStyle/>
          <a:p>
            <a:pPr lvl="0" algn="ctr">
              <a:spcBef>
                <a:spcPts val="0"/>
              </a:spcBef>
              <a:buNone/>
            </a:pPr>
            <a:r>
              <a:rPr lang="en" sz="1800" b="1" dirty="0">
                <a:latin typeface="Garamond"/>
                <a:ea typeface="Garamond"/>
                <a:cs typeface="Garamond"/>
                <a:sym typeface="Garamond"/>
              </a:rPr>
              <a:t>Title 1 Advisory Committee (2020-2021)</a:t>
            </a:r>
          </a:p>
        </p:txBody>
      </p:sp>
      <p:sp>
        <p:nvSpPr>
          <p:cNvPr id="67" name="Shape 67"/>
          <p:cNvSpPr txBox="1">
            <a:spLocks noGrp="1"/>
          </p:cNvSpPr>
          <p:nvPr>
            <p:ph type="body" idx="1"/>
          </p:nvPr>
        </p:nvSpPr>
        <p:spPr>
          <a:xfrm>
            <a:off x="311700" y="526774"/>
            <a:ext cx="8520600" cy="4532243"/>
          </a:xfrm>
          <a:prstGeom prst="rect">
            <a:avLst/>
          </a:prstGeom>
        </p:spPr>
        <p:txBody>
          <a:bodyPr wrap="square" lIns="91425" tIns="91425" rIns="91425" bIns="91425" anchor="t" anchorCtr="0">
            <a:noAutofit/>
          </a:bodyPr>
          <a:lstStyle/>
          <a:p>
            <a:pPr lvl="0">
              <a:lnSpc>
                <a:spcPct val="100000"/>
              </a:lnSpc>
              <a:spcBef>
                <a:spcPts val="0"/>
              </a:spcBef>
              <a:buNone/>
            </a:pPr>
            <a:r>
              <a:rPr lang="en" sz="1400" b="1" dirty="0">
                <a:latin typeface="Garamond"/>
                <a:ea typeface="Garamond"/>
                <a:cs typeface="Garamond"/>
                <a:sym typeface="Garamond"/>
              </a:rPr>
              <a:t>Sara </a:t>
            </a:r>
            <a:r>
              <a:rPr lang="en" sz="1400" b="1" dirty="0" err="1">
                <a:latin typeface="Garamond"/>
                <a:ea typeface="Garamond"/>
                <a:cs typeface="Garamond"/>
                <a:sym typeface="Garamond"/>
              </a:rPr>
              <a:t>Ihrke</a:t>
            </a:r>
            <a:r>
              <a:rPr lang="en" sz="1400" b="1" dirty="0">
                <a:latin typeface="Garamond"/>
                <a:ea typeface="Garamond"/>
                <a:cs typeface="Garamond"/>
                <a:sym typeface="Garamond"/>
              </a:rPr>
              <a:t>, Title 1 Coordinator and Title 1 Lead Teacher</a:t>
            </a:r>
          </a:p>
          <a:p>
            <a:pPr lvl="0">
              <a:lnSpc>
                <a:spcPct val="100000"/>
              </a:lnSpc>
              <a:spcBef>
                <a:spcPts val="0"/>
              </a:spcBef>
              <a:spcAft>
                <a:spcPts val="1000"/>
              </a:spcAft>
              <a:buNone/>
            </a:pPr>
            <a:r>
              <a:rPr lang="en" sz="1400" b="1" dirty="0">
                <a:latin typeface="Garamond"/>
                <a:ea typeface="Garamond"/>
                <a:cs typeface="Garamond"/>
                <a:sym typeface="Garamond"/>
              </a:rPr>
              <a:t>Judy Christensen, Title 1 Paraprofessional</a:t>
            </a:r>
          </a:p>
          <a:p>
            <a:pPr lvl="0">
              <a:lnSpc>
                <a:spcPct val="100000"/>
              </a:lnSpc>
              <a:spcBef>
                <a:spcPts val="0"/>
              </a:spcBef>
              <a:spcAft>
                <a:spcPts val="1000"/>
              </a:spcAft>
              <a:buNone/>
            </a:pPr>
            <a:r>
              <a:rPr lang="en" sz="1400" b="1" dirty="0">
                <a:latin typeface="Garamond"/>
                <a:ea typeface="Garamond"/>
                <a:cs typeface="Garamond"/>
                <a:sym typeface="Garamond"/>
              </a:rPr>
              <a:t>Pat </a:t>
            </a:r>
            <a:r>
              <a:rPr lang="en" sz="1400" b="1" dirty="0" err="1">
                <a:latin typeface="Garamond"/>
                <a:ea typeface="Garamond"/>
                <a:cs typeface="Garamond"/>
                <a:sym typeface="Garamond"/>
              </a:rPr>
              <a:t>Theuer</a:t>
            </a:r>
            <a:r>
              <a:rPr lang="en" sz="1400" b="1" dirty="0">
                <a:latin typeface="Garamond"/>
                <a:ea typeface="Garamond"/>
                <a:cs typeface="Garamond"/>
                <a:sym typeface="Garamond"/>
              </a:rPr>
              <a:t>, Data Coordinator</a:t>
            </a:r>
          </a:p>
          <a:p>
            <a:pPr lvl="0">
              <a:lnSpc>
                <a:spcPct val="100000"/>
              </a:lnSpc>
              <a:spcBef>
                <a:spcPts val="0"/>
              </a:spcBef>
              <a:buNone/>
            </a:pPr>
            <a:r>
              <a:rPr lang="en" sz="1400" b="1" dirty="0">
                <a:latin typeface="Garamond"/>
                <a:ea typeface="Garamond"/>
                <a:cs typeface="Garamond"/>
                <a:sym typeface="Garamond"/>
              </a:rPr>
              <a:t>Theresa </a:t>
            </a:r>
            <a:r>
              <a:rPr lang="en" sz="1400" b="1" dirty="0" err="1">
                <a:latin typeface="Garamond"/>
                <a:ea typeface="Garamond"/>
                <a:cs typeface="Garamond"/>
                <a:sym typeface="Garamond"/>
              </a:rPr>
              <a:t>Buendorf</a:t>
            </a:r>
            <a:r>
              <a:rPr lang="en" sz="1400" b="1" dirty="0">
                <a:latin typeface="Garamond"/>
                <a:ea typeface="Garamond"/>
                <a:cs typeface="Garamond"/>
                <a:sym typeface="Garamond"/>
              </a:rPr>
              <a:t>, Title 1 Parent </a:t>
            </a:r>
          </a:p>
          <a:p>
            <a:pPr lvl="0">
              <a:lnSpc>
                <a:spcPct val="100000"/>
              </a:lnSpc>
              <a:spcBef>
                <a:spcPts val="0"/>
              </a:spcBef>
              <a:buNone/>
            </a:pPr>
            <a:r>
              <a:rPr lang="en" sz="1400" b="1" dirty="0">
                <a:latin typeface="Garamond"/>
                <a:ea typeface="Garamond"/>
                <a:cs typeface="Garamond"/>
                <a:sym typeface="Garamond"/>
              </a:rPr>
              <a:t>Karen Flatness, Parent and School Board Member</a:t>
            </a:r>
          </a:p>
          <a:p>
            <a:pPr lvl="0">
              <a:lnSpc>
                <a:spcPct val="100000"/>
              </a:lnSpc>
              <a:spcBef>
                <a:spcPts val="0"/>
              </a:spcBef>
              <a:buNone/>
            </a:pPr>
            <a:r>
              <a:rPr lang="en" sz="1400" b="1" dirty="0">
                <a:latin typeface="Garamond"/>
                <a:ea typeface="Garamond"/>
                <a:cs typeface="Garamond"/>
                <a:sym typeface="Garamond"/>
              </a:rPr>
              <a:t>Nikki Cromwell, Title 1 Parent</a:t>
            </a:r>
          </a:p>
          <a:p>
            <a:pPr lvl="0">
              <a:lnSpc>
                <a:spcPct val="100000"/>
              </a:lnSpc>
              <a:spcBef>
                <a:spcPts val="0"/>
              </a:spcBef>
              <a:buNone/>
            </a:pPr>
            <a:r>
              <a:rPr lang="en" sz="1400" b="1" dirty="0">
                <a:latin typeface="Garamond"/>
                <a:ea typeface="Garamond"/>
                <a:cs typeface="Garamond"/>
                <a:sym typeface="Garamond"/>
              </a:rPr>
              <a:t>Jessica Williams, Elementary Classroom Teacher/Teaching-Learning Specialist</a:t>
            </a:r>
          </a:p>
          <a:p>
            <a:pPr lvl="0">
              <a:lnSpc>
                <a:spcPct val="100000"/>
              </a:lnSpc>
              <a:spcBef>
                <a:spcPts val="0"/>
              </a:spcBef>
              <a:buNone/>
            </a:pPr>
            <a:r>
              <a:rPr lang="en" sz="1400" b="1" dirty="0">
                <a:latin typeface="Garamond"/>
                <a:ea typeface="Garamond"/>
                <a:cs typeface="Garamond"/>
                <a:sym typeface="Garamond"/>
              </a:rPr>
              <a:t>Holly </a:t>
            </a:r>
            <a:r>
              <a:rPr lang="en" sz="1400" b="1" dirty="0" err="1">
                <a:latin typeface="Garamond"/>
                <a:ea typeface="Garamond"/>
                <a:cs typeface="Garamond"/>
                <a:sym typeface="Garamond"/>
              </a:rPr>
              <a:t>Nissen</a:t>
            </a:r>
            <a:r>
              <a:rPr lang="en" sz="1400" b="1" dirty="0">
                <a:latin typeface="Garamond"/>
                <a:ea typeface="Garamond"/>
                <a:cs typeface="Garamond"/>
                <a:sym typeface="Garamond"/>
              </a:rPr>
              <a:t>, Parent</a:t>
            </a:r>
          </a:p>
          <a:p>
            <a:pPr lvl="0">
              <a:lnSpc>
                <a:spcPct val="100000"/>
              </a:lnSpc>
              <a:spcBef>
                <a:spcPts val="0"/>
              </a:spcBef>
              <a:buNone/>
            </a:pPr>
            <a:r>
              <a:rPr lang="en" sz="1400" b="1" dirty="0">
                <a:latin typeface="Garamond"/>
                <a:ea typeface="Garamond"/>
                <a:cs typeface="Garamond"/>
                <a:sym typeface="Garamond"/>
              </a:rPr>
              <a:t>Amanda </a:t>
            </a:r>
            <a:r>
              <a:rPr lang="en" sz="1400" b="1" dirty="0" err="1">
                <a:latin typeface="Garamond"/>
                <a:ea typeface="Garamond"/>
                <a:cs typeface="Garamond"/>
                <a:sym typeface="Garamond"/>
              </a:rPr>
              <a:t>Bethke</a:t>
            </a:r>
            <a:r>
              <a:rPr lang="en" sz="1400" b="1" dirty="0">
                <a:latin typeface="Garamond"/>
                <a:ea typeface="Garamond"/>
                <a:cs typeface="Garamond"/>
                <a:sym typeface="Garamond"/>
              </a:rPr>
              <a:t>, Parent</a:t>
            </a:r>
          </a:p>
          <a:p>
            <a:pPr lvl="0">
              <a:lnSpc>
                <a:spcPct val="100000"/>
              </a:lnSpc>
              <a:spcBef>
                <a:spcPts val="0"/>
              </a:spcBef>
              <a:buNone/>
            </a:pPr>
            <a:r>
              <a:rPr lang="en" sz="1400" b="1" dirty="0">
                <a:latin typeface="Garamond"/>
                <a:ea typeface="Garamond"/>
                <a:cs typeface="Garamond"/>
                <a:sym typeface="Garamond"/>
              </a:rPr>
              <a:t>Doug Anderson, NRHEG Elementary Principal</a:t>
            </a:r>
          </a:p>
          <a:p>
            <a:pPr lvl="0">
              <a:lnSpc>
                <a:spcPct val="100000"/>
              </a:lnSpc>
              <a:spcBef>
                <a:spcPts val="0"/>
              </a:spcBef>
              <a:buNone/>
            </a:pPr>
            <a:r>
              <a:rPr lang="en" sz="1400" b="1" dirty="0">
                <a:latin typeface="Garamond"/>
                <a:ea typeface="Garamond"/>
                <a:cs typeface="Garamond"/>
                <a:sym typeface="Garamond"/>
              </a:rPr>
              <a:t>Linda </a:t>
            </a:r>
            <a:r>
              <a:rPr lang="en" sz="1400" b="1" dirty="0" err="1">
                <a:latin typeface="Garamond"/>
                <a:ea typeface="Garamond"/>
                <a:cs typeface="Garamond"/>
                <a:sym typeface="Garamond"/>
              </a:rPr>
              <a:t>Stadheim</a:t>
            </a:r>
            <a:r>
              <a:rPr lang="en" sz="1400" b="1" dirty="0">
                <a:latin typeface="Garamond"/>
                <a:ea typeface="Garamond"/>
                <a:cs typeface="Garamond"/>
                <a:sym typeface="Garamond"/>
              </a:rPr>
              <a:t>, Parent</a:t>
            </a:r>
          </a:p>
        </p:txBody>
      </p:sp>
      <p:sp>
        <p:nvSpPr>
          <p:cNvPr id="68" name="Shape 68"/>
          <p:cNvSpPr txBox="1"/>
          <p:nvPr/>
        </p:nvSpPr>
        <p:spPr>
          <a:xfrm>
            <a:off x="6185200" y="1017725"/>
            <a:ext cx="2689200" cy="3446700"/>
          </a:xfrm>
          <a:prstGeom prst="rect">
            <a:avLst/>
          </a:prstGeom>
          <a:noFill/>
          <a:ln>
            <a:noFill/>
          </a:ln>
        </p:spPr>
        <p:txBody>
          <a:bodyPr wrap="square" lIns="91425" tIns="91425" rIns="91425" bIns="91425" anchor="t" anchorCtr="0">
            <a:noAutofit/>
          </a:bodyPr>
          <a:lstStyle/>
          <a:p>
            <a:pPr lvl="0">
              <a:spcBef>
                <a:spcPts val="0"/>
              </a:spcBef>
              <a:buNone/>
            </a:pPr>
            <a:endParaRPr/>
          </a:p>
        </p:txBody>
      </p:sp>
      <p:pic>
        <p:nvPicPr>
          <p:cNvPr id="69" name="Shape 69" descr="download.jpeg"/>
          <p:cNvPicPr preferRelativeResize="0"/>
          <p:nvPr/>
        </p:nvPicPr>
        <p:blipFill>
          <a:blip r:embed="rId3">
            <a:alphaModFix/>
          </a:blip>
          <a:stretch>
            <a:fillRect/>
          </a:stretch>
        </p:blipFill>
        <p:spPr>
          <a:xfrm>
            <a:off x="5987073" y="1152475"/>
            <a:ext cx="3236850" cy="32224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lgn="ctr">
              <a:spcBef>
                <a:spcPts val="0"/>
              </a:spcBef>
              <a:buNone/>
            </a:pPr>
            <a:r>
              <a:rPr lang="en" b="1">
                <a:latin typeface="Garamond"/>
                <a:ea typeface="Garamond"/>
                <a:cs typeface="Garamond"/>
                <a:sym typeface="Garamond"/>
              </a:rPr>
              <a:t>~We Are Looking For Team Members~</a:t>
            </a:r>
          </a:p>
        </p:txBody>
      </p:sp>
      <p:sp>
        <p:nvSpPr>
          <p:cNvPr id="75" name="Shape 75"/>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lvl="0">
              <a:spcBef>
                <a:spcPts val="0"/>
              </a:spcBef>
              <a:buNone/>
            </a:pPr>
            <a:r>
              <a:rPr lang="en" b="1" dirty="0">
                <a:latin typeface="Garamond"/>
                <a:ea typeface="Garamond"/>
                <a:cs typeface="Garamond"/>
                <a:sym typeface="Garamond"/>
              </a:rPr>
              <a:t>We are seeking educators, parents, school board members, nonpublic school representatives, pupil services personnel and community members to continue to serve on the 2020-2021 Title 1 Parent Involvement Team. The Team gives us ongoing recommendations on a variety of issues related to Title I programs.</a:t>
            </a:r>
            <a:br>
              <a:rPr lang="en" b="1" dirty="0">
                <a:latin typeface="Garamond"/>
                <a:ea typeface="Garamond"/>
                <a:cs typeface="Garamond"/>
                <a:sym typeface="Garamond"/>
              </a:rPr>
            </a:br>
            <a:br>
              <a:rPr lang="en" b="1" dirty="0">
                <a:latin typeface="Garamond"/>
                <a:ea typeface="Garamond"/>
                <a:cs typeface="Garamond"/>
                <a:sym typeface="Garamond"/>
              </a:rPr>
            </a:br>
            <a:r>
              <a:rPr lang="en" b="1" dirty="0">
                <a:latin typeface="Garamond"/>
                <a:ea typeface="Garamond"/>
                <a:cs typeface="Garamond"/>
                <a:sym typeface="Garamond"/>
              </a:rPr>
              <a:t>The Elementary and Secondary Education Act (ESEA) of 2001, section 1903, requires each state that receives Title I funds to ensure that any state rules, regulations, and policies relating to Title I conforms to the purposes of Title I, and provide any such proposed rules, regulations, and policies to the Title I PIP for review and comment. We look forward to an exciting year of academic growth for all our students.</a:t>
            </a:r>
            <a:r>
              <a:rPr lang="en" b="1" dirty="0"/>
              <a:t> </a:t>
            </a:r>
            <a:br>
              <a:rPr lang="en" dirty="0"/>
            </a:br>
            <a:endParaRPr lang="e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body" idx="1"/>
          </p:nvPr>
        </p:nvSpPr>
        <p:spPr>
          <a:xfrm>
            <a:off x="311700" y="31225"/>
            <a:ext cx="8520600" cy="5012400"/>
          </a:xfrm>
          <a:prstGeom prst="rect">
            <a:avLst/>
          </a:prstGeom>
        </p:spPr>
        <p:txBody>
          <a:bodyPr wrap="square" lIns="91425" tIns="91425" rIns="91425" bIns="91425" anchor="t" anchorCtr="0">
            <a:noAutofit/>
          </a:bodyPr>
          <a:lstStyle/>
          <a:p>
            <a:pPr lvl="0" rtl="0">
              <a:spcBef>
                <a:spcPts val="0"/>
              </a:spcBef>
              <a:buNone/>
            </a:pPr>
            <a:r>
              <a:rPr lang="en" sz="1200">
                <a:latin typeface="Garamond"/>
                <a:ea typeface="Garamond"/>
                <a:cs typeface="Garamond"/>
                <a:sym typeface="Garamond"/>
              </a:rPr>
              <a:t>                                                                                                  </a:t>
            </a:r>
            <a:r>
              <a:rPr lang="en" sz="1200" b="1">
                <a:latin typeface="Garamond"/>
                <a:ea typeface="Garamond"/>
                <a:cs typeface="Garamond"/>
                <a:sym typeface="Garamond"/>
              </a:rPr>
              <a:t>   Title I Mission:</a:t>
            </a:r>
            <a:br>
              <a:rPr lang="en" sz="1200">
                <a:latin typeface="Garamond"/>
                <a:ea typeface="Garamond"/>
                <a:cs typeface="Garamond"/>
                <a:sym typeface="Garamond"/>
              </a:rPr>
            </a:br>
            <a:r>
              <a:rPr lang="en" sz="1200" b="1">
                <a:latin typeface="Garamond"/>
                <a:ea typeface="Garamond"/>
                <a:cs typeface="Garamond"/>
                <a:sym typeface="Garamond"/>
              </a:rPr>
              <a:t>“To provide additional instruction for students targeted to what they need to know in order to be successful on grade-level, high academic standards in reading and mathematics.”</a:t>
            </a:r>
          </a:p>
          <a:p>
            <a:pPr lvl="0">
              <a:spcBef>
                <a:spcPts val="0"/>
              </a:spcBef>
              <a:buNone/>
            </a:pPr>
            <a:br>
              <a:rPr lang="en" sz="1200">
                <a:latin typeface="Garamond"/>
                <a:ea typeface="Garamond"/>
                <a:cs typeface="Garamond"/>
                <a:sym typeface="Garamond"/>
              </a:rPr>
            </a:br>
            <a:r>
              <a:rPr lang="en" sz="1200" b="1">
                <a:solidFill>
                  <a:srgbClr val="FF0000"/>
                </a:solidFill>
                <a:latin typeface="Garamond"/>
                <a:ea typeface="Garamond"/>
                <a:cs typeface="Garamond"/>
                <a:sym typeface="Garamond"/>
              </a:rPr>
              <a:t>What is Title I?</a:t>
            </a:r>
            <a:r>
              <a:rPr lang="en" sz="1200" b="1">
                <a:latin typeface="Garamond"/>
                <a:ea typeface="Garamond"/>
                <a:cs typeface="Garamond"/>
                <a:sym typeface="Garamond"/>
              </a:rPr>
              <a:t> Title I is a federally funded program under the Elementary and Secondary Education Act (ESEA) of 1965. It is a source of funds to assist schools in providing additional instruction for students who need it in the area of reading and mathematics.</a:t>
            </a:r>
            <a:br>
              <a:rPr lang="en" sz="1200" b="1">
                <a:latin typeface="Garamond"/>
                <a:ea typeface="Garamond"/>
                <a:cs typeface="Garamond"/>
                <a:sym typeface="Garamond"/>
              </a:rPr>
            </a:br>
            <a:r>
              <a:rPr lang="en" sz="1200" b="1">
                <a:solidFill>
                  <a:srgbClr val="FF0000"/>
                </a:solidFill>
                <a:latin typeface="Garamond"/>
                <a:ea typeface="Garamond"/>
                <a:cs typeface="Garamond"/>
                <a:sym typeface="Garamond"/>
              </a:rPr>
              <a:t>Why do some schools receive Title I funds and others don’t?</a:t>
            </a:r>
            <a:r>
              <a:rPr lang="en" sz="1200" b="1">
                <a:latin typeface="Garamond"/>
                <a:ea typeface="Garamond"/>
                <a:cs typeface="Garamond"/>
                <a:sym typeface="Garamond"/>
              </a:rPr>
              <a:t> Title I funds are targeted to public schools with the greatest economic need, as determined by comparing their average percent of students who qualify for free or reduced lunch with the district’s average. Schools whose average is greater than the district’s average qualify for Title I funds.</a:t>
            </a:r>
            <a:br>
              <a:rPr lang="en" sz="1200" b="1">
                <a:latin typeface="Garamond"/>
                <a:ea typeface="Garamond"/>
                <a:cs typeface="Garamond"/>
                <a:sym typeface="Garamond"/>
              </a:rPr>
            </a:br>
            <a:r>
              <a:rPr lang="en" sz="1200" b="1">
                <a:solidFill>
                  <a:srgbClr val="FF0000"/>
                </a:solidFill>
                <a:latin typeface="Garamond"/>
                <a:ea typeface="Garamond"/>
                <a:cs typeface="Garamond"/>
                <a:sym typeface="Garamond"/>
              </a:rPr>
              <a:t>How do students become eligible for Title I services?</a:t>
            </a:r>
            <a:r>
              <a:rPr lang="en" sz="1200" b="1">
                <a:latin typeface="Garamond"/>
                <a:ea typeface="Garamond"/>
                <a:cs typeface="Garamond"/>
                <a:sym typeface="Garamond"/>
              </a:rPr>
              <a:t> When it comes to receiving services, it has nothing to do with economic need and everything to do with academic need. The criteria for eligibility are to be performing below grade level expectations in reading and/or mathematics. Teachers monitor the progress of students and refer students who meet these criteria.</a:t>
            </a:r>
            <a:br>
              <a:rPr lang="en" sz="1200" b="1">
                <a:latin typeface="Garamond"/>
                <a:ea typeface="Garamond"/>
                <a:cs typeface="Garamond"/>
                <a:sym typeface="Garamond"/>
              </a:rPr>
            </a:br>
            <a:r>
              <a:rPr lang="en" sz="1200" b="1">
                <a:solidFill>
                  <a:srgbClr val="FF0000"/>
                </a:solidFill>
                <a:latin typeface="Garamond"/>
                <a:ea typeface="Garamond"/>
                <a:cs typeface="Garamond"/>
                <a:sym typeface="Garamond"/>
              </a:rPr>
              <a:t>What kind of assistance is given to students receiving Title I services?</a:t>
            </a:r>
            <a:r>
              <a:rPr lang="en" sz="1200" b="1">
                <a:latin typeface="Garamond"/>
                <a:ea typeface="Garamond"/>
                <a:cs typeface="Garamond"/>
                <a:sym typeface="Garamond"/>
              </a:rPr>
              <a:t> Students may receive extra help in reading and/or mathematics from a licensed Title I teacher or highly-qualified paraprofessional assistant. Assistance is usually given in a small group setting so students are getting instruction targeted to their academic need, guided practice, and immediate feedback. The Title I program also uses specific intervention program(s) in reading and mathematics with staff who are specially trained to deliver the program(s).</a:t>
            </a:r>
            <a:br>
              <a:rPr lang="en" sz="1200" b="1">
                <a:latin typeface="Garamond"/>
                <a:ea typeface="Garamond"/>
                <a:cs typeface="Garamond"/>
                <a:sym typeface="Garamond"/>
              </a:rPr>
            </a:br>
            <a:r>
              <a:rPr lang="en" sz="1200" b="1">
                <a:solidFill>
                  <a:srgbClr val="FF0000"/>
                </a:solidFill>
                <a:latin typeface="Garamond"/>
                <a:ea typeface="Garamond"/>
                <a:cs typeface="Garamond"/>
                <a:sym typeface="Garamond"/>
              </a:rPr>
              <a:t>*Did you know-teacher quality matters?</a:t>
            </a:r>
            <a:br>
              <a:rPr lang="en" sz="1200" b="1">
                <a:latin typeface="Garamond"/>
                <a:ea typeface="Garamond"/>
                <a:cs typeface="Garamond"/>
                <a:sym typeface="Garamond"/>
              </a:rPr>
            </a:br>
            <a:r>
              <a:rPr lang="en" sz="1200" b="1">
                <a:latin typeface="Garamond"/>
                <a:ea typeface="Garamond"/>
                <a:cs typeface="Garamond"/>
                <a:sym typeface="Garamond"/>
              </a:rPr>
              <a:t>Teacher quality is important for your child’s achievement. If your child attends a Title I school, you have the right to know if your child’s teacher: Is certified for the grade level and subject he or she is teaching Is teaching under emergency or provisional status; Received a degree in certain subjects, and what level of education; Is using teacher’s paraprofessional; Is not highly qualified.</a:t>
            </a:r>
            <a:br>
              <a:rPr lang="en" sz="1200">
                <a:latin typeface="Garamond"/>
                <a:ea typeface="Garamond"/>
                <a:cs typeface="Garamond"/>
                <a:sym typeface="Garamond"/>
              </a:rPr>
            </a:br>
            <a:endParaRPr lang="en" sz="1200">
              <a:latin typeface="Garamond"/>
              <a:ea typeface="Garamond"/>
              <a:cs typeface="Garamond"/>
              <a:sym typeface="Garamon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body" idx="1"/>
          </p:nvPr>
        </p:nvSpPr>
        <p:spPr>
          <a:xfrm>
            <a:off x="311700" y="507725"/>
            <a:ext cx="8520600" cy="4446300"/>
          </a:xfrm>
          <a:prstGeom prst="rect">
            <a:avLst/>
          </a:prstGeom>
        </p:spPr>
        <p:txBody>
          <a:bodyPr wrap="square" lIns="91425" tIns="91425" rIns="91425" bIns="91425" anchor="t" anchorCtr="0">
            <a:noAutofit/>
          </a:bodyPr>
          <a:lstStyle/>
          <a:p>
            <a:pPr lvl="0" rtl="0">
              <a:lnSpc>
                <a:spcPct val="100000"/>
              </a:lnSpc>
              <a:spcBef>
                <a:spcPts val="0"/>
              </a:spcBef>
              <a:buNone/>
            </a:pPr>
            <a:r>
              <a:rPr lang="en" sz="1400" b="1">
                <a:latin typeface="Garamond"/>
                <a:ea typeface="Garamond"/>
                <a:cs typeface="Garamond"/>
                <a:sym typeface="Garamond"/>
              </a:rPr>
              <a:t>                                   District/School Mission Statement Emphasizing Parental Involvement:</a:t>
            </a:r>
          </a:p>
          <a:p>
            <a:pPr lvl="0" rtl="0">
              <a:lnSpc>
                <a:spcPct val="100000"/>
              </a:lnSpc>
              <a:spcBef>
                <a:spcPts val="0"/>
              </a:spcBef>
              <a:buNone/>
            </a:pPr>
            <a:br>
              <a:rPr lang="en" sz="1400">
                <a:latin typeface="Garamond"/>
                <a:ea typeface="Garamond"/>
                <a:cs typeface="Garamond"/>
                <a:sym typeface="Garamond"/>
              </a:rPr>
            </a:br>
            <a:r>
              <a:rPr lang="en" sz="1400" b="1">
                <a:latin typeface="Garamond"/>
                <a:ea typeface="Garamond"/>
                <a:cs typeface="Garamond"/>
                <a:sym typeface="Garamond"/>
              </a:rPr>
              <a:t>NRHEG Elementary School is committed to the goal of providing quality education for every child in this district. To this end, we want to establish partnerships with parents and with the community. Everyone gains if school and home work together to promote high achievement by our children. Neither home nor school can do the job alone. Parents play an extremely important role as children’s first teachers. Their support for their children and for the school is critical to</a:t>
            </a:r>
            <a:br>
              <a:rPr lang="en" sz="1400" b="1">
                <a:latin typeface="Garamond"/>
                <a:ea typeface="Garamond"/>
                <a:cs typeface="Garamond"/>
                <a:sym typeface="Garamond"/>
              </a:rPr>
            </a:br>
            <a:r>
              <a:rPr lang="en" sz="1400" b="1">
                <a:latin typeface="Garamond"/>
                <a:ea typeface="Garamond"/>
                <a:cs typeface="Garamond"/>
                <a:sym typeface="Garamond"/>
              </a:rPr>
              <a:t>their children’s success at every step along the way.</a:t>
            </a:r>
          </a:p>
          <a:p>
            <a:pPr lvl="0" algn="ctr">
              <a:lnSpc>
                <a:spcPct val="100000"/>
              </a:lnSpc>
              <a:spcBef>
                <a:spcPts val="0"/>
              </a:spcBef>
              <a:buClr>
                <a:schemeClr val="dk1"/>
              </a:buClr>
              <a:buSzPct val="78571"/>
              <a:buFont typeface="Arial"/>
              <a:buNone/>
            </a:pPr>
            <a:r>
              <a:rPr lang="en" sz="1400" b="1">
                <a:solidFill>
                  <a:srgbClr val="FF0000"/>
                </a:solidFill>
                <a:latin typeface="Garamond"/>
                <a:ea typeface="Garamond"/>
                <a:cs typeface="Garamond"/>
                <a:sym typeface="Garamond"/>
              </a:rPr>
              <a:t>Mission Statement:</a:t>
            </a:r>
            <a:br>
              <a:rPr lang="en" sz="1400" b="1">
                <a:latin typeface="Garamond"/>
                <a:ea typeface="Garamond"/>
                <a:cs typeface="Garamond"/>
                <a:sym typeface="Garamond"/>
              </a:rPr>
            </a:br>
            <a:r>
              <a:rPr lang="en" sz="1400" b="1">
                <a:latin typeface="Garamond"/>
                <a:ea typeface="Garamond"/>
                <a:cs typeface="Garamond"/>
                <a:sym typeface="Garamond"/>
              </a:rPr>
              <a:t>Empowering students with knowledge and skills to succeed.</a:t>
            </a:r>
            <a:br>
              <a:rPr lang="en" sz="1400" b="1">
                <a:latin typeface="Garamond"/>
                <a:ea typeface="Garamond"/>
                <a:cs typeface="Garamond"/>
                <a:sym typeface="Garamond"/>
              </a:rPr>
            </a:br>
            <a:r>
              <a:rPr lang="en" sz="1400" b="1">
                <a:solidFill>
                  <a:srgbClr val="FF0000"/>
                </a:solidFill>
                <a:latin typeface="Garamond"/>
                <a:ea typeface="Garamond"/>
                <a:cs typeface="Garamond"/>
                <a:sym typeface="Garamond"/>
              </a:rPr>
              <a:t>Vision Statement:</a:t>
            </a:r>
            <a:br>
              <a:rPr lang="en" sz="1400" b="1">
                <a:latin typeface="Garamond"/>
                <a:ea typeface="Garamond"/>
                <a:cs typeface="Garamond"/>
                <a:sym typeface="Garamond"/>
              </a:rPr>
            </a:br>
            <a:r>
              <a:rPr lang="en" sz="1400" b="1">
                <a:latin typeface="Garamond"/>
                <a:ea typeface="Garamond"/>
                <a:cs typeface="Garamond"/>
                <a:sym typeface="Garamond"/>
              </a:rPr>
              <a:t>To be the school district of choice, inspiring excellence in academics, arts, and activities.</a:t>
            </a:r>
            <a:br>
              <a:rPr lang="en" sz="1400" b="1">
                <a:latin typeface="Garamond"/>
                <a:ea typeface="Garamond"/>
                <a:cs typeface="Garamond"/>
                <a:sym typeface="Garamond"/>
              </a:rPr>
            </a:br>
            <a:r>
              <a:rPr lang="en" sz="1400" b="1">
                <a:latin typeface="Garamond"/>
                <a:ea typeface="Garamond"/>
                <a:cs typeface="Garamond"/>
                <a:sym typeface="Garamond"/>
              </a:rPr>
              <a:t>Panther Pride:  </a:t>
            </a:r>
            <a:r>
              <a:rPr lang="en" sz="1400" b="1">
                <a:solidFill>
                  <a:srgbClr val="000000"/>
                </a:solidFill>
                <a:latin typeface="Garamond"/>
                <a:ea typeface="Garamond"/>
                <a:cs typeface="Garamond"/>
                <a:sym typeface="Garamond"/>
              </a:rPr>
              <a:t>B</a:t>
            </a:r>
            <a:r>
              <a:rPr lang="en" sz="1400" b="1">
                <a:latin typeface="Garamond"/>
                <a:ea typeface="Garamond"/>
                <a:cs typeface="Garamond"/>
                <a:sym typeface="Garamond"/>
              </a:rPr>
              <a:t>e </a:t>
            </a:r>
            <a:r>
              <a:rPr lang="en" sz="1400" b="1">
                <a:solidFill>
                  <a:srgbClr val="FF0000"/>
                </a:solidFill>
                <a:latin typeface="Garamond"/>
                <a:ea typeface="Garamond"/>
                <a:cs typeface="Garamond"/>
                <a:sym typeface="Garamond"/>
              </a:rPr>
              <a:t>P</a:t>
            </a:r>
            <a:r>
              <a:rPr lang="en" sz="1400" b="1">
                <a:latin typeface="Garamond"/>
                <a:ea typeface="Garamond"/>
                <a:cs typeface="Garamond"/>
                <a:sym typeface="Garamond"/>
              </a:rPr>
              <a:t>o</a:t>
            </a:r>
            <a:r>
              <a:rPr lang="en" sz="1400" b="1">
                <a:solidFill>
                  <a:srgbClr val="FF0000"/>
                </a:solidFill>
                <a:latin typeface="Garamond"/>
                <a:ea typeface="Garamond"/>
                <a:cs typeface="Garamond"/>
                <a:sym typeface="Garamond"/>
              </a:rPr>
              <a:t>s</a:t>
            </a:r>
            <a:r>
              <a:rPr lang="en" sz="1400" b="1">
                <a:latin typeface="Garamond"/>
                <a:ea typeface="Garamond"/>
                <a:cs typeface="Garamond"/>
                <a:sym typeface="Garamond"/>
              </a:rPr>
              <a:t>i</a:t>
            </a:r>
            <a:r>
              <a:rPr lang="en" sz="1400" b="1">
                <a:solidFill>
                  <a:srgbClr val="FF0000"/>
                </a:solidFill>
                <a:latin typeface="Garamond"/>
                <a:ea typeface="Garamond"/>
                <a:cs typeface="Garamond"/>
                <a:sym typeface="Garamond"/>
              </a:rPr>
              <a:t>t</a:t>
            </a:r>
            <a:r>
              <a:rPr lang="en" sz="1400" b="1">
                <a:latin typeface="Garamond"/>
                <a:ea typeface="Garamond"/>
                <a:cs typeface="Garamond"/>
                <a:sym typeface="Garamond"/>
              </a:rPr>
              <a:t>i</a:t>
            </a:r>
            <a:r>
              <a:rPr lang="en" sz="1400" b="1">
                <a:solidFill>
                  <a:srgbClr val="FF0000"/>
                </a:solidFill>
                <a:latin typeface="Garamond"/>
                <a:ea typeface="Garamond"/>
                <a:cs typeface="Garamond"/>
                <a:sym typeface="Garamond"/>
              </a:rPr>
              <a:t>v</a:t>
            </a:r>
            <a:r>
              <a:rPr lang="en" sz="1400" b="1">
                <a:latin typeface="Garamond"/>
                <a:ea typeface="Garamond"/>
                <a:cs typeface="Garamond"/>
                <a:sym typeface="Garamond"/>
              </a:rPr>
              <a:t>e,</a:t>
            </a:r>
            <a:r>
              <a:rPr lang="en" sz="1400" b="1">
                <a:solidFill>
                  <a:srgbClr val="FF0000"/>
                </a:solidFill>
                <a:latin typeface="Garamond"/>
                <a:ea typeface="Garamond"/>
                <a:cs typeface="Garamond"/>
                <a:sym typeface="Garamond"/>
              </a:rPr>
              <a:t> R</a:t>
            </a:r>
            <a:r>
              <a:rPr lang="en" sz="1400" b="1">
                <a:latin typeface="Garamond"/>
                <a:ea typeface="Garamond"/>
                <a:cs typeface="Garamond"/>
                <a:sym typeface="Garamond"/>
              </a:rPr>
              <a:t>e</a:t>
            </a:r>
            <a:r>
              <a:rPr lang="en" sz="1400" b="1">
                <a:solidFill>
                  <a:srgbClr val="FF0000"/>
                </a:solidFill>
                <a:latin typeface="Garamond"/>
                <a:ea typeface="Garamond"/>
                <a:cs typeface="Garamond"/>
                <a:sym typeface="Garamond"/>
              </a:rPr>
              <a:t>s</a:t>
            </a:r>
            <a:r>
              <a:rPr lang="en" sz="1400" b="1">
                <a:latin typeface="Garamond"/>
                <a:ea typeface="Garamond"/>
                <a:cs typeface="Garamond"/>
                <a:sym typeface="Garamond"/>
              </a:rPr>
              <a:t>p</a:t>
            </a:r>
            <a:r>
              <a:rPr lang="en" sz="1400" b="1">
                <a:solidFill>
                  <a:srgbClr val="FF0000"/>
                </a:solidFill>
                <a:latin typeface="Garamond"/>
                <a:ea typeface="Garamond"/>
                <a:cs typeface="Garamond"/>
                <a:sym typeface="Garamond"/>
              </a:rPr>
              <a:t>e</a:t>
            </a:r>
            <a:r>
              <a:rPr lang="en" sz="1400" b="1">
                <a:latin typeface="Garamond"/>
                <a:ea typeface="Garamond"/>
                <a:cs typeface="Garamond"/>
                <a:sym typeface="Garamond"/>
              </a:rPr>
              <a:t>c</a:t>
            </a:r>
            <a:r>
              <a:rPr lang="en" sz="1400" b="1">
                <a:solidFill>
                  <a:srgbClr val="FF0000"/>
                </a:solidFill>
                <a:latin typeface="Garamond"/>
                <a:ea typeface="Garamond"/>
                <a:cs typeface="Garamond"/>
                <a:sym typeface="Garamond"/>
              </a:rPr>
              <a:t>t</a:t>
            </a:r>
            <a:r>
              <a:rPr lang="en" sz="1400" b="1">
                <a:latin typeface="Garamond"/>
                <a:ea typeface="Garamond"/>
                <a:cs typeface="Garamond"/>
                <a:sym typeface="Garamond"/>
              </a:rPr>
              <a:t>f</a:t>
            </a:r>
            <a:r>
              <a:rPr lang="en" sz="1400" b="1">
                <a:solidFill>
                  <a:srgbClr val="FF0000"/>
                </a:solidFill>
                <a:latin typeface="Garamond"/>
                <a:ea typeface="Garamond"/>
                <a:cs typeface="Garamond"/>
                <a:sym typeface="Garamond"/>
              </a:rPr>
              <a:t>u</a:t>
            </a:r>
            <a:r>
              <a:rPr lang="en" sz="1400" b="1">
                <a:latin typeface="Garamond"/>
                <a:ea typeface="Garamond"/>
                <a:cs typeface="Garamond"/>
                <a:sym typeface="Garamond"/>
              </a:rPr>
              <a:t>l, </a:t>
            </a:r>
            <a:r>
              <a:rPr lang="en" sz="1400" b="1">
                <a:solidFill>
                  <a:srgbClr val="FF0000"/>
                </a:solidFill>
                <a:latin typeface="Garamond"/>
                <a:ea typeface="Garamond"/>
                <a:cs typeface="Garamond"/>
                <a:sym typeface="Garamond"/>
              </a:rPr>
              <a:t>R</a:t>
            </a:r>
            <a:r>
              <a:rPr lang="en" sz="1400" b="1">
                <a:latin typeface="Garamond"/>
                <a:ea typeface="Garamond"/>
                <a:cs typeface="Garamond"/>
                <a:sym typeface="Garamond"/>
              </a:rPr>
              <a:t>e</a:t>
            </a:r>
            <a:r>
              <a:rPr lang="en" sz="1400" b="1">
                <a:solidFill>
                  <a:srgbClr val="FF0000"/>
                </a:solidFill>
                <a:latin typeface="Garamond"/>
                <a:ea typeface="Garamond"/>
                <a:cs typeface="Garamond"/>
                <a:sym typeface="Garamond"/>
              </a:rPr>
              <a:t>s</a:t>
            </a:r>
            <a:r>
              <a:rPr lang="en" sz="1400" b="1">
                <a:latin typeface="Garamond"/>
                <a:ea typeface="Garamond"/>
                <a:cs typeface="Garamond"/>
                <a:sym typeface="Garamond"/>
              </a:rPr>
              <a:t>p</a:t>
            </a:r>
            <a:r>
              <a:rPr lang="en" sz="1400" b="1">
                <a:solidFill>
                  <a:srgbClr val="FF0000"/>
                </a:solidFill>
                <a:latin typeface="Garamond"/>
                <a:ea typeface="Garamond"/>
                <a:cs typeface="Garamond"/>
                <a:sym typeface="Garamond"/>
              </a:rPr>
              <a:t>o</a:t>
            </a:r>
            <a:r>
              <a:rPr lang="en" sz="1400" b="1">
                <a:latin typeface="Garamond"/>
                <a:ea typeface="Garamond"/>
                <a:cs typeface="Garamond"/>
                <a:sym typeface="Garamond"/>
              </a:rPr>
              <a:t>n</a:t>
            </a:r>
            <a:r>
              <a:rPr lang="en" sz="1400" b="1">
                <a:solidFill>
                  <a:srgbClr val="FF0000"/>
                </a:solidFill>
                <a:latin typeface="Garamond"/>
                <a:ea typeface="Garamond"/>
                <a:cs typeface="Garamond"/>
                <a:sym typeface="Garamond"/>
              </a:rPr>
              <a:t>s</a:t>
            </a:r>
            <a:r>
              <a:rPr lang="en" sz="1400" b="1">
                <a:latin typeface="Garamond"/>
                <a:ea typeface="Garamond"/>
                <a:cs typeface="Garamond"/>
                <a:sym typeface="Garamond"/>
              </a:rPr>
              <a:t>i</a:t>
            </a:r>
            <a:r>
              <a:rPr lang="en" sz="1400" b="1">
                <a:solidFill>
                  <a:srgbClr val="FF0000"/>
                </a:solidFill>
                <a:latin typeface="Garamond"/>
                <a:ea typeface="Garamond"/>
                <a:cs typeface="Garamond"/>
                <a:sym typeface="Garamond"/>
              </a:rPr>
              <a:t>b</a:t>
            </a:r>
            <a:r>
              <a:rPr lang="en" sz="1400" b="1">
                <a:latin typeface="Garamond"/>
                <a:ea typeface="Garamond"/>
                <a:cs typeface="Garamond"/>
                <a:sym typeface="Garamond"/>
              </a:rPr>
              <a:t>l</a:t>
            </a:r>
            <a:r>
              <a:rPr lang="en" sz="1400" b="1">
                <a:solidFill>
                  <a:srgbClr val="FF0000"/>
                </a:solidFill>
                <a:latin typeface="Garamond"/>
                <a:ea typeface="Garamond"/>
                <a:cs typeface="Garamond"/>
                <a:sym typeface="Garamond"/>
              </a:rPr>
              <a:t>e</a:t>
            </a:r>
            <a:r>
              <a:rPr lang="en" sz="1400" b="1">
                <a:latin typeface="Garamond"/>
                <a:ea typeface="Garamond"/>
                <a:cs typeface="Garamond"/>
                <a:sym typeface="Garamond"/>
              </a:rPr>
              <a:t>, S</a:t>
            </a:r>
            <a:r>
              <a:rPr lang="en" sz="1400" b="1">
                <a:solidFill>
                  <a:srgbClr val="FF0000"/>
                </a:solidFill>
                <a:latin typeface="Garamond"/>
                <a:ea typeface="Garamond"/>
                <a:cs typeface="Garamond"/>
                <a:sym typeface="Garamond"/>
              </a:rPr>
              <a:t>a</a:t>
            </a:r>
            <a:r>
              <a:rPr lang="en" sz="1400" b="1">
                <a:latin typeface="Garamond"/>
                <a:ea typeface="Garamond"/>
                <a:cs typeface="Garamond"/>
                <a:sym typeface="Garamond"/>
              </a:rPr>
              <a:t>f</a:t>
            </a:r>
            <a:r>
              <a:rPr lang="en" sz="1400" b="1">
                <a:solidFill>
                  <a:srgbClr val="FF0000"/>
                </a:solidFill>
                <a:latin typeface="Garamond"/>
                <a:ea typeface="Garamond"/>
                <a:cs typeface="Garamond"/>
                <a:sym typeface="Garamond"/>
              </a:rPr>
              <a:t>e</a:t>
            </a:r>
            <a:r>
              <a:rPr lang="en" sz="1400" b="1">
                <a:latin typeface="Garamond"/>
                <a:ea typeface="Garamond"/>
                <a:cs typeface="Garamond"/>
                <a:sym typeface="Garamond"/>
              </a:rPr>
              <a:t>.</a:t>
            </a:r>
            <a:br>
              <a:rPr lang="en" sz="1400" b="1">
                <a:latin typeface="Garamond"/>
                <a:ea typeface="Garamond"/>
                <a:cs typeface="Garamond"/>
                <a:sym typeface="Garamond"/>
              </a:rPr>
            </a:br>
            <a:endParaRPr lang="en" sz="1400" b="1">
              <a:latin typeface="Garamond"/>
              <a:ea typeface="Garamond"/>
              <a:cs typeface="Garamond"/>
              <a:sym typeface="Garamond"/>
            </a:endParaRPr>
          </a:p>
          <a:p>
            <a:pPr lvl="0">
              <a:spcBef>
                <a:spcPts val="0"/>
              </a:spcBef>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756000" y="86575"/>
            <a:ext cx="8076300" cy="4977900"/>
          </a:xfrm>
          <a:prstGeom prst="rect">
            <a:avLst/>
          </a:prstGeom>
        </p:spPr>
        <p:txBody>
          <a:bodyPr wrap="square" lIns="91425" tIns="91425" rIns="91425" bIns="91425" anchor="t" anchorCtr="0">
            <a:noAutofit/>
          </a:bodyPr>
          <a:lstStyle/>
          <a:p>
            <a:pPr lvl="0">
              <a:spcBef>
                <a:spcPts val="0"/>
              </a:spcBef>
              <a:buNone/>
            </a:pPr>
            <a:r>
              <a:rPr lang="en" sz="800" b="1" dirty="0">
                <a:latin typeface="Garamond"/>
                <a:ea typeface="Garamond"/>
                <a:cs typeface="Garamond"/>
                <a:sym typeface="Garamond"/>
              </a:rPr>
              <a:t>                                                                                                                               </a:t>
            </a:r>
            <a:r>
              <a:rPr lang="en" sz="900" b="1" dirty="0">
                <a:latin typeface="Garamond"/>
                <a:ea typeface="Garamond"/>
                <a:cs typeface="Garamond"/>
                <a:sym typeface="Garamond"/>
              </a:rPr>
              <a:t>NRHEG Parent/Student/Teacher/Principal Compact (2020-2021))</a:t>
            </a:r>
            <a:br>
              <a:rPr lang="en" sz="900" dirty="0">
                <a:latin typeface="Garamond"/>
                <a:ea typeface="Garamond"/>
                <a:cs typeface="Garamond"/>
                <a:sym typeface="Garamond"/>
              </a:rPr>
            </a:br>
            <a:br>
              <a:rPr lang="en" sz="900" dirty="0">
                <a:latin typeface="Garamond"/>
                <a:ea typeface="Garamond"/>
                <a:cs typeface="Garamond"/>
                <a:sym typeface="Garamond"/>
              </a:rPr>
            </a:br>
            <a:r>
              <a:rPr lang="en" sz="800" dirty="0">
                <a:latin typeface="Garamond"/>
                <a:ea typeface="Garamond"/>
                <a:cs typeface="Garamond"/>
                <a:sym typeface="Garamond"/>
              </a:rPr>
              <a:t>This agreement is a pledge to work together for a successful school year.</a:t>
            </a:r>
            <a:br>
              <a:rPr lang="en" sz="800" dirty="0">
                <a:latin typeface="Garamond"/>
                <a:ea typeface="Garamond"/>
                <a:cs typeface="Garamond"/>
                <a:sym typeface="Garamond"/>
              </a:rPr>
            </a:br>
            <a:r>
              <a:rPr lang="en" sz="800" dirty="0">
                <a:latin typeface="Garamond"/>
                <a:ea typeface="Garamond"/>
                <a:cs typeface="Garamond"/>
                <a:sym typeface="Garamond"/>
              </a:rPr>
              <a:t>As a parent, I will do the following to help my child be successful in school:</a:t>
            </a:r>
            <a:br>
              <a:rPr lang="en" sz="800" dirty="0">
                <a:latin typeface="Garamond"/>
                <a:ea typeface="Garamond"/>
                <a:cs typeface="Garamond"/>
                <a:sym typeface="Garamond"/>
              </a:rPr>
            </a:br>
            <a:r>
              <a:rPr lang="en" sz="800" dirty="0">
                <a:latin typeface="Garamond"/>
                <a:ea typeface="Garamond"/>
                <a:cs typeface="Garamond"/>
                <a:sym typeface="Garamond"/>
              </a:rPr>
              <a:t>•	See that my child is punctual and attends school regularly</a:t>
            </a:r>
            <a:br>
              <a:rPr lang="en" sz="800" dirty="0">
                <a:latin typeface="Garamond"/>
                <a:ea typeface="Garamond"/>
                <a:cs typeface="Garamond"/>
                <a:sym typeface="Garamond"/>
              </a:rPr>
            </a:br>
            <a:r>
              <a:rPr lang="en" sz="800" dirty="0">
                <a:latin typeface="Garamond"/>
                <a:ea typeface="Garamond"/>
                <a:cs typeface="Garamond"/>
                <a:sym typeface="Garamond"/>
              </a:rPr>
              <a:t>•	See that my child is well-rested, nourished, clean, safe, and appropriately dressed </a:t>
            </a:r>
            <a:br>
              <a:rPr lang="en" sz="800" dirty="0">
                <a:latin typeface="Garamond"/>
                <a:ea typeface="Garamond"/>
                <a:cs typeface="Garamond"/>
                <a:sym typeface="Garamond"/>
              </a:rPr>
            </a:br>
            <a:r>
              <a:rPr lang="en" sz="800" dirty="0">
                <a:latin typeface="Garamond"/>
                <a:ea typeface="Garamond"/>
                <a:cs typeface="Garamond"/>
                <a:sym typeface="Garamond"/>
              </a:rPr>
              <a:t>•	Praise my child’s efforts and successes</a:t>
            </a:r>
            <a:br>
              <a:rPr lang="en" sz="800" dirty="0">
                <a:latin typeface="Garamond"/>
                <a:ea typeface="Garamond"/>
                <a:cs typeface="Garamond"/>
                <a:sym typeface="Garamond"/>
              </a:rPr>
            </a:br>
            <a:r>
              <a:rPr lang="en" sz="800" dirty="0">
                <a:latin typeface="Garamond"/>
                <a:ea typeface="Garamond"/>
                <a:cs typeface="Garamond"/>
                <a:sym typeface="Garamond"/>
              </a:rPr>
              <a:t>•	Attend scheduled parent/teacher conferences</a:t>
            </a:r>
            <a:br>
              <a:rPr lang="en" sz="800" dirty="0">
                <a:latin typeface="Garamond"/>
                <a:ea typeface="Garamond"/>
                <a:cs typeface="Garamond"/>
                <a:sym typeface="Garamond"/>
              </a:rPr>
            </a:br>
            <a:r>
              <a:rPr lang="en" sz="800" dirty="0">
                <a:latin typeface="Garamond"/>
                <a:ea typeface="Garamond"/>
                <a:cs typeface="Garamond"/>
                <a:sym typeface="Garamond"/>
              </a:rPr>
              <a:t>•	Speak with appropriate school personnel about any problems that arise</a:t>
            </a:r>
            <a:br>
              <a:rPr lang="en" sz="800" dirty="0">
                <a:latin typeface="Garamond"/>
                <a:ea typeface="Garamond"/>
                <a:cs typeface="Garamond"/>
                <a:sym typeface="Garamond"/>
              </a:rPr>
            </a:br>
            <a:br>
              <a:rPr lang="en" sz="800" dirty="0">
                <a:latin typeface="Garamond"/>
                <a:ea typeface="Garamond"/>
                <a:cs typeface="Garamond"/>
                <a:sym typeface="Garamond"/>
              </a:rPr>
            </a:br>
            <a:r>
              <a:rPr lang="en" sz="800" dirty="0">
                <a:latin typeface="Garamond"/>
                <a:ea typeface="Garamond"/>
                <a:cs typeface="Garamond"/>
                <a:sym typeface="Garamond"/>
              </a:rPr>
              <a:t>NAME_______________________________________________DATE_____________</a:t>
            </a:r>
            <a:br>
              <a:rPr lang="en" sz="800" dirty="0">
                <a:latin typeface="Garamond"/>
                <a:ea typeface="Garamond"/>
                <a:cs typeface="Garamond"/>
                <a:sym typeface="Garamond"/>
              </a:rPr>
            </a:br>
            <a:r>
              <a:rPr lang="en" sz="800" dirty="0">
                <a:latin typeface="Garamond"/>
                <a:ea typeface="Garamond"/>
                <a:cs typeface="Garamond"/>
                <a:sym typeface="Garamond"/>
              </a:rPr>
              <a:t>As a student, I will do the following to be successful in school:</a:t>
            </a:r>
            <a:br>
              <a:rPr lang="en" sz="800" dirty="0">
                <a:latin typeface="Garamond"/>
                <a:ea typeface="Garamond"/>
                <a:cs typeface="Garamond"/>
                <a:sym typeface="Garamond"/>
              </a:rPr>
            </a:br>
            <a:br>
              <a:rPr lang="en" sz="800" dirty="0">
                <a:latin typeface="Garamond"/>
                <a:ea typeface="Garamond"/>
                <a:cs typeface="Garamond"/>
                <a:sym typeface="Garamond"/>
              </a:rPr>
            </a:br>
            <a:r>
              <a:rPr lang="en" sz="800" dirty="0">
                <a:latin typeface="Garamond"/>
                <a:ea typeface="Garamond"/>
                <a:cs typeface="Garamond"/>
                <a:sym typeface="Garamond"/>
              </a:rPr>
              <a:t>•	Attend school everyday and on time</a:t>
            </a:r>
            <a:br>
              <a:rPr lang="en" sz="800" dirty="0">
                <a:latin typeface="Garamond"/>
                <a:ea typeface="Garamond"/>
                <a:cs typeface="Garamond"/>
                <a:sym typeface="Garamond"/>
              </a:rPr>
            </a:br>
            <a:r>
              <a:rPr lang="en" sz="800" dirty="0">
                <a:latin typeface="Garamond"/>
                <a:ea typeface="Garamond"/>
                <a:cs typeface="Garamond"/>
                <a:sym typeface="Garamond"/>
              </a:rPr>
              <a:t>•	Come, neat, clean, rested, and appropriately dressed</a:t>
            </a:r>
            <a:br>
              <a:rPr lang="en" sz="800" dirty="0">
                <a:latin typeface="Garamond"/>
                <a:ea typeface="Garamond"/>
                <a:cs typeface="Garamond"/>
                <a:sym typeface="Garamond"/>
              </a:rPr>
            </a:br>
            <a:r>
              <a:rPr lang="en" sz="800" dirty="0">
                <a:latin typeface="Garamond"/>
                <a:ea typeface="Garamond"/>
                <a:cs typeface="Garamond"/>
                <a:sym typeface="Garamond"/>
              </a:rPr>
              <a:t>•	Bring the necessary books and materials to class</a:t>
            </a:r>
            <a:br>
              <a:rPr lang="en" sz="800" dirty="0">
                <a:latin typeface="Garamond"/>
                <a:ea typeface="Garamond"/>
                <a:cs typeface="Garamond"/>
                <a:sym typeface="Garamond"/>
              </a:rPr>
            </a:br>
            <a:r>
              <a:rPr lang="en" sz="800" dirty="0">
                <a:latin typeface="Garamond"/>
                <a:ea typeface="Garamond"/>
                <a:cs typeface="Garamond"/>
                <a:sym typeface="Garamond"/>
              </a:rPr>
              <a:t>•	Know and obey all school and classroom rules</a:t>
            </a:r>
            <a:br>
              <a:rPr lang="en" sz="800" dirty="0">
                <a:latin typeface="Garamond"/>
                <a:ea typeface="Garamond"/>
                <a:cs typeface="Garamond"/>
                <a:sym typeface="Garamond"/>
              </a:rPr>
            </a:br>
            <a:r>
              <a:rPr lang="en" sz="800" dirty="0">
                <a:latin typeface="Garamond"/>
                <a:ea typeface="Garamond"/>
                <a:cs typeface="Garamond"/>
                <a:sym typeface="Garamond"/>
              </a:rPr>
              <a:t>•	Complete homework assignments on time</a:t>
            </a:r>
            <a:br>
              <a:rPr lang="en" sz="800" dirty="0">
                <a:latin typeface="Garamond"/>
                <a:ea typeface="Garamond"/>
                <a:cs typeface="Garamond"/>
                <a:sym typeface="Garamond"/>
              </a:rPr>
            </a:br>
            <a:r>
              <a:rPr lang="en" sz="800" dirty="0">
                <a:latin typeface="Garamond"/>
                <a:ea typeface="Garamond"/>
                <a:cs typeface="Garamond"/>
                <a:sym typeface="Garamond"/>
              </a:rPr>
              <a:t>•	Discuss with my parents what I am learning in school</a:t>
            </a:r>
            <a:br>
              <a:rPr lang="en" sz="800" dirty="0">
                <a:latin typeface="Garamond"/>
                <a:ea typeface="Garamond"/>
                <a:cs typeface="Garamond"/>
                <a:sym typeface="Garamond"/>
              </a:rPr>
            </a:br>
            <a:r>
              <a:rPr lang="en" sz="800" dirty="0">
                <a:latin typeface="Garamond"/>
                <a:ea typeface="Garamond"/>
                <a:cs typeface="Garamond"/>
                <a:sym typeface="Garamond"/>
              </a:rPr>
              <a:t>NAME_______________________________________________DATE_____________</a:t>
            </a:r>
            <a:br>
              <a:rPr lang="en" sz="800" dirty="0">
                <a:latin typeface="Garamond"/>
                <a:ea typeface="Garamond"/>
                <a:cs typeface="Garamond"/>
                <a:sym typeface="Garamond"/>
              </a:rPr>
            </a:br>
            <a:r>
              <a:rPr lang="en" sz="800" dirty="0">
                <a:latin typeface="Garamond"/>
                <a:ea typeface="Garamond"/>
                <a:cs typeface="Garamond"/>
                <a:sym typeface="Garamond"/>
              </a:rPr>
              <a:t>As a teacher, I will do the following to help ensure the success of my students:</a:t>
            </a:r>
            <a:br>
              <a:rPr lang="en" sz="800" dirty="0">
                <a:latin typeface="Garamond"/>
                <a:ea typeface="Garamond"/>
                <a:cs typeface="Garamond"/>
                <a:sym typeface="Garamond"/>
              </a:rPr>
            </a:br>
            <a:br>
              <a:rPr lang="en" sz="800" dirty="0">
                <a:latin typeface="Garamond"/>
                <a:ea typeface="Garamond"/>
                <a:cs typeface="Garamond"/>
                <a:sym typeface="Garamond"/>
              </a:rPr>
            </a:br>
            <a:r>
              <a:rPr lang="en" sz="800" dirty="0">
                <a:latin typeface="Garamond"/>
                <a:ea typeface="Garamond"/>
                <a:cs typeface="Garamond"/>
                <a:sym typeface="Garamond"/>
              </a:rPr>
              <a:t>•	Remain competent and current in all aspects of education</a:t>
            </a:r>
            <a:br>
              <a:rPr lang="en" sz="800" dirty="0">
                <a:latin typeface="Garamond"/>
                <a:ea typeface="Garamond"/>
                <a:cs typeface="Garamond"/>
                <a:sym typeface="Garamond"/>
              </a:rPr>
            </a:br>
            <a:r>
              <a:rPr lang="en" sz="800" dirty="0">
                <a:latin typeface="Garamond"/>
                <a:ea typeface="Garamond"/>
                <a:cs typeface="Garamond"/>
                <a:sym typeface="Garamond"/>
              </a:rPr>
              <a:t>•	Maintain high standards of achievement and behavior</a:t>
            </a:r>
            <a:br>
              <a:rPr lang="en" sz="800" dirty="0">
                <a:latin typeface="Garamond"/>
                <a:ea typeface="Garamond"/>
                <a:cs typeface="Garamond"/>
                <a:sym typeface="Garamond"/>
              </a:rPr>
            </a:br>
            <a:r>
              <a:rPr lang="en" sz="800" dirty="0">
                <a:latin typeface="Garamond"/>
                <a:ea typeface="Garamond"/>
                <a:cs typeface="Garamond"/>
                <a:sym typeface="Garamond"/>
              </a:rPr>
              <a:t>•	Establish goals and expectations and clearly communicate them with parents and students</a:t>
            </a:r>
            <a:br>
              <a:rPr lang="en" sz="800" dirty="0">
                <a:latin typeface="Garamond"/>
                <a:ea typeface="Garamond"/>
                <a:cs typeface="Garamond"/>
                <a:sym typeface="Garamond"/>
              </a:rPr>
            </a:br>
            <a:r>
              <a:rPr lang="en" sz="800" dirty="0">
                <a:latin typeface="Garamond"/>
                <a:ea typeface="Garamond"/>
                <a:cs typeface="Garamond"/>
                <a:sym typeface="Garamond"/>
              </a:rPr>
              <a:t>•	Maintain open communication with parents regarding their child’s academic/social/emotional growth</a:t>
            </a:r>
            <a:br>
              <a:rPr lang="en" sz="800" dirty="0">
                <a:latin typeface="Garamond"/>
                <a:ea typeface="Garamond"/>
                <a:cs typeface="Garamond"/>
                <a:sym typeface="Garamond"/>
              </a:rPr>
            </a:br>
            <a:r>
              <a:rPr lang="en" sz="800" dirty="0">
                <a:latin typeface="Garamond"/>
                <a:ea typeface="Garamond"/>
                <a:cs typeface="Garamond"/>
                <a:sym typeface="Garamond"/>
              </a:rPr>
              <a:t>NAME_______________________________________________DATE_____________</a:t>
            </a:r>
            <a:br>
              <a:rPr lang="en" sz="800" dirty="0">
                <a:latin typeface="Garamond"/>
                <a:ea typeface="Garamond"/>
                <a:cs typeface="Garamond"/>
                <a:sym typeface="Garamond"/>
              </a:rPr>
            </a:br>
            <a:r>
              <a:rPr lang="en" sz="800" dirty="0">
                <a:latin typeface="Garamond"/>
                <a:ea typeface="Garamond"/>
                <a:cs typeface="Garamond"/>
                <a:sym typeface="Garamond"/>
              </a:rPr>
              <a:t>As a principal/administrator, I will do the following to ensure the success of the students in our school:</a:t>
            </a:r>
            <a:br>
              <a:rPr lang="en" sz="800" dirty="0">
                <a:latin typeface="Garamond"/>
                <a:ea typeface="Garamond"/>
                <a:cs typeface="Garamond"/>
                <a:sym typeface="Garamond"/>
              </a:rPr>
            </a:br>
            <a:br>
              <a:rPr lang="en" sz="800" dirty="0">
                <a:latin typeface="Garamond"/>
                <a:ea typeface="Garamond"/>
                <a:cs typeface="Garamond"/>
                <a:sym typeface="Garamond"/>
              </a:rPr>
            </a:br>
            <a:r>
              <a:rPr lang="en" sz="800" dirty="0">
                <a:latin typeface="Garamond"/>
                <a:ea typeface="Garamond"/>
                <a:cs typeface="Garamond"/>
                <a:sym typeface="Garamond"/>
              </a:rPr>
              <a:t>•	Create a welcoming, positive, and safe environment for students and parents</a:t>
            </a:r>
            <a:br>
              <a:rPr lang="en" sz="800" dirty="0">
                <a:latin typeface="Garamond"/>
                <a:ea typeface="Garamond"/>
                <a:cs typeface="Garamond"/>
                <a:sym typeface="Garamond"/>
              </a:rPr>
            </a:br>
            <a:r>
              <a:rPr lang="en" sz="800" dirty="0">
                <a:latin typeface="Garamond"/>
                <a:ea typeface="Garamond"/>
                <a:cs typeface="Garamond"/>
                <a:sym typeface="Garamond"/>
              </a:rPr>
              <a:t>•	Reinforce the partnership between parents, students, and teachers</a:t>
            </a:r>
            <a:br>
              <a:rPr lang="en" sz="800" dirty="0">
                <a:latin typeface="Garamond"/>
                <a:ea typeface="Garamond"/>
                <a:cs typeface="Garamond"/>
                <a:sym typeface="Garamond"/>
              </a:rPr>
            </a:br>
            <a:r>
              <a:rPr lang="en" sz="800" dirty="0">
                <a:latin typeface="Garamond"/>
                <a:ea typeface="Garamond"/>
                <a:cs typeface="Garamond"/>
                <a:sym typeface="Garamond"/>
              </a:rPr>
              <a:t>•	Actively and consistently work toward the goal of achieving SUCCESS FOR ALL STUDENTS. </a:t>
            </a:r>
            <a:br>
              <a:rPr lang="en" sz="800" dirty="0">
                <a:latin typeface="Garamond"/>
                <a:ea typeface="Garamond"/>
                <a:cs typeface="Garamond"/>
                <a:sym typeface="Garamond"/>
              </a:rPr>
            </a:br>
            <a:r>
              <a:rPr lang="en" sz="800" dirty="0" err="1">
                <a:latin typeface="Garamond"/>
                <a:ea typeface="Garamond"/>
                <a:cs typeface="Garamond"/>
                <a:sym typeface="Garamond"/>
              </a:rPr>
              <a:t>NAME_______________________________________________School</a:t>
            </a:r>
            <a:r>
              <a:rPr lang="en" sz="800" dirty="0">
                <a:latin typeface="Garamond"/>
                <a:ea typeface="Garamond"/>
                <a:cs typeface="Garamond"/>
                <a:sym typeface="Garamond"/>
              </a:rPr>
              <a:t> Year_________</a:t>
            </a:r>
            <a:br>
              <a:rPr lang="en" dirty="0"/>
            </a:br>
            <a:endParaRPr lang="e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lgn="ctr">
              <a:spcBef>
                <a:spcPts val="0"/>
              </a:spcBef>
              <a:buNone/>
            </a:pPr>
            <a:r>
              <a:rPr lang="en">
                <a:latin typeface="Garamond"/>
                <a:ea typeface="Garamond"/>
                <a:cs typeface="Garamond"/>
                <a:sym typeface="Garamond"/>
              </a:rPr>
              <a:t>Parent’s Right To Know</a:t>
            </a:r>
          </a:p>
        </p:txBody>
      </p:sp>
      <p:sp>
        <p:nvSpPr>
          <p:cNvPr id="96" name="Shape 96"/>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lvl="0">
              <a:spcBef>
                <a:spcPts val="0"/>
              </a:spcBef>
              <a:buNone/>
            </a:pPr>
            <a:r>
              <a:rPr lang="en" sz="1400" b="1">
                <a:latin typeface="Garamond"/>
                <a:ea typeface="Garamond"/>
                <a:cs typeface="Garamond"/>
                <a:sym typeface="Garamond"/>
              </a:rPr>
              <a:t>                                                                        Parent's Right to Know</a:t>
            </a:r>
            <a:br>
              <a:rPr lang="en" sz="1400" b="1">
                <a:latin typeface="Garamond"/>
                <a:ea typeface="Garamond"/>
                <a:cs typeface="Garamond"/>
                <a:sym typeface="Garamond"/>
              </a:rPr>
            </a:br>
            <a:br>
              <a:rPr lang="en" sz="1400" b="1">
                <a:latin typeface="Garamond"/>
                <a:ea typeface="Garamond"/>
                <a:cs typeface="Garamond"/>
                <a:sym typeface="Garamond"/>
              </a:rPr>
            </a:br>
            <a:r>
              <a:rPr lang="en" sz="1400" b="1">
                <a:latin typeface="Garamond"/>
                <a:ea typeface="Garamond"/>
                <a:cs typeface="Garamond"/>
                <a:sym typeface="Garamond"/>
              </a:rPr>
              <a:t> If you would like to know any of the following information about our staff please contact Doug Anderson, NRHEG Elementary Principal.</a:t>
            </a:r>
            <a:br>
              <a:rPr lang="en" sz="1400" b="1">
                <a:latin typeface="Garamond"/>
                <a:ea typeface="Garamond"/>
                <a:cs typeface="Garamond"/>
                <a:sym typeface="Garamond"/>
              </a:rPr>
            </a:br>
            <a:r>
              <a:rPr lang="en" sz="1400" b="1">
                <a:latin typeface="Garamond"/>
                <a:ea typeface="Garamond"/>
                <a:cs typeface="Garamond"/>
                <a:sym typeface="Garamond"/>
              </a:rPr>
              <a:t> </a:t>
            </a:r>
            <a:br>
              <a:rPr lang="en" sz="1400" b="1">
                <a:latin typeface="Garamond"/>
                <a:ea typeface="Garamond"/>
                <a:cs typeface="Garamond"/>
                <a:sym typeface="Garamond"/>
              </a:rPr>
            </a:br>
            <a:r>
              <a:rPr lang="en" sz="1400" b="1">
                <a:latin typeface="Garamond"/>
                <a:ea typeface="Garamond"/>
                <a:cs typeface="Garamond"/>
                <a:sym typeface="Garamond"/>
              </a:rPr>
              <a:t>⇢Whether the teacher is licensed for the grades and subjects assigned.</a:t>
            </a:r>
            <a:br>
              <a:rPr lang="en" sz="1400" b="1">
                <a:latin typeface="Garamond"/>
                <a:ea typeface="Garamond"/>
                <a:cs typeface="Garamond"/>
                <a:sym typeface="Garamond"/>
              </a:rPr>
            </a:br>
            <a:r>
              <a:rPr lang="en" sz="1400" b="1">
                <a:latin typeface="Garamond"/>
                <a:ea typeface="Garamond"/>
                <a:cs typeface="Garamond"/>
                <a:sym typeface="Garamond"/>
              </a:rPr>
              <a:t> </a:t>
            </a:r>
            <a:br>
              <a:rPr lang="en" sz="1400" b="1">
                <a:latin typeface="Garamond"/>
                <a:ea typeface="Garamond"/>
                <a:cs typeface="Garamond"/>
                <a:sym typeface="Garamond"/>
              </a:rPr>
            </a:br>
            <a:r>
              <a:rPr lang="en" sz="1400" b="1">
                <a:latin typeface="Garamond"/>
                <a:ea typeface="Garamond"/>
                <a:cs typeface="Garamond"/>
                <a:sym typeface="Garamond"/>
              </a:rPr>
              <a:t>⇢Whether the teacher is teaching with a special permission.</a:t>
            </a:r>
            <a:br>
              <a:rPr lang="en" sz="1400" b="1">
                <a:latin typeface="Garamond"/>
                <a:ea typeface="Garamond"/>
                <a:cs typeface="Garamond"/>
                <a:sym typeface="Garamond"/>
              </a:rPr>
            </a:br>
            <a:r>
              <a:rPr lang="en" sz="1400" b="1">
                <a:latin typeface="Garamond"/>
                <a:ea typeface="Garamond"/>
                <a:cs typeface="Garamond"/>
                <a:sym typeface="Garamond"/>
              </a:rPr>
              <a:t> </a:t>
            </a:r>
            <a:br>
              <a:rPr lang="en" sz="1400" b="1">
                <a:latin typeface="Garamond"/>
                <a:ea typeface="Garamond"/>
                <a:cs typeface="Garamond"/>
                <a:sym typeface="Garamond"/>
              </a:rPr>
            </a:br>
            <a:r>
              <a:rPr lang="en" sz="1400" b="1">
                <a:latin typeface="Garamond"/>
                <a:ea typeface="Garamond"/>
                <a:cs typeface="Garamond"/>
                <a:sym typeface="Garamond"/>
              </a:rPr>
              <a:t>⇢The academic credentials or preparation of the teacher.</a:t>
            </a:r>
            <a:br>
              <a:rPr lang="en" sz="1400" b="1">
                <a:latin typeface="Garamond"/>
                <a:ea typeface="Garamond"/>
                <a:cs typeface="Garamond"/>
                <a:sym typeface="Garamond"/>
              </a:rPr>
            </a:br>
            <a:br>
              <a:rPr lang="en" sz="1400" b="1">
                <a:latin typeface="Garamond"/>
                <a:ea typeface="Garamond"/>
                <a:cs typeface="Garamond"/>
                <a:sym typeface="Garamond"/>
              </a:rPr>
            </a:br>
            <a:r>
              <a:rPr lang="en" sz="1400" b="1">
                <a:latin typeface="Garamond"/>
                <a:ea typeface="Garamond"/>
                <a:cs typeface="Garamond"/>
                <a:sym typeface="Garamond"/>
              </a:rPr>
              <a:t>⇢Whether their child is provided services by a paraprofessional and his/her qualifications.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311700" y="45150"/>
            <a:ext cx="8520600" cy="5098200"/>
          </a:xfrm>
          <a:prstGeom prst="rect">
            <a:avLst/>
          </a:prstGeom>
        </p:spPr>
        <p:txBody>
          <a:bodyPr wrap="square" lIns="91425" tIns="91425" rIns="91425" bIns="91425" anchor="t" anchorCtr="0">
            <a:noAutofit/>
          </a:bodyPr>
          <a:lstStyle/>
          <a:p>
            <a:pPr lvl="0">
              <a:spcBef>
                <a:spcPts val="0"/>
              </a:spcBef>
              <a:buNone/>
            </a:pPr>
            <a:r>
              <a:rPr lang="en" sz="1100" dirty="0">
                <a:latin typeface="Garamond"/>
                <a:ea typeface="Garamond"/>
                <a:cs typeface="Garamond"/>
                <a:sym typeface="Garamond"/>
              </a:rPr>
              <a:t>                                                                              </a:t>
            </a:r>
            <a:r>
              <a:rPr lang="en" sz="1100" b="1" dirty="0">
                <a:latin typeface="Garamond"/>
                <a:ea typeface="Garamond"/>
                <a:cs typeface="Garamond"/>
                <a:sym typeface="Garamond"/>
              </a:rPr>
              <a:t>    Title 1 Parent Involvement Policy (2017-2018)</a:t>
            </a:r>
          </a:p>
          <a:p>
            <a:pPr lvl="0">
              <a:spcBef>
                <a:spcPts val="0"/>
              </a:spcBef>
              <a:buNone/>
            </a:pPr>
            <a:r>
              <a:rPr lang="en" sz="1100" dirty="0">
                <a:latin typeface="Garamond"/>
                <a:ea typeface="Garamond"/>
                <a:cs typeface="Garamond"/>
                <a:sym typeface="Garamond"/>
              </a:rPr>
              <a:t>NRHEG Public School will implement programs, activities, and procedures for the involvement of parents in the elementary school. Those programs, activities, and procedures will be planned and operated with meaningful consultation with parents of participating children. </a:t>
            </a:r>
          </a:p>
          <a:p>
            <a:pPr lvl="0">
              <a:spcBef>
                <a:spcPts val="0"/>
              </a:spcBef>
              <a:buNone/>
            </a:pPr>
            <a:r>
              <a:rPr lang="en" sz="1100" dirty="0">
                <a:latin typeface="Garamond"/>
                <a:ea typeface="Garamond"/>
                <a:cs typeface="Garamond"/>
                <a:sym typeface="Garamond"/>
              </a:rPr>
              <a:t>NRHEG Public School will work to ensure that the required school-level Parental Involvement Policy/Procedures meet the Title I requirements, and include, as a component a school-parent compact. </a:t>
            </a:r>
          </a:p>
          <a:p>
            <a:pPr lvl="0">
              <a:spcBef>
                <a:spcPts val="0"/>
              </a:spcBef>
              <a:buNone/>
            </a:pPr>
            <a:r>
              <a:rPr lang="en" sz="1100" dirty="0">
                <a:latin typeface="Garamond"/>
                <a:ea typeface="Garamond"/>
                <a:cs typeface="Garamond"/>
                <a:sym typeface="Garamond"/>
              </a:rPr>
              <a:t>NRHEG Public School will incorporate elements of this district-wide Parental Involvement Plan into its Board-adapted Parental Involvement Policy. In carrying out the Title I parental involvement requirements.</a:t>
            </a:r>
          </a:p>
          <a:p>
            <a:pPr lvl="0">
              <a:spcBef>
                <a:spcPts val="0"/>
              </a:spcBef>
              <a:buNone/>
            </a:pPr>
            <a:r>
              <a:rPr lang="en" sz="1100" dirty="0">
                <a:latin typeface="Garamond"/>
                <a:ea typeface="Garamond"/>
                <a:cs typeface="Garamond"/>
                <a:sym typeface="Garamond"/>
              </a:rPr>
              <a:t>NRHEG Public School will provide full opportunities for the participation of parents with children with limited English proficiency, parents with children with disabilities, and parents of migratory children, including providing information and school report in an understandable and uniform format and, including alternative formats upon request in a language parents understand.</a:t>
            </a:r>
          </a:p>
          <a:p>
            <a:pPr lvl="0">
              <a:spcBef>
                <a:spcPts val="0"/>
              </a:spcBef>
              <a:buNone/>
            </a:pPr>
            <a:r>
              <a:rPr lang="en" sz="1100" dirty="0">
                <a:latin typeface="Garamond"/>
                <a:ea typeface="Garamond"/>
                <a:cs typeface="Garamond"/>
                <a:sym typeface="Garamond"/>
              </a:rPr>
              <a:t> If the NRHEG Public School plan for Title I is not satisfactory to the parents of participating children, the school district will submit any parent comments with the plan when the school district submits the plan to Minnesota Department of Education. NRHEG Public School will involve the parents of children served in Title I in decisions about how the one percent of Title I funds reserved for parental involvement is spent, and will ensure that not less than 95 percent of the one percent reserved goes directly to schools. NRHEG Public School will inform parents and parental organizations of the purpose and existence of the Parent Information. </a:t>
            </a:r>
          </a:p>
          <a:p>
            <a:pPr lvl="0">
              <a:spcBef>
                <a:spcPts val="0"/>
              </a:spcBef>
              <a:buNone/>
            </a:pPr>
            <a:r>
              <a:rPr lang="en" sz="1100" dirty="0">
                <a:latin typeface="Garamond"/>
                <a:ea typeface="Garamond"/>
                <a:cs typeface="Garamond"/>
                <a:sym typeface="Garamond"/>
              </a:rPr>
              <a:t>NRHEG Public School will take the following actions to involve parents in the joint development/revision of its district parent involvement plan through the monthly school newsletter.</a:t>
            </a:r>
          </a:p>
        </p:txBody>
      </p:sp>
      <p:sp>
        <p:nvSpPr>
          <p:cNvPr id="102" name="Shape 102"/>
          <p:cNvSpPr txBox="1"/>
          <p:nvPr/>
        </p:nvSpPr>
        <p:spPr>
          <a:xfrm>
            <a:off x="2140075" y="4526425"/>
            <a:ext cx="6795000" cy="575700"/>
          </a:xfrm>
          <a:prstGeom prst="rect">
            <a:avLst/>
          </a:prstGeom>
          <a:noFill/>
          <a:ln>
            <a:noFill/>
          </a:ln>
        </p:spPr>
        <p:txBody>
          <a:bodyPr wrap="square" lIns="91425" tIns="91425" rIns="91425" bIns="91425" anchor="t" anchorCtr="0">
            <a:noAutofit/>
          </a:bodyPr>
          <a:lstStyle/>
          <a:p>
            <a:pPr lvl="0">
              <a:spcBef>
                <a:spcPts val="0"/>
              </a:spcBef>
              <a:buNone/>
            </a:pPr>
            <a:endParaRPr/>
          </a:p>
        </p:txBody>
      </p:sp>
      <p:pic>
        <p:nvPicPr>
          <p:cNvPr id="103" name="Shape 103"/>
          <p:cNvPicPr preferRelativeResize="0"/>
          <p:nvPr/>
        </p:nvPicPr>
        <p:blipFill>
          <a:blip r:embed="rId3">
            <a:alphaModFix/>
          </a:blip>
          <a:stretch>
            <a:fillRect/>
          </a:stretch>
        </p:blipFill>
        <p:spPr>
          <a:xfrm>
            <a:off x="2314300" y="4443475"/>
            <a:ext cx="5696501" cy="5757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1572</Words>
  <Application>Microsoft Macintosh PowerPoint</Application>
  <PresentationFormat>On-screen Show (16:9)</PresentationFormat>
  <Paragraphs>39</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Garamond</vt:lpstr>
      <vt:lpstr>Arial</vt:lpstr>
      <vt:lpstr>Simple Light</vt:lpstr>
      <vt:lpstr>PowerPoint Presentation</vt:lpstr>
      <vt:lpstr>NRHEG Elementary Title 1 Staff</vt:lpstr>
      <vt:lpstr>Title 1 Advisory Committee (2020-2021)</vt:lpstr>
      <vt:lpstr>~We Are Looking For Team Members~</vt:lpstr>
      <vt:lpstr>PowerPoint Presentation</vt:lpstr>
      <vt:lpstr>PowerPoint Presentation</vt:lpstr>
      <vt:lpstr>PowerPoint Presentation</vt:lpstr>
      <vt:lpstr>Parent’s Right To Know</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1</cp:revision>
  <dcterms:modified xsi:type="dcterms:W3CDTF">2020-07-07T20:54:47Z</dcterms:modified>
</cp:coreProperties>
</file>