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Override2.xml" ContentType="application/vnd.openxmlformats-officedocument.themeOverrid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3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4" r:id="rId5"/>
  </p:sldMasterIdLst>
  <p:notesMasterIdLst>
    <p:notesMasterId r:id="rId23"/>
  </p:notesMasterIdLst>
  <p:handoutMasterIdLst>
    <p:handoutMasterId r:id="rId24"/>
  </p:handoutMasterIdLst>
  <p:sldIdLst>
    <p:sldId id="654" r:id="rId6"/>
    <p:sldId id="718" r:id="rId7"/>
    <p:sldId id="728" r:id="rId8"/>
    <p:sldId id="729" r:id="rId9"/>
    <p:sldId id="727" r:id="rId10"/>
    <p:sldId id="724" r:id="rId11"/>
    <p:sldId id="725" r:id="rId12"/>
    <p:sldId id="731" r:id="rId13"/>
    <p:sldId id="732" r:id="rId14"/>
    <p:sldId id="410" r:id="rId15"/>
    <p:sldId id="688" r:id="rId16"/>
    <p:sldId id="721" r:id="rId17"/>
    <p:sldId id="722" r:id="rId18"/>
    <p:sldId id="730" r:id="rId19"/>
    <p:sldId id="708" r:id="rId20"/>
    <p:sldId id="719" r:id="rId21"/>
    <p:sldId id="685" r:id="rId22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905C778-2582-4791-8514-4D1F495C5EDA}">
          <p14:sldIdLst>
            <p14:sldId id="654"/>
            <p14:sldId id="718"/>
            <p14:sldId id="728"/>
            <p14:sldId id="729"/>
            <p14:sldId id="727"/>
            <p14:sldId id="724"/>
            <p14:sldId id="725"/>
            <p14:sldId id="731"/>
            <p14:sldId id="732"/>
            <p14:sldId id="410"/>
            <p14:sldId id="688"/>
            <p14:sldId id="721"/>
            <p14:sldId id="722"/>
            <p14:sldId id="730"/>
            <p14:sldId id="708"/>
            <p14:sldId id="719"/>
            <p14:sldId id="68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8D9CDD2-6989-6ABC-49F8-BDB7C0A8C8D4}" name="Erik Wong" initials="EW" userId="S::ewong@hlpusd.k12.ca.us::32b660ea-ca2e-4ded-b5ea-f95e5b42e69f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rik Wong" initials="EW" lastIdx="31" clrIdx="0">
    <p:extLst>
      <p:ext uri="{19B8F6BF-5375-455C-9EA6-DF929625EA0E}">
        <p15:presenceInfo xmlns:p15="http://schemas.microsoft.com/office/powerpoint/2012/main" userId="S-1-5-21-1967866684-18703725-1786346777-168823" providerId="AD"/>
      </p:ext>
    </p:extLst>
  </p:cmAuthor>
  <p:cmAuthor id="2" name="Jessica Morley" initials="JM" lastIdx="4" clrIdx="1">
    <p:extLst>
      <p:ext uri="{19B8F6BF-5375-455C-9EA6-DF929625EA0E}">
        <p15:presenceInfo xmlns:p15="http://schemas.microsoft.com/office/powerpoint/2012/main" userId="S::jmorley@ccorpusa.com::fe3d5e02-dd94-4931-b0ca-ea0c9dd2b57f" providerId="AD"/>
      </p:ext>
    </p:extLst>
  </p:cmAuthor>
  <p:cmAuthor id="3" name="Belen Bobadilla" initials="BB" lastIdx="22" clrIdx="2">
    <p:extLst>
      <p:ext uri="{19B8F6BF-5375-455C-9EA6-DF929625EA0E}">
        <p15:presenceInfo xmlns:p15="http://schemas.microsoft.com/office/powerpoint/2012/main" userId="S-1-5-21-1967866684-18703725-1786346777-21556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004C22"/>
    <a:srgbClr val="E7E7E7"/>
    <a:srgbClr val="00863D"/>
    <a:srgbClr val="029FEE"/>
    <a:srgbClr val="EA6716"/>
    <a:srgbClr val="A8E1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D58BC6D-AA43-C52F-0253-8BAC426B0EA0}" v="312" dt="2024-05-01T22:42:24.81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80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4ABC1B-FE5C-4BF7-921C-313FD045898D}" type="datetimeFigureOut">
              <a:rPr lang="en-US" smtClean="0"/>
              <a:t>8/2/2024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F318D6-3A14-48EC-AE14-08E957E83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8023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2288" tIns="46145" rIns="92288" bIns="4614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2288" tIns="46145" rIns="92288" bIns="46145" rtlCol="0"/>
          <a:lstStyle>
            <a:lvl1pPr algn="r">
              <a:defRPr sz="1200"/>
            </a:lvl1pPr>
          </a:lstStyle>
          <a:p>
            <a:fld id="{8556C83C-6E88-4ECE-941C-85B77B183B9D}" type="datetimeFigureOut">
              <a:rPr lang="en-US" smtClean="0"/>
              <a:t>8/2/2024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9788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288" tIns="46145" rIns="92288" bIns="4614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2288" tIns="46145" rIns="92288" bIns="4614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2288" tIns="46145" rIns="92288" bIns="4614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2288" tIns="46145" rIns="92288" bIns="46145" rtlCol="0" anchor="b"/>
          <a:lstStyle>
            <a:lvl1pPr algn="r">
              <a:defRPr sz="1200"/>
            </a:lvl1pPr>
          </a:lstStyle>
          <a:p>
            <a:fld id="{E14466A9-CC9C-4502-9BE4-BA31B2D7E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989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Good evening </a:t>
            </a:r>
            <a:r>
              <a:rPr lang="en-US" err="1"/>
              <a:t>Ma’dam</a:t>
            </a:r>
            <a:r>
              <a:rPr lang="en-US"/>
              <a:t> President, Ms. Christine Salazar, Distinguish Board Members; Superintendent, Dr. Jimenez, Executive Cabinet, Colleagues, and community members.  </a:t>
            </a:r>
          </a:p>
          <a:p>
            <a:endParaRPr lang="en-US"/>
          </a:p>
          <a:p>
            <a:r>
              <a:rPr lang="en-US"/>
              <a:t>A special greetings to our Principals, Administrators, staff member who are joining us via the virtual platform.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4466A9-CC9C-4502-9BE4-BA31B2D7E29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4329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4466A9-CC9C-4502-9BE4-BA31B2D7E29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7925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570730"/>
            <a:ext cx="5608320" cy="4183380"/>
          </a:xfrm>
        </p:spPr>
        <p:txBody>
          <a:bodyPr/>
          <a:lstStyle/>
          <a:p>
            <a:pPr marL="171450" indent="-171450">
              <a:buFont typeface="Calibri"/>
              <a:buChar char="-"/>
            </a:pPr>
            <a:r>
              <a:rPr lang="en-US" dirty="0">
                <a:ea typeface="Calibri"/>
                <a:cs typeface="Calibri"/>
              </a:rPr>
              <a:t>Los Altos High School, expected to begin in July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29461-7DEC-4F80-89DF-2D3DEF2545B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9158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570730"/>
            <a:ext cx="5608320" cy="418338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29461-7DEC-4F80-89DF-2D3DEF2545B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4923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570730"/>
            <a:ext cx="5608320" cy="418338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29461-7DEC-4F80-89DF-2D3DEF2545B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1348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570730"/>
            <a:ext cx="5608320" cy="418338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29461-7DEC-4F80-89DF-2D3DEF2545B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9932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570730"/>
            <a:ext cx="5608320" cy="4183380"/>
          </a:xfrm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 </a:t>
            </a:r>
          </a:p>
          <a:p>
            <a:r>
              <a:rPr lang="en-US" err="1">
                <a:solidFill>
                  <a:srgbClr val="000000"/>
                </a:solidFill>
              </a:rPr>
              <a:t>Kwis</a:t>
            </a:r>
            <a:r>
              <a:rPr lang="en-US">
                <a:solidFill>
                  <a:srgbClr val="000000"/>
                </a:solidFill>
              </a:rPr>
              <a:t> Baseball – Will be Re-Bid, uncertified entry was added to scope of work into the project. </a:t>
            </a:r>
          </a:p>
          <a:p>
            <a:r>
              <a:rPr lang="en-US" err="1">
                <a:solidFill>
                  <a:srgbClr val="000000"/>
                </a:solidFill>
              </a:rPr>
              <a:t>Cedarlane</a:t>
            </a:r>
            <a:r>
              <a:rPr lang="en-US">
                <a:solidFill>
                  <a:srgbClr val="000000"/>
                </a:solidFill>
              </a:rPr>
              <a:t> Portable – In design phase with PBK architecture. Soils samples being conducted. </a:t>
            </a:r>
          </a:p>
          <a:p>
            <a:r>
              <a:rPr lang="en-US">
                <a:solidFill>
                  <a:srgbClr val="000000"/>
                </a:solidFill>
              </a:rPr>
              <a:t>Willow Adult School = Two Story Building continues to be under construction.  It coming along very well. 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29461-7DEC-4F80-89DF-2D3DEF2545B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9445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6F17EB-6143-31BC-FBBF-878204514D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0930C3-F235-F77E-BE9B-3152CF059A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F30CE0-7B46-2C08-6E3C-A5E927EAA2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040" y="4570730"/>
            <a:ext cx="5608320" cy="4183380"/>
          </a:xfrm>
        </p:spPr>
        <p:txBody>
          <a:bodyPr/>
          <a:lstStyle/>
          <a:p>
            <a:r>
              <a:rPr lang="en-US"/>
              <a:t>Amar- In DSA, waiting for approval</a:t>
            </a:r>
          </a:p>
          <a:p>
            <a:r>
              <a:rPr lang="en-US"/>
              <a:t>LAHS-	HVAC- </a:t>
            </a:r>
          </a:p>
          <a:p>
            <a:r>
              <a:rPr lang="en-US"/>
              <a:t>	Press Box- working on the rehabilitation for DSA Approval</a:t>
            </a:r>
          </a:p>
          <a:p>
            <a:r>
              <a:rPr lang="en-US"/>
              <a:t>LPHS- Addressing DSA comments and awaiting approval</a:t>
            </a:r>
          </a:p>
          <a:p>
            <a:r>
              <a:rPr lang="en-US"/>
              <a:t>WIHS- Addressing DSA comments and awaiting approval</a:t>
            </a:r>
          </a:p>
          <a:p>
            <a:r>
              <a:rPr lang="en-US"/>
              <a:t>Wing Lane- Project Bid,  waiting for Board Approval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6F7659-07AB-19C9-6C0E-AEED9EA313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29461-7DEC-4F80-89DF-2D3DEF2545B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6699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29461-7DEC-4F80-89DF-2D3DEF2545B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0719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570730"/>
            <a:ext cx="5608320" cy="418338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29461-7DEC-4F80-89DF-2D3DEF2545B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0660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570730"/>
            <a:ext cx="5608320" cy="418338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29461-7DEC-4F80-89DF-2D3DEF2545B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402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570730"/>
            <a:ext cx="5608320" cy="418338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29461-7DEC-4F80-89DF-2D3DEF2545B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8644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570730"/>
            <a:ext cx="5608320" cy="418338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29461-7DEC-4F80-89DF-2D3DEF2545B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2434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570730"/>
            <a:ext cx="5608320" cy="418338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29461-7DEC-4F80-89DF-2D3DEF2545B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7721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570730"/>
            <a:ext cx="5608320" cy="418338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29461-7DEC-4F80-89DF-2D3DEF2545B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7614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570730"/>
            <a:ext cx="5608320" cy="418338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29461-7DEC-4F80-89DF-2D3DEF2545B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5974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570730"/>
            <a:ext cx="5608320" cy="418338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29461-7DEC-4F80-89DF-2D3DEF2545B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922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9525" y="6053138"/>
            <a:ext cx="2249488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59025" y="6043613"/>
            <a:ext cx="6784975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515100" cy="685800"/>
          </a:xfrm>
        </p:spPr>
        <p:txBody>
          <a:bodyPr anchor="ctr"/>
          <a:lstStyle>
            <a:lvl1pPr marL="0" indent="0" algn="l">
              <a:buNone/>
              <a:defRPr sz="28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6"/>
          <p:cNvSpPr>
            <a:spLocks noGrp="1"/>
          </p:cNvSpPr>
          <p:nvPr>
            <p:ph type="dt" sz="half" idx="10"/>
          </p:nvPr>
        </p:nvSpPr>
        <p:spPr>
          <a:xfrm>
            <a:off x="76200" y="6069013"/>
            <a:ext cx="2057400" cy="685800"/>
          </a:xfrm>
        </p:spPr>
        <p:txBody>
          <a:bodyPr>
            <a:noAutofit/>
          </a:bodyPr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C8B1D79-0C31-4730-999A-DA947E5A12A9}" type="datetime1">
              <a:rPr lang="en-US" smtClean="0"/>
              <a:t>8/2/2024</a:t>
            </a:fld>
            <a:endParaRPr lang="en-US"/>
          </a:p>
        </p:txBody>
      </p:sp>
      <p:sp>
        <p:nvSpPr>
          <p:cNvPr id="10" name="Rectangle 10"/>
          <p:cNvSpPr>
            <a:spLocks noGrp="1"/>
          </p:cNvSpPr>
          <p:nvPr>
            <p:ph type="ftr" sz="quarter" idx="11"/>
          </p:nvPr>
        </p:nvSpPr>
        <p:spPr>
          <a:xfrm>
            <a:off x="2085975" y="236538"/>
            <a:ext cx="5867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2C9D5BF6-8F1A-45CD-A733-A5F64C0549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9525" y="6053140"/>
            <a:ext cx="2249488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59026" y="6043615"/>
            <a:ext cx="6784975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515100" cy="685800"/>
          </a:xfrm>
        </p:spPr>
        <p:txBody>
          <a:bodyPr anchor="ctr"/>
          <a:lstStyle>
            <a:lvl1pPr marL="0" indent="0" algn="l">
              <a:buNone/>
              <a:defRPr sz="2100">
                <a:solidFill>
                  <a:srgbClr val="FFFFFF"/>
                </a:solidFill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6"/>
          <p:cNvSpPr>
            <a:spLocks noGrp="1"/>
          </p:cNvSpPr>
          <p:nvPr>
            <p:ph type="dt" sz="half" idx="10"/>
          </p:nvPr>
        </p:nvSpPr>
        <p:spPr>
          <a:xfrm>
            <a:off x="76200" y="6069013"/>
            <a:ext cx="2057400" cy="685800"/>
          </a:xfrm>
        </p:spPr>
        <p:txBody>
          <a:bodyPr>
            <a:noAutofit/>
          </a:bodyPr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C8B1D79-0C31-4730-999A-DA947E5A12A9}" type="datetime1">
              <a:rPr lang="en-US" smtClean="0"/>
              <a:t>8/2/2024</a:t>
            </a:fld>
            <a:endParaRPr lang="en-US"/>
          </a:p>
        </p:txBody>
      </p:sp>
      <p:sp>
        <p:nvSpPr>
          <p:cNvPr id="10" name="Rectangle 10"/>
          <p:cNvSpPr>
            <a:spLocks noGrp="1"/>
          </p:cNvSpPr>
          <p:nvPr>
            <p:ph type="ftr" sz="quarter" idx="11"/>
          </p:nvPr>
        </p:nvSpPr>
        <p:spPr>
          <a:xfrm>
            <a:off x="2085975" y="236540"/>
            <a:ext cx="5867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2C9D5BF6-8F1A-45CD-A733-A5F64C05499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9890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3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F63AF-04C5-46ED-96FB-1568CD5BA6A8}" type="datetime1">
              <a:rPr lang="en-US" smtClean="0"/>
              <a:t>8/2/2024</a:t>
            </a:fld>
            <a:endParaRPr lang="en-US"/>
          </a:p>
        </p:txBody>
      </p:sp>
      <p:sp>
        <p:nvSpPr>
          <p:cNvPr id="5" name="Rectangle 2"/>
          <p:cNvSpPr>
            <a:spLocks noGrp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45BE55-96CF-4A88-9826-854F6BE1054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2747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371601" y="2743200"/>
            <a:ext cx="7123113" cy="1673225"/>
          </a:xfrm>
        </p:spPr>
        <p:txBody>
          <a:bodyPr/>
          <a:lstStyle>
            <a:lvl1pPr>
              <a:buNone/>
              <a:defRPr sz="2100">
                <a:solidFill>
                  <a:schemeClr val="tx2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3300" b="0" cap="none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1E74B-8926-4A06-A185-83672E22E92A}" type="datetime1">
              <a:rPr lang="en-US" smtClean="0"/>
              <a:t>8/2/2024</a:t>
            </a:fld>
            <a:endParaRPr lang="en-US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11"/>
          </p:nvPr>
        </p:nvSpPr>
        <p:spPr>
          <a:xfrm>
            <a:off x="0" y="1752602"/>
            <a:ext cx="1295400" cy="701675"/>
          </a:xfrm>
        </p:spPr>
        <p:txBody>
          <a:bodyPr>
            <a:noAutofit/>
          </a:bodyPr>
          <a:lstStyle>
            <a:lvl1pPr>
              <a:defRPr sz="1800"/>
            </a:lvl1pPr>
          </a:lstStyle>
          <a:p>
            <a:pPr>
              <a:defRPr/>
            </a:pPr>
            <a:fld id="{758633C0-3EDB-47ED-B0FC-29511389E86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4280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3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14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A36633-7570-455A-8318-BAE0FEA0778D}" type="datetime1">
              <a:rPr lang="en-US" smtClean="0"/>
              <a:t>8/2/2024</a:t>
            </a:fld>
            <a:endParaRPr lang="en-US"/>
          </a:p>
        </p:txBody>
      </p:sp>
      <p:sp>
        <p:nvSpPr>
          <p:cNvPr id="6" name="Rectangle 2"/>
          <p:cNvSpPr>
            <a:spLocks noGrp="1"/>
          </p:cNvSpPr>
          <p:nvPr>
            <p:ph type="ftr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8FA9AF-2E54-4B48-B9E0-588EC64BD77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0480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13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Espace réservé du contenu 12"/>
          <p:cNvSpPr>
            <a:spLocks noGrp="1"/>
          </p:cNvSpPr>
          <p:nvPr>
            <p:ph sz="quarter" idx="1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Espace réservé du texte 15"/>
          <p:cNvSpPr>
            <a:spLocks noGrp="1"/>
          </p:cNvSpPr>
          <p:nvPr>
            <p:ph type="body" sz="quarter" idx="18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>
              <a:buFontTx/>
              <a:buNone/>
              <a:defRPr sz="15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9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>
              <a:buFontTx/>
              <a:buNone/>
              <a:defRPr sz="15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Espace réservé de la date 13"/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580A2A-40B9-42AF-B9AF-F6F1C99DE2C4}" type="datetime1">
              <a:rPr lang="en-US" smtClean="0"/>
              <a:t>8/2/2024</a:t>
            </a:fld>
            <a:endParaRPr lang="en-US"/>
          </a:p>
        </p:txBody>
      </p:sp>
      <p:sp>
        <p:nvSpPr>
          <p:cNvPr id="8" name="Rectangle 2"/>
          <p:cNvSpPr>
            <a:spLocks noGrp="1"/>
          </p:cNvSpPr>
          <p:nvPr>
            <p:ph type="ftr" sz="quarter" idx="2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Espace réservé du numéro de diapositive 22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D8A9A6-6C1F-4E27-838C-A1B349B0B3B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8061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422350-2D91-4B2B-BFCE-B2D81FC6C2B1}" type="datetime1">
              <a:rPr lang="en-US" smtClean="0"/>
              <a:t>8/2/2024</a:t>
            </a:fld>
            <a:endParaRPr lang="en-US"/>
          </a:p>
        </p:txBody>
      </p:sp>
      <p:sp>
        <p:nvSpPr>
          <p:cNvPr id="4" name="Rectangle 2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95593C-7CF0-4D9B-A032-A64729F7F6D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276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F0AB1D-6402-48C3-87B6-D68D7EBCC6A0}" type="datetime1">
              <a:rPr lang="en-US" smtClean="0"/>
              <a:t>8/2/2024</a:t>
            </a:fld>
            <a:endParaRPr lang="en-US"/>
          </a:p>
        </p:txBody>
      </p:sp>
      <p:sp>
        <p:nvSpPr>
          <p:cNvPr id="3" name="Rectangl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7C6CB98C-2484-4417-9FE0-2104C01BF41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3214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/>
          <a:lstStyle>
            <a:lvl1pPr algn="l">
              <a:buNone/>
              <a:defRPr sz="33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750"/>
              </a:spcAft>
              <a:buNone/>
              <a:defRPr sz="1350"/>
            </a:lvl1pPr>
            <a:lvl2pPr>
              <a:buNone/>
              <a:defRPr sz="900"/>
            </a:lvl2pPr>
            <a:lvl3pPr>
              <a:buNone/>
              <a:defRPr sz="750"/>
            </a:lvl3pPr>
            <a:lvl4pPr>
              <a:buNone/>
              <a:defRPr sz="675"/>
            </a:lvl4pPr>
            <a:lvl5pPr>
              <a:buNone/>
              <a:defRPr sz="67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3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C9F617-F7CC-47C2-9295-B83523E8D38C}" type="datetime1">
              <a:rPr lang="en-US" smtClean="0"/>
              <a:t>8/2/2024</a:t>
            </a:fld>
            <a:endParaRPr lang="en-US"/>
          </a:p>
        </p:txBody>
      </p:sp>
      <p:sp>
        <p:nvSpPr>
          <p:cNvPr id="6" name="Rectangle 2"/>
          <p:cNvSpPr>
            <a:spLocks noGrp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38B9F7-18FF-4817-978B-9FC30375F7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6214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9525" y="4572002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9524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44639" y="4654550"/>
            <a:ext cx="7589837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47801" y="2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524000" y="0"/>
            <a:ext cx="7620000" cy="4648200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 sz="24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275"/>
            </a:lvl1pPr>
            <a:lvl2pPr>
              <a:buFontTx/>
              <a:buNone/>
              <a:defRPr sz="900"/>
            </a:lvl2pPr>
            <a:lvl3pPr>
              <a:buFontTx/>
              <a:buNone/>
              <a:defRPr sz="750"/>
            </a:lvl3pPr>
            <a:lvl4pPr>
              <a:buFontTx/>
              <a:buNone/>
              <a:defRPr sz="675"/>
            </a:lvl4pPr>
            <a:lvl5pPr>
              <a:buFontTx/>
              <a:buNone/>
              <a:defRPr sz="67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00200" y="4724400"/>
            <a:ext cx="7315200" cy="609600"/>
          </a:xfrm>
        </p:spPr>
        <p:txBody>
          <a:bodyPr/>
          <a:lstStyle>
            <a:lvl1pPr algn="l">
              <a:buNone/>
              <a:defRPr sz="21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Rectangle 8"/>
          <p:cNvSpPr>
            <a:spLocks noGrp="1"/>
          </p:cNvSpPr>
          <p:nvPr>
            <p:ph type="dt" sz="half" idx="10"/>
          </p:nvPr>
        </p:nvSpPr>
        <p:spPr>
          <a:xfrm>
            <a:off x="6248400" y="6248402"/>
            <a:ext cx="2667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6DE670-D5EE-4933-9195-F16E6D1CC659}" type="datetime1">
              <a:rPr lang="en-US" smtClean="0"/>
              <a:t>8/2/2024</a:t>
            </a:fld>
            <a:endParaRPr lang="en-US"/>
          </a:p>
        </p:txBody>
      </p:sp>
      <p:sp>
        <p:nvSpPr>
          <p:cNvPr id="10" name="Rectangle 9"/>
          <p:cNvSpPr>
            <a:spLocks noGrp="1"/>
          </p:cNvSpPr>
          <p:nvPr>
            <p:ph type="sldNum" sz="quarter" idx="11"/>
          </p:nvPr>
        </p:nvSpPr>
        <p:spPr>
          <a:xfrm>
            <a:off x="0" y="4667252"/>
            <a:ext cx="1447800" cy="663575"/>
          </a:xfrm>
        </p:spPr>
        <p:txBody>
          <a:bodyPr/>
          <a:lstStyle>
            <a:lvl1pPr>
              <a:defRPr sz="2100"/>
            </a:lvl1pPr>
          </a:lstStyle>
          <a:p>
            <a:pPr>
              <a:defRPr/>
            </a:pPr>
            <a:fld id="{FBCE7EF8-B793-4593-9A0A-4B6792D84EB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Rectangle 13"/>
          <p:cNvSpPr>
            <a:spLocks noGrp="1"/>
          </p:cNvSpPr>
          <p:nvPr>
            <p:ph type="ftr" sz="quarter" idx="12"/>
          </p:nvPr>
        </p:nvSpPr>
        <p:spPr>
          <a:xfrm>
            <a:off x="1600200" y="6248402"/>
            <a:ext cx="4572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295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3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F63AF-04C5-46ED-96FB-1568CD5BA6A8}" type="datetime1">
              <a:rPr lang="en-US" smtClean="0"/>
              <a:t>8/2/2024</a:t>
            </a:fld>
            <a:endParaRPr lang="en-US"/>
          </a:p>
        </p:txBody>
      </p:sp>
      <p:sp>
        <p:nvSpPr>
          <p:cNvPr id="5" name="Rectangle 2"/>
          <p:cNvSpPr>
            <a:spLocks noGrp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45BE55-96CF-4A88-9826-854F6BE105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/>
          <a:lstStyle>
            <a:lvl1pPr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1E74B-8926-4A06-A185-83672E22E92A}" type="datetime1">
              <a:rPr lang="en-US" smtClean="0"/>
              <a:t>8/2/2024</a:t>
            </a:fld>
            <a:endParaRPr lang="en-US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5"/>
          </a:xfrm>
        </p:spPr>
        <p:txBody>
          <a:bodyPr>
            <a:noAutofit/>
          </a:bodyPr>
          <a:lstStyle>
            <a:lvl1pPr>
              <a:defRPr sz="2400"/>
            </a:lvl1pPr>
          </a:lstStyle>
          <a:p>
            <a:pPr>
              <a:defRPr/>
            </a:pPr>
            <a:fld id="{758633C0-3EDB-47ED-B0FC-29511389E8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3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14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A36633-7570-455A-8318-BAE0FEA0778D}" type="datetime1">
              <a:rPr lang="en-US" smtClean="0"/>
              <a:t>8/2/2024</a:t>
            </a:fld>
            <a:endParaRPr lang="en-US"/>
          </a:p>
        </p:txBody>
      </p:sp>
      <p:sp>
        <p:nvSpPr>
          <p:cNvPr id="6" name="Rectangle 2"/>
          <p:cNvSpPr>
            <a:spLocks noGrp="1"/>
          </p:cNvSpPr>
          <p:nvPr>
            <p:ph type="ftr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8FA9AF-2E54-4B48-B9E0-588EC64BD7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13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Espace réservé du contenu 12"/>
          <p:cNvSpPr>
            <a:spLocks noGrp="1"/>
          </p:cNvSpPr>
          <p:nvPr>
            <p:ph sz="quarter" idx="1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Espace réservé du texte 15"/>
          <p:cNvSpPr>
            <a:spLocks noGrp="1"/>
          </p:cNvSpPr>
          <p:nvPr>
            <p:ph type="body" sz="quarter" idx="18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9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Espace réservé de la date 13"/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580A2A-40B9-42AF-B9AF-F6F1C99DE2C4}" type="datetime1">
              <a:rPr lang="en-US" smtClean="0"/>
              <a:t>8/2/2024</a:t>
            </a:fld>
            <a:endParaRPr lang="en-US"/>
          </a:p>
        </p:txBody>
      </p:sp>
      <p:sp>
        <p:nvSpPr>
          <p:cNvPr id="8" name="Rectangle 2"/>
          <p:cNvSpPr>
            <a:spLocks noGrp="1"/>
          </p:cNvSpPr>
          <p:nvPr>
            <p:ph type="ftr" sz="quarter" idx="2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Espace réservé du numéro de diapositive 22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D8A9A6-6C1F-4E27-838C-A1B349B0B3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422350-2D91-4B2B-BFCE-B2D81FC6C2B1}" type="datetime1">
              <a:rPr lang="en-US" smtClean="0"/>
              <a:t>8/2/2024</a:t>
            </a:fld>
            <a:endParaRPr lang="en-US"/>
          </a:p>
        </p:txBody>
      </p:sp>
      <p:sp>
        <p:nvSpPr>
          <p:cNvPr id="4" name="Rectangle 2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95593C-7CF0-4D9B-A032-A64729F7F6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F0AB1D-6402-48C3-87B6-D68D7EBCC6A0}" type="datetime1">
              <a:rPr lang="en-US" smtClean="0"/>
              <a:t>8/2/2024</a:t>
            </a:fld>
            <a:endParaRPr lang="en-US"/>
          </a:p>
        </p:txBody>
      </p:sp>
      <p:sp>
        <p:nvSpPr>
          <p:cNvPr id="3" name="Rectangl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7C6CB98C-2484-4417-9FE0-2104C01BF4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3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C9F617-F7CC-47C2-9295-B83523E8D38C}" type="datetime1">
              <a:rPr lang="en-US" smtClean="0"/>
              <a:t>8/2/2024</a:t>
            </a:fld>
            <a:endParaRPr lang="en-US"/>
          </a:p>
        </p:txBody>
      </p:sp>
      <p:sp>
        <p:nvSpPr>
          <p:cNvPr id="6" name="Rectangle 2"/>
          <p:cNvSpPr>
            <a:spLocks noGrp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38B9F7-18FF-4817-978B-9FC30375F7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9525" y="4572000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9525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44638" y="4654550"/>
            <a:ext cx="7589837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47800" y="0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524000" y="0"/>
            <a:ext cx="7620000" cy="4648200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00200" y="4724400"/>
            <a:ext cx="7315200" cy="6096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Rectangle 8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6DE670-D5EE-4933-9195-F16E6D1CC659}" type="datetime1">
              <a:rPr lang="en-US" smtClean="0"/>
              <a:t>8/2/2024</a:t>
            </a:fld>
            <a:endParaRPr lang="en-US"/>
          </a:p>
        </p:txBody>
      </p:sp>
      <p:sp>
        <p:nvSpPr>
          <p:cNvPr id="10" name="Rectangle 9"/>
          <p:cNvSpPr>
            <a:spLocks noGrp="1"/>
          </p:cNvSpPr>
          <p:nvPr>
            <p:ph type="sldNum" sz="quarter" idx="11"/>
          </p:nvPr>
        </p:nvSpPr>
        <p:spPr>
          <a:xfrm>
            <a:off x="0" y="4667250"/>
            <a:ext cx="1447800" cy="663575"/>
          </a:xfrm>
        </p:spPr>
        <p:txBody>
          <a:bodyPr/>
          <a:lstStyle>
            <a:lvl1pPr>
              <a:defRPr sz="2800"/>
            </a:lvl1pPr>
          </a:lstStyle>
          <a:p>
            <a:pPr>
              <a:defRPr/>
            </a:pPr>
            <a:fld id="{FBCE7EF8-B793-4593-9A0A-4B6792D84E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Rectangle 13"/>
          <p:cNvSpPr>
            <a:spLocks noGrp="1"/>
          </p:cNvSpPr>
          <p:nvPr>
            <p:ph type="ftr" sz="quarter" idx="12"/>
          </p:nvPr>
        </p:nvSpPr>
        <p:spPr>
          <a:xfrm>
            <a:off x="1600200" y="6248400"/>
            <a:ext cx="4572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2.jpeg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alphaModFix amt="19000"/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Espace réservé du texte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2"/>
                </a:solidFill>
                <a:latin typeface="Tw Cen MT" pitchFamily="34" charset="0"/>
              </a:defRPr>
            </a:lvl1pPr>
          </a:lstStyle>
          <a:p>
            <a:pPr>
              <a:defRPr/>
            </a:pPr>
            <a:fld id="{944A7D1E-CFA5-41E4-97D2-E1D10B8A9D7B}" type="datetime1">
              <a:rPr lang="en-US" smtClean="0"/>
              <a:t>8/2/2024</a:t>
            </a:fld>
            <a:endParaRPr lang="en-US"/>
          </a:p>
        </p:txBody>
      </p:sp>
      <p:sp>
        <p:nvSpPr>
          <p:cNvPr id="1029" name="Rectangle 2"/>
          <p:cNvSpPr>
            <a:spLocks noGrp="1"/>
          </p:cNvSpPr>
          <p:nvPr>
            <p:ph type="ftr" sz="quarter" idx="3"/>
          </p:nvPr>
        </p:nvSpPr>
        <p:spPr bwMode="auto">
          <a:xfrm>
            <a:off x="609600" y="6248400"/>
            <a:ext cx="5421313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2"/>
                </a:solidFill>
                <a:latin typeface="Tw Cen MT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 b="1">
                <a:solidFill>
                  <a:srgbClr val="FFFFFF"/>
                </a:solidFill>
                <a:latin typeface="Tw Cen MT" pitchFamily="34" charset="0"/>
              </a:defRPr>
            </a:lvl1pPr>
          </a:lstStyle>
          <a:p>
            <a:pPr>
              <a:defRPr/>
            </a:pPr>
            <a:fld id="{1A9A949B-C91E-4360-9DB1-B27FAE33F3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69" r:id="rId2"/>
    <p:sldLayoutId id="2147483671" r:id="rId3"/>
    <p:sldLayoutId id="2147483668" r:id="rId4"/>
    <p:sldLayoutId id="2147483667" r:id="rId5"/>
    <p:sldLayoutId id="2147483666" r:id="rId6"/>
    <p:sldLayoutId id="2147483672" r:id="rId7"/>
    <p:sldLayoutId id="2147483665" r:id="rId8"/>
    <p:sldLayoutId id="2147483673" r:id="rId9"/>
  </p:sldLayoutIdLst>
  <p:hf hdr="0" ftr="0" dt="0"/>
  <p:txStyles>
    <p:titleStyle>
      <a:lvl1pPr marL="342900" indent="-342900" algn="l" defTabSz="-13873163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marL="342900" indent="-342900" algn="l" defTabSz="-1387316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2pPr>
      <a:lvl3pPr marL="342900" indent="-342900" algn="l" defTabSz="-1387316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3pPr>
      <a:lvl4pPr marL="342900" indent="-342900" algn="l" defTabSz="-1387316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4pPr>
      <a:lvl5pPr marL="342900" indent="-342900" algn="l" defTabSz="-1387316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5pPr>
      <a:lvl6pPr marL="800100" indent="-342900" algn="l" defTabSz="-13873163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6pPr>
      <a:lvl7pPr marL="1257300" indent="-342900" algn="l" defTabSz="-13873163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7pPr>
      <a:lvl8pPr marL="1714500" indent="-342900" algn="l" defTabSz="-13873163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8pPr>
      <a:lvl9pPr marL="2171700" indent="-342900" algn="l" defTabSz="-13873163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9pPr>
    </p:titleStyle>
    <p:bodyStyle>
      <a:lvl1pPr marL="342900" indent="-342900" algn="l" defTabSz="-13873163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-13873163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-13873163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-13873163" rtl="0" eaLnBrk="0" fontAlgn="base" hangingPunct="0">
        <a:spcBef>
          <a:spcPts val="400"/>
        </a:spcBef>
        <a:spcAft>
          <a:spcPct val="0"/>
        </a:spcAft>
        <a:buClr>
          <a:srgbClr val="B77851"/>
        </a:buClr>
        <a:buSzPct val="7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-13873163" rtl="0" eaLnBrk="0" fontAlgn="base" hangingPunct="0">
        <a:spcBef>
          <a:spcPts val="400"/>
        </a:spcBef>
        <a:spcAft>
          <a:spcPct val="0"/>
        </a:spcAft>
        <a:buClr>
          <a:srgbClr val="776A5B"/>
        </a:buClr>
        <a:buSzPct val="6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alphaModFix amt="19000"/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Espace réservé du texte 12"/>
          <p:cNvSpPr>
            <a:spLocks noGrp="1"/>
          </p:cNvSpPr>
          <p:nvPr>
            <p:ph type="body" idx="1"/>
          </p:nvPr>
        </p:nvSpPr>
        <p:spPr bwMode="auto">
          <a:xfrm>
            <a:off x="612775" y="1600202"/>
            <a:ext cx="8153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6096000" y="6248402"/>
            <a:ext cx="26670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050">
                <a:solidFill>
                  <a:schemeClr val="tx2"/>
                </a:solidFill>
                <a:latin typeface="Tw Cen MT" pitchFamily="34" charset="0"/>
              </a:defRPr>
            </a:lvl1pPr>
          </a:lstStyle>
          <a:p>
            <a:pPr>
              <a:defRPr/>
            </a:pPr>
            <a:fld id="{944A7D1E-CFA5-41E4-97D2-E1D10B8A9D7B}" type="datetime1">
              <a:rPr lang="en-US" smtClean="0"/>
              <a:t>8/2/2024</a:t>
            </a:fld>
            <a:endParaRPr lang="en-US"/>
          </a:p>
        </p:txBody>
      </p:sp>
      <p:sp>
        <p:nvSpPr>
          <p:cNvPr id="1029" name="Rectangle 2"/>
          <p:cNvSpPr>
            <a:spLocks noGrp="1"/>
          </p:cNvSpPr>
          <p:nvPr>
            <p:ph type="ftr" sz="quarter" idx="3"/>
          </p:nvPr>
        </p:nvSpPr>
        <p:spPr bwMode="auto">
          <a:xfrm>
            <a:off x="609601" y="6248402"/>
            <a:ext cx="5421313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050">
                <a:solidFill>
                  <a:schemeClr val="tx2"/>
                </a:solidFill>
                <a:latin typeface="Tw Cen MT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0" y="1271590"/>
            <a:ext cx="5334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50" b="1">
                <a:solidFill>
                  <a:srgbClr val="FFFFFF"/>
                </a:solidFill>
                <a:latin typeface="Tw Cen MT" pitchFamily="34" charset="0"/>
              </a:defRPr>
            </a:lvl1pPr>
          </a:lstStyle>
          <a:p>
            <a:pPr>
              <a:defRPr/>
            </a:pPr>
            <a:fld id="{1A9A949B-C91E-4360-9DB1-B27FAE33F39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563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</p:sldLayoutIdLst>
  <p:hf hdr="0" ftr="0" dt="0"/>
  <p:txStyles>
    <p:titleStyle>
      <a:lvl1pPr marL="257175" indent="-257175" algn="l" defTabSz="-10404872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  <a:lvl2pPr marL="257175" indent="-257175" algn="l" defTabSz="-10404872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w Cen MT" pitchFamily="34" charset="0"/>
        </a:defRPr>
      </a:lvl2pPr>
      <a:lvl3pPr marL="257175" indent="-257175" algn="l" defTabSz="-10404872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w Cen MT" pitchFamily="34" charset="0"/>
        </a:defRPr>
      </a:lvl3pPr>
      <a:lvl4pPr marL="257175" indent="-257175" algn="l" defTabSz="-10404872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w Cen MT" pitchFamily="34" charset="0"/>
        </a:defRPr>
      </a:lvl4pPr>
      <a:lvl5pPr marL="257175" indent="-257175" algn="l" defTabSz="-10404872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w Cen MT" pitchFamily="34" charset="0"/>
        </a:defRPr>
      </a:lvl5pPr>
      <a:lvl6pPr marL="600075" indent="-257175" algn="l" defTabSz="-10404872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w Cen MT" pitchFamily="34" charset="0"/>
        </a:defRPr>
      </a:lvl6pPr>
      <a:lvl7pPr marL="942975" indent="-257175" algn="l" defTabSz="-10404872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w Cen MT" pitchFamily="34" charset="0"/>
        </a:defRPr>
      </a:lvl7pPr>
      <a:lvl8pPr marL="1285875" indent="-257175" algn="l" defTabSz="-10404872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w Cen MT" pitchFamily="34" charset="0"/>
        </a:defRPr>
      </a:lvl8pPr>
      <a:lvl9pPr marL="1628775" indent="-257175" algn="l" defTabSz="-10404872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w Cen MT" pitchFamily="34" charset="0"/>
        </a:defRPr>
      </a:lvl9pPr>
    </p:titleStyle>
    <p:bodyStyle>
      <a:lvl1pPr marL="257175" indent="-257175" algn="l" defTabSz="-10404872" rtl="0" eaLnBrk="0" fontAlgn="base" hangingPunct="0">
        <a:spcBef>
          <a:spcPts val="525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175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-10404872" rtl="0" eaLnBrk="0" fontAlgn="base" hangingPunct="0">
        <a:spcBef>
          <a:spcPts val="413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-10404872" rtl="0" eaLnBrk="0" fontAlgn="base" hangingPunct="0">
        <a:spcBef>
          <a:spcPts val="375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1725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-10404872" rtl="0" eaLnBrk="0" fontAlgn="base" hangingPunct="0">
        <a:spcBef>
          <a:spcPts val="300"/>
        </a:spcBef>
        <a:spcAft>
          <a:spcPct val="0"/>
        </a:spcAft>
        <a:buClr>
          <a:srgbClr val="B77851"/>
        </a:buClr>
        <a:buSzPct val="75000"/>
        <a:buFont typeface="Wingdings" pitchFamily="2" charset="2"/>
        <a:buChar char="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-10404872" rtl="0" eaLnBrk="0" fontAlgn="base" hangingPunct="0">
        <a:spcBef>
          <a:spcPts val="300"/>
        </a:spcBef>
        <a:spcAft>
          <a:spcPct val="0"/>
        </a:spcAft>
        <a:buClr>
          <a:srgbClr val="776A5B"/>
        </a:buClr>
        <a:buSzPct val="65000"/>
        <a:buFont typeface="Wingdings" pitchFamily="2" charset="2"/>
        <a:buChar char="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577340" indent="-17145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sz="135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7145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sz="135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988820" indent="-17145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sz="135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7145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sz="135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399" y="271022"/>
            <a:ext cx="8915400" cy="1117745"/>
          </a:xfrm>
          <a:noFill/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en-US" sz="4000" b="1" cap="none">
                <a:ln w="1905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50800" algn="tl" rotWithShape="0">
                    <a:srgbClr val="000000"/>
                  </a:outerShdw>
                </a:effectLst>
                <a:latin typeface="Rockwell" panose="02060603020205020403" pitchFamily="18" charset="0"/>
              </a:rPr>
              <a:t>HACIENDA LA PUENTE UNIFIED SCHOOL DISTRICT</a:t>
            </a:r>
          </a:p>
        </p:txBody>
      </p:sp>
      <p:sp>
        <p:nvSpPr>
          <p:cNvPr id="1126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6158536"/>
            <a:ext cx="2209800" cy="616432"/>
          </a:xfrm>
        </p:spPr>
        <p:txBody>
          <a:bodyPr/>
          <a:lstStyle/>
          <a:p>
            <a:pPr algn="ctr" eaLnBrk="1" hangingPunct="1"/>
            <a:r>
              <a:rPr lang="en-US" sz="1400">
                <a:effectLst>
                  <a:outerShdw blurRad="50800" dist="50800" dir="5400000" algn="ctr" rotWithShape="0">
                    <a:schemeClr val="bg2"/>
                  </a:outerShdw>
                </a:effectLst>
                <a:latin typeface="Rockwell" panose="02060603020205020403" pitchFamily="18" charset="0"/>
              </a:rPr>
              <a:t>Regular Board Meeting May 9</a:t>
            </a:r>
            <a:r>
              <a:rPr lang="en-US" sz="1400" baseline="30000">
                <a:effectLst>
                  <a:outerShdw blurRad="50800" dist="50800" dir="5400000" algn="ctr" rotWithShape="0">
                    <a:schemeClr val="bg2"/>
                  </a:outerShdw>
                </a:effectLst>
                <a:latin typeface="Rockwell" panose="02060603020205020403" pitchFamily="18" charset="0"/>
              </a:rPr>
              <a:t>th</a:t>
            </a:r>
            <a:r>
              <a:rPr lang="en-US" sz="1400">
                <a:effectLst>
                  <a:outerShdw blurRad="50800" dist="50800" dir="5400000" algn="ctr" rotWithShape="0">
                    <a:schemeClr val="bg2"/>
                  </a:outerShdw>
                </a:effectLst>
                <a:latin typeface="Rockwell" panose="02060603020205020403" pitchFamily="18" charset="0"/>
              </a:rPr>
              <a:t> , 2024</a:t>
            </a:r>
          </a:p>
        </p:txBody>
      </p:sp>
      <p:sp>
        <p:nvSpPr>
          <p:cNvPr id="11272" name="Rectangle 3"/>
          <p:cNvSpPr txBox="1">
            <a:spLocks noChangeArrowheads="1"/>
          </p:cNvSpPr>
          <p:nvPr/>
        </p:nvSpPr>
        <p:spPr bwMode="auto">
          <a:xfrm>
            <a:off x="2376693" y="6089168"/>
            <a:ext cx="6781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-13873163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en-US" sz="320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2060"/>
                  </a:outerShdw>
                </a:effectLst>
                <a:latin typeface="Rockwell" panose="02060603020205020403" pitchFamily="18" charset="0"/>
              </a:rPr>
              <a:t>Business Services</a:t>
            </a:r>
          </a:p>
        </p:txBody>
      </p:sp>
      <p:pic>
        <p:nvPicPr>
          <p:cNvPr id="16" name="Picture 2" descr="Equity &amp; Access Hom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21" b="9524"/>
          <a:stretch/>
        </p:blipFill>
        <p:spPr bwMode="auto">
          <a:xfrm>
            <a:off x="7961198" y="5984102"/>
            <a:ext cx="1106601" cy="87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Subtitle 2">
            <a:extLst>
              <a:ext uri="{FF2B5EF4-FFF2-40B4-BE49-F238E27FC236}">
                <a16:creationId xmlns:a16="http://schemas.microsoft.com/office/drawing/2014/main" id="{66689391-BDBB-2736-830C-58A1A893DDA9}"/>
              </a:ext>
            </a:extLst>
          </p:cNvPr>
          <p:cNvSpPr txBox="1">
            <a:spLocks/>
          </p:cNvSpPr>
          <p:nvPr/>
        </p:nvSpPr>
        <p:spPr>
          <a:xfrm>
            <a:off x="0" y="5173536"/>
            <a:ext cx="9144000" cy="913146"/>
          </a:xfrm>
          <a:prstGeom prst="rect">
            <a:avLst/>
          </a:prstGeom>
        </p:spPr>
        <p:txBody>
          <a:bodyPr anchor="ctr"/>
          <a:lstStyle/>
          <a:p>
            <a:pPr algn="ctr" defTabSz="-13873163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  <a:defRPr/>
            </a:pPr>
            <a:r>
              <a:rPr lang="en-US" sz="3500" b="1">
                <a:ln w="19050"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50800" dist="50800" dir="5400000" algn="ctr" rotWithShape="0">
                    <a:schemeClr val="bg1"/>
                  </a:outerShdw>
                </a:effectLst>
                <a:latin typeface="Rockwell" panose="02060603020205020403" pitchFamily="18" charset="0"/>
              </a:rPr>
              <a:t>School Site Improvement Projects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662EC6-52F3-FC6B-98B4-0DCA56DA89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859" y="1771047"/>
            <a:ext cx="8716281" cy="33278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EB4565-28C4-C09A-61D9-EF8E39544A5E}"/>
              </a:ext>
            </a:extLst>
          </p:cNvPr>
          <p:cNvSpPr txBox="1"/>
          <p:nvPr/>
        </p:nvSpPr>
        <p:spPr>
          <a:xfrm>
            <a:off x="213859" y="4741522"/>
            <a:ext cx="1995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EA6716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La Puente Quad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F82D1F-E9F6-B805-00B0-D3A11A62306B}"/>
              </a:ext>
            </a:extLst>
          </p:cNvPr>
          <p:cNvSpPr txBox="1"/>
          <p:nvPr/>
        </p:nvSpPr>
        <p:spPr>
          <a:xfrm>
            <a:off x="2376693" y="4786199"/>
            <a:ext cx="2078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0070C0"/>
                </a:solidFill>
                <a:effectLst>
                  <a:outerShdw blurRad="50800" dist="50800" dir="5400000" algn="ctr" rotWithShape="0">
                    <a:srgbClr val="FF0000"/>
                  </a:outerShdw>
                </a:effectLst>
              </a:rPr>
              <a:t>Los Altos Quad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D6E581-C38C-7AF4-FC86-C8D5F3D54799}"/>
              </a:ext>
            </a:extLst>
          </p:cNvPr>
          <p:cNvSpPr txBox="1"/>
          <p:nvPr/>
        </p:nvSpPr>
        <p:spPr>
          <a:xfrm>
            <a:off x="4622452" y="4765498"/>
            <a:ext cx="2059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effectLst>
                  <a:outerShdw blurRad="50800" dist="50800" dir="5400000" algn="ctr" rotWithShape="0">
                    <a:srgbClr val="FFC000"/>
                  </a:outerShdw>
                </a:effectLst>
              </a:rPr>
              <a:t>Wilson Quad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4101E3-6E09-2C9E-8B20-C9805AD2DC36}"/>
              </a:ext>
            </a:extLst>
          </p:cNvPr>
          <p:cNvSpPr txBox="1"/>
          <p:nvPr/>
        </p:nvSpPr>
        <p:spPr>
          <a:xfrm>
            <a:off x="6688759" y="4757885"/>
            <a:ext cx="2155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FFFF00"/>
                </a:solidFill>
                <a:effectLst>
                  <a:outerShdw blurRad="50800" dist="50800" dir="5400000" algn="ctr" rotWithShape="0">
                    <a:srgbClr val="EA6716"/>
                  </a:outerShdw>
                </a:effectLst>
              </a:rPr>
              <a:t>Workman Quad</a:t>
            </a:r>
          </a:p>
        </p:txBody>
      </p:sp>
    </p:spTree>
    <p:extLst>
      <p:ext uri="{BB962C8B-B14F-4D97-AF65-F5344CB8AC3E}">
        <p14:creationId xmlns:p14="http://schemas.microsoft.com/office/powerpoint/2010/main" val="13455100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6099827" y="1979803"/>
            <a:ext cx="2671894" cy="685800"/>
          </a:xfrm>
        </p:spPr>
        <p:txBody>
          <a:bodyPr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2023-2024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46433" y="1675003"/>
            <a:ext cx="7620000" cy="990600"/>
          </a:xfrm>
        </p:spPr>
        <p:txBody>
          <a:bodyPr/>
          <a:lstStyle/>
          <a:p>
            <a:r>
              <a:rPr lang="en-US"/>
              <a:t>Projects In Progress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399443" y="6482299"/>
            <a:ext cx="744557" cy="375701"/>
          </a:xfrm>
        </p:spPr>
        <p:txBody>
          <a:bodyPr/>
          <a:lstStyle/>
          <a:p>
            <a:pPr>
              <a:defRPr/>
            </a:pPr>
            <a:fld id="{758633C0-3EDB-47ED-B0FC-29511389E863}" type="slidenum">
              <a:rPr lang="en-US" sz="1200" smtClean="0">
                <a:solidFill>
                  <a:schemeClr val="tx1"/>
                </a:solidFill>
              </a:rPr>
              <a:pPr>
                <a:defRPr/>
              </a:pPr>
              <a:t>10</a:t>
            </a:fld>
            <a:endParaRPr lang="en-US" sz="1200">
              <a:solidFill>
                <a:schemeClr val="tx1"/>
              </a:solidFill>
            </a:endParaRPr>
          </a:p>
        </p:txBody>
      </p:sp>
      <p:pic>
        <p:nvPicPr>
          <p:cNvPr id="1036" name="Picture 12" descr="Download In 16 Text Icons Work Yellow Computer HQ PNG Image | FreePNGImg">
            <a:extLst>
              <a:ext uri="{FF2B5EF4-FFF2-40B4-BE49-F238E27FC236}">
                <a16:creationId xmlns:a16="http://schemas.microsoft.com/office/drawing/2014/main" id="{35F8CBE9-5FF5-4B08-FC3B-772E993476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2" t="6765" r="10527" b="10981"/>
          <a:stretch/>
        </p:blipFill>
        <p:spPr bwMode="auto">
          <a:xfrm>
            <a:off x="2516697" y="3048868"/>
            <a:ext cx="4228052" cy="2287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17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6866679"/>
              </p:ext>
            </p:extLst>
          </p:nvPr>
        </p:nvGraphicFramePr>
        <p:xfrm>
          <a:off x="149390" y="1920053"/>
          <a:ext cx="8845219" cy="262841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45647">
                  <a:extLst>
                    <a:ext uri="{9D8B030D-6E8A-4147-A177-3AD203B41FA5}">
                      <a16:colId xmlns:a16="http://schemas.microsoft.com/office/drawing/2014/main" val="1928852501"/>
                    </a:ext>
                  </a:extLst>
                </a:gridCol>
                <a:gridCol w="2004868">
                  <a:extLst>
                    <a:ext uri="{9D8B030D-6E8A-4147-A177-3AD203B41FA5}">
                      <a16:colId xmlns:a16="http://schemas.microsoft.com/office/drawing/2014/main" val="1025939603"/>
                    </a:ext>
                  </a:extLst>
                </a:gridCol>
                <a:gridCol w="851578">
                  <a:extLst>
                    <a:ext uri="{9D8B030D-6E8A-4147-A177-3AD203B41FA5}">
                      <a16:colId xmlns:a16="http://schemas.microsoft.com/office/drawing/2014/main" val="6566847"/>
                    </a:ext>
                  </a:extLst>
                </a:gridCol>
                <a:gridCol w="853244">
                  <a:extLst>
                    <a:ext uri="{9D8B030D-6E8A-4147-A177-3AD203B41FA5}">
                      <a16:colId xmlns:a16="http://schemas.microsoft.com/office/drawing/2014/main" val="1357246994"/>
                    </a:ext>
                  </a:extLst>
                </a:gridCol>
                <a:gridCol w="926786">
                  <a:extLst>
                    <a:ext uri="{9D8B030D-6E8A-4147-A177-3AD203B41FA5}">
                      <a16:colId xmlns:a16="http://schemas.microsoft.com/office/drawing/2014/main" val="4251937521"/>
                    </a:ext>
                  </a:extLst>
                </a:gridCol>
                <a:gridCol w="882166">
                  <a:extLst>
                    <a:ext uri="{9D8B030D-6E8A-4147-A177-3AD203B41FA5}">
                      <a16:colId xmlns:a16="http://schemas.microsoft.com/office/drawing/2014/main" val="1208299831"/>
                    </a:ext>
                  </a:extLst>
                </a:gridCol>
                <a:gridCol w="1040465">
                  <a:extLst>
                    <a:ext uri="{9D8B030D-6E8A-4147-A177-3AD203B41FA5}">
                      <a16:colId xmlns:a16="http://schemas.microsoft.com/office/drawing/2014/main" val="2863134709"/>
                    </a:ext>
                  </a:extLst>
                </a:gridCol>
                <a:gridCol w="1040465">
                  <a:extLst>
                    <a:ext uri="{9D8B030D-6E8A-4147-A177-3AD203B41FA5}">
                      <a16:colId xmlns:a16="http://schemas.microsoft.com/office/drawing/2014/main" val="2989211770"/>
                    </a:ext>
                  </a:extLst>
                </a:gridCol>
              </a:tblGrid>
              <a:tr h="407294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 dirty="0">
                          <a:effectLst/>
                        </a:rPr>
                        <a:t>Site</a:t>
                      </a:r>
                      <a:endParaRPr lang="en-US" sz="1100" b="1" i="0" u="none" strike="noStrike" dirty="0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 dirty="0">
                          <a:effectLst/>
                        </a:rPr>
                        <a:t>Item Description</a:t>
                      </a:r>
                      <a:endParaRPr lang="en-US" sz="1100" b="1" i="0" u="none" strike="noStrike" dirty="0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 dirty="0">
                          <a:effectLst/>
                        </a:rPr>
                        <a:t>Architect </a:t>
                      </a:r>
                    </a:p>
                    <a:p>
                      <a:pPr algn="ctr" rtl="0" fontAlgn="b"/>
                      <a:r>
                        <a:rPr lang="en-US" sz="1100" u="none" strike="noStrike" dirty="0">
                          <a:effectLst/>
                        </a:rPr>
                        <a:t>Plans</a:t>
                      </a:r>
                      <a:endParaRPr lang="en-US" sz="1100" b="1" i="0" u="none" strike="noStrike" dirty="0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 dirty="0">
                          <a:effectLst/>
                        </a:rPr>
                        <a:t>DSA </a:t>
                      </a:r>
                    </a:p>
                    <a:p>
                      <a:pPr algn="ctr" rtl="0" fontAlgn="b"/>
                      <a:r>
                        <a:rPr lang="en-US" sz="1100" u="none" strike="noStrike" dirty="0">
                          <a:effectLst/>
                        </a:rPr>
                        <a:t>Approval</a:t>
                      </a:r>
                      <a:endParaRPr lang="en-US" sz="1100" b="1" i="0" u="none" strike="noStrike" dirty="0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 dirty="0">
                          <a:effectLst/>
                        </a:rPr>
                        <a:t>Procurement</a:t>
                      </a:r>
                      <a:endParaRPr lang="en-US" sz="1100" b="1" i="0" u="none" strike="noStrike" dirty="0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 dirty="0">
                          <a:effectLst/>
                        </a:rPr>
                        <a:t>Construct</a:t>
                      </a:r>
                      <a:endParaRPr lang="en-US" sz="1100" b="1" i="0" u="none" strike="noStrike" dirty="0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Tw Cen MT"/>
                        </a:rPr>
                        <a:t>Funding</a:t>
                      </a:r>
                      <a:r>
                        <a:rPr lang="en-US" sz="1100" b="1" i="0" u="none" strike="noStrike" baseline="0" dirty="0">
                          <a:solidFill>
                            <a:srgbClr val="FFFFFF"/>
                          </a:solidFill>
                          <a:effectLst/>
                          <a:latin typeface="Tw Cen MT"/>
                        </a:rPr>
                        <a:t> Source </a:t>
                      </a:r>
                      <a:endParaRPr lang="en-US" sz="1100" b="1" i="0" u="none" strike="noStrike" dirty="0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 dirty="0">
                          <a:effectLst/>
                        </a:rPr>
                        <a:t>Target Completion</a:t>
                      </a:r>
                      <a:r>
                        <a:rPr lang="en-US" sz="1100" u="none" strike="noStrike" baseline="0" dirty="0">
                          <a:effectLst/>
                        </a:rPr>
                        <a:t> </a:t>
                      </a:r>
                      <a:r>
                        <a:rPr lang="en-US" sz="1100" u="none" strike="noStrike" dirty="0">
                          <a:effectLst/>
                        </a:rPr>
                        <a:t>Date</a:t>
                      </a:r>
                      <a:endParaRPr lang="en-US" sz="1100" b="1" i="0" u="none" strike="noStrike" dirty="0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extLst>
                  <a:ext uri="{0D108BD9-81ED-4DB2-BD59-A6C34878D82A}">
                    <a16:rowId xmlns:a16="http://schemas.microsoft.com/office/drawing/2014/main" val="2530721988"/>
                  </a:ext>
                </a:extLst>
              </a:tr>
              <a:tr h="210557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Los Altos High School</a:t>
                      </a: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W Cen MT"/>
                        </a:rPr>
                        <a:t>Reroof Various Buildings</a:t>
                      </a:r>
                      <a:endParaRPr lang="en-US" sz="1100" b="0" dirty="0">
                        <a:latin typeface="TW Cen MT"/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NA</a:t>
                      </a: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NA</a:t>
                      </a: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W Cen MT"/>
                          <a:ea typeface="+mn-ea"/>
                          <a:cs typeface="+mn-cs"/>
                        </a:rPr>
                        <a:t>Complete</a:t>
                      </a: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Complete</a:t>
                      </a: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Deferred Maintenance</a:t>
                      </a: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Complete</a:t>
                      </a:r>
                    </a:p>
                  </a:txBody>
                  <a:tcPr marL="9524" marR="9524" marT="9524" marB="0" anchor="ctr"/>
                </a:tc>
                <a:extLst>
                  <a:ext uri="{0D108BD9-81ED-4DB2-BD59-A6C34878D82A}">
                    <a16:rowId xmlns:a16="http://schemas.microsoft.com/office/drawing/2014/main" val="3331402207"/>
                  </a:ext>
                </a:extLst>
              </a:tr>
              <a:tr h="210558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Wedgeworth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K-5 Permanent School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Complete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Approved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W Cen MT"/>
                          <a:ea typeface="+mn-ea"/>
                          <a:cs typeface="+mn-cs"/>
                        </a:rPr>
                        <a:t>Complete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In Progress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COPS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06/2025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14991464"/>
                  </a:ext>
                </a:extLst>
              </a:tr>
              <a:tr h="735819"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/>
                        </a:rPr>
                        <a:t>Los Altos High School </a:t>
                      </a:r>
                      <a:endParaRPr lang="en-US" dirty="0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W Cen MT"/>
                        </a:rPr>
                        <a:t>Gym &amp; Locker Room HVAC </a:t>
                      </a:r>
                      <a:endParaRPr lang="en-US" dirty="0"/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W Cen MT"/>
                        </a:rPr>
                        <a:t>(65 tons of temporary HVAC units have been installed)</a:t>
                      </a:r>
                      <a:r>
                        <a:rPr lang="en-US" sz="105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W Cen MT"/>
                        </a:rPr>
                        <a:t> </a:t>
                      </a:r>
                      <a:endParaRPr lang="en-US" sz="1050" b="0" dirty="0">
                        <a:latin typeface="TW Cen M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Complete</a:t>
                      </a:r>
                      <a:endParaRPr lang="en-US" sz="1100" b="0" dirty="0">
                        <a:latin typeface="TW Cen M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Approved</a:t>
                      </a:r>
                      <a:endParaRPr lang="en-US" sz="1100" b="0" dirty="0">
                        <a:latin typeface="TW Cen M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Complete</a:t>
                      </a:r>
                      <a:endParaRPr lang="en-US" sz="1100" b="0" dirty="0">
                        <a:latin typeface="TW Cen M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lvl="0" algn="ctr" rtl="0">
                        <a:buNone/>
                      </a:pPr>
                      <a:r>
                        <a:rPr lang="en-US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W Cen MT"/>
                          <a:ea typeface="+mn-ea"/>
                          <a:cs typeface="+mn-cs"/>
                        </a:rPr>
                        <a:t>Pending </a:t>
                      </a:r>
                      <a:endParaRPr lang="en-US" sz="1100" b="0">
                        <a:latin typeface="TW Cen M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lvl="0" algn="ctr" rtl="0">
                        <a:buNone/>
                      </a:pPr>
                      <a:r>
                        <a:rPr lang="en-US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W Cen MT"/>
                          <a:ea typeface="+mn-ea"/>
                          <a:cs typeface="+mn-cs"/>
                        </a:rPr>
                        <a:t>Facilities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ctr" defTabSz="914400" rtl="0">
                        <a:buNone/>
                        <a:tabLst/>
                        <a:defRPr/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12/2024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09500743"/>
                  </a:ext>
                </a:extLst>
              </a:tr>
              <a:tr h="558328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Cedarlane</a:t>
                      </a: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 Academy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Portable Installation </a:t>
                      </a:r>
                      <a:endParaRPr lang="en-US" sz="1100" b="0" dirty="0">
                        <a:solidFill>
                          <a:schemeClr val="tx1"/>
                        </a:solidFill>
                        <a:latin typeface="TW Cen M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Complete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Pending</a:t>
                      </a:r>
                    </a:p>
                    <a:p>
                      <a:pPr lvl="0" algn="ctr">
                        <a:buNone/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(Back Check)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Pending</a:t>
                      </a:r>
                      <a:endParaRPr lang="en-US" sz="1100" b="0" dirty="0">
                        <a:solidFill>
                          <a:schemeClr val="tx1"/>
                        </a:solidFill>
                        <a:latin typeface="TW Cen M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Pending</a:t>
                      </a:r>
                      <a:endParaRPr lang="en-US" sz="1100" b="0" dirty="0">
                        <a:solidFill>
                          <a:schemeClr val="tx1"/>
                        </a:solidFill>
                        <a:latin typeface="TW Cen M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>
                          <a:solidFill>
                            <a:schemeClr val="tx1"/>
                          </a:solidFill>
                          <a:latin typeface="TW Cen MT"/>
                        </a:rPr>
                        <a:t>Facilities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08/2024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30660770"/>
                  </a:ext>
                </a:extLst>
              </a:tr>
              <a:tr h="371615"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Palm Elementary</a:t>
                      </a:r>
                      <a:endParaRPr lang="en-US" sz="1100" b="0" dirty="0">
                        <a:solidFill>
                          <a:schemeClr val="tx1"/>
                        </a:solidFill>
                        <a:latin typeface="TW Cen M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Front of School Fencing</a:t>
                      </a:r>
                      <a:endParaRPr lang="en-US" sz="1100" b="0" dirty="0">
                        <a:solidFill>
                          <a:schemeClr val="tx1"/>
                        </a:solidFill>
                        <a:latin typeface="TW Cen M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NA</a:t>
                      </a:r>
                      <a:endParaRPr lang="en-US" sz="1100" b="0" dirty="0">
                        <a:solidFill>
                          <a:schemeClr val="tx1"/>
                        </a:solidFill>
                        <a:latin typeface="TW Cen M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NA</a:t>
                      </a:r>
                      <a:endParaRPr lang="en-US" sz="1100" b="0" dirty="0">
                        <a:solidFill>
                          <a:schemeClr val="tx1"/>
                        </a:solidFill>
                        <a:latin typeface="TW Cen M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In Process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>
                          <a:solidFill>
                            <a:schemeClr val="tx1"/>
                          </a:solidFill>
                          <a:latin typeface="TW Cen MT"/>
                        </a:rPr>
                        <a:t>Pending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>
                          <a:solidFill>
                            <a:schemeClr val="tx1"/>
                          </a:solidFill>
                          <a:latin typeface="TW Cen MT"/>
                        </a:rPr>
                        <a:t>Facilities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08/2024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92546880"/>
                  </a:ext>
                </a:extLst>
              </a:tr>
            </a:tbl>
          </a:graphicData>
        </a:graphic>
      </p:graphicFrame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0" y="597314"/>
            <a:ext cx="9144000" cy="891454"/>
          </a:xfrm>
        </p:spPr>
        <p:txBody>
          <a:bodyPr/>
          <a:lstStyle/>
          <a:p>
            <a:pPr algn="ctr"/>
            <a:r>
              <a:rPr lang="en-US" sz="3000" b="1">
                <a:solidFill>
                  <a:schemeClr val="tx1"/>
                </a:solidFill>
                <a:latin typeface="Rockwell"/>
              </a:rPr>
              <a:t>Projects in Progress </a:t>
            </a:r>
            <a:r>
              <a:rPr lang="en-US" sz="3000">
                <a:solidFill>
                  <a:schemeClr val="tx1"/>
                </a:solidFill>
                <a:latin typeface="Rockwell"/>
              </a:rPr>
              <a:t>as of May 9th, 2024</a:t>
            </a:r>
            <a:br>
              <a:rPr lang="en-US"/>
            </a:br>
            <a:endParaRPr lang="en-US">
              <a:solidFill>
                <a:schemeClr val="bg1"/>
              </a:solidFill>
            </a:endParaRPr>
          </a:p>
        </p:txBody>
      </p:sp>
      <p:sp>
        <p:nvSpPr>
          <p:cNvPr id="19" name="Slide Number Placeholder 11"/>
          <p:cNvSpPr>
            <a:spLocks noGrp="1"/>
          </p:cNvSpPr>
          <p:nvPr>
            <p:ph type="sldNum" sz="quarter" idx="16"/>
          </p:nvPr>
        </p:nvSpPr>
        <p:spPr>
          <a:xfrm>
            <a:off x="8610600" y="6530676"/>
            <a:ext cx="533400" cy="244475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fld id="{A645BE55-96CF-4A88-9826-854F6BE1054F}" type="slidenum">
              <a:rPr lang="en-US" smtClean="0">
                <a:solidFill>
                  <a:schemeClr val="tx1"/>
                </a:solidFill>
              </a:rPr>
              <a:pPr>
                <a:defRPr/>
              </a:pPr>
              <a:t>11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023913-F1D4-854E-CAF1-761DB79A1196}"/>
              </a:ext>
            </a:extLst>
          </p:cNvPr>
          <p:cNvSpPr txBox="1"/>
          <p:nvPr/>
        </p:nvSpPr>
        <p:spPr>
          <a:xfrm>
            <a:off x="0" y="6518600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>
                <a:solidFill>
                  <a:srgbClr val="0070C0"/>
                </a:solidFill>
              </a:rPr>
              <a:t>Changes And Progress Since Last Report - Blue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0D53BD-0A7C-FD32-501B-7738FE3A8453}"/>
              </a:ext>
            </a:extLst>
          </p:cNvPr>
          <p:cNvSpPr txBox="1"/>
          <p:nvPr/>
        </p:nvSpPr>
        <p:spPr>
          <a:xfrm>
            <a:off x="149390" y="1505933"/>
            <a:ext cx="1890425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>
                <a:latin typeface="Arial"/>
                <a:cs typeface="Arial"/>
              </a:rPr>
              <a:t>Facilities</a:t>
            </a:r>
          </a:p>
        </p:txBody>
      </p:sp>
    </p:spTree>
    <p:extLst>
      <p:ext uri="{BB962C8B-B14F-4D97-AF65-F5344CB8AC3E}">
        <p14:creationId xmlns:p14="http://schemas.microsoft.com/office/powerpoint/2010/main" val="24750650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1327606"/>
              </p:ext>
            </p:extLst>
          </p:nvPr>
        </p:nvGraphicFramePr>
        <p:xfrm>
          <a:off x="149390" y="3917714"/>
          <a:ext cx="8845219" cy="111385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45647">
                  <a:extLst>
                    <a:ext uri="{9D8B030D-6E8A-4147-A177-3AD203B41FA5}">
                      <a16:colId xmlns:a16="http://schemas.microsoft.com/office/drawing/2014/main" val="1928852501"/>
                    </a:ext>
                  </a:extLst>
                </a:gridCol>
                <a:gridCol w="2004868">
                  <a:extLst>
                    <a:ext uri="{9D8B030D-6E8A-4147-A177-3AD203B41FA5}">
                      <a16:colId xmlns:a16="http://schemas.microsoft.com/office/drawing/2014/main" val="1025939603"/>
                    </a:ext>
                  </a:extLst>
                </a:gridCol>
                <a:gridCol w="851578">
                  <a:extLst>
                    <a:ext uri="{9D8B030D-6E8A-4147-A177-3AD203B41FA5}">
                      <a16:colId xmlns:a16="http://schemas.microsoft.com/office/drawing/2014/main" val="6566847"/>
                    </a:ext>
                  </a:extLst>
                </a:gridCol>
                <a:gridCol w="853244">
                  <a:extLst>
                    <a:ext uri="{9D8B030D-6E8A-4147-A177-3AD203B41FA5}">
                      <a16:colId xmlns:a16="http://schemas.microsoft.com/office/drawing/2014/main" val="1357246994"/>
                    </a:ext>
                  </a:extLst>
                </a:gridCol>
                <a:gridCol w="926786">
                  <a:extLst>
                    <a:ext uri="{9D8B030D-6E8A-4147-A177-3AD203B41FA5}">
                      <a16:colId xmlns:a16="http://schemas.microsoft.com/office/drawing/2014/main" val="4251937521"/>
                    </a:ext>
                  </a:extLst>
                </a:gridCol>
                <a:gridCol w="882166">
                  <a:extLst>
                    <a:ext uri="{9D8B030D-6E8A-4147-A177-3AD203B41FA5}">
                      <a16:colId xmlns:a16="http://schemas.microsoft.com/office/drawing/2014/main" val="1208299831"/>
                    </a:ext>
                  </a:extLst>
                </a:gridCol>
                <a:gridCol w="1040465">
                  <a:extLst>
                    <a:ext uri="{9D8B030D-6E8A-4147-A177-3AD203B41FA5}">
                      <a16:colId xmlns:a16="http://schemas.microsoft.com/office/drawing/2014/main" val="2863134709"/>
                    </a:ext>
                  </a:extLst>
                </a:gridCol>
                <a:gridCol w="1040465">
                  <a:extLst>
                    <a:ext uri="{9D8B030D-6E8A-4147-A177-3AD203B41FA5}">
                      <a16:colId xmlns:a16="http://schemas.microsoft.com/office/drawing/2014/main" val="2989211770"/>
                    </a:ext>
                  </a:extLst>
                </a:gridCol>
              </a:tblGrid>
              <a:tr h="415420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 dirty="0">
                          <a:effectLst/>
                        </a:rPr>
                        <a:t>Site</a:t>
                      </a:r>
                      <a:endParaRPr lang="en-US" sz="1100" b="1" i="0" u="none" strike="noStrike" dirty="0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 dirty="0">
                          <a:effectLst/>
                        </a:rPr>
                        <a:t>Item Description</a:t>
                      </a:r>
                      <a:endParaRPr lang="en-US" sz="1100" b="1" i="0" u="none" strike="noStrike" dirty="0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 dirty="0">
                          <a:effectLst/>
                        </a:rPr>
                        <a:t>Architect </a:t>
                      </a:r>
                    </a:p>
                    <a:p>
                      <a:pPr algn="ctr" rtl="0" fontAlgn="b"/>
                      <a:r>
                        <a:rPr lang="en-US" sz="1100" u="none" strike="noStrike" dirty="0">
                          <a:effectLst/>
                        </a:rPr>
                        <a:t>Plans</a:t>
                      </a:r>
                      <a:endParaRPr lang="en-US" sz="1100" b="1" i="0" u="none" strike="noStrike" dirty="0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 dirty="0">
                          <a:effectLst/>
                        </a:rPr>
                        <a:t>DSA </a:t>
                      </a:r>
                    </a:p>
                    <a:p>
                      <a:pPr algn="ctr" rtl="0" fontAlgn="b"/>
                      <a:r>
                        <a:rPr lang="en-US" sz="1100" u="none" strike="noStrike" dirty="0">
                          <a:effectLst/>
                        </a:rPr>
                        <a:t>Approval</a:t>
                      </a:r>
                      <a:endParaRPr lang="en-US" sz="1100" b="1" i="0" u="none" strike="noStrike" dirty="0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 dirty="0">
                          <a:effectLst/>
                        </a:rPr>
                        <a:t>Procurement</a:t>
                      </a:r>
                      <a:endParaRPr lang="en-US" sz="1100" b="1" i="0" u="none" strike="noStrike" dirty="0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 dirty="0">
                          <a:effectLst/>
                        </a:rPr>
                        <a:t>Construct</a:t>
                      </a:r>
                      <a:endParaRPr lang="en-US" sz="1100" b="1" i="0" u="none" strike="noStrike" dirty="0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Tw Cen MT"/>
                        </a:rPr>
                        <a:t>Funding</a:t>
                      </a:r>
                      <a:r>
                        <a:rPr lang="en-US" sz="1100" b="1" i="0" u="none" strike="noStrike" baseline="0" dirty="0">
                          <a:solidFill>
                            <a:srgbClr val="FFFFFF"/>
                          </a:solidFill>
                          <a:effectLst/>
                          <a:latin typeface="Tw Cen MT"/>
                        </a:rPr>
                        <a:t> Source </a:t>
                      </a:r>
                      <a:endParaRPr lang="en-US" sz="1100" b="1" i="0" u="none" strike="noStrike" dirty="0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 dirty="0">
                          <a:effectLst/>
                        </a:rPr>
                        <a:t>Target Completion</a:t>
                      </a:r>
                      <a:r>
                        <a:rPr lang="en-US" sz="1100" u="none" strike="noStrike" baseline="0" dirty="0">
                          <a:effectLst/>
                        </a:rPr>
                        <a:t> </a:t>
                      </a:r>
                      <a:r>
                        <a:rPr lang="en-US" sz="1100" u="none" strike="noStrike" dirty="0">
                          <a:effectLst/>
                        </a:rPr>
                        <a:t>Date</a:t>
                      </a:r>
                      <a:endParaRPr lang="en-US" sz="1100" b="1" i="0" u="none" strike="noStrike" dirty="0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extLst>
                  <a:ext uri="{0D108BD9-81ED-4DB2-BD59-A6C34878D82A}">
                    <a16:rowId xmlns:a16="http://schemas.microsoft.com/office/drawing/2014/main" val="2530721988"/>
                  </a:ext>
                </a:extLst>
              </a:tr>
              <a:tr h="366835">
                <a:tc>
                  <a:txBody>
                    <a:bodyPr/>
                    <a:lstStyle/>
                    <a:p>
                      <a:pPr marL="0" marR="0" lvl="0" indent="0" algn="l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Willow Adult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Two-Story Medical Building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Complete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Complete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dirty="0"/>
                        <a:t>In Progress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dirty="0"/>
                        <a:t>Adult Ed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05/2024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72782553"/>
                  </a:ext>
                </a:extLst>
              </a:tr>
              <a:tr h="331595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Dibble Adult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HVAC Replacement - MPR</a:t>
                      </a:r>
                      <a:endParaRPr lang="en-US" sz="1100" b="0" dirty="0">
                        <a:solidFill>
                          <a:schemeClr val="tx1"/>
                        </a:solidFill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Complete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Complete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 Progress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0" dirty="0">
                          <a:solidFill>
                            <a:schemeClr val="tx1"/>
                          </a:solidFill>
                        </a:rPr>
                        <a:t>Adult Ed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05/2024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15895554"/>
                  </a:ext>
                </a:extLst>
              </a:tr>
            </a:tbl>
          </a:graphicData>
        </a:graphic>
      </p:graphicFrame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0" y="597314"/>
            <a:ext cx="9144000" cy="891454"/>
          </a:xfrm>
        </p:spPr>
        <p:txBody>
          <a:bodyPr/>
          <a:lstStyle/>
          <a:p>
            <a:pPr algn="ctr"/>
            <a:r>
              <a:rPr lang="en-US" sz="3000" b="1">
                <a:solidFill>
                  <a:schemeClr val="tx1"/>
                </a:solidFill>
                <a:latin typeface="Rockwell"/>
              </a:rPr>
              <a:t>Projects in Progress </a:t>
            </a:r>
            <a:r>
              <a:rPr lang="en-US" sz="3000">
                <a:solidFill>
                  <a:schemeClr val="tx1"/>
                </a:solidFill>
                <a:latin typeface="Rockwell"/>
              </a:rPr>
              <a:t>as of May 9th, 2024</a:t>
            </a:r>
            <a:br>
              <a:rPr lang="en-US"/>
            </a:br>
            <a:endParaRPr lang="en-US">
              <a:solidFill>
                <a:schemeClr val="bg1"/>
              </a:solidFill>
            </a:endParaRPr>
          </a:p>
        </p:txBody>
      </p:sp>
      <p:sp>
        <p:nvSpPr>
          <p:cNvPr id="19" name="Slide Number Placeholder 11"/>
          <p:cNvSpPr>
            <a:spLocks noGrp="1"/>
          </p:cNvSpPr>
          <p:nvPr>
            <p:ph type="sldNum" sz="quarter" idx="16"/>
          </p:nvPr>
        </p:nvSpPr>
        <p:spPr>
          <a:xfrm>
            <a:off x="8610600" y="6530676"/>
            <a:ext cx="533400" cy="244475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fld id="{A645BE55-96CF-4A88-9826-854F6BE1054F}" type="slidenum">
              <a:rPr lang="en-US" smtClean="0">
                <a:solidFill>
                  <a:schemeClr val="tx1"/>
                </a:solidFill>
              </a:rPr>
              <a:pPr>
                <a:defRPr/>
              </a:pPr>
              <a:t>12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023913-F1D4-854E-CAF1-761DB79A1196}"/>
              </a:ext>
            </a:extLst>
          </p:cNvPr>
          <p:cNvSpPr txBox="1"/>
          <p:nvPr/>
        </p:nvSpPr>
        <p:spPr>
          <a:xfrm>
            <a:off x="0" y="6518600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>
                <a:solidFill>
                  <a:srgbClr val="0070C0"/>
                </a:solidFill>
              </a:rPr>
              <a:t>Changes And Progress Since Last Report - Blue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78AF3E-64F1-840F-FBB1-56599E7D3011}"/>
              </a:ext>
            </a:extLst>
          </p:cNvPr>
          <p:cNvSpPr txBox="1"/>
          <p:nvPr/>
        </p:nvSpPr>
        <p:spPr>
          <a:xfrm>
            <a:off x="70949" y="3425118"/>
            <a:ext cx="1286189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>
                <a:latin typeface="Arial"/>
                <a:cs typeface="Arial"/>
              </a:rPr>
              <a:t>Adult Ed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D4A54D6E-FDAE-5904-D693-670D65F0E1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6846335"/>
              </p:ext>
            </p:extLst>
          </p:nvPr>
        </p:nvGraphicFramePr>
        <p:xfrm>
          <a:off x="149390" y="2071004"/>
          <a:ext cx="8845219" cy="84746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357863">
                  <a:extLst>
                    <a:ext uri="{9D8B030D-6E8A-4147-A177-3AD203B41FA5}">
                      <a16:colId xmlns:a16="http://schemas.microsoft.com/office/drawing/2014/main" val="1928852501"/>
                    </a:ext>
                  </a:extLst>
                </a:gridCol>
                <a:gridCol w="1803214">
                  <a:extLst>
                    <a:ext uri="{9D8B030D-6E8A-4147-A177-3AD203B41FA5}">
                      <a16:colId xmlns:a16="http://schemas.microsoft.com/office/drawing/2014/main" val="1025939603"/>
                    </a:ext>
                  </a:extLst>
                </a:gridCol>
                <a:gridCol w="855133">
                  <a:extLst>
                    <a:ext uri="{9D8B030D-6E8A-4147-A177-3AD203B41FA5}">
                      <a16:colId xmlns:a16="http://schemas.microsoft.com/office/drawing/2014/main" val="6566847"/>
                    </a:ext>
                  </a:extLst>
                </a:gridCol>
                <a:gridCol w="795867">
                  <a:extLst>
                    <a:ext uri="{9D8B030D-6E8A-4147-A177-3AD203B41FA5}">
                      <a16:colId xmlns:a16="http://schemas.microsoft.com/office/drawing/2014/main" val="1357246994"/>
                    </a:ext>
                  </a:extLst>
                </a:gridCol>
                <a:gridCol w="982133">
                  <a:extLst>
                    <a:ext uri="{9D8B030D-6E8A-4147-A177-3AD203B41FA5}">
                      <a16:colId xmlns:a16="http://schemas.microsoft.com/office/drawing/2014/main" val="425193752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1208299831"/>
                    </a:ext>
                  </a:extLst>
                </a:gridCol>
                <a:gridCol w="1193800">
                  <a:extLst>
                    <a:ext uri="{9D8B030D-6E8A-4147-A177-3AD203B41FA5}">
                      <a16:colId xmlns:a16="http://schemas.microsoft.com/office/drawing/2014/main" val="2863134709"/>
                    </a:ext>
                  </a:extLst>
                </a:gridCol>
                <a:gridCol w="968209">
                  <a:extLst>
                    <a:ext uri="{9D8B030D-6E8A-4147-A177-3AD203B41FA5}">
                      <a16:colId xmlns:a16="http://schemas.microsoft.com/office/drawing/2014/main" val="2989211770"/>
                    </a:ext>
                  </a:extLst>
                </a:gridCol>
              </a:tblGrid>
              <a:tr h="461181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 dirty="0">
                          <a:effectLst/>
                        </a:rPr>
                        <a:t>Site</a:t>
                      </a:r>
                      <a:endParaRPr lang="en-US" sz="1100" b="1" i="0" u="none" strike="noStrike" dirty="0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>
                    <a:lnR w="0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 dirty="0">
                          <a:effectLst/>
                        </a:rPr>
                        <a:t>Item Description</a:t>
                      </a:r>
                      <a:endParaRPr lang="en-US" sz="1100" b="1" i="0" u="none" strike="noStrike" dirty="0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 dirty="0">
                          <a:effectLst/>
                        </a:rPr>
                        <a:t>Architect </a:t>
                      </a:r>
                    </a:p>
                    <a:p>
                      <a:pPr algn="ctr" rtl="0" fontAlgn="b"/>
                      <a:r>
                        <a:rPr lang="en-US" sz="1100" u="none" strike="noStrike" dirty="0">
                          <a:effectLst/>
                        </a:rPr>
                        <a:t>Plans</a:t>
                      </a:r>
                      <a:endParaRPr lang="en-US" sz="1100" b="1" i="0" u="none" strike="noStrike" dirty="0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>
                    <a:lnL w="0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 dirty="0">
                          <a:effectLst/>
                        </a:rPr>
                        <a:t>DSA </a:t>
                      </a:r>
                    </a:p>
                    <a:p>
                      <a:pPr algn="ctr" rtl="0" fontAlgn="b"/>
                      <a:r>
                        <a:rPr lang="en-US" sz="1100" u="none" strike="noStrike" dirty="0">
                          <a:effectLst/>
                        </a:rPr>
                        <a:t>Approval</a:t>
                      </a:r>
                      <a:endParaRPr lang="en-US" sz="1100" b="1" i="0" u="none" strike="noStrike" dirty="0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 dirty="0">
                          <a:effectLst/>
                        </a:rPr>
                        <a:t>Procurement</a:t>
                      </a:r>
                      <a:endParaRPr lang="en-US" sz="1100" b="1" i="0" u="none" strike="noStrike" dirty="0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 dirty="0">
                          <a:effectLst/>
                        </a:rPr>
                        <a:t>Construct</a:t>
                      </a:r>
                      <a:endParaRPr lang="en-US" sz="1100" b="1" i="0" u="none" strike="noStrike" dirty="0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Tw Cen MT"/>
                        </a:rPr>
                        <a:t>Funding</a:t>
                      </a:r>
                      <a:r>
                        <a:rPr lang="en-US" sz="1100" b="1" i="0" u="none" strike="noStrike" baseline="0" dirty="0">
                          <a:solidFill>
                            <a:srgbClr val="FFFFFF"/>
                          </a:solidFill>
                          <a:effectLst/>
                          <a:latin typeface="Tw Cen MT"/>
                        </a:rPr>
                        <a:t> Source </a:t>
                      </a:r>
                      <a:endParaRPr lang="en-US" sz="1100" b="1" i="0" u="none" strike="noStrike" dirty="0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 dirty="0">
                          <a:effectLst/>
                        </a:rPr>
                        <a:t>Target Completion</a:t>
                      </a:r>
                      <a:r>
                        <a:rPr lang="en-US" sz="1100" u="none" strike="noStrike" baseline="0" dirty="0">
                          <a:effectLst/>
                        </a:rPr>
                        <a:t> </a:t>
                      </a:r>
                      <a:r>
                        <a:rPr lang="en-US" sz="1100" u="none" strike="noStrike" dirty="0">
                          <a:effectLst/>
                        </a:rPr>
                        <a:t>Date</a:t>
                      </a:r>
                      <a:endParaRPr lang="en-US" sz="1100" b="1" i="0" u="none" strike="noStrike" dirty="0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extLst>
                  <a:ext uri="{0D108BD9-81ED-4DB2-BD59-A6C34878D82A}">
                    <a16:rowId xmlns:a16="http://schemas.microsoft.com/office/drawing/2014/main" val="2530721988"/>
                  </a:ext>
                </a:extLst>
              </a:tr>
              <a:tr h="337127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Lassalette</a:t>
                      </a: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Elementary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l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Inclusive Playground</a:t>
                      </a:r>
                    </a:p>
                  </a:txBody>
                  <a:tcPr marL="9525" marR="9525" marT="9525" marB="0">
                    <a:lnT w="0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NA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NA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Pending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Pending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Special Ed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TBD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42469670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94977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1417983"/>
              </p:ext>
            </p:extLst>
          </p:nvPr>
        </p:nvGraphicFramePr>
        <p:xfrm>
          <a:off x="149390" y="2022406"/>
          <a:ext cx="8845219" cy="343374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679410">
                  <a:extLst>
                    <a:ext uri="{9D8B030D-6E8A-4147-A177-3AD203B41FA5}">
                      <a16:colId xmlns:a16="http://schemas.microsoft.com/office/drawing/2014/main" val="1928852501"/>
                    </a:ext>
                  </a:extLst>
                </a:gridCol>
                <a:gridCol w="1571105">
                  <a:extLst>
                    <a:ext uri="{9D8B030D-6E8A-4147-A177-3AD203B41FA5}">
                      <a16:colId xmlns:a16="http://schemas.microsoft.com/office/drawing/2014/main" val="1025939603"/>
                    </a:ext>
                  </a:extLst>
                </a:gridCol>
                <a:gridCol w="851578">
                  <a:extLst>
                    <a:ext uri="{9D8B030D-6E8A-4147-A177-3AD203B41FA5}">
                      <a16:colId xmlns:a16="http://schemas.microsoft.com/office/drawing/2014/main" val="6566847"/>
                    </a:ext>
                  </a:extLst>
                </a:gridCol>
                <a:gridCol w="853244">
                  <a:extLst>
                    <a:ext uri="{9D8B030D-6E8A-4147-A177-3AD203B41FA5}">
                      <a16:colId xmlns:a16="http://schemas.microsoft.com/office/drawing/2014/main" val="1357246994"/>
                    </a:ext>
                  </a:extLst>
                </a:gridCol>
                <a:gridCol w="926786">
                  <a:extLst>
                    <a:ext uri="{9D8B030D-6E8A-4147-A177-3AD203B41FA5}">
                      <a16:colId xmlns:a16="http://schemas.microsoft.com/office/drawing/2014/main" val="4251937521"/>
                    </a:ext>
                  </a:extLst>
                </a:gridCol>
                <a:gridCol w="882166">
                  <a:extLst>
                    <a:ext uri="{9D8B030D-6E8A-4147-A177-3AD203B41FA5}">
                      <a16:colId xmlns:a16="http://schemas.microsoft.com/office/drawing/2014/main" val="1208299831"/>
                    </a:ext>
                  </a:extLst>
                </a:gridCol>
                <a:gridCol w="1040465">
                  <a:extLst>
                    <a:ext uri="{9D8B030D-6E8A-4147-A177-3AD203B41FA5}">
                      <a16:colId xmlns:a16="http://schemas.microsoft.com/office/drawing/2014/main" val="2863134709"/>
                    </a:ext>
                  </a:extLst>
                </a:gridCol>
                <a:gridCol w="1040465">
                  <a:extLst>
                    <a:ext uri="{9D8B030D-6E8A-4147-A177-3AD203B41FA5}">
                      <a16:colId xmlns:a16="http://schemas.microsoft.com/office/drawing/2014/main" val="2989211770"/>
                    </a:ext>
                  </a:extLst>
                </a:gridCol>
              </a:tblGrid>
              <a:tr h="415420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Site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Item Description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Architect </a:t>
                      </a:r>
                    </a:p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Plans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DSA </a:t>
                      </a:r>
                    </a:p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Approval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Procurement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Construct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Tw Cen MT"/>
                        </a:rPr>
                        <a:t>Funding</a:t>
                      </a:r>
                      <a:r>
                        <a:rPr lang="en-US" sz="1100" b="1" i="0" u="none" strike="noStrike" baseline="0">
                          <a:solidFill>
                            <a:srgbClr val="FFFFFF"/>
                          </a:solidFill>
                          <a:effectLst/>
                          <a:latin typeface="Tw Cen MT"/>
                        </a:rPr>
                        <a:t> Source 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Target Completion</a:t>
                      </a:r>
                      <a:r>
                        <a:rPr lang="en-US" sz="1100" u="none" strike="noStrike" baseline="0">
                          <a:effectLst/>
                        </a:rPr>
                        <a:t> </a:t>
                      </a:r>
                      <a:r>
                        <a:rPr lang="en-US" sz="1100" u="none" strike="noStrike">
                          <a:effectLst/>
                        </a:rPr>
                        <a:t>Date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extLst>
                  <a:ext uri="{0D108BD9-81ED-4DB2-BD59-A6C34878D82A}">
                    <a16:rowId xmlns:a16="http://schemas.microsoft.com/office/drawing/2014/main" val="2530721988"/>
                  </a:ext>
                </a:extLst>
              </a:tr>
              <a:tr h="456099">
                <a:tc>
                  <a:txBody>
                    <a:bodyPr/>
                    <a:lstStyle/>
                    <a:p>
                      <a:pPr marL="0" marR="0" lvl="0" indent="0" algn="l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fr-FR" sz="1100" b="0" err="1">
                          <a:solidFill>
                            <a:schemeClr val="tx1"/>
                          </a:solidFill>
                          <a:latin typeface="TW Cen MT"/>
                        </a:rPr>
                        <a:t>Winglane</a:t>
                      </a:r>
                      <a:r>
                        <a:rPr lang="fr-FR" sz="1100" b="0">
                          <a:solidFill>
                            <a:schemeClr val="tx1"/>
                          </a:solidFill>
                          <a:latin typeface="TW Cen MT"/>
                        </a:rPr>
                        <a:t> ES </a:t>
                      </a:r>
                      <a:r>
                        <a:rPr lang="fr-FR" sz="1100" b="0" err="1">
                          <a:solidFill>
                            <a:schemeClr val="tx1"/>
                          </a:solidFill>
                          <a:latin typeface="TW Cen MT"/>
                        </a:rPr>
                        <a:t>Headstart</a:t>
                      </a:r>
                      <a:endParaRPr lang="fr-FR" sz="1100" b="0">
                        <a:solidFill>
                          <a:schemeClr val="tx1"/>
                        </a:solidFill>
                        <a:latin typeface="TW Cen M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Portable Installation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noProof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Complete</a:t>
                      </a:r>
                      <a:endParaRPr lang="en-US" sz="1100" b="0">
                        <a:solidFill>
                          <a:schemeClr val="tx1"/>
                        </a:solidFill>
                        <a:latin typeface="TW Cen M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Approved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Complete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TW Cen MT"/>
                        </a:rPr>
                        <a:t>In Progress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TW Cen MT"/>
                        </a:rPr>
                        <a:t>Child</a:t>
                      </a:r>
                      <a:endParaRPr lang="en-US" b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TW Cen MT"/>
                        </a:rPr>
                        <a:t> Development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06/2024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72782553"/>
                  </a:ext>
                </a:extLst>
              </a:tr>
              <a:tr h="284045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0">
                          <a:solidFill>
                            <a:schemeClr val="tx1"/>
                          </a:solidFill>
                          <a:latin typeface="TW Cen MT"/>
                        </a:rPr>
                        <a:t>Nelson </a:t>
                      </a:r>
                      <a:r>
                        <a:rPr lang="en-US" sz="1100" b="0" i="0" u="none" strike="noStrike" noProof="0">
                          <a:solidFill>
                            <a:schemeClr val="tx1"/>
                          </a:solidFill>
                          <a:latin typeface="TW Cen MT"/>
                        </a:rPr>
                        <a:t>Elementary School  </a:t>
                      </a:r>
                      <a:r>
                        <a:rPr lang="en-US" sz="1100" b="0">
                          <a:solidFill>
                            <a:schemeClr val="tx1"/>
                          </a:solidFill>
                          <a:latin typeface="TW Cen MT"/>
                        </a:rPr>
                        <a:t>Head Start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 noProof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Playground &amp; Shade Structure</a:t>
                      </a:r>
                      <a:endParaRPr lang="en-US" sz="1100" b="0">
                        <a:solidFill>
                          <a:schemeClr val="tx1"/>
                        </a:solidFill>
                        <a:latin typeface="TW Cen M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noProof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Complete</a:t>
                      </a:r>
                      <a:endParaRPr lang="en-US" sz="1100" b="0">
                        <a:solidFill>
                          <a:schemeClr val="tx1"/>
                        </a:solidFill>
                        <a:latin typeface="TW Cen M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Approved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>
                          <a:solidFill>
                            <a:schemeClr val="tx1"/>
                          </a:solidFill>
                          <a:effectLst/>
                          <a:latin typeface="TW Cen MT"/>
                          <a:ea typeface="+mn-ea"/>
                          <a:cs typeface="+mn-cs"/>
                        </a:rPr>
                        <a:t>Pending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100" b="0" i="0" u="none" strike="noStrike" noProof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Pending</a:t>
                      </a:r>
                      <a:endParaRPr lang="en-US" sz="1100" b="0">
                        <a:solidFill>
                          <a:schemeClr val="tx1"/>
                        </a:solidFill>
                        <a:latin typeface="TW Cen M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 noProof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Child </a:t>
                      </a:r>
                      <a:endParaRPr lang="en-US" b="0">
                        <a:solidFill>
                          <a:schemeClr val="tx1"/>
                        </a:solidFill>
                      </a:endParaRPr>
                    </a:p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 noProof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 Development</a:t>
                      </a:r>
                    </a:p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100" b="0" i="0" u="none" strike="noStrike" noProof="0">
                        <a:solidFill>
                          <a:schemeClr val="tx1"/>
                        </a:solidFill>
                        <a:effectLst/>
                        <a:latin typeface="TW Cen M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noProof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TBD</a:t>
                      </a:r>
                      <a:endParaRPr lang="en-US" sz="1100" b="0">
                        <a:solidFill>
                          <a:schemeClr val="tx1"/>
                        </a:solidFill>
                        <a:latin typeface="TW Cen M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14991464"/>
                  </a:ext>
                </a:extLst>
              </a:tr>
              <a:tr h="200061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0">
                          <a:solidFill>
                            <a:schemeClr val="tx1"/>
                          </a:solidFill>
                          <a:latin typeface="TW Cen MT"/>
                        </a:rPr>
                        <a:t>Workman Elementary School Head Start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 noProof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Playground &amp; Accessibility Path of Travel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noProof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Complete</a:t>
                      </a:r>
                      <a:endParaRPr lang="en-US" sz="1100" b="0">
                        <a:solidFill>
                          <a:schemeClr val="tx1"/>
                        </a:solidFill>
                        <a:latin typeface="TW Cen M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Pending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noProof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Pending</a:t>
                      </a:r>
                      <a:endParaRPr lang="en-US" sz="1100" b="0">
                        <a:solidFill>
                          <a:schemeClr val="tx1"/>
                        </a:solidFill>
                        <a:latin typeface="TW Cen M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100" b="0" i="0" u="none" strike="noStrike" noProof="0">
                          <a:solidFill>
                            <a:schemeClr val="tx1"/>
                          </a:solidFill>
                          <a:latin typeface="TW Cen MT"/>
                        </a:rPr>
                        <a:t>Pending</a:t>
                      </a:r>
                      <a:endParaRPr lang="en-US" sz="1100" b="0">
                        <a:solidFill>
                          <a:schemeClr val="tx1"/>
                        </a:solidFill>
                        <a:latin typeface="TW Cen M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 noProof="0">
                          <a:solidFill>
                            <a:schemeClr val="tx1"/>
                          </a:solidFill>
                          <a:latin typeface="TW Cen MT"/>
                        </a:rPr>
                        <a:t>Child </a:t>
                      </a:r>
                      <a:endParaRPr lang="en-US" b="0">
                        <a:solidFill>
                          <a:schemeClr val="tx1"/>
                        </a:solidFill>
                      </a:endParaRPr>
                    </a:p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 noProof="0">
                          <a:solidFill>
                            <a:schemeClr val="tx1"/>
                          </a:solidFill>
                          <a:latin typeface="TW Cen MT"/>
                        </a:rPr>
                        <a:t> Development</a:t>
                      </a:r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>
                        <a:solidFill>
                          <a:schemeClr val="tx1"/>
                        </a:solidFill>
                        <a:latin typeface="TW Cen M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100" b="0" i="0" u="none" strike="noStrike" noProof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TBD</a:t>
                      </a:r>
                      <a:endParaRPr lang="en-US" sz="1100" b="0">
                        <a:solidFill>
                          <a:schemeClr val="tx1"/>
                        </a:solidFill>
                        <a:latin typeface="TW Cen M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30898551"/>
                  </a:ext>
                </a:extLst>
              </a:tr>
              <a:tr h="200061">
                <a:tc>
                  <a:txBody>
                    <a:bodyPr/>
                    <a:lstStyle/>
                    <a:p>
                      <a:r>
                        <a:rPr lang="en-US" sz="1100" b="0">
                          <a:solidFill>
                            <a:schemeClr val="tx1"/>
                          </a:solidFill>
                          <a:latin typeface="TW Cen MT"/>
                        </a:rPr>
                        <a:t>Fairgrove Academy </a:t>
                      </a:r>
                      <a:r>
                        <a:rPr lang="en-US" sz="1100" b="0" err="1">
                          <a:solidFill>
                            <a:schemeClr val="tx1"/>
                          </a:solidFill>
                          <a:latin typeface="TW Cen MT"/>
                        </a:rPr>
                        <a:t>Headstart</a:t>
                      </a:r>
                      <a:r>
                        <a:rPr lang="en-US" sz="1100" b="0">
                          <a:solidFill>
                            <a:schemeClr val="tx1"/>
                          </a:solidFill>
                          <a:latin typeface="TW Cen MT"/>
                        </a:rPr>
                        <a:t>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 noProof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Playground &amp; Shade Structure</a:t>
                      </a:r>
                      <a:endParaRPr lang="en-US" sz="1100" b="0">
                        <a:solidFill>
                          <a:schemeClr val="tx1"/>
                        </a:solidFill>
                        <a:latin typeface="TW Cen M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noProof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Complete</a:t>
                      </a:r>
                      <a:endParaRPr lang="en-US" sz="1100" b="0">
                        <a:solidFill>
                          <a:schemeClr val="tx1"/>
                        </a:solidFill>
                        <a:latin typeface="TW Cen M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Approved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noProof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Pending</a:t>
                      </a:r>
                      <a:endParaRPr lang="en-US" sz="1100" b="0">
                        <a:solidFill>
                          <a:schemeClr val="tx1"/>
                        </a:solidFill>
                        <a:latin typeface="TW Cen M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100" b="0" i="0" u="none" strike="noStrike" noProof="0">
                          <a:solidFill>
                            <a:schemeClr val="tx1"/>
                          </a:solidFill>
                          <a:latin typeface="TW Cen MT"/>
                        </a:rPr>
                        <a:t>Pending</a:t>
                      </a:r>
                      <a:endParaRPr lang="en-US" sz="1100" b="0">
                        <a:solidFill>
                          <a:schemeClr val="tx1"/>
                        </a:solidFill>
                        <a:latin typeface="TW Cen M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 noProof="0">
                          <a:solidFill>
                            <a:schemeClr val="tx1"/>
                          </a:solidFill>
                          <a:latin typeface="TW Cen MT"/>
                        </a:rPr>
                        <a:t>Child </a:t>
                      </a:r>
                      <a:endParaRPr lang="en-US" b="0">
                        <a:solidFill>
                          <a:schemeClr val="tx1"/>
                        </a:solidFill>
                      </a:endParaRPr>
                    </a:p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 noProof="0">
                          <a:solidFill>
                            <a:schemeClr val="tx1"/>
                          </a:solidFill>
                          <a:latin typeface="TW Cen MT"/>
                        </a:rPr>
                        <a:t> Development</a:t>
                      </a:r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>
                        <a:solidFill>
                          <a:schemeClr val="tx1"/>
                        </a:solidFill>
                        <a:latin typeface="TW Cen M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1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TBD</a:t>
                      </a:r>
                      <a:endParaRPr lang="en-US" sz="1100" b="0">
                        <a:solidFill>
                          <a:schemeClr val="tx1"/>
                        </a:solidFill>
                        <a:latin typeface="TW Cen M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85037385"/>
                  </a:ext>
                </a:extLst>
              </a:tr>
              <a:tr h="200061">
                <a:tc>
                  <a:txBody>
                    <a:bodyPr/>
                    <a:lstStyle/>
                    <a:p>
                      <a:r>
                        <a:rPr lang="en-US" sz="1100" b="0">
                          <a:solidFill>
                            <a:schemeClr val="tx1"/>
                          </a:solidFill>
                          <a:latin typeface="TW Cen MT"/>
                        </a:rPr>
                        <a:t>Amar Center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 noProof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Entry Security Project</a:t>
                      </a:r>
                      <a:endParaRPr lang="en-US" sz="1100" b="0">
                        <a:solidFill>
                          <a:schemeClr val="tx1"/>
                        </a:solidFill>
                        <a:latin typeface="TW Cen M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noProof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Complete</a:t>
                      </a:r>
                      <a:endParaRPr lang="en-US" sz="1100" b="0">
                        <a:solidFill>
                          <a:schemeClr val="tx1"/>
                        </a:solidFill>
                        <a:latin typeface="TW Cen M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Approved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noProof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Pending</a:t>
                      </a:r>
                      <a:endParaRPr lang="en-US" sz="1100" b="0">
                        <a:solidFill>
                          <a:schemeClr val="tx1"/>
                        </a:solidFill>
                        <a:latin typeface="TW Cen M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100" b="0" i="0" u="none" strike="noStrike" noProof="0">
                          <a:solidFill>
                            <a:schemeClr val="tx1"/>
                          </a:solidFill>
                          <a:latin typeface="TW Cen MT"/>
                        </a:rPr>
                        <a:t>Pending</a:t>
                      </a:r>
                      <a:endParaRPr lang="en-US" sz="1100" b="0">
                        <a:solidFill>
                          <a:schemeClr val="tx1"/>
                        </a:solidFill>
                        <a:latin typeface="TW Cen M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 noProof="0">
                          <a:solidFill>
                            <a:schemeClr val="tx1"/>
                          </a:solidFill>
                          <a:latin typeface="TW Cen MT"/>
                        </a:rPr>
                        <a:t>Child </a:t>
                      </a:r>
                      <a:endParaRPr lang="en-US" b="0">
                        <a:solidFill>
                          <a:schemeClr val="tx1"/>
                        </a:solidFill>
                      </a:endParaRPr>
                    </a:p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 noProof="0">
                          <a:solidFill>
                            <a:schemeClr val="tx1"/>
                          </a:solidFill>
                          <a:latin typeface="TW Cen MT"/>
                        </a:rPr>
                        <a:t> Development</a:t>
                      </a:r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>
                        <a:solidFill>
                          <a:schemeClr val="tx1"/>
                        </a:solidFill>
                        <a:latin typeface="TW Cen M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1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TBD</a:t>
                      </a:r>
                      <a:endParaRPr lang="en-US" sz="1100" b="0">
                        <a:solidFill>
                          <a:schemeClr val="tx1"/>
                        </a:solidFill>
                        <a:latin typeface="TW Cen M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32862291"/>
                  </a:ext>
                </a:extLst>
              </a:tr>
              <a:tr h="200061">
                <a:tc>
                  <a:txBody>
                    <a:bodyPr/>
                    <a:lstStyle/>
                    <a:p>
                      <a:r>
                        <a:rPr lang="en-US" sz="1100" b="0">
                          <a:solidFill>
                            <a:schemeClr val="tx1"/>
                          </a:solidFill>
                          <a:latin typeface="TW Cen MT"/>
                        </a:rPr>
                        <a:t>Sierra Vista - SSC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 noProof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SSC Office Reception Counter</a:t>
                      </a:r>
                      <a:endParaRPr lang="en-US" sz="1100" b="0">
                        <a:solidFill>
                          <a:schemeClr val="tx1"/>
                        </a:solidFill>
                        <a:latin typeface="TW Cen M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noProof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Complete</a:t>
                      </a:r>
                      <a:endParaRPr lang="en-US" sz="1100" b="0">
                        <a:solidFill>
                          <a:schemeClr val="tx1"/>
                        </a:solidFill>
                        <a:latin typeface="TW Cen M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NA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noProof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Complete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100" b="0" i="0" u="none" strike="noStrike" noProof="0">
                          <a:solidFill>
                            <a:schemeClr val="tx1"/>
                          </a:solidFill>
                          <a:latin typeface="TW Cen MT"/>
                        </a:rPr>
                        <a:t>Pending</a:t>
                      </a:r>
                      <a:endParaRPr lang="en-US" sz="1100" b="0">
                        <a:solidFill>
                          <a:schemeClr val="tx1"/>
                        </a:solidFill>
                        <a:latin typeface="TW Cen M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 noProof="0">
                          <a:solidFill>
                            <a:schemeClr val="tx1"/>
                          </a:solidFill>
                          <a:latin typeface="TW Cen MT"/>
                        </a:rPr>
                        <a:t>Child </a:t>
                      </a:r>
                      <a:endParaRPr lang="en-US" b="0">
                        <a:solidFill>
                          <a:schemeClr val="tx1"/>
                        </a:solidFill>
                      </a:endParaRPr>
                    </a:p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 noProof="0">
                          <a:solidFill>
                            <a:schemeClr val="tx1"/>
                          </a:solidFill>
                          <a:latin typeface="TW Cen MT"/>
                        </a:rPr>
                        <a:t> Development</a:t>
                      </a:r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>
                        <a:solidFill>
                          <a:schemeClr val="tx1"/>
                        </a:solidFill>
                        <a:latin typeface="TW Cen M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1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05/2024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07266322"/>
                  </a:ext>
                </a:extLst>
              </a:tr>
            </a:tbl>
          </a:graphicData>
        </a:graphic>
      </p:graphicFrame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0" y="597314"/>
            <a:ext cx="9144000" cy="891454"/>
          </a:xfrm>
        </p:spPr>
        <p:txBody>
          <a:bodyPr/>
          <a:lstStyle/>
          <a:p>
            <a:pPr algn="ctr"/>
            <a:r>
              <a:rPr lang="en-US" sz="3000" b="1">
                <a:solidFill>
                  <a:schemeClr val="tx1"/>
                </a:solidFill>
                <a:latin typeface="Rockwell"/>
              </a:rPr>
              <a:t>Projects in Progress </a:t>
            </a:r>
            <a:r>
              <a:rPr lang="en-US" sz="3000">
                <a:solidFill>
                  <a:schemeClr val="tx1"/>
                </a:solidFill>
                <a:latin typeface="Rockwell"/>
              </a:rPr>
              <a:t>as of May 9th, 2024</a:t>
            </a:r>
            <a:br>
              <a:rPr lang="en-US"/>
            </a:br>
            <a:endParaRPr lang="en-US">
              <a:solidFill>
                <a:schemeClr val="bg1"/>
              </a:solidFill>
            </a:endParaRPr>
          </a:p>
        </p:txBody>
      </p:sp>
      <p:sp>
        <p:nvSpPr>
          <p:cNvPr id="19" name="Slide Number Placeholder 11"/>
          <p:cNvSpPr>
            <a:spLocks noGrp="1"/>
          </p:cNvSpPr>
          <p:nvPr>
            <p:ph type="sldNum" sz="quarter" idx="16"/>
          </p:nvPr>
        </p:nvSpPr>
        <p:spPr>
          <a:xfrm>
            <a:off x="8610600" y="6530676"/>
            <a:ext cx="533400" cy="244475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fld id="{A645BE55-96CF-4A88-9826-854F6BE1054F}" type="slidenum">
              <a:rPr lang="en-US" smtClean="0">
                <a:solidFill>
                  <a:schemeClr val="tx1"/>
                </a:solidFill>
              </a:rPr>
              <a:pPr>
                <a:defRPr/>
              </a:pPr>
              <a:t>13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023913-F1D4-854E-CAF1-761DB79A1196}"/>
              </a:ext>
            </a:extLst>
          </p:cNvPr>
          <p:cNvSpPr txBox="1"/>
          <p:nvPr/>
        </p:nvSpPr>
        <p:spPr>
          <a:xfrm>
            <a:off x="0" y="6518600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>
                <a:solidFill>
                  <a:srgbClr val="0070C0"/>
                </a:solidFill>
              </a:rPr>
              <a:t>Changes And Progress Since Last Report - Blue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E10E87-30C9-F0BD-FDBD-2C115336B3E8}"/>
              </a:ext>
            </a:extLst>
          </p:cNvPr>
          <p:cNvSpPr txBox="1"/>
          <p:nvPr/>
        </p:nvSpPr>
        <p:spPr>
          <a:xfrm>
            <a:off x="0" y="1591515"/>
            <a:ext cx="234260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>
                <a:latin typeface="Arial"/>
                <a:cs typeface="Arial"/>
              </a:rPr>
              <a:t>Child Development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5508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339" y="209268"/>
            <a:ext cx="7965261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000" b="1">
                <a:solidFill>
                  <a:schemeClr val="tx1"/>
                </a:solidFill>
                <a:latin typeface="Rockwell"/>
              </a:rPr>
              <a:t>Projects in Progress </a:t>
            </a:r>
            <a:r>
              <a:rPr lang="en-US" sz="3000">
                <a:solidFill>
                  <a:schemeClr val="tx1"/>
                </a:solidFill>
                <a:latin typeface="Rockwell"/>
              </a:rPr>
              <a:t>as of May 9</a:t>
            </a:r>
            <a:r>
              <a:rPr lang="en-US" sz="3000" baseline="30000">
                <a:solidFill>
                  <a:schemeClr val="tx1"/>
                </a:solidFill>
                <a:latin typeface="Rockwell"/>
              </a:rPr>
              <a:t>th</a:t>
            </a:r>
            <a:r>
              <a:rPr lang="en-US" sz="3000">
                <a:solidFill>
                  <a:schemeClr val="tx1"/>
                </a:solidFill>
                <a:latin typeface="Rockwell"/>
              </a:rPr>
              <a:t>, 2024</a:t>
            </a:r>
            <a:br>
              <a:rPr lang="en-US" sz="2250">
                <a:latin typeface="Rockwell" panose="02060603020205020403" pitchFamily="18" charset="0"/>
              </a:rPr>
            </a:br>
            <a:r>
              <a:rPr lang="en-US" sz="2250" b="1" err="1">
                <a:solidFill>
                  <a:srgbClr val="0070C0"/>
                </a:solidFill>
                <a:latin typeface="Rockwell"/>
              </a:rPr>
              <a:t>Winglane</a:t>
            </a:r>
            <a:r>
              <a:rPr lang="en-US" sz="2250" b="1">
                <a:solidFill>
                  <a:srgbClr val="0070C0"/>
                </a:solidFill>
                <a:latin typeface="Rockwell"/>
              </a:rPr>
              <a:t> </a:t>
            </a:r>
            <a:r>
              <a:rPr lang="en-US" sz="2250" b="1" err="1">
                <a:solidFill>
                  <a:srgbClr val="0070C0"/>
                </a:solidFill>
                <a:latin typeface="Rockwell"/>
              </a:rPr>
              <a:t>Headstart</a:t>
            </a:r>
            <a:r>
              <a:rPr lang="en-US" sz="2250" b="1">
                <a:solidFill>
                  <a:srgbClr val="0070C0"/>
                </a:solidFill>
                <a:latin typeface="Rockwell"/>
              </a:rPr>
              <a:t> Portable Installation- Demolition</a:t>
            </a:r>
            <a:endParaRPr lang="en-US" sz="2000" b="1">
              <a:solidFill>
                <a:srgbClr val="0070C0"/>
              </a:solidFill>
              <a:latin typeface="Rockwell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6"/>
          </p:nvPr>
        </p:nvSpPr>
        <p:spPr>
          <a:xfrm>
            <a:off x="8610600" y="6594897"/>
            <a:ext cx="533400" cy="244475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fld id="{A645BE55-96CF-4A88-9826-854F6BE1054F}" type="slidenum">
              <a:rPr lang="en-US" smtClean="0">
                <a:solidFill>
                  <a:schemeClr val="tx1"/>
                </a:solidFill>
              </a:rPr>
              <a:pPr>
                <a:defRPr/>
              </a:pPr>
              <a:t>14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1036" name="Picture 12" descr="UST Certification Training Now Available for Illinois! - Envicompl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75285">
            <a:off x="245147" y="661761"/>
            <a:ext cx="800383" cy="80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61E2C0A-3307-C2A5-97D4-7C1E787CE583}"/>
              </a:ext>
            </a:extLst>
          </p:cNvPr>
          <p:cNvSpPr txBox="1"/>
          <p:nvPr/>
        </p:nvSpPr>
        <p:spPr>
          <a:xfrm>
            <a:off x="6205296" y="6220585"/>
            <a:ext cx="978068" cy="372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AFTER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5AC3DF1-247C-7CFB-CFEF-7A682E7A6881}"/>
              </a:ext>
            </a:extLst>
          </p:cNvPr>
          <p:cNvSpPr txBox="1"/>
          <p:nvPr/>
        </p:nvSpPr>
        <p:spPr>
          <a:xfrm>
            <a:off x="692456" y="6183732"/>
            <a:ext cx="134940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Arial"/>
                <a:cs typeface="Arial"/>
              </a:rPr>
              <a:t>BEORE</a:t>
            </a:r>
            <a:endParaRPr lang="en-US" b="1">
              <a:solidFill>
                <a:schemeClr val="bg1"/>
              </a:solidFill>
            </a:endParaRPr>
          </a:p>
        </p:txBody>
      </p:sp>
      <p:pic>
        <p:nvPicPr>
          <p:cNvPr id="3" name="Picture 2" descr="A building with a pile of debris&#10;&#10;Description automatically generated">
            <a:extLst>
              <a:ext uri="{FF2B5EF4-FFF2-40B4-BE49-F238E27FC236}">
                <a16:creationId xmlns:a16="http://schemas.microsoft.com/office/drawing/2014/main" id="{97B112E5-5351-A7C4-CBE6-DDAE106767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771" y="1721757"/>
            <a:ext cx="3619500" cy="4686300"/>
          </a:xfrm>
          <a:prstGeom prst="rect">
            <a:avLst/>
          </a:prstGeom>
        </p:spPr>
      </p:pic>
      <p:pic>
        <p:nvPicPr>
          <p:cNvPr id="4" name="Picture 3" descr="A pile of wood and debris next to a building&#10;&#10;Description automatically generated">
            <a:extLst>
              <a:ext uri="{FF2B5EF4-FFF2-40B4-BE49-F238E27FC236}">
                <a16:creationId xmlns:a16="http://schemas.microsoft.com/office/drawing/2014/main" id="{23D2BC69-CCAB-D480-B77D-8A81EE9680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5333" y="1719943"/>
            <a:ext cx="3619500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2525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0898905"/>
              </p:ext>
            </p:extLst>
          </p:nvPr>
        </p:nvGraphicFramePr>
        <p:xfrm>
          <a:off x="149391" y="1974700"/>
          <a:ext cx="8845219" cy="222861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629168">
                  <a:extLst>
                    <a:ext uri="{9D8B030D-6E8A-4147-A177-3AD203B41FA5}">
                      <a16:colId xmlns:a16="http://schemas.microsoft.com/office/drawing/2014/main" val="1928852501"/>
                    </a:ext>
                  </a:extLst>
                </a:gridCol>
                <a:gridCol w="1607737">
                  <a:extLst>
                    <a:ext uri="{9D8B030D-6E8A-4147-A177-3AD203B41FA5}">
                      <a16:colId xmlns:a16="http://schemas.microsoft.com/office/drawing/2014/main" val="1025939603"/>
                    </a:ext>
                  </a:extLst>
                </a:gridCol>
                <a:gridCol w="834013">
                  <a:extLst>
                    <a:ext uri="{9D8B030D-6E8A-4147-A177-3AD203B41FA5}">
                      <a16:colId xmlns:a16="http://schemas.microsoft.com/office/drawing/2014/main" val="6566847"/>
                    </a:ext>
                  </a:extLst>
                </a:gridCol>
                <a:gridCol w="854110">
                  <a:extLst>
                    <a:ext uri="{9D8B030D-6E8A-4147-A177-3AD203B41FA5}">
                      <a16:colId xmlns:a16="http://schemas.microsoft.com/office/drawing/2014/main" val="1357246994"/>
                    </a:ext>
                  </a:extLst>
                </a:gridCol>
                <a:gridCol w="869182">
                  <a:extLst>
                    <a:ext uri="{9D8B030D-6E8A-4147-A177-3AD203B41FA5}">
                      <a16:colId xmlns:a16="http://schemas.microsoft.com/office/drawing/2014/main" val="425193752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1208299831"/>
                    </a:ext>
                  </a:extLst>
                </a:gridCol>
                <a:gridCol w="1193800">
                  <a:extLst>
                    <a:ext uri="{9D8B030D-6E8A-4147-A177-3AD203B41FA5}">
                      <a16:colId xmlns:a16="http://schemas.microsoft.com/office/drawing/2014/main" val="2863134709"/>
                    </a:ext>
                  </a:extLst>
                </a:gridCol>
                <a:gridCol w="968209">
                  <a:extLst>
                    <a:ext uri="{9D8B030D-6E8A-4147-A177-3AD203B41FA5}">
                      <a16:colId xmlns:a16="http://schemas.microsoft.com/office/drawing/2014/main" val="2989211770"/>
                    </a:ext>
                  </a:extLst>
                </a:gridCol>
              </a:tblGrid>
              <a:tr h="586278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Site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Item Description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Architect </a:t>
                      </a:r>
                    </a:p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Plans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DSA </a:t>
                      </a:r>
                    </a:p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Approval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Procurement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Construct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Tw Cen MT"/>
                        </a:rPr>
                        <a:t>Funding</a:t>
                      </a:r>
                      <a:r>
                        <a:rPr lang="en-US" sz="1100" b="1" i="0" u="none" strike="noStrike" baseline="0">
                          <a:solidFill>
                            <a:srgbClr val="FFFFFF"/>
                          </a:solidFill>
                          <a:effectLst/>
                          <a:latin typeface="Tw Cen MT"/>
                        </a:rPr>
                        <a:t> Source 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Target Completion</a:t>
                      </a:r>
                      <a:r>
                        <a:rPr lang="en-US" sz="1100" u="none" strike="noStrike" baseline="0">
                          <a:effectLst/>
                        </a:rPr>
                        <a:t> </a:t>
                      </a:r>
                      <a:r>
                        <a:rPr lang="en-US" sz="1100" u="none" strike="noStrike">
                          <a:effectLst/>
                        </a:rPr>
                        <a:t>Date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extLst>
                  <a:ext uri="{0D108BD9-81ED-4DB2-BD59-A6C34878D82A}">
                    <a16:rowId xmlns:a16="http://schemas.microsoft.com/office/drawing/2014/main" val="2530721988"/>
                  </a:ext>
                </a:extLst>
              </a:tr>
              <a:tr h="388979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District</a:t>
                      </a:r>
                      <a:r>
                        <a:rPr lang="en-US" sz="11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Office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Warehouse Freezer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Complete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NA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Pending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TBD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Food Services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TBD 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290955632"/>
                  </a:ext>
                </a:extLst>
              </a:tr>
              <a:tr h="269293">
                <a:tc>
                  <a:txBody>
                    <a:bodyPr/>
                    <a:lstStyle/>
                    <a:p>
                      <a:pPr marL="0" marR="0" lvl="0" indent="0" algn="l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Wilson High School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 noProof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Kitchen Modernization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noProof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Complete</a:t>
                      </a:r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Pending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Pending</a:t>
                      </a:r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TBD</a:t>
                      </a:r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Food Services</a:t>
                      </a:r>
                      <a:endParaRPr kumimoji="0" lang="en-US" b="0">
                        <a:solidFill>
                          <a:schemeClr val="tx1"/>
                        </a:solidFill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TBD </a:t>
                      </a:r>
                      <a:endParaRPr lang="en-US" b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9144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304500300"/>
                  </a:ext>
                </a:extLst>
              </a:tr>
              <a:tr h="396111">
                <a:tc>
                  <a:txBody>
                    <a:bodyPr/>
                    <a:lstStyle/>
                    <a:p>
                      <a:pPr marL="0" marR="0" lvl="0" indent="0" algn="l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Mesa Robles Middle School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 noProof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Kitchen Renovation</a:t>
                      </a:r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noProof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Complete</a:t>
                      </a:r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Pending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Pending</a:t>
                      </a:r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TBD</a:t>
                      </a:r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Food Services</a:t>
                      </a:r>
                      <a:endParaRPr kumimoji="0" lang="en-US" b="0">
                        <a:solidFill>
                          <a:schemeClr val="tx1"/>
                        </a:solidFill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TBD </a:t>
                      </a:r>
                      <a:endParaRPr lang="en-US" b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9144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874657555"/>
                  </a:ext>
                </a:extLst>
              </a:tr>
              <a:tr h="396111">
                <a:tc>
                  <a:txBody>
                    <a:bodyPr/>
                    <a:lstStyle/>
                    <a:p>
                      <a:pPr marL="0" marR="0" lvl="0" indent="0" algn="l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Baldwin Elementary School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 noProof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Kitchen Renovation  - Three Compartment Sink Installation</a:t>
                      </a:r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noProof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Complete</a:t>
                      </a:r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NA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Pending</a:t>
                      </a:r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TBD</a:t>
                      </a:r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Food Services</a:t>
                      </a:r>
                      <a:endParaRPr kumimoji="0" lang="en-US" b="0">
                        <a:solidFill>
                          <a:schemeClr val="tx1"/>
                        </a:solidFill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TBD </a:t>
                      </a:r>
                      <a:endParaRPr lang="en-US" b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9144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087963874"/>
                  </a:ext>
                </a:extLst>
              </a:tr>
            </a:tbl>
          </a:graphicData>
        </a:graphic>
      </p:graphicFrame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0" y="597314"/>
            <a:ext cx="9144000" cy="891454"/>
          </a:xfrm>
        </p:spPr>
        <p:txBody>
          <a:bodyPr/>
          <a:lstStyle/>
          <a:p>
            <a:pPr algn="ctr"/>
            <a:r>
              <a:rPr lang="en-US" sz="3000" b="1">
                <a:solidFill>
                  <a:schemeClr val="tx1"/>
                </a:solidFill>
                <a:latin typeface="Rockwell"/>
              </a:rPr>
              <a:t>Projects in Progress </a:t>
            </a:r>
            <a:r>
              <a:rPr lang="en-US" sz="3000">
                <a:solidFill>
                  <a:schemeClr val="tx1"/>
                </a:solidFill>
                <a:latin typeface="Rockwell"/>
              </a:rPr>
              <a:t>as of May 9th, 2024</a:t>
            </a:r>
            <a:br>
              <a:rPr lang="en-US"/>
            </a:br>
            <a:endParaRPr lang="en-US">
              <a:solidFill>
                <a:schemeClr val="bg1"/>
              </a:solidFill>
            </a:endParaRPr>
          </a:p>
        </p:txBody>
      </p:sp>
      <p:sp>
        <p:nvSpPr>
          <p:cNvPr id="19" name="Slide Number Placeholder 11"/>
          <p:cNvSpPr>
            <a:spLocks noGrp="1"/>
          </p:cNvSpPr>
          <p:nvPr>
            <p:ph type="sldNum" sz="quarter" idx="16"/>
          </p:nvPr>
        </p:nvSpPr>
        <p:spPr>
          <a:xfrm>
            <a:off x="8610600" y="6512921"/>
            <a:ext cx="533400" cy="244475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fld id="{A645BE55-96CF-4A88-9826-854F6BE1054F}" type="slidenum">
              <a:rPr lang="en-US" smtClean="0">
                <a:solidFill>
                  <a:schemeClr val="tx1"/>
                </a:solidFill>
              </a:rPr>
              <a:pPr>
                <a:defRPr/>
              </a:pPr>
              <a:t>15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B572C9-2E1F-33F3-ED3E-06CAFF91E67D}"/>
              </a:ext>
            </a:extLst>
          </p:cNvPr>
          <p:cNvSpPr txBox="1"/>
          <p:nvPr/>
        </p:nvSpPr>
        <p:spPr>
          <a:xfrm>
            <a:off x="0" y="6518600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>
                <a:solidFill>
                  <a:srgbClr val="0070C0"/>
                </a:solidFill>
              </a:rPr>
              <a:t>Changes And Progress Since Last Report - Blue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975318-27BD-9B36-5C94-F80B651FE0C5}"/>
              </a:ext>
            </a:extLst>
          </p:cNvPr>
          <p:cNvSpPr txBox="1"/>
          <p:nvPr/>
        </p:nvSpPr>
        <p:spPr>
          <a:xfrm>
            <a:off x="149391" y="1554748"/>
            <a:ext cx="2567827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>
                <a:latin typeface="Arial"/>
                <a:cs typeface="Arial"/>
              </a:rPr>
              <a:t>Nutrition Services</a:t>
            </a:r>
            <a:r>
              <a:rPr lang="en-US">
                <a:latin typeface="Arial"/>
                <a:cs typeface="Arial"/>
              </a:rPr>
              <a:t>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1163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FD4AC6-E9AE-F38F-A952-0D31C29CFC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CF1CC1-D6AC-5921-2AF5-45A712B4E01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620173"/>
            <a:ext cx="533400" cy="244475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fld id="{A645BE55-96CF-4A88-9826-854F6BE1054F}" type="slidenum">
              <a:rPr lang="en-US" smtClean="0">
                <a:solidFill>
                  <a:schemeClr val="tx1"/>
                </a:solidFill>
              </a:rPr>
              <a:pPr>
                <a:defRPr/>
              </a:pPr>
              <a:t>16</a:t>
            </a:fld>
            <a:endParaRPr lang="en-US">
              <a:solidFill>
                <a:schemeClr val="tx1"/>
              </a:solidFill>
            </a:endParaRP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77A04BCF-D7D7-9B53-1774-F89D72A192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6779432"/>
              </p:ext>
            </p:extLst>
          </p:nvPr>
        </p:nvGraphicFramePr>
        <p:xfrm>
          <a:off x="122126" y="1823821"/>
          <a:ext cx="8886511" cy="284205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3375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18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84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885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559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2747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9703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16739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Tw Cen MT"/>
                        </a:rPr>
                        <a:t>Site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Tw Cen MT"/>
                        </a:rPr>
                        <a:t>Item Description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Tw Cen MT"/>
                        </a:rPr>
                        <a:t>Architect Plans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Tw Cen MT"/>
                        </a:rPr>
                        <a:t>DSA Approval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Tw Cen MT"/>
                        </a:rPr>
                        <a:t>Procurement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Tw Cen MT"/>
                        </a:rPr>
                        <a:t>Est.</a:t>
                      </a:r>
                      <a:r>
                        <a:rPr lang="en-US" sz="1100" b="1" i="0" u="none" strike="noStrike" baseline="0" dirty="0">
                          <a:solidFill>
                            <a:srgbClr val="FFFFFF"/>
                          </a:solidFill>
                          <a:effectLst/>
                          <a:latin typeface="Tw Cen MT"/>
                        </a:rPr>
                        <a:t> </a:t>
                      </a:r>
                      <a:r>
                        <a:rPr lang="en-US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Tw Cen MT"/>
                        </a:rPr>
                        <a:t>Construct Start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Tw Cen MT"/>
                        </a:rPr>
                        <a:t>Target Completion Date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8368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District Wide</a:t>
                      </a:r>
                    </a:p>
                  </a:txBody>
                  <a:tcPr marL="9524" marR="9524" marT="9524" marB="0"/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HVAC System Replacement</a:t>
                      </a:r>
                    </a:p>
                  </a:txBody>
                  <a:tcPr marL="9524" marR="9524" marT="9524" marB="0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Pending</a:t>
                      </a:r>
                    </a:p>
                  </a:txBody>
                  <a:tcPr marL="9524" marR="9524" marT="9524" marB="0"/>
                </a:tc>
                <a:tc>
                  <a:txBody>
                    <a:bodyPr/>
                    <a:lstStyle/>
                    <a:p>
                      <a:pPr marL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Pending</a:t>
                      </a:r>
                    </a:p>
                  </a:txBody>
                  <a:tcPr marL="9524" marR="9524" marT="9524" marB="0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Pending</a:t>
                      </a:r>
                    </a:p>
                  </a:txBody>
                  <a:tcPr marL="9524" marR="9524" marT="9524" marB="0"/>
                </a:tc>
                <a:tc>
                  <a:txBody>
                    <a:bodyPr/>
                    <a:lstStyle/>
                    <a:p>
                      <a:pPr marL="0" lvl="0" algn="ctr">
                        <a:buNone/>
                      </a:pPr>
                      <a:r>
                        <a:rPr lang="en-US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TBD</a:t>
                      </a:r>
                    </a:p>
                  </a:txBody>
                  <a:tcPr marL="9524" marR="9524" marT="9524" marB="0"/>
                </a:tc>
                <a:tc>
                  <a:txBody>
                    <a:bodyPr/>
                    <a:lstStyle/>
                    <a:p>
                      <a:pPr marL="0" lvl="0" algn="ctr">
                        <a:buNone/>
                      </a:pPr>
                      <a:r>
                        <a:rPr lang="en-US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TBD</a:t>
                      </a:r>
                    </a:p>
                  </a:txBody>
                  <a:tcPr marL="9524" marR="9524" marT="9524" marB="0"/>
                </a:tc>
                <a:extLst>
                  <a:ext uri="{0D108BD9-81ED-4DB2-BD59-A6C34878D82A}">
                    <a16:rowId xmlns:a16="http://schemas.microsoft.com/office/drawing/2014/main" val="1474156274"/>
                  </a:ext>
                </a:extLst>
              </a:tr>
              <a:tr h="258368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Kwis Elementary</a:t>
                      </a:r>
                    </a:p>
                  </a:txBody>
                  <a:tcPr marL="9524" marR="9524" marT="9524" marB="0"/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Baseball Fields</a:t>
                      </a:r>
                    </a:p>
                  </a:txBody>
                  <a:tcPr marL="9524" marR="9524" marT="9524" marB="0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Complete</a:t>
                      </a:r>
                    </a:p>
                  </a:txBody>
                  <a:tcPr marL="9524" marR="9524" marT="9524" marB="0"/>
                </a:tc>
                <a:tc>
                  <a:txBody>
                    <a:bodyPr/>
                    <a:lstStyle/>
                    <a:p>
                      <a:pPr marL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Approved</a:t>
                      </a:r>
                    </a:p>
                  </a:txBody>
                  <a:tcPr marL="9524" marR="9524" marT="9524" marB="0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Pending</a:t>
                      </a:r>
                    </a:p>
                  </a:txBody>
                  <a:tcPr marL="9524" marR="9524" marT="9524" marB="0"/>
                </a:tc>
                <a:tc>
                  <a:txBody>
                    <a:bodyPr/>
                    <a:lstStyle/>
                    <a:p>
                      <a:pPr marL="0" lvl="0" algn="ctr">
                        <a:buNone/>
                      </a:pPr>
                      <a:r>
                        <a:rPr lang="en-US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TBD</a:t>
                      </a:r>
                    </a:p>
                  </a:txBody>
                  <a:tcPr marL="9524" marR="9524" marT="9524" marB="0"/>
                </a:tc>
                <a:tc>
                  <a:txBody>
                    <a:bodyPr/>
                    <a:lstStyle/>
                    <a:p>
                      <a:pPr marL="0" lvl="0" algn="ctr">
                        <a:buNone/>
                      </a:pPr>
                      <a:r>
                        <a:rPr lang="en-US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TBD</a:t>
                      </a:r>
                    </a:p>
                  </a:txBody>
                  <a:tcPr marL="9524" marR="9524" marT="9524" marB="0"/>
                </a:tc>
                <a:extLst>
                  <a:ext uri="{0D108BD9-81ED-4DB2-BD59-A6C34878D82A}">
                    <a16:rowId xmlns:a16="http://schemas.microsoft.com/office/drawing/2014/main" val="4180267712"/>
                  </a:ext>
                </a:extLst>
              </a:tr>
              <a:tr h="258368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Los Altos High School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l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Stadium Press Box &amp; Bleachers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Complete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Approved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Pending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rtl="0" eaLnBrk="1" fontAlgn="t" hangingPunct="1"/>
                      <a:r>
                        <a:rPr lang="en-US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TBD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rtl="0" eaLnBrk="1" fontAlgn="t" hangingPunct="1"/>
                      <a:r>
                        <a:rPr lang="en-US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TBD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797985727"/>
                  </a:ext>
                </a:extLst>
              </a:tr>
              <a:tr h="349559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La Puente High School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Custom Shade Structure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Complete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Approved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Pending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rtl="0" eaLnBrk="1" fontAlgn="t" hangingPunct="1"/>
                      <a:r>
                        <a:rPr lang="en-US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TBD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rtl="0" eaLnBrk="1" fontAlgn="t" hangingPunct="1"/>
                      <a:r>
                        <a:rPr lang="en-US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TBD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850971856"/>
                  </a:ext>
                </a:extLst>
              </a:tr>
              <a:tr h="258368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Wilson High School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l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Stadium Press Box &amp; Bleachers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Complete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Pending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Pending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rtl="0" eaLnBrk="1" fontAlgn="t" hangingPunct="1"/>
                      <a:r>
                        <a:rPr lang="en-US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TBD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rtl="0" eaLnBrk="1" fontAlgn="t" hangingPunct="1"/>
                      <a:r>
                        <a:rPr lang="en-US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TBD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4049650723"/>
                  </a:ext>
                </a:extLst>
              </a:tr>
              <a:tr h="942288">
                <a:tc>
                  <a:txBody>
                    <a:bodyPr/>
                    <a:lstStyle/>
                    <a:p>
                      <a:pPr lvl="0" algn="l" rtl="0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Workman HS</a:t>
                      </a:r>
                      <a:endParaRPr lang="en-US" dirty="0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Phase II Stadium</a:t>
                      </a:r>
                      <a:r>
                        <a:rPr lang="en-US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and Baseball Field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(Phase I Track &amp; Field and Softball</a:t>
                      </a:r>
                      <a:r>
                        <a:rPr lang="en-U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Field Complete) OPTION B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Complete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ctr" defTabSz="914400">
                        <a:buNone/>
                        <a:tabLst/>
                        <a:defRPr/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Pending</a:t>
                      </a:r>
                      <a:endParaRPr lang="en-US" dirty="0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Estimated</a:t>
                      </a:r>
                      <a:endParaRPr lang="en-US" dirty="0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dirty="0"/>
                        <a:t>Estimated</a:t>
                      </a:r>
                      <a:endParaRPr lang="en-US" dirty="0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 noProof="0" dirty="0">
                          <a:solidFill>
                            <a:schemeClr val="tx1"/>
                          </a:solidFill>
                          <a:latin typeface="TW Cen MT"/>
                        </a:rPr>
                        <a:t>TBD (14-18 months after Board approval of the Bid)</a:t>
                      </a:r>
                      <a:endParaRPr lang="en-US" sz="1000" b="0" i="0" u="none" strike="noStrike" noProof="0" dirty="0">
                        <a:solidFill>
                          <a:srgbClr val="000000"/>
                        </a:solidFill>
                        <a:latin typeface="TW Cen MT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sz="1100"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16586763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89147177-5886-272F-4277-889ABC01249B}"/>
              </a:ext>
            </a:extLst>
          </p:cNvPr>
          <p:cNvSpPr txBox="1"/>
          <p:nvPr/>
        </p:nvSpPr>
        <p:spPr>
          <a:xfrm>
            <a:off x="0" y="6534571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>
                <a:solidFill>
                  <a:srgbClr val="0070C0"/>
                </a:solidFill>
              </a:rPr>
              <a:t>Changes And Progress Since Last Report - Blue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BD21D0-1A95-6215-B6CF-DB34F5E08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278" y="108568"/>
            <a:ext cx="8861640" cy="990600"/>
          </a:xfrm>
        </p:spPr>
        <p:txBody>
          <a:bodyPr/>
          <a:lstStyle/>
          <a:p>
            <a:pPr algn="ctr"/>
            <a:br>
              <a:rPr lang="en-US" sz="2800" dirty="0">
                <a:latin typeface="Rockwell" panose="02060603020205020403" pitchFamily="18" charset="0"/>
              </a:rPr>
            </a:br>
            <a:r>
              <a:rPr lang="en-US" sz="2400" b="1" dirty="0">
                <a:solidFill>
                  <a:schemeClr val="tx1"/>
                </a:solidFill>
                <a:latin typeface="Rockwell"/>
              </a:rPr>
              <a:t>Facilities Upcoming Projects</a:t>
            </a:r>
            <a:r>
              <a:rPr lang="en-US" sz="2400" dirty="0">
                <a:solidFill>
                  <a:schemeClr val="tx1"/>
                </a:solidFill>
                <a:latin typeface="Rockwell"/>
              </a:rPr>
              <a:t> </a:t>
            </a:r>
            <a:endParaRPr lang="en-US" sz="2400">
              <a:solidFill>
                <a:schemeClr val="tx1"/>
              </a:solidFill>
              <a:latin typeface="Rockwell"/>
            </a:endParaRPr>
          </a:p>
        </p:txBody>
      </p:sp>
    </p:spTree>
    <p:extLst>
      <p:ext uri="{BB962C8B-B14F-4D97-AF65-F5344CB8AC3E}">
        <p14:creationId xmlns:p14="http://schemas.microsoft.com/office/powerpoint/2010/main" val="33728584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>
          <a:xfrm>
            <a:off x="8527055" y="6526634"/>
            <a:ext cx="533400" cy="244475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fld id="{A645BE55-96CF-4A88-9826-854F6BE1054F}" type="slidenum">
              <a:rPr lang="en-US" smtClean="0">
                <a:solidFill>
                  <a:schemeClr val="tx1"/>
                </a:solidFill>
              </a:rPr>
              <a:pPr>
                <a:defRPr/>
              </a:pPr>
              <a:t>17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2537606"/>
            <a:ext cx="9144000" cy="94052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800"/>
              <a:t>Next Report – June 27, 2024</a:t>
            </a:r>
            <a:endParaRPr lang="en-US" sz="3800" i="1"/>
          </a:p>
          <a:p>
            <a:pPr marL="0" indent="0" algn="ctr">
              <a:buNone/>
            </a:pPr>
            <a:endParaRPr lang="en-US" i="1"/>
          </a:p>
        </p:txBody>
      </p:sp>
    </p:spTree>
    <p:extLst>
      <p:ext uri="{BB962C8B-B14F-4D97-AF65-F5344CB8AC3E}">
        <p14:creationId xmlns:p14="http://schemas.microsoft.com/office/powerpoint/2010/main" val="13205687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814325"/>
              </p:ext>
            </p:extLst>
          </p:nvPr>
        </p:nvGraphicFramePr>
        <p:xfrm>
          <a:off x="621195" y="1776619"/>
          <a:ext cx="7836385" cy="3053769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737958">
                  <a:extLst>
                    <a:ext uri="{9D8B030D-6E8A-4147-A177-3AD203B41FA5}">
                      <a16:colId xmlns:a16="http://schemas.microsoft.com/office/drawing/2014/main" val="424237653"/>
                    </a:ext>
                  </a:extLst>
                </a:gridCol>
                <a:gridCol w="3006017">
                  <a:extLst>
                    <a:ext uri="{9D8B030D-6E8A-4147-A177-3AD203B41FA5}">
                      <a16:colId xmlns:a16="http://schemas.microsoft.com/office/drawing/2014/main" val="3307290488"/>
                    </a:ext>
                  </a:extLst>
                </a:gridCol>
                <a:gridCol w="1691730">
                  <a:extLst>
                    <a:ext uri="{9D8B030D-6E8A-4147-A177-3AD203B41FA5}">
                      <a16:colId xmlns:a16="http://schemas.microsoft.com/office/drawing/2014/main" val="3419027078"/>
                    </a:ext>
                  </a:extLst>
                </a:gridCol>
                <a:gridCol w="1400680">
                  <a:extLst>
                    <a:ext uri="{9D8B030D-6E8A-4147-A177-3AD203B41FA5}">
                      <a16:colId xmlns:a16="http://schemas.microsoft.com/office/drawing/2014/main" val="366681332"/>
                    </a:ext>
                  </a:extLst>
                </a:gridCol>
              </a:tblGrid>
              <a:tr h="289876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Site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Item Description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Funding Source </a:t>
                      </a:r>
                      <a:endParaRPr lang="en-US" sz="1000" b="0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Completed Date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5677163"/>
                  </a:ext>
                </a:extLst>
              </a:tr>
              <a:tr h="225459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i="0" u="none" strike="noStrike" noProof="0">
                          <a:solidFill>
                            <a:srgbClr val="0033CC"/>
                          </a:solidFill>
                          <a:effectLst/>
                          <a:latin typeface="TW Cen MT"/>
                        </a:rPr>
                        <a:t>Los Molinos</a:t>
                      </a:r>
                      <a:endParaRPr lang="en-US"/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i="0" u="none" strike="noStrike" noProof="0">
                          <a:solidFill>
                            <a:srgbClr val="0033CC"/>
                          </a:solidFill>
                          <a:effectLst/>
                          <a:latin typeface="TW Cen MT"/>
                        </a:rPr>
                        <a:t>Basketball Court Restriping</a:t>
                      </a:r>
                      <a:endParaRPr lang="en-US"/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i="0" u="none" strike="noStrike" kern="1200" noProof="0">
                          <a:solidFill>
                            <a:srgbClr val="0033CC"/>
                          </a:solidFill>
                          <a:effectLst/>
                          <a:latin typeface="TW Cen MT"/>
                        </a:rPr>
                        <a:t>Facilities</a:t>
                      </a:r>
                      <a:endParaRPr lang="en-US" b="1">
                        <a:solidFill>
                          <a:srgbClr val="0033CC"/>
                        </a:solidFill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000" b="1" i="0" u="none" strike="noStrike" kern="1200" noProof="0">
                          <a:solidFill>
                            <a:srgbClr val="0033CC"/>
                          </a:solidFill>
                          <a:effectLst/>
                          <a:latin typeface="TW Cen MT"/>
                        </a:rPr>
                        <a:t>04/2024</a:t>
                      </a:r>
                      <a:endParaRPr lang="en-US" b="1">
                        <a:solidFill>
                          <a:srgbClr val="0033CC"/>
                        </a:solidFill>
                      </a:endParaRPr>
                    </a:p>
                  </a:txBody>
                  <a:tcPr marL="9524" marR="9524" marT="9524" marB="0" anchor="ctr"/>
                </a:tc>
                <a:extLst>
                  <a:ext uri="{0D108BD9-81ED-4DB2-BD59-A6C34878D82A}">
                    <a16:rowId xmlns:a16="http://schemas.microsoft.com/office/drawing/2014/main" val="2792516695"/>
                  </a:ext>
                </a:extLst>
              </a:tr>
              <a:tr h="225459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i="0" u="none" strike="noStrike" noProof="0" err="1">
                          <a:solidFill>
                            <a:srgbClr val="0033CC"/>
                          </a:solidFill>
                          <a:effectLst/>
                          <a:latin typeface="TW Cen MT"/>
                        </a:rPr>
                        <a:t>Lassalette</a:t>
                      </a:r>
                      <a:endParaRPr lang="en-US" err="1"/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i="0" u="none" strike="noStrike" noProof="0">
                          <a:solidFill>
                            <a:srgbClr val="0033CC"/>
                          </a:solidFill>
                          <a:effectLst/>
                          <a:latin typeface="TW Cen MT"/>
                        </a:rPr>
                        <a:t>Basketball Court Restriping</a:t>
                      </a:r>
                      <a:endParaRPr lang="en-US"/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i="0" u="none" strike="noStrike" kern="1200" noProof="0">
                          <a:solidFill>
                            <a:srgbClr val="0033CC"/>
                          </a:solidFill>
                          <a:effectLst/>
                          <a:latin typeface="TW Cen MT"/>
                        </a:rPr>
                        <a:t>Facilities</a:t>
                      </a:r>
                      <a:endParaRPr lang="en-US" b="1">
                        <a:solidFill>
                          <a:srgbClr val="0033CC"/>
                        </a:solidFill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000" b="1" i="0" u="none" strike="noStrike" kern="1200" noProof="0">
                          <a:solidFill>
                            <a:srgbClr val="0033CC"/>
                          </a:solidFill>
                          <a:effectLst/>
                          <a:latin typeface="TW Cen MT"/>
                        </a:rPr>
                        <a:t>04/2024</a:t>
                      </a:r>
                      <a:endParaRPr lang="en-US" b="1">
                        <a:solidFill>
                          <a:srgbClr val="0033CC"/>
                        </a:solidFill>
                      </a:endParaRPr>
                    </a:p>
                  </a:txBody>
                  <a:tcPr marL="9524" marR="9524" marT="9524" marB="0" anchor="ctr"/>
                </a:tc>
                <a:extLst>
                  <a:ext uri="{0D108BD9-81ED-4DB2-BD59-A6C34878D82A}">
                    <a16:rowId xmlns:a16="http://schemas.microsoft.com/office/drawing/2014/main" val="3785093669"/>
                  </a:ext>
                </a:extLst>
              </a:tr>
              <a:tr h="225459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i="0" u="none" strike="noStrike" noProof="0">
                          <a:solidFill>
                            <a:srgbClr val="0033CC"/>
                          </a:solidFill>
                          <a:effectLst/>
                          <a:latin typeface="TW Cen MT"/>
                        </a:rPr>
                        <a:t>Sparks Elementary</a:t>
                      </a:r>
                      <a:endParaRPr lang="en-US"/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i="0" u="none" strike="noStrike" noProof="0">
                          <a:solidFill>
                            <a:srgbClr val="0033CC"/>
                          </a:solidFill>
                          <a:effectLst/>
                          <a:latin typeface="TW Cen MT"/>
                        </a:rPr>
                        <a:t>Basketball Court Restriping</a:t>
                      </a:r>
                      <a:endParaRPr lang="en-US"/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i="0" u="none" strike="noStrike" kern="1200" noProof="0">
                          <a:solidFill>
                            <a:srgbClr val="0033CC"/>
                          </a:solidFill>
                          <a:effectLst/>
                          <a:latin typeface="TW Cen MT"/>
                        </a:rPr>
                        <a:t>Facilities</a:t>
                      </a:r>
                      <a:endParaRPr lang="en-US" b="1">
                        <a:solidFill>
                          <a:srgbClr val="0033CC"/>
                        </a:solidFill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000" b="1" i="0" u="none" strike="noStrike" kern="1200" noProof="0">
                          <a:solidFill>
                            <a:srgbClr val="0033CC"/>
                          </a:solidFill>
                          <a:effectLst/>
                          <a:latin typeface="TW Cen MT"/>
                        </a:rPr>
                        <a:t>04/2024</a:t>
                      </a:r>
                      <a:endParaRPr lang="en-US" b="1">
                        <a:solidFill>
                          <a:srgbClr val="0033CC"/>
                        </a:solidFill>
                      </a:endParaRPr>
                    </a:p>
                  </a:txBody>
                  <a:tcPr marL="9524" marR="9524" marT="9524" marB="0" anchor="ctr"/>
                </a:tc>
                <a:extLst>
                  <a:ext uri="{0D108BD9-81ED-4DB2-BD59-A6C34878D82A}">
                    <a16:rowId xmlns:a16="http://schemas.microsoft.com/office/drawing/2014/main" val="2454241330"/>
                  </a:ext>
                </a:extLst>
              </a:tr>
              <a:tr h="225459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i="0" u="none" strike="noStrike" noProof="0">
                          <a:solidFill>
                            <a:srgbClr val="0033CC"/>
                          </a:solidFill>
                          <a:effectLst/>
                          <a:latin typeface="TW Cen MT"/>
                        </a:rPr>
                        <a:t>Workman Elementary</a:t>
                      </a:r>
                      <a:endParaRPr lang="en-US" sz="1000" b="1" i="0" u="none" strike="noStrike" noProof="0" err="1">
                        <a:solidFill>
                          <a:srgbClr val="0033CC"/>
                        </a:solidFill>
                        <a:effectLst/>
                        <a:latin typeface="TW Cen MT"/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i="0" u="none" strike="noStrike" noProof="0">
                          <a:solidFill>
                            <a:srgbClr val="0033CC"/>
                          </a:solidFill>
                          <a:effectLst/>
                          <a:latin typeface="TW Cen MT"/>
                        </a:rPr>
                        <a:t>Basketball Court Restriping</a:t>
                      </a:r>
                      <a:endParaRPr lang="en-US"/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i="0" u="none" strike="noStrike" kern="1200" noProof="0">
                          <a:solidFill>
                            <a:srgbClr val="0033CC"/>
                          </a:solidFill>
                          <a:effectLst/>
                          <a:latin typeface="TW Cen MT"/>
                        </a:rPr>
                        <a:t>Facilities</a:t>
                      </a:r>
                      <a:endParaRPr lang="en-US" b="1">
                        <a:solidFill>
                          <a:srgbClr val="0033CC"/>
                        </a:solidFill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000" b="1" i="0" u="none" strike="noStrike" kern="1200" noProof="0">
                          <a:solidFill>
                            <a:srgbClr val="0033CC"/>
                          </a:solidFill>
                          <a:effectLst/>
                          <a:latin typeface="TW Cen MT"/>
                        </a:rPr>
                        <a:t>04/2024</a:t>
                      </a:r>
                      <a:endParaRPr lang="en-US" b="1">
                        <a:solidFill>
                          <a:srgbClr val="0033CC"/>
                        </a:solidFill>
                      </a:endParaRPr>
                    </a:p>
                  </a:txBody>
                  <a:tcPr marL="9524" marR="9524" marT="9524" marB="0" anchor="ctr"/>
                </a:tc>
                <a:extLst>
                  <a:ext uri="{0D108BD9-81ED-4DB2-BD59-A6C34878D82A}">
                    <a16:rowId xmlns:a16="http://schemas.microsoft.com/office/drawing/2014/main" val="957781255"/>
                  </a:ext>
                </a:extLst>
              </a:tr>
              <a:tr h="225459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i="0" u="none" strike="noStrike" noProof="0">
                          <a:solidFill>
                            <a:srgbClr val="0033CC"/>
                          </a:solidFill>
                          <a:effectLst/>
                          <a:latin typeface="TW Cen MT"/>
                        </a:rPr>
                        <a:t>Del Valle </a:t>
                      </a:r>
                      <a:r>
                        <a:rPr lang="en-US" sz="1000" b="1" i="0" u="none" strike="noStrike" noProof="0" err="1">
                          <a:solidFill>
                            <a:srgbClr val="0033CC"/>
                          </a:solidFill>
                          <a:effectLst/>
                          <a:latin typeface="TW Cen MT"/>
                        </a:rPr>
                        <a:t>Headstart</a:t>
                      </a: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00" b="1" err="1">
                          <a:solidFill>
                            <a:srgbClr val="0033CC"/>
                          </a:solidFill>
                          <a:latin typeface="TW Cen MT"/>
                        </a:rPr>
                        <a:t>Headstart</a:t>
                      </a:r>
                      <a:r>
                        <a:rPr lang="en-US" sz="1000" b="1">
                          <a:solidFill>
                            <a:srgbClr val="0033CC"/>
                          </a:solidFill>
                          <a:latin typeface="TW Cen MT"/>
                        </a:rPr>
                        <a:t> Restroom Flooring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00" b="1">
                          <a:solidFill>
                            <a:srgbClr val="0033CC"/>
                          </a:solidFill>
                          <a:latin typeface="TW Cen MT"/>
                        </a:rPr>
                        <a:t>Child Development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>
                          <a:solidFill>
                            <a:srgbClr val="0033CC"/>
                          </a:solidFill>
                          <a:latin typeface="TW Cen MT"/>
                        </a:rPr>
                        <a:t>04/2024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24372850"/>
                  </a:ext>
                </a:extLst>
              </a:tr>
              <a:tr h="225459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i="0" u="none" strike="noStrike" noProof="0" err="1">
                          <a:solidFill>
                            <a:srgbClr val="0033CC"/>
                          </a:solidFill>
                          <a:effectLst/>
                          <a:latin typeface="TW Cen MT"/>
                        </a:rPr>
                        <a:t>Winglane</a:t>
                      </a:r>
                      <a:r>
                        <a:rPr lang="en-US" sz="1000" b="1" i="0" u="none" strike="noStrike" noProof="0">
                          <a:solidFill>
                            <a:srgbClr val="0033CC"/>
                          </a:solidFill>
                          <a:effectLst/>
                          <a:latin typeface="TW Cen MT"/>
                        </a:rPr>
                        <a:t> </a:t>
                      </a:r>
                      <a:r>
                        <a:rPr lang="en-US" sz="1000" b="1" i="0" u="none" strike="noStrike" noProof="0" err="1">
                          <a:solidFill>
                            <a:srgbClr val="0033CC"/>
                          </a:solidFill>
                          <a:effectLst/>
                          <a:latin typeface="TW Cen MT"/>
                        </a:rPr>
                        <a:t>Headstart</a:t>
                      </a:r>
                      <a:endParaRPr lang="en-US"/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00" b="1" err="1">
                          <a:solidFill>
                            <a:srgbClr val="0033CC"/>
                          </a:solidFill>
                        </a:rPr>
                        <a:t>Headstart</a:t>
                      </a:r>
                      <a:r>
                        <a:rPr lang="en-US" sz="1000" b="1">
                          <a:solidFill>
                            <a:srgbClr val="0033CC"/>
                          </a:solidFill>
                        </a:rPr>
                        <a:t> Restroom Flooring </a:t>
                      </a:r>
                      <a:endParaRPr lang="en-US"/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>
                          <a:solidFill>
                            <a:srgbClr val="0033CC"/>
                          </a:solidFill>
                        </a:rPr>
                        <a:t>Child Development</a:t>
                      </a:r>
                      <a:endParaRPr lang="en-US"/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000" b="1">
                          <a:solidFill>
                            <a:srgbClr val="0033CC"/>
                          </a:solidFill>
                        </a:rPr>
                        <a:t>04/2024</a:t>
                      </a:r>
                      <a:endParaRPr lang="en-US"/>
                    </a:p>
                  </a:txBody>
                  <a:tcPr marL="9524" marR="9524" marT="9524" marB="0" anchor="ctr"/>
                </a:tc>
                <a:extLst>
                  <a:ext uri="{0D108BD9-81ED-4DB2-BD59-A6C34878D82A}">
                    <a16:rowId xmlns:a16="http://schemas.microsoft.com/office/drawing/2014/main" val="630244376"/>
                  </a:ext>
                </a:extLst>
              </a:tr>
              <a:tr h="225459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i="0" u="none" strike="noStrike" noProof="0">
                          <a:solidFill>
                            <a:srgbClr val="0033CC"/>
                          </a:solidFill>
                          <a:effectLst/>
                          <a:latin typeface="TW Cen MT"/>
                        </a:rPr>
                        <a:t>Los Molinos Elementary</a:t>
                      </a: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>
                          <a:solidFill>
                            <a:srgbClr val="0033CC"/>
                          </a:solidFill>
                        </a:rPr>
                        <a:t>Hillside Fencing</a:t>
                      </a:r>
                      <a:endParaRPr lang="en-US"/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000" b="1" i="0" u="none" strike="noStrike" kern="1200" noProof="0">
                          <a:solidFill>
                            <a:srgbClr val="0033CC"/>
                          </a:solidFill>
                          <a:effectLst/>
                          <a:latin typeface="TW Cen MT"/>
                        </a:rPr>
                        <a:t>Facilities</a:t>
                      </a:r>
                      <a:endParaRPr lang="en-US" b="1">
                        <a:solidFill>
                          <a:srgbClr val="0033CC"/>
                        </a:solidFill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000" b="1" i="0" u="none" strike="noStrike" kern="1200" noProof="0">
                          <a:solidFill>
                            <a:srgbClr val="0033CC"/>
                          </a:solidFill>
                          <a:effectLst/>
                          <a:latin typeface="TW Cen MT"/>
                        </a:rPr>
                        <a:t>04/2024</a:t>
                      </a:r>
                      <a:endParaRPr lang="en-US" b="1">
                        <a:solidFill>
                          <a:srgbClr val="0033CC"/>
                        </a:solidFill>
                      </a:endParaRPr>
                    </a:p>
                  </a:txBody>
                  <a:tcPr marL="9524" marR="9524" marT="9524" marB="0" anchor="ctr"/>
                </a:tc>
                <a:extLst>
                  <a:ext uri="{0D108BD9-81ED-4DB2-BD59-A6C34878D82A}">
                    <a16:rowId xmlns:a16="http://schemas.microsoft.com/office/drawing/2014/main" val="7099303"/>
                  </a:ext>
                </a:extLst>
              </a:tr>
              <a:tr h="225459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i="0" u="none" strike="noStrike" noProof="0">
                          <a:solidFill>
                            <a:srgbClr val="0033CC"/>
                          </a:solidFill>
                          <a:effectLst/>
                          <a:latin typeface="TW Cen MT"/>
                        </a:rPr>
                        <a:t>Valinda School of Academics</a:t>
                      </a: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i="0" u="none" strike="noStrike" noProof="0">
                          <a:solidFill>
                            <a:srgbClr val="0033CC"/>
                          </a:solidFill>
                          <a:effectLst/>
                          <a:latin typeface="TW Cen MT"/>
                        </a:rPr>
                        <a:t>Flooring Room K3</a:t>
                      </a:r>
                      <a:endParaRPr lang="en-US" b="1">
                        <a:solidFill>
                          <a:srgbClr val="0033CC"/>
                        </a:solidFill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000" b="1" i="0" u="none" strike="noStrike" kern="1200" noProof="0">
                          <a:solidFill>
                            <a:srgbClr val="0033CC"/>
                          </a:solidFill>
                          <a:effectLst/>
                          <a:latin typeface="TW Cen MT"/>
                        </a:rPr>
                        <a:t>Facilities</a:t>
                      </a:r>
                      <a:endParaRPr lang="en-US" b="1">
                        <a:solidFill>
                          <a:srgbClr val="0033CC"/>
                        </a:solidFill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000" b="1" i="0" u="none" strike="noStrike" kern="1200" noProof="0">
                          <a:solidFill>
                            <a:srgbClr val="0033CC"/>
                          </a:solidFill>
                          <a:effectLst/>
                          <a:latin typeface="TW Cen MT"/>
                        </a:rPr>
                        <a:t>04/2024</a:t>
                      </a:r>
                      <a:endParaRPr lang="en-US" b="1">
                        <a:solidFill>
                          <a:srgbClr val="0033CC"/>
                        </a:solidFill>
                      </a:endParaRPr>
                    </a:p>
                  </a:txBody>
                  <a:tcPr marL="9524" marR="9524" marT="9524" marB="0" anchor="ctr"/>
                </a:tc>
                <a:extLst>
                  <a:ext uri="{0D108BD9-81ED-4DB2-BD59-A6C34878D82A}">
                    <a16:rowId xmlns:a16="http://schemas.microsoft.com/office/drawing/2014/main" val="110750069"/>
                  </a:ext>
                </a:extLst>
              </a:tr>
              <a:tr h="225459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i="0" u="none" strike="noStrike" noProof="0">
                          <a:solidFill>
                            <a:srgbClr val="0033CC"/>
                          </a:solidFill>
                          <a:effectLst/>
                          <a:latin typeface="TW Cen MT"/>
                        </a:rPr>
                        <a:t>Workman Elementary</a:t>
                      </a: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00" b="1" i="0" u="none" strike="noStrike" noProof="0">
                          <a:solidFill>
                            <a:srgbClr val="0033CC"/>
                          </a:solidFill>
                          <a:effectLst/>
                          <a:latin typeface="TW Cen MT"/>
                        </a:rPr>
                        <a:t>Flooring Front Office</a:t>
                      </a:r>
                      <a:endParaRPr lang="en-US" sz="1000" b="1">
                        <a:solidFill>
                          <a:srgbClr val="0033CC"/>
                        </a:solidFill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000" b="1" i="0" u="none" strike="noStrike" kern="1200" noProof="0">
                          <a:solidFill>
                            <a:srgbClr val="0033CC"/>
                          </a:solidFill>
                          <a:effectLst/>
                          <a:latin typeface="TW Cen MT"/>
                        </a:rPr>
                        <a:t>Facilities</a:t>
                      </a:r>
                      <a:endParaRPr lang="en-US" b="1">
                        <a:solidFill>
                          <a:srgbClr val="0033CC"/>
                        </a:solidFill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000" b="1" i="0" u="none" strike="noStrike" kern="1200" noProof="0">
                          <a:solidFill>
                            <a:srgbClr val="0033CC"/>
                          </a:solidFill>
                          <a:effectLst/>
                          <a:latin typeface="TW Cen MT"/>
                        </a:rPr>
                        <a:t>04/2024</a:t>
                      </a:r>
                      <a:endParaRPr lang="en-US" b="1">
                        <a:solidFill>
                          <a:srgbClr val="0033CC"/>
                        </a:solidFill>
                      </a:endParaRPr>
                    </a:p>
                  </a:txBody>
                  <a:tcPr marL="9524" marR="9524" marT="9524" marB="0" anchor="ctr"/>
                </a:tc>
                <a:extLst>
                  <a:ext uri="{0D108BD9-81ED-4DB2-BD59-A6C34878D82A}">
                    <a16:rowId xmlns:a16="http://schemas.microsoft.com/office/drawing/2014/main" val="2750778837"/>
                  </a:ext>
                </a:extLst>
              </a:tr>
              <a:tr h="225459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i="0" u="none" strike="noStrike" noProof="0">
                          <a:solidFill>
                            <a:srgbClr val="0033CC"/>
                          </a:solidFill>
                          <a:effectLst/>
                          <a:latin typeface="TW Cen MT"/>
                        </a:rPr>
                        <a:t>La Puente High School</a:t>
                      </a:r>
                      <a:endParaRPr lang="en-US"/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>
                          <a:solidFill>
                            <a:srgbClr val="0033CC"/>
                          </a:solidFill>
                          <a:latin typeface="+mn-lt"/>
                        </a:rPr>
                        <a:t>Library Ceiling Repair &amp; Paint</a:t>
                      </a: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000" b="1" i="0" u="none" strike="noStrike" kern="1200" noProof="0">
                          <a:solidFill>
                            <a:srgbClr val="0033CC"/>
                          </a:solidFill>
                          <a:effectLst/>
                          <a:latin typeface="TW Cen MT"/>
                        </a:rPr>
                        <a:t>Facilities</a:t>
                      </a:r>
                      <a:endParaRPr lang="en-US" b="1">
                        <a:solidFill>
                          <a:srgbClr val="0033CC"/>
                        </a:solidFill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000" b="1" i="0" u="none" strike="noStrike" kern="1200" noProof="0">
                          <a:solidFill>
                            <a:srgbClr val="0033CC"/>
                          </a:solidFill>
                          <a:effectLst/>
                          <a:latin typeface="TW Cen MT"/>
                        </a:rPr>
                        <a:t>04/2024</a:t>
                      </a:r>
                      <a:endParaRPr lang="en-US" b="1">
                        <a:solidFill>
                          <a:srgbClr val="0033CC"/>
                        </a:solidFill>
                      </a:endParaRPr>
                    </a:p>
                  </a:txBody>
                  <a:tcPr marL="9524" marR="9524" marT="9524" marB="0" anchor="ctr"/>
                </a:tc>
                <a:extLst>
                  <a:ext uri="{0D108BD9-81ED-4DB2-BD59-A6C34878D82A}">
                    <a16:rowId xmlns:a16="http://schemas.microsoft.com/office/drawing/2014/main" val="3092597729"/>
                  </a:ext>
                </a:extLst>
              </a:tr>
              <a:tr h="225459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i="0" u="none" strike="noStrike" noProof="0">
                          <a:solidFill>
                            <a:srgbClr val="0033CC"/>
                          </a:solidFill>
                          <a:effectLst/>
                          <a:latin typeface="+mn-lt"/>
                        </a:rPr>
                        <a:t>Workman High School</a:t>
                      </a: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>
                          <a:solidFill>
                            <a:srgbClr val="0033CC"/>
                          </a:solidFill>
                          <a:latin typeface="+mn-lt"/>
                        </a:rPr>
                        <a:t>Exterior Gym Lighting</a:t>
                      </a: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000" b="1" i="0" u="none" strike="noStrike" kern="1200" noProof="0">
                          <a:solidFill>
                            <a:srgbClr val="0033CC"/>
                          </a:solidFill>
                          <a:effectLst/>
                          <a:latin typeface="TW Cen MT"/>
                        </a:rPr>
                        <a:t>Facilities</a:t>
                      </a:r>
                      <a:endParaRPr lang="en-US" b="1">
                        <a:solidFill>
                          <a:srgbClr val="0033CC"/>
                        </a:solidFill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000" b="1" i="0" u="none" strike="noStrike" kern="1200" noProof="0">
                          <a:solidFill>
                            <a:srgbClr val="0033CC"/>
                          </a:solidFill>
                          <a:effectLst/>
                          <a:latin typeface="TW Cen MT"/>
                        </a:rPr>
                        <a:t>04/2024</a:t>
                      </a:r>
                      <a:endParaRPr lang="en-US" b="1">
                        <a:solidFill>
                          <a:srgbClr val="0033CC"/>
                        </a:solidFill>
                      </a:endParaRPr>
                    </a:p>
                  </a:txBody>
                  <a:tcPr marL="9524" marR="9524" marT="9524" marB="0" anchor="ctr"/>
                </a:tc>
                <a:extLst>
                  <a:ext uri="{0D108BD9-81ED-4DB2-BD59-A6C34878D82A}">
                    <a16:rowId xmlns:a16="http://schemas.microsoft.com/office/drawing/2014/main" val="1242945684"/>
                  </a:ext>
                </a:extLst>
              </a:tr>
              <a:tr h="225459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000" b="0" i="0" u="none" strike="noStrike" noProof="0">
                        <a:solidFill>
                          <a:schemeClr val="tx1"/>
                        </a:solidFill>
                        <a:effectLst/>
                        <a:latin typeface="TW Cen MT"/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9524" marR="9524" marT="9524" marB="0" anchor="ctr"/>
                </a:tc>
                <a:extLst>
                  <a:ext uri="{0D108BD9-81ED-4DB2-BD59-A6C34878D82A}">
                    <a16:rowId xmlns:a16="http://schemas.microsoft.com/office/drawing/2014/main" val="1608279708"/>
                  </a:ext>
                </a:extLst>
              </a:tr>
            </a:tbl>
          </a:graphicData>
        </a:graphic>
      </p:graphicFrame>
      <p:sp>
        <p:nvSpPr>
          <p:cNvPr id="8" name="Slide Number Placeholder 7"/>
          <p:cNvSpPr>
            <a:spLocks noGrp="1"/>
          </p:cNvSpPr>
          <p:nvPr>
            <p:ph type="sldNum" sz="quarter" idx="16"/>
          </p:nvPr>
        </p:nvSpPr>
        <p:spPr>
          <a:xfrm>
            <a:off x="8503920" y="6527749"/>
            <a:ext cx="533400" cy="244475"/>
          </a:xfrm>
        </p:spPr>
        <p:txBody>
          <a:bodyPr>
            <a:noAutofit/>
          </a:bodyPr>
          <a:lstStyle/>
          <a:p>
            <a:pPr>
              <a:defRPr/>
            </a:pPr>
            <a:fld id="{A645BE55-96CF-4A88-9826-854F6BE1054F}" type="slidenum">
              <a:rPr lang="en-US" sz="1200" smtClean="0">
                <a:solidFill>
                  <a:schemeClr val="tx1"/>
                </a:solidFill>
              </a:rPr>
              <a:pPr>
                <a:defRPr/>
              </a:pPr>
              <a:t>2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0" y="348585"/>
            <a:ext cx="8406571" cy="60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defTabSz="-13873163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342900" indent="-342900" algn="l" defTabSz="-138731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2pPr>
            <a:lvl3pPr marL="342900" indent="-342900" algn="l" defTabSz="-138731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3pPr>
            <a:lvl4pPr marL="342900" indent="-342900" algn="l" defTabSz="-138731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4pPr>
            <a:lvl5pPr marL="342900" indent="-342900" algn="l" defTabSz="-138731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5pPr>
            <a:lvl6pPr marL="800100" indent="-342900" algn="l" defTabSz="-13873163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6pPr>
            <a:lvl7pPr marL="1257300" indent="-342900" algn="l" defTabSz="-13873163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7pPr>
            <a:lvl8pPr marL="1714500" indent="-342900" algn="l" defTabSz="-13873163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8pPr>
            <a:lvl9pPr marL="2171700" indent="-342900" algn="l" defTabSz="-13873163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9pPr>
          </a:lstStyle>
          <a:p>
            <a:pPr algn="ctr"/>
            <a:r>
              <a:rPr lang="en-US" sz="3000" b="1">
                <a:solidFill>
                  <a:schemeClr val="tx1"/>
                </a:solidFill>
                <a:latin typeface="Rockwell" panose="02060603020205020403" pitchFamily="18" charset="0"/>
              </a:rPr>
              <a:t>PROJECT COMPLETE LIST </a:t>
            </a:r>
          </a:p>
        </p:txBody>
      </p:sp>
      <p:pic>
        <p:nvPicPr>
          <p:cNvPr id="2052" name="Picture 4" descr="tnmcorps courthouse pilot project user guid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629" y="196219"/>
            <a:ext cx="1493023" cy="99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22196" y="6596174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>
                <a:solidFill>
                  <a:srgbClr val="0070C0"/>
                </a:solidFill>
              </a:rPr>
              <a:t>Changes And Progress Since Last Report - Blue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0" y="741496"/>
            <a:ext cx="8411652" cy="60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defTabSz="-13873163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342900" indent="-342900" algn="l" defTabSz="-138731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2pPr>
            <a:lvl3pPr marL="342900" indent="-342900" algn="l" defTabSz="-138731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3pPr>
            <a:lvl4pPr marL="342900" indent="-342900" algn="l" defTabSz="-138731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4pPr>
            <a:lvl5pPr marL="342900" indent="-342900" algn="l" defTabSz="-138731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5pPr>
            <a:lvl6pPr marL="800100" indent="-342900" algn="l" defTabSz="-13873163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6pPr>
            <a:lvl7pPr marL="1257300" indent="-342900" algn="l" defTabSz="-13873163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7pPr>
            <a:lvl8pPr marL="1714500" indent="-342900" algn="l" defTabSz="-13873163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8pPr>
            <a:lvl9pPr marL="2171700" indent="-342900" algn="l" defTabSz="-13873163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9pPr>
          </a:lstStyle>
          <a:p>
            <a:pPr algn="ctr"/>
            <a:r>
              <a:rPr lang="en-US" sz="3000" b="1">
                <a:solidFill>
                  <a:schemeClr val="tx1"/>
                </a:solidFill>
                <a:latin typeface="Rockwell" panose="02060603020205020403" pitchFamily="18" charset="0"/>
              </a:rPr>
              <a:t>2023-2024</a:t>
            </a:r>
          </a:p>
        </p:txBody>
      </p:sp>
    </p:spTree>
    <p:extLst>
      <p:ext uri="{BB962C8B-B14F-4D97-AF65-F5344CB8AC3E}">
        <p14:creationId xmlns:p14="http://schemas.microsoft.com/office/powerpoint/2010/main" val="24274724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339" y="209268"/>
            <a:ext cx="7965261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000" b="1">
                <a:solidFill>
                  <a:schemeClr val="tx1"/>
                </a:solidFill>
                <a:latin typeface="Rockwell"/>
              </a:rPr>
              <a:t>Projects Completed </a:t>
            </a:r>
            <a:r>
              <a:rPr lang="en-US" sz="3000">
                <a:solidFill>
                  <a:schemeClr val="tx1"/>
                </a:solidFill>
                <a:latin typeface="Rockwell"/>
              </a:rPr>
              <a:t>as of May 9</a:t>
            </a:r>
            <a:r>
              <a:rPr lang="en-US" sz="3000" baseline="30000">
                <a:solidFill>
                  <a:schemeClr val="tx1"/>
                </a:solidFill>
                <a:latin typeface="Rockwell"/>
              </a:rPr>
              <a:t>th</a:t>
            </a:r>
            <a:r>
              <a:rPr lang="en-US" sz="3000">
                <a:solidFill>
                  <a:schemeClr val="tx1"/>
                </a:solidFill>
                <a:latin typeface="Rockwell"/>
              </a:rPr>
              <a:t>, 2024</a:t>
            </a:r>
            <a:br>
              <a:rPr lang="en-US" sz="2250">
                <a:latin typeface="Rockwell" panose="02060603020205020403" pitchFamily="18" charset="0"/>
              </a:rPr>
            </a:br>
            <a:r>
              <a:rPr lang="en-US" sz="2250" b="1">
                <a:solidFill>
                  <a:srgbClr val="0070C0"/>
                </a:solidFill>
                <a:latin typeface="Rockwell"/>
              </a:rPr>
              <a:t>Los Molinos Elementary- Restriping Basketball Courts</a:t>
            </a:r>
            <a:endParaRPr lang="en-US" sz="2000" b="1">
              <a:solidFill>
                <a:srgbClr val="0070C0"/>
              </a:solidFill>
              <a:latin typeface="Rockwell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6"/>
          </p:nvPr>
        </p:nvSpPr>
        <p:spPr>
          <a:xfrm>
            <a:off x="8610600" y="6594897"/>
            <a:ext cx="533400" cy="244475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fld id="{A645BE55-96CF-4A88-9826-854F6BE1054F}" type="slidenum">
              <a:rPr lang="en-US" smtClean="0">
                <a:solidFill>
                  <a:schemeClr val="tx1"/>
                </a:solidFill>
              </a:rPr>
              <a:pPr>
                <a:defRPr/>
              </a:pPr>
              <a:t>3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1036" name="Picture 12" descr="UST Certification Training Now Available for Illinois! - Envicompl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75285">
            <a:off x="245147" y="661761"/>
            <a:ext cx="800383" cy="80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61E2C0A-3307-C2A5-97D4-7C1E787CE583}"/>
              </a:ext>
            </a:extLst>
          </p:cNvPr>
          <p:cNvSpPr txBox="1"/>
          <p:nvPr/>
        </p:nvSpPr>
        <p:spPr>
          <a:xfrm>
            <a:off x="6205296" y="6220585"/>
            <a:ext cx="978068" cy="372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AFTER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5AC3DF1-247C-7CFB-CFEF-7A682E7A6881}"/>
              </a:ext>
            </a:extLst>
          </p:cNvPr>
          <p:cNvSpPr txBox="1"/>
          <p:nvPr/>
        </p:nvSpPr>
        <p:spPr>
          <a:xfrm>
            <a:off x="692456" y="6183732"/>
            <a:ext cx="134940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Arial"/>
                <a:cs typeface="Arial"/>
              </a:rPr>
              <a:t>BEORE</a:t>
            </a:r>
            <a:endParaRPr lang="en-US" b="1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360D69-163E-F6C1-E9C4-5153979D3E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9924" y="1591714"/>
            <a:ext cx="3752741" cy="22511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33F9F5-BA33-33E6-C510-DC2D3E1C95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7308" y="4350423"/>
            <a:ext cx="3742156" cy="22103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C62E50-D2B7-230E-3A97-93E14525A0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002" y="1589903"/>
            <a:ext cx="3454426" cy="22359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DDA6D32-DC17-1551-01C2-4A31719418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5253" y="4372350"/>
            <a:ext cx="3412091" cy="222384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85820CF-E77C-1B45-656C-23B2E292BD3D}"/>
              </a:ext>
            </a:extLst>
          </p:cNvPr>
          <p:cNvSpPr txBox="1"/>
          <p:nvPr/>
        </p:nvSpPr>
        <p:spPr>
          <a:xfrm>
            <a:off x="6404351" y="3952532"/>
            <a:ext cx="11807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0070C0"/>
                </a:solidFill>
              </a:rPr>
              <a:t>AFTER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459CC2-8EB0-6184-F7CE-3E57520252C8}"/>
              </a:ext>
            </a:extLst>
          </p:cNvPr>
          <p:cNvSpPr txBox="1"/>
          <p:nvPr/>
        </p:nvSpPr>
        <p:spPr>
          <a:xfrm>
            <a:off x="1461935" y="3952532"/>
            <a:ext cx="1635812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b="1">
                <a:solidFill>
                  <a:srgbClr val="0070C0"/>
                </a:solidFill>
                <a:latin typeface="Arial"/>
                <a:cs typeface="Arial"/>
              </a:rPr>
              <a:t>BEFORE</a:t>
            </a:r>
            <a:endParaRPr lang="en-US" sz="2000" b="1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1414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339" y="209268"/>
            <a:ext cx="7965261" cy="990600"/>
          </a:xfrm>
        </p:spPr>
        <p:txBody>
          <a:bodyPr>
            <a:normAutofit/>
          </a:bodyPr>
          <a:lstStyle/>
          <a:p>
            <a:pPr algn="ctr"/>
            <a:r>
              <a:rPr lang="en-US" sz="3000" b="1">
                <a:solidFill>
                  <a:schemeClr val="tx1"/>
                </a:solidFill>
                <a:latin typeface="Rockwell"/>
              </a:rPr>
              <a:t>Projects Completed </a:t>
            </a:r>
            <a:r>
              <a:rPr lang="en-US" sz="3000">
                <a:solidFill>
                  <a:schemeClr val="tx1"/>
                </a:solidFill>
                <a:latin typeface="Rockwell"/>
              </a:rPr>
              <a:t>as of May 9</a:t>
            </a:r>
            <a:r>
              <a:rPr lang="en-US" sz="3000" baseline="30000">
                <a:solidFill>
                  <a:schemeClr val="tx1"/>
                </a:solidFill>
                <a:latin typeface="Rockwell"/>
              </a:rPr>
              <a:t>th</a:t>
            </a:r>
            <a:r>
              <a:rPr lang="en-US" sz="3000">
                <a:solidFill>
                  <a:schemeClr val="tx1"/>
                </a:solidFill>
                <a:latin typeface="Rockwell"/>
              </a:rPr>
              <a:t>, 2024</a:t>
            </a:r>
            <a:br>
              <a:rPr lang="en-US" sz="2250">
                <a:latin typeface="Rockwell" panose="02060603020205020403" pitchFamily="18" charset="0"/>
              </a:rPr>
            </a:br>
            <a:r>
              <a:rPr lang="en-US" sz="2250" b="1">
                <a:solidFill>
                  <a:srgbClr val="0070C0"/>
                </a:solidFill>
                <a:latin typeface="Rockwell"/>
              </a:rPr>
              <a:t>Sparks Elementary- Restriping Basketball Courts</a:t>
            </a:r>
            <a:endParaRPr lang="en-US" sz="2000" b="1">
              <a:solidFill>
                <a:srgbClr val="0070C0"/>
              </a:solidFill>
              <a:latin typeface="Rockwell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6"/>
          </p:nvPr>
        </p:nvSpPr>
        <p:spPr>
          <a:xfrm>
            <a:off x="8610600" y="6594897"/>
            <a:ext cx="533400" cy="244475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fld id="{A645BE55-96CF-4A88-9826-854F6BE1054F}" type="slidenum">
              <a:rPr lang="en-US" smtClean="0">
                <a:solidFill>
                  <a:schemeClr val="tx1"/>
                </a:solidFill>
              </a:rPr>
              <a:pPr>
                <a:defRPr/>
              </a:pPr>
              <a:t>4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1036" name="Picture 12" descr="UST Certification Training Now Available for Illinois! - Envicompl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75285">
            <a:off x="245147" y="661761"/>
            <a:ext cx="800383" cy="80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61E2C0A-3307-C2A5-97D4-7C1E787CE583}"/>
              </a:ext>
            </a:extLst>
          </p:cNvPr>
          <p:cNvSpPr txBox="1"/>
          <p:nvPr/>
        </p:nvSpPr>
        <p:spPr>
          <a:xfrm>
            <a:off x="6205296" y="6220585"/>
            <a:ext cx="978068" cy="372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AFTER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5AC3DF1-247C-7CFB-CFEF-7A682E7A6881}"/>
              </a:ext>
            </a:extLst>
          </p:cNvPr>
          <p:cNvSpPr txBox="1"/>
          <p:nvPr/>
        </p:nvSpPr>
        <p:spPr>
          <a:xfrm>
            <a:off x="692456" y="6183732"/>
            <a:ext cx="134940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Arial"/>
                <a:cs typeface="Arial"/>
              </a:rPr>
              <a:t>BEORE</a:t>
            </a:r>
            <a:endParaRPr lang="en-US" b="1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705D99-D686-D4B7-9AC1-83EA987CA7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250" y="4296833"/>
            <a:ext cx="2984501" cy="22542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F12A520-F064-F8B9-BA56-A6FAAE391A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250" y="1714500"/>
            <a:ext cx="2984500" cy="22330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DC4790-CA54-8FBA-A675-56B33800EC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7251" y="1716645"/>
            <a:ext cx="3723217" cy="22817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1D6EB8-8942-1215-49F1-ACE0D6B815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51401" y="4303183"/>
            <a:ext cx="3723217" cy="23029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6CFFB51-7A0A-0F32-4DFE-694A8298EEA0}"/>
              </a:ext>
            </a:extLst>
          </p:cNvPr>
          <p:cNvSpPr txBox="1"/>
          <p:nvPr/>
        </p:nvSpPr>
        <p:spPr>
          <a:xfrm>
            <a:off x="6303960" y="3951020"/>
            <a:ext cx="11807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0070C0"/>
                </a:solidFill>
              </a:rPr>
              <a:t>AFTER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575DA8-F682-A783-8F37-A394AFC679E2}"/>
              </a:ext>
            </a:extLst>
          </p:cNvPr>
          <p:cNvSpPr txBox="1"/>
          <p:nvPr/>
        </p:nvSpPr>
        <p:spPr>
          <a:xfrm>
            <a:off x="1372731" y="3941345"/>
            <a:ext cx="1519396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b="1">
                <a:solidFill>
                  <a:srgbClr val="0070C0"/>
                </a:solidFill>
                <a:latin typeface="Arial"/>
                <a:cs typeface="Arial"/>
              </a:rPr>
              <a:t>BEFORE</a:t>
            </a:r>
            <a:endParaRPr lang="en-US" sz="2000" b="1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9730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339" y="209268"/>
            <a:ext cx="7965261" cy="990600"/>
          </a:xfrm>
        </p:spPr>
        <p:txBody>
          <a:bodyPr>
            <a:normAutofit/>
          </a:bodyPr>
          <a:lstStyle/>
          <a:p>
            <a:pPr algn="ctr"/>
            <a:r>
              <a:rPr lang="en-US" sz="3000" b="1">
                <a:solidFill>
                  <a:schemeClr val="tx1"/>
                </a:solidFill>
                <a:latin typeface="Rockwell"/>
              </a:rPr>
              <a:t>Projects Completed </a:t>
            </a:r>
            <a:r>
              <a:rPr lang="en-US" sz="3000">
                <a:solidFill>
                  <a:schemeClr val="tx1"/>
                </a:solidFill>
                <a:latin typeface="Rockwell"/>
              </a:rPr>
              <a:t>as of May 9</a:t>
            </a:r>
            <a:r>
              <a:rPr lang="en-US" sz="3000" baseline="30000">
                <a:solidFill>
                  <a:schemeClr val="tx1"/>
                </a:solidFill>
                <a:latin typeface="Rockwell"/>
              </a:rPr>
              <a:t>th</a:t>
            </a:r>
            <a:r>
              <a:rPr lang="en-US" sz="3000">
                <a:solidFill>
                  <a:schemeClr val="tx1"/>
                </a:solidFill>
                <a:latin typeface="Rockwell"/>
              </a:rPr>
              <a:t>, 2024</a:t>
            </a:r>
            <a:br>
              <a:rPr lang="en-US" sz="2250">
                <a:latin typeface="Rockwell" panose="02060603020205020403" pitchFamily="18" charset="0"/>
              </a:rPr>
            </a:br>
            <a:r>
              <a:rPr lang="en-US" sz="2250" b="1">
                <a:solidFill>
                  <a:srgbClr val="0070C0"/>
                </a:solidFill>
                <a:latin typeface="Rockwell"/>
              </a:rPr>
              <a:t>Los Molinos Elementary Hillside Fencing</a:t>
            </a:r>
            <a:endParaRPr lang="en-US" sz="2000" b="1">
              <a:solidFill>
                <a:srgbClr val="0070C0"/>
              </a:solidFill>
              <a:latin typeface="Rockwell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6"/>
          </p:nvPr>
        </p:nvSpPr>
        <p:spPr>
          <a:xfrm>
            <a:off x="8610600" y="6594897"/>
            <a:ext cx="533400" cy="244475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fld id="{A645BE55-96CF-4A88-9826-854F6BE1054F}" type="slidenum">
              <a:rPr lang="en-US" smtClean="0">
                <a:solidFill>
                  <a:schemeClr val="tx1"/>
                </a:solidFill>
              </a:rPr>
              <a:pPr>
                <a:defRPr/>
              </a:pPr>
              <a:t>5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1036" name="Picture 12" descr="UST Certification Training Now Available for Illinois! - Envicompl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75285">
            <a:off x="245147" y="661761"/>
            <a:ext cx="800383" cy="80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61E2C0A-3307-C2A5-97D4-7C1E787CE583}"/>
              </a:ext>
            </a:extLst>
          </p:cNvPr>
          <p:cNvSpPr txBox="1"/>
          <p:nvPr/>
        </p:nvSpPr>
        <p:spPr>
          <a:xfrm>
            <a:off x="6205296" y="6220585"/>
            <a:ext cx="978068" cy="372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AFTER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5AC3DF1-247C-7CFB-CFEF-7A682E7A6881}"/>
              </a:ext>
            </a:extLst>
          </p:cNvPr>
          <p:cNvSpPr txBox="1"/>
          <p:nvPr/>
        </p:nvSpPr>
        <p:spPr>
          <a:xfrm>
            <a:off x="692456" y="6183732"/>
            <a:ext cx="134940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Arial"/>
                <a:cs typeface="Arial"/>
              </a:rPr>
              <a:t>BEORE</a:t>
            </a:r>
            <a:endParaRPr lang="en-US" b="1">
              <a:solidFill>
                <a:schemeClr val="bg1"/>
              </a:solidFill>
            </a:endParaRPr>
          </a:p>
        </p:txBody>
      </p:sp>
      <p:pic>
        <p:nvPicPr>
          <p:cNvPr id="13" name="Picture 12" descr="A fenced lawn with grass and trees&#10;&#10;Description automatically generated">
            <a:extLst>
              <a:ext uri="{FF2B5EF4-FFF2-40B4-BE49-F238E27FC236}">
                <a16:creationId xmlns:a16="http://schemas.microsoft.com/office/drawing/2014/main" id="{3EBE1F13-7015-A122-5A4F-AF2AACDA95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84" y="1554109"/>
            <a:ext cx="4027537" cy="2365704"/>
          </a:xfrm>
          <a:prstGeom prst="rect">
            <a:avLst/>
          </a:prstGeom>
        </p:spPr>
      </p:pic>
      <p:pic>
        <p:nvPicPr>
          <p:cNvPr id="18" name="Picture 17" descr="A grassy hill with trees and a building&#10;&#10;Description automatically generated">
            <a:extLst>
              <a:ext uri="{FF2B5EF4-FFF2-40B4-BE49-F238E27FC236}">
                <a16:creationId xmlns:a16="http://schemas.microsoft.com/office/drawing/2014/main" id="{F77C7AAC-88E7-A4DF-473B-C2071E11D7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313" y="1554108"/>
            <a:ext cx="4592987" cy="2365704"/>
          </a:xfrm>
          <a:prstGeom prst="rect">
            <a:avLst/>
          </a:prstGeom>
        </p:spPr>
      </p:pic>
      <p:pic>
        <p:nvPicPr>
          <p:cNvPr id="16" name="Picture 15" descr="A fenced in area with a sidewalk and a street sign&#10;&#10;Description automatically generated with medium confidence">
            <a:extLst>
              <a:ext uri="{FF2B5EF4-FFF2-40B4-BE49-F238E27FC236}">
                <a16:creationId xmlns:a16="http://schemas.microsoft.com/office/drawing/2014/main" id="{1E192128-3D72-3032-D142-9F839A94E2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636" y="3818028"/>
            <a:ext cx="4862286" cy="273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2517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339" y="209268"/>
            <a:ext cx="7965261" cy="990600"/>
          </a:xfrm>
        </p:spPr>
        <p:txBody>
          <a:bodyPr>
            <a:normAutofit/>
          </a:bodyPr>
          <a:lstStyle/>
          <a:p>
            <a:pPr algn="ctr"/>
            <a:r>
              <a:rPr lang="en-US" sz="3000" b="1">
                <a:solidFill>
                  <a:schemeClr val="tx1"/>
                </a:solidFill>
                <a:latin typeface="Rockwell"/>
              </a:rPr>
              <a:t>Projects Completed </a:t>
            </a:r>
            <a:r>
              <a:rPr lang="en-US" sz="3000">
                <a:solidFill>
                  <a:schemeClr val="tx1"/>
                </a:solidFill>
                <a:latin typeface="Rockwell"/>
              </a:rPr>
              <a:t>as of May 9</a:t>
            </a:r>
            <a:r>
              <a:rPr lang="en-US" sz="3000" baseline="30000">
                <a:solidFill>
                  <a:schemeClr val="tx1"/>
                </a:solidFill>
                <a:latin typeface="Rockwell"/>
              </a:rPr>
              <a:t>th</a:t>
            </a:r>
            <a:r>
              <a:rPr lang="en-US" sz="3000">
                <a:solidFill>
                  <a:schemeClr val="tx1"/>
                </a:solidFill>
                <a:latin typeface="Rockwell"/>
              </a:rPr>
              <a:t>, 2024</a:t>
            </a:r>
            <a:br>
              <a:rPr lang="en-US" sz="2250">
                <a:latin typeface="Rockwell" panose="02060603020205020403" pitchFamily="18" charset="0"/>
              </a:rPr>
            </a:br>
            <a:r>
              <a:rPr lang="en-US" sz="2250" b="1">
                <a:solidFill>
                  <a:srgbClr val="0070C0"/>
                </a:solidFill>
                <a:latin typeface="Rockwell"/>
              </a:rPr>
              <a:t>Valinda School of Academics- Room  K3 Flooring</a:t>
            </a:r>
            <a:endParaRPr lang="en-US" sz="2000" b="1">
              <a:solidFill>
                <a:srgbClr val="0070C0"/>
              </a:solidFill>
              <a:latin typeface="Rockwell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6"/>
          </p:nvPr>
        </p:nvSpPr>
        <p:spPr>
          <a:xfrm>
            <a:off x="8610600" y="6594897"/>
            <a:ext cx="533400" cy="244475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fld id="{A645BE55-96CF-4A88-9826-854F6BE1054F}" type="slidenum">
              <a:rPr lang="en-US" smtClean="0">
                <a:solidFill>
                  <a:schemeClr val="tx1"/>
                </a:solidFill>
              </a:rPr>
              <a:pPr>
                <a:defRPr/>
              </a:pPr>
              <a:t>6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1036" name="Picture 12" descr="UST Certification Training Now Available for Illinois! - Envicompl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75285">
            <a:off x="245147" y="661761"/>
            <a:ext cx="800383" cy="80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61E2C0A-3307-C2A5-97D4-7C1E787CE583}"/>
              </a:ext>
            </a:extLst>
          </p:cNvPr>
          <p:cNvSpPr txBox="1"/>
          <p:nvPr/>
        </p:nvSpPr>
        <p:spPr>
          <a:xfrm>
            <a:off x="6205296" y="6220585"/>
            <a:ext cx="978068" cy="372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AFTER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5AC3DF1-247C-7CFB-CFEF-7A682E7A6881}"/>
              </a:ext>
            </a:extLst>
          </p:cNvPr>
          <p:cNvSpPr txBox="1"/>
          <p:nvPr/>
        </p:nvSpPr>
        <p:spPr>
          <a:xfrm>
            <a:off x="692456" y="6183732"/>
            <a:ext cx="134940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Arial"/>
                <a:cs typeface="Arial"/>
              </a:rPr>
              <a:t>BEORE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D3D3D5-A15F-E2E5-066F-64E12E7B9C44}"/>
              </a:ext>
            </a:extLst>
          </p:cNvPr>
          <p:cNvSpPr txBox="1"/>
          <p:nvPr/>
        </p:nvSpPr>
        <p:spPr>
          <a:xfrm>
            <a:off x="3843184" y="1655949"/>
            <a:ext cx="11807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0070C0"/>
                </a:solidFill>
              </a:rPr>
              <a:t>AFTER</a:t>
            </a:r>
          </a:p>
        </p:txBody>
      </p:sp>
      <p:pic>
        <p:nvPicPr>
          <p:cNvPr id="13" name="Picture 12" descr="A room with a red door&#10;&#10;Description automatically generated">
            <a:extLst>
              <a:ext uri="{FF2B5EF4-FFF2-40B4-BE49-F238E27FC236}">
                <a16:creationId xmlns:a16="http://schemas.microsoft.com/office/drawing/2014/main" id="{85B8209F-9D4E-6A9C-FCB7-C52A63CC12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82" y="2186105"/>
            <a:ext cx="3816176" cy="4341796"/>
          </a:xfrm>
          <a:prstGeom prst="rect">
            <a:avLst/>
          </a:prstGeom>
        </p:spPr>
      </p:pic>
      <p:pic>
        <p:nvPicPr>
          <p:cNvPr id="16" name="Picture 15" descr="A grey and white checkered floor&#10;&#10;Description automatically generated">
            <a:extLst>
              <a:ext uri="{FF2B5EF4-FFF2-40B4-BE49-F238E27FC236}">
                <a16:creationId xmlns:a16="http://schemas.microsoft.com/office/drawing/2014/main" id="{4E84F266-E5EF-D9CF-BA87-F771A3867D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969" y="2172002"/>
            <a:ext cx="3823575" cy="4341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548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339" y="209268"/>
            <a:ext cx="7965261" cy="990600"/>
          </a:xfrm>
        </p:spPr>
        <p:txBody>
          <a:bodyPr>
            <a:normAutofit/>
          </a:bodyPr>
          <a:lstStyle/>
          <a:p>
            <a:pPr algn="ctr"/>
            <a:r>
              <a:rPr lang="en-US" sz="3000" b="1">
                <a:solidFill>
                  <a:schemeClr val="tx1"/>
                </a:solidFill>
                <a:latin typeface="Rockwell"/>
              </a:rPr>
              <a:t>Projects Completed </a:t>
            </a:r>
            <a:r>
              <a:rPr lang="en-US" sz="3000">
                <a:solidFill>
                  <a:schemeClr val="tx1"/>
                </a:solidFill>
                <a:latin typeface="Rockwell"/>
              </a:rPr>
              <a:t>as of May 9</a:t>
            </a:r>
            <a:r>
              <a:rPr lang="en-US" sz="3000" baseline="30000">
                <a:solidFill>
                  <a:schemeClr val="tx1"/>
                </a:solidFill>
                <a:latin typeface="Rockwell"/>
              </a:rPr>
              <a:t>th</a:t>
            </a:r>
            <a:r>
              <a:rPr lang="en-US" sz="3000">
                <a:solidFill>
                  <a:schemeClr val="tx1"/>
                </a:solidFill>
                <a:latin typeface="Rockwell"/>
              </a:rPr>
              <a:t>, 2024</a:t>
            </a:r>
            <a:br>
              <a:rPr lang="en-US" sz="2250">
                <a:latin typeface="Rockwell" panose="02060603020205020403" pitchFamily="18" charset="0"/>
              </a:rPr>
            </a:br>
            <a:r>
              <a:rPr lang="en-US" sz="2250" b="1">
                <a:solidFill>
                  <a:srgbClr val="0070C0"/>
                </a:solidFill>
                <a:latin typeface="Rockwell"/>
              </a:rPr>
              <a:t>Workman Elementary – Front Office Flooring</a:t>
            </a:r>
            <a:endParaRPr lang="en-US" sz="2000" b="1">
              <a:solidFill>
                <a:srgbClr val="0070C0"/>
              </a:solidFill>
              <a:latin typeface="Rockwell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6"/>
          </p:nvPr>
        </p:nvSpPr>
        <p:spPr>
          <a:xfrm>
            <a:off x="8610600" y="6594897"/>
            <a:ext cx="533400" cy="244475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fld id="{A645BE55-96CF-4A88-9826-854F6BE1054F}" type="slidenum">
              <a:rPr lang="en-US" smtClean="0">
                <a:solidFill>
                  <a:schemeClr val="tx1"/>
                </a:solidFill>
              </a:rPr>
              <a:pPr>
                <a:defRPr/>
              </a:pPr>
              <a:t>7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1036" name="Picture 12" descr="UST Certification Training Now Available for Illinois! - Envicompl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75285">
            <a:off x="245147" y="661761"/>
            <a:ext cx="800383" cy="80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61E2C0A-3307-C2A5-97D4-7C1E787CE583}"/>
              </a:ext>
            </a:extLst>
          </p:cNvPr>
          <p:cNvSpPr txBox="1"/>
          <p:nvPr/>
        </p:nvSpPr>
        <p:spPr>
          <a:xfrm>
            <a:off x="6205296" y="6220585"/>
            <a:ext cx="978068" cy="372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AFTER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5AC3DF1-247C-7CFB-CFEF-7A682E7A6881}"/>
              </a:ext>
            </a:extLst>
          </p:cNvPr>
          <p:cNvSpPr txBox="1"/>
          <p:nvPr/>
        </p:nvSpPr>
        <p:spPr>
          <a:xfrm>
            <a:off x="692456" y="6183732"/>
            <a:ext cx="134940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Arial"/>
                <a:cs typeface="Arial"/>
              </a:rPr>
              <a:t>BEORE</a:t>
            </a:r>
            <a:endParaRPr lang="en-US" b="1">
              <a:solidFill>
                <a:schemeClr val="bg1"/>
              </a:solidFill>
            </a:endParaRPr>
          </a:p>
        </p:txBody>
      </p:sp>
      <p:pic>
        <p:nvPicPr>
          <p:cNvPr id="5" name="Picture 4" descr="A desk with a display of cards&#10;&#10;Description automatically generated with medium confidence">
            <a:extLst>
              <a:ext uri="{FF2B5EF4-FFF2-40B4-BE49-F238E27FC236}">
                <a16:creationId xmlns:a16="http://schemas.microsoft.com/office/drawing/2014/main" id="{77C1F73B-4785-0AE2-C78A-5D46B2D9A6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8216" y="3603570"/>
            <a:ext cx="3124065" cy="2579763"/>
          </a:xfrm>
          <a:prstGeom prst="rect">
            <a:avLst/>
          </a:prstGeom>
        </p:spPr>
      </p:pic>
      <p:pic>
        <p:nvPicPr>
          <p:cNvPr id="11" name="Picture 10" descr="A room with a black and white carpet&#10;&#10;Description automatically generated">
            <a:extLst>
              <a:ext uri="{FF2B5EF4-FFF2-40B4-BE49-F238E27FC236}">
                <a16:creationId xmlns:a16="http://schemas.microsoft.com/office/drawing/2014/main" id="{2428251E-5FCD-8817-40D4-925EA0327B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57485" y="3540826"/>
            <a:ext cx="2949893" cy="2705252"/>
          </a:xfrm>
          <a:prstGeom prst="rect">
            <a:avLst/>
          </a:prstGeom>
        </p:spPr>
      </p:pic>
      <p:pic>
        <p:nvPicPr>
          <p:cNvPr id="9" name="Picture 8" descr="A building with a staircase leading to the front&#10;&#10;Description automatically generated">
            <a:extLst>
              <a:ext uri="{FF2B5EF4-FFF2-40B4-BE49-F238E27FC236}">
                <a16:creationId xmlns:a16="http://schemas.microsoft.com/office/drawing/2014/main" id="{D0C1957F-7E9E-6221-D84F-8F684E1444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698" y="1554108"/>
            <a:ext cx="3229362" cy="2596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4543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339" y="209268"/>
            <a:ext cx="7965261" cy="990600"/>
          </a:xfrm>
        </p:spPr>
        <p:txBody>
          <a:bodyPr>
            <a:normAutofit/>
          </a:bodyPr>
          <a:lstStyle/>
          <a:p>
            <a:pPr algn="ctr"/>
            <a:r>
              <a:rPr lang="en-US" sz="3000" b="1">
                <a:solidFill>
                  <a:schemeClr val="tx1"/>
                </a:solidFill>
                <a:latin typeface="Rockwell"/>
              </a:rPr>
              <a:t>Projects Completed </a:t>
            </a:r>
            <a:r>
              <a:rPr lang="en-US" sz="3000">
                <a:solidFill>
                  <a:schemeClr val="tx1"/>
                </a:solidFill>
                <a:latin typeface="Rockwell"/>
              </a:rPr>
              <a:t>as of May 9</a:t>
            </a:r>
            <a:r>
              <a:rPr lang="en-US" sz="3000" baseline="30000">
                <a:solidFill>
                  <a:schemeClr val="tx1"/>
                </a:solidFill>
                <a:latin typeface="Rockwell"/>
              </a:rPr>
              <a:t>th</a:t>
            </a:r>
            <a:r>
              <a:rPr lang="en-US" sz="3000">
                <a:solidFill>
                  <a:schemeClr val="tx1"/>
                </a:solidFill>
                <a:latin typeface="Rockwell"/>
              </a:rPr>
              <a:t>, 2024</a:t>
            </a:r>
            <a:br>
              <a:rPr lang="en-US" sz="2250">
                <a:latin typeface="Rockwell" panose="02060603020205020403" pitchFamily="18" charset="0"/>
              </a:rPr>
            </a:br>
            <a:r>
              <a:rPr lang="en-US" sz="2250" b="1">
                <a:solidFill>
                  <a:srgbClr val="0070C0"/>
                </a:solidFill>
                <a:latin typeface="Rockwell"/>
              </a:rPr>
              <a:t>La Puente High School – Library Ceiling Repair</a:t>
            </a:r>
            <a:endParaRPr lang="en-US" sz="2000" b="1">
              <a:solidFill>
                <a:srgbClr val="0070C0"/>
              </a:solidFill>
              <a:latin typeface="Rockwell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6"/>
          </p:nvPr>
        </p:nvSpPr>
        <p:spPr>
          <a:xfrm>
            <a:off x="8610600" y="6594897"/>
            <a:ext cx="533400" cy="244475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fld id="{A645BE55-96CF-4A88-9826-854F6BE1054F}" type="slidenum">
              <a:rPr lang="en-US" smtClean="0">
                <a:solidFill>
                  <a:schemeClr val="tx1"/>
                </a:solidFill>
              </a:rPr>
              <a:pPr>
                <a:defRPr/>
              </a:pPr>
              <a:t>8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1036" name="Picture 12" descr="UST Certification Training Now Available for Illinois! - Envicompl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75285">
            <a:off x="245147" y="661761"/>
            <a:ext cx="800383" cy="80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61E2C0A-3307-C2A5-97D4-7C1E787CE583}"/>
              </a:ext>
            </a:extLst>
          </p:cNvPr>
          <p:cNvSpPr txBox="1"/>
          <p:nvPr/>
        </p:nvSpPr>
        <p:spPr>
          <a:xfrm>
            <a:off x="6205296" y="6220585"/>
            <a:ext cx="978068" cy="372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AFTER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5AC3DF1-247C-7CFB-CFEF-7A682E7A6881}"/>
              </a:ext>
            </a:extLst>
          </p:cNvPr>
          <p:cNvSpPr txBox="1"/>
          <p:nvPr/>
        </p:nvSpPr>
        <p:spPr>
          <a:xfrm>
            <a:off x="692456" y="6183732"/>
            <a:ext cx="134940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Arial"/>
                <a:cs typeface="Arial"/>
              </a:rPr>
              <a:t>BEORE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9B8FDC-8DD0-5C2F-796A-9448AF01D8B9}"/>
              </a:ext>
            </a:extLst>
          </p:cNvPr>
          <p:cNvSpPr txBox="1"/>
          <p:nvPr/>
        </p:nvSpPr>
        <p:spPr>
          <a:xfrm>
            <a:off x="6220024" y="1511432"/>
            <a:ext cx="11807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0070C0"/>
                </a:solidFill>
              </a:rPr>
              <a:t>AFTER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4AA414-1555-6046-49BF-EC3169BEF764}"/>
              </a:ext>
            </a:extLst>
          </p:cNvPr>
          <p:cNvSpPr txBox="1"/>
          <p:nvPr/>
        </p:nvSpPr>
        <p:spPr>
          <a:xfrm>
            <a:off x="1702827" y="1511433"/>
            <a:ext cx="1745661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b="1">
                <a:solidFill>
                  <a:srgbClr val="0070C0"/>
                </a:solidFill>
                <a:latin typeface="Arial"/>
                <a:cs typeface="Arial"/>
              </a:rPr>
              <a:t>BEFORE</a:t>
            </a:r>
            <a:endParaRPr lang="en-US" sz="2000" b="1">
              <a:solidFill>
                <a:srgbClr val="0070C0"/>
              </a:solidFill>
            </a:endParaRPr>
          </a:p>
        </p:txBody>
      </p:sp>
      <p:pic>
        <p:nvPicPr>
          <p:cNvPr id="5" name="Picture 4" descr="A ceiling with a hole in the ceiling&#10;&#10;Description automatically generated">
            <a:extLst>
              <a:ext uri="{FF2B5EF4-FFF2-40B4-BE49-F238E27FC236}">
                <a16:creationId xmlns:a16="http://schemas.microsoft.com/office/drawing/2014/main" id="{AC1BE3DA-6B93-8809-948F-55DEAAFAC4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305376" y="1270304"/>
            <a:ext cx="2207382" cy="3516690"/>
          </a:xfrm>
          <a:prstGeom prst="rect">
            <a:avLst/>
          </a:prstGeom>
        </p:spPr>
      </p:pic>
      <p:pic>
        <p:nvPicPr>
          <p:cNvPr id="6" name="Picture 5" descr="A room with tables and chairs&#10;&#10;Description automatically generated">
            <a:extLst>
              <a:ext uri="{FF2B5EF4-FFF2-40B4-BE49-F238E27FC236}">
                <a16:creationId xmlns:a16="http://schemas.microsoft.com/office/drawing/2014/main" id="{FE7A2E3E-2859-4C3C-FE62-05DE528DA3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194927" y="3603473"/>
            <a:ext cx="2449289" cy="3652158"/>
          </a:xfrm>
          <a:prstGeom prst="rect">
            <a:avLst/>
          </a:prstGeom>
        </p:spPr>
      </p:pic>
      <p:pic>
        <p:nvPicPr>
          <p:cNvPr id="9" name="Picture 8" descr="A room with tables and chairs&#10;&#10;Description automatically generated">
            <a:extLst>
              <a:ext uri="{FF2B5EF4-FFF2-40B4-BE49-F238E27FC236}">
                <a16:creationId xmlns:a16="http://schemas.microsoft.com/office/drawing/2014/main" id="{DDCAF963-0CE6-FB0F-D861-6B139DA876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5590549" y="3652083"/>
            <a:ext cx="2449286" cy="3619501"/>
          </a:xfrm>
          <a:prstGeom prst="rect">
            <a:avLst/>
          </a:prstGeom>
        </p:spPr>
      </p:pic>
      <p:pic>
        <p:nvPicPr>
          <p:cNvPr id="10" name="Picture 9" descr="A room with a book shelf and a sign&#10;&#10;Description automatically generated">
            <a:extLst>
              <a:ext uri="{FF2B5EF4-FFF2-40B4-BE49-F238E27FC236}">
                <a16:creationId xmlns:a16="http://schemas.microsoft.com/office/drawing/2014/main" id="{637009C1-082B-49B0-F39B-817D912978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5700487" y="1201661"/>
            <a:ext cx="2188029" cy="3630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5529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339" y="209268"/>
            <a:ext cx="7965261" cy="990600"/>
          </a:xfrm>
        </p:spPr>
        <p:txBody>
          <a:bodyPr>
            <a:normAutofit/>
          </a:bodyPr>
          <a:lstStyle/>
          <a:p>
            <a:pPr algn="ctr"/>
            <a:r>
              <a:rPr lang="en-US" sz="3000" b="1">
                <a:solidFill>
                  <a:schemeClr val="tx1"/>
                </a:solidFill>
                <a:latin typeface="Rockwell"/>
              </a:rPr>
              <a:t>Projects Completed </a:t>
            </a:r>
            <a:r>
              <a:rPr lang="en-US" sz="3000">
                <a:solidFill>
                  <a:schemeClr val="tx1"/>
                </a:solidFill>
                <a:latin typeface="Rockwell"/>
              </a:rPr>
              <a:t>as of May 9</a:t>
            </a:r>
            <a:r>
              <a:rPr lang="en-US" sz="3000" baseline="30000">
                <a:solidFill>
                  <a:schemeClr val="tx1"/>
                </a:solidFill>
                <a:latin typeface="Rockwell"/>
              </a:rPr>
              <a:t>th</a:t>
            </a:r>
            <a:r>
              <a:rPr lang="en-US" sz="3000">
                <a:solidFill>
                  <a:schemeClr val="tx1"/>
                </a:solidFill>
                <a:latin typeface="Rockwell"/>
              </a:rPr>
              <a:t>, 2024</a:t>
            </a:r>
            <a:br>
              <a:rPr lang="en-US" sz="2250">
                <a:latin typeface="Rockwell" panose="02060603020205020403" pitchFamily="18" charset="0"/>
              </a:rPr>
            </a:br>
            <a:r>
              <a:rPr lang="en-US" sz="2250" b="1">
                <a:solidFill>
                  <a:srgbClr val="0070C0"/>
                </a:solidFill>
                <a:latin typeface="Rockwell"/>
              </a:rPr>
              <a:t>Workman High School – Exterior Gym Lighting</a:t>
            </a:r>
            <a:endParaRPr lang="en-US" sz="2000" b="1">
              <a:solidFill>
                <a:srgbClr val="0070C0"/>
              </a:solidFill>
              <a:latin typeface="Rockwell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6"/>
          </p:nvPr>
        </p:nvSpPr>
        <p:spPr>
          <a:xfrm>
            <a:off x="8610600" y="6594897"/>
            <a:ext cx="533400" cy="244475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fld id="{A645BE55-96CF-4A88-9826-854F6BE1054F}" type="slidenum">
              <a:rPr lang="en-US" smtClean="0">
                <a:solidFill>
                  <a:schemeClr val="tx1"/>
                </a:solidFill>
              </a:rPr>
              <a:pPr>
                <a:defRPr/>
              </a:pPr>
              <a:t>9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1036" name="Picture 12" descr="UST Certification Training Now Available for Illinois! - Envicompl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75285">
            <a:off x="245147" y="661761"/>
            <a:ext cx="800383" cy="80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61E2C0A-3307-C2A5-97D4-7C1E787CE583}"/>
              </a:ext>
            </a:extLst>
          </p:cNvPr>
          <p:cNvSpPr txBox="1"/>
          <p:nvPr/>
        </p:nvSpPr>
        <p:spPr>
          <a:xfrm>
            <a:off x="6205296" y="6220585"/>
            <a:ext cx="978068" cy="372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AFTER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5AC3DF1-247C-7CFB-CFEF-7A682E7A6881}"/>
              </a:ext>
            </a:extLst>
          </p:cNvPr>
          <p:cNvSpPr txBox="1"/>
          <p:nvPr/>
        </p:nvSpPr>
        <p:spPr>
          <a:xfrm>
            <a:off x="692456" y="6183732"/>
            <a:ext cx="134940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Arial"/>
                <a:cs typeface="Arial"/>
              </a:rPr>
              <a:t>BEORE</a:t>
            </a:r>
            <a:endParaRPr lang="en-US" b="1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D535A0-4B13-0FEF-1EF5-9E05218A4B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6107" y="2662024"/>
            <a:ext cx="3930869" cy="3125515"/>
          </a:xfrm>
          <a:prstGeom prst="rect">
            <a:avLst/>
          </a:prstGeom>
        </p:spPr>
      </p:pic>
      <p:pic>
        <p:nvPicPr>
          <p:cNvPr id="4" name="Picture 3" descr="A building with a sign on the side&#10;&#10;Description automatically generated">
            <a:extLst>
              <a:ext uri="{FF2B5EF4-FFF2-40B4-BE49-F238E27FC236}">
                <a16:creationId xmlns:a16="http://schemas.microsoft.com/office/drawing/2014/main" id="{0727105E-2398-4A94-B1AD-26C379EF8E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4521" y="2467233"/>
            <a:ext cx="4296103" cy="35078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99B8FDC-8DD0-5C2F-796A-9448AF01D8B9}"/>
              </a:ext>
            </a:extLst>
          </p:cNvPr>
          <p:cNvSpPr txBox="1"/>
          <p:nvPr/>
        </p:nvSpPr>
        <p:spPr>
          <a:xfrm>
            <a:off x="6024081" y="1892432"/>
            <a:ext cx="11807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0070C0"/>
                </a:solidFill>
              </a:rPr>
              <a:t>AFTER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4AA414-1555-6046-49BF-EC3169BEF764}"/>
              </a:ext>
            </a:extLst>
          </p:cNvPr>
          <p:cNvSpPr txBox="1"/>
          <p:nvPr/>
        </p:nvSpPr>
        <p:spPr>
          <a:xfrm>
            <a:off x="1136770" y="1892433"/>
            <a:ext cx="1745661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b="1">
                <a:solidFill>
                  <a:srgbClr val="0070C0"/>
                </a:solidFill>
                <a:latin typeface="Arial"/>
                <a:cs typeface="Arial"/>
              </a:rPr>
              <a:t>BEFORE</a:t>
            </a:r>
            <a:endParaRPr lang="en-US" sz="2000" b="1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08626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édian">
  <a:themeElements>
    <a:clrScheme name="Monnaie">
      <a:dk1>
        <a:sysClr val="windowText" lastClr="000000"/>
      </a:dk1>
      <a:lt1>
        <a:sysClr val="window" lastClr="FFFFFF"/>
      </a:lt1>
      <a:dk2>
        <a:srgbClr val="4A606E"/>
      </a:dk2>
      <a:lt2>
        <a:srgbClr val="D1E1E3"/>
      </a:lt2>
      <a:accent1>
        <a:srgbClr val="79B5B0"/>
      </a:accent1>
      <a:accent2>
        <a:srgbClr val="B4BC4C"/>
      </a:accent2>
      <a:accent3>
        <a:srgbClr val="B77851"/>
      </a:accent3>
      <a:accent4>
        <a:srgbClr val="776A5B"/>
      </a:accent4>
      <a:accent5>
        <a:srgbClr val="B6AD76"/>
      </a:accent5>
      <a:accent6>
        <a:srgbClr val="95AEB1"/>
      </a:accent6>
      <a:hlink>
        <a:srgbClr val="3ECCED"/>
      </a:hlink>
      <a:folHlink>
        <a:srgbClr val="2C6C93"/>
      </a:folHlink>
    </a:clrScheme>
    <a:fontScheme name="Median">
      <a:majorFont>
        <a:latin typeface="Tw Cen MT"/>
        <a:ea typeface=""/>
        <a:cs typeface=""/>
        <a:font script="Grek" typeface="Arial"/>
        <a:font script="Cyrl" typeface="Arial"/>
        <a:font script="Jpan" typeface="HGPｺﾞｼｯｸE"/>
        <a:font script="Hang" typeface="HY얕은샘물m"/>
        <a:font script="Hans" typeface="仿宋_GB2312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Arial"/>
        <a:font script="Cyrl" typeface="Arial"/>
        <a:font script="Jpan" typeface="HGPｺﾞｼｯｸE"/>
        <a:font script="Hang" typeface="HY얕은샘물m"/>
        <a:font script="Hans" typeface="仿宋_GB2312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5000"/>
                <a:satMod val="150000"/>
              </a:schemeClr>
            </a:gs>
            <a:gs pos="35000">
              <a:schemeClr val="phClr">
                <a:shade val="60000"/>
                <a:satMod val="150000"/>
              </a:schemeClr>
            </a:gs>
            <a:gs pos="100000">
              <a:schemeClr val="phClr">
                <a:tint val="97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édian">
  <a:themeElements>
    <a:clrScheme name="Monnaie">
      <a:dk1>
        <a:sysClr val="windowText" lastClr="000000"/>
      </a:dk1>
      <a:lt1>
        <a:sysClr val="window" lastClr="FFFFFF"/>
      </a:lt1>
      <a:dk2>
        <a:srgbClr val="4A606E"/>
      </a:dk2>
      <a:lt2>
        <a:srgbClr val="D1E1E3"/>
      </a:lt2>
      <a:accent1>
        <a:srgbClr val="79B5B0"/>
      </a:accent1>
      <a:accent2>
        <a:srgbClr val="B4BC4C"/>
      </a:accent2>
      <a:accent3>
        <a:srgbClr val="B77851"/>
      </a:accent3>
      <a:accent4>
        <a:srgbClr val="776A5B"/>
      </a:accent4>
      <a:accent5>
        <a:srgbClr val="B6AD76"/>
      </a:accent5>
      <a:accent6>
        <a:srgbClr val="95AEB1"/>
      </a:accent6>
      <a:hlink>
        <a:srgbClr val="3ECCED"/>
      </a:hlink>
      <a:folHlink>
        <a:srgbClr val="2C6C93"/>
      </a:folHlink>
    </a:clrScheme>
    <a:fontScheme name="Median">
      <a:majorFont>
        <a:latin typeface="Tw Cen MT"/>
        <a:ea typeface=""/>
        <a:cs typeface=""/>
        <a:font script="Grek" typeface="Arial"/>
        <a:font script="Cyrl" typeface="Arial"/>
        <a:font script="Jpan" typeface="HGPｺﾞｼｯｸE"/>
        <a:font script="Hang" typeface="HY얕은샘물m"/>
        <a:font script="Hans" typeface="仿宋_GB2312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Arial"/>
        <a:font script="Cyrl" typeface="Arial"/>
        <a:font script="Jpan" typeface="HGPｺﾞｼｯｸE"/>
        <a:font script="Hang" typeface="HY얕은샘물m"/>
        <a:font script="Hans" typeface="仿宋_GB2312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5000"/>
                <a:satMod val="150000"/>
              </a:schemeClr>
            </a:gs>
            <a:gs pos="35000">
              <a:schemeClr val="phClr">
                <a:shade val="60000"/>
                <a:satMod val="150000"/>
              </a:schemeClr>
            </a:gs>
            <a:gs pos="100000">
              <a:schemeClr val="phClr">
                <a:tint val="97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Monnaie">
    <a:dk1>
      <a:sysClr val="windowText" lastClr="000000"/>
    </a:dk1>
    <a:lt1>
      <a:sysClr val="window" lastClr="FFFFFF"/>
    </a:lt1>
    <a:dk2>
      <a:srgbClr val="4A606E"/>
    </a:dk2>
    <a:lt2>
      <a:srgbClr val="D1E1E3"/>
    </a:lt2>
    <a:accent1>
      <a:srgbClr val="79B5B0"/>
    </a:accent1>
    <a:accent2>
      <a:srgbClr val="B4BC4C"/>
    </a:accent2>
    <a:accent3>
      <a:srgbClr val="B77851"/>
    </a:accent3>
    <a:accent4>
      <a:srgbClr val="776A5B"/>
    </a:accent4>
    <a:accent5>
      <a:srgbClr val="B6AD76"/>
    </a:accent5>
    <a:accent6>
      <a:srgbClr val="95AEB1"/>
    </a:accent6>
    <a:hlink>
      <a:srgbClr val="3ECCED"/>
    </a:hlink>
    <a:folHlink>
      <a:srgbClr val="2C6C93"/>
    </a:folHlink>
  </a:clrScheme>
</a:themeOverride>
</file>

<file path=ppt/theme/themeOverride2.xml><?xml version="1.0" encoding="utf-8"?>
<a:themeOverride xmlns:a="http://schemas.openxmlformats.org/drawingml/2006/main">
  <a:clrScheme name="Monnaie">
    <a:dk1>
      <a:sysClr val="windowText" lastClr="000000"/>
    </a:dk1>
    <a:lt1>
      <a:sysClr val="window" lastClr="FFFFFF"/>
    </a:lt1>
    <a:dk2>
      <a:srgbClr val="4A606E"/>
    </a:dk2>
    <a:lt2>
      <a:srgbClr val="D1E1E3"/>
    </a:lt2>
    <a:accent1>
      <a:srgbClr val="79B5B0"/>
    </a:accent1>
    <a:accent2>
      <a:srgbClr val="B4BC4C"/>
    </a:accent2>
    <a:accent3>
      <a:srgbClr val="B77851"/>
    </a:accent3>
    <a:accent4>
      <a:srgbClr val="776A5B"/>
    </a:accent4>
    <a:accent5>
      <a:srgbClr val="B6AD76"/>
    </a:accent5>
    <a:accent6>
      <a:srgbClr val="95AEB1"/>
    </a:accent6>
    <a:hlink>
      <a:srgbClr val="3ECCED"/>
    </a:hlink>
    <a:folHlink>
      <a:srgbClr val="2C6C93"/>
    </a:folHlink>
  </a:clrScheme>
</a:themeOverride>
</file>

<file path=ppt/theme/themeOverride3.xml><?xml version="1.0" encoding="utf-8"?>
<a:themeOverride xmlns:a="http://schemas.openxmlformats.org/drawingml/2006/main">
  <a:clrScheme name="Monnaie">
    <a:dk1>
      <a:sysClr val="windowText" lastClr="000000"/>
    </a:dk1>
    <a:lt1>
      <a:sysClr val="window" lastClr="FFFFFF"/>
    </a:lt1>
    <a:dk2>
      <a:srgbClr val="4A606E"/>
    </a:dk2>
    <a:lt2>
      <a:srgbClr val="D1E1E3"/>
    </a:lt2>
    <a:accent1>
      <a:srgbClr val="79B5B0"/>
    </a:accent1>
    <a:accent2>
      <a:srgbClr val="B4BC4C"/>
    </a:accent2>
    <a:accent3>
      <a:srgbClr val="B77851"/>
    </a:accent3>
    <a:accent4>
      <a:srgbClr val="776A5B"/>
    </a:accent4>
    <a:accent5>
      <a:srgbClr val="B6AD76"/>
    </a:accent5>
    <a:accent6>
      <a:srgbClr val="95AEB1"/>
    </a:accent6>
    <a:hlink>
      <a:srgbClr val="3ECCED"/>
    </a:hlink>
    <a:folHlink>
      <a:srgbClr val="2C6C93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6D1075DD14ACE4DBFD85931C4A3D8B2" ma:contentTypeVersion="14" ma:contentTypeDescription="Create a new document." ma:contentTypeScope="" ma:versionID="92eed37e0c3ca5a6c4c917609fb6e07a">
  <xsd:schema xmlns:xsd="http://www.w3.org/2001/XMLSchema" xmlns:xs="http://www.w3.org/2001/XMLSchema" xmlns:p="http://schemas.microsoft.com/office/2006/metadata/properties" xmlns:ns3="c5f0dd29-812e-4e38-9221-6fe88239b54b" xmlns:ns4="b3fe1c67-6478-45b1-aa56-5fc4d7a72521" targetNamespace="http://schemas.microsoft.com/office/2006/metadata/properties" ma:root="true" ma:fieldsID="0fde5bd7b731ef473ad5b1f0d1b9c7ca" ns3:_="" ns4:_="">
    <xsd:import namespace="c5f0dd29-812e-4e38-9221-6fe88239b54b"/>
    <xsd:import namespace="b3fe1c67-6478-45b1-aa56-5fc4d7a7252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f0dd29-812e-4e38-9221-6fe88239b54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fe1c67-6478-45b1-aa56-5fc4d7a7252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7B9F651-A7C9-4AAC-85A2-D0A49564519A}">
  <ds:schemaRefs>
    <ds:schemaRef ds:uri="b3fe1c67-6478-45b1-aa56-5fc4d7a72521"/>
    <ds:schemaRef ds:uri="c5f0dd29-812e-4e38-9221-6fe88239b54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4716953D-E82D-45F1-BF81-10AE67C60FB4}">
  <ds:schemaRefs>
    <ds:schemaRef ds:uri="b3fe1c67-6478-45b1-aa56-5fc4d7a72521"/>
    <ds:schemaRef ds:uri="c5f0dd29-812e-4e38-9221-6fe88239b54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A11E5F8-3A9B-4F4A-B8EC-8CB92FDE26C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Application>Microsoft Office PowerPoint</Application>
  <PresentationFormat>On-screen Show (4:3)</PresentationFormat>
  <Slides>17</Slides>
  <Notes>17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Médian</vt:lpstr>
      <vt:lpstr>1_Médian</vt:lpstr>
      <vt:lpstr>HACIENDA LA PUENTE UNIFIED SCHOOL DISTRICT</vt:lpstr>
      <vt:lpstr>PowerPoint Presentation</vt:lpstr>
      <vt:lpstr>Projects Completed as of May 9th, 2024 Los Molinos Elementary- Restriping Basketball Courts</vt:lpstr>
      <vt:lpstr>Projects Completed as of May 9th, 2024 Sparks Elementary- Restriping Basketball Courts</vt:lpstr>
      <vt:lpstr>Projects Completed as of May 9th, 2024 Los Molinos Elementary Hillside Fencing</vt:lpstr>
      <vt:lpstr>Projects Completed as of May 9th, 2024 Valinda School of Academics- Room  K3 Flooring</vt:lpstr>
      <vt:lpstr>Projects Completed as of May 9th, 2024 Workman Elementary – Front Office Flooring</vt:lpstr>
      <vt:lpstr>Projects Completed as of May 9th, 2024 La Puente High School – Library Ceiling Repair</vt:lpstr>
      <vt:lpstr>Projects Completed as of May 9th, 2024 Workman High School – Exterior Gym Lighting</vt:lpstr>
      <vt:lpstr>Projects In Progress</vt:lpstr>
      <vt:lpstr>Projects in Progress as of May 9th, 2024 </vt:lpstr>
      <vt:lpstr>Projects in Progress as of May 9th, 2024 </vt:lpstr>
      <vt:lpstr>Projects in Progress as of May 9th, 2024 </vt:lpstr>
      <vt:lpstr>Projects in Progress as of May 9th, 2024 Winglane Headstart Portable Installation- Demolition</vt:lpstr>
      <vt:lpstr>Projects in Progress as of May 9th, 2024 </vt:lpstr>
      <vt:lpstr> Facilities Upcoming Projects 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HACIENDA LA PUENTE UNIFIED SCHOOL DISTRICT</dc:title>
  <dc:creator>Mark Hansberger</dc:creator>
  <cp:revision>31</cp:revision>
  <cp:lastPrinted>2024-03-13T19:20:02Z</cp:lastPrinted>
  <dcterms:modified xsi:type="dcterms:W3CDTF">2024-08-02T15:36:45Z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0x01010036D1075DD14ACE4DBFD85931C4A3D8B2</vt:lpwstr>
  </property>
</Properties>
</file>