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96" r:id="rId5"/>
    <p:sldId id="299" r:id="rId6"/>
    <p:sldId id="300" r:id="rId7"/>
    <p:sldId id="327" r:id="rId8"/>
    <p:sldId id="310" r:id="rId9"/>
    <p:sldId id="305" r:id="rId10"/>
    <p:sldId id="323" r:id="rId11"/>
    <p:sldId id="324" r:id="rId12"/>
    <p:sldId id="321" r:id="rId13"/>
    <p:sldId id="318" r:id="rId14"/>
    <p:sldId id="315" r:id="rId15"/>
    <p:sldId id="326" r:id="rId16"/>
    <p:sldId id="31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CF20"/>
    <a:srgbClr val="FFFFFF"/>
    <a:srgbClr val="FF7C4C"/>
    <a:srgbClr val="E9A6A6"/>
    <a:srgbClr val="FFCDA5"/>
    <a:srgbClr val="DB7070"/>
    <a:srgbClr val="BF9000"/>
    <a:srgbClr val="DDB331"/>
    <a:srgbClr val="8C9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55C760-4468-494D-A70A-85C4BE2A1288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BC7134-4BF2-2642-A9B7-26C4F336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35901" y="0"/>
            <a:ext cx="7456099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C8816-788A-16D4-5DB3-2609C05D8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29"/>
            <a:ext cx="3467100" cy="17049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</a:t>
            </a:r>
            <a:br>
              <a:rPr lang="en-US"/>
            </a:br>
            <a:r>
              <a:rPr lang="en-US"/>
              <a:t>Title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30518F-12D7-2CF1-003C-7080DEE60A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733" y="2609597"/>
            <a:ext cx="3467100" cy="7593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26B05-4A91-A002-CB5B-D11C75DF3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442" y="5073967"/>
            <a:ext cx="1918358" cy="56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2CCC-1FD7-CB9F-7787-ACD8299A3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6870" y="6040371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er / Bulle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E020-E561-51E1-A6C0-CE2E82CB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8963-2012-7661-7CCA-7E2A9B861F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7D165-1ABE-8C05-23C2-F7EF7033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61669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3E032A-EA0B-0B38-8CD1-FA7D77CFE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C1C207-1960-8A55-D0B7-4582C800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F191F-D07D-01DB-F447-8A13AEF8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51CBE9-FB37-1A25-E422-FDDEDEB9D0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25627" y="1259078"/>
            <a:ext cx="5256213" cy="55989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AA7AEA0-062E-18D8-7568-0BD7C6872A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8103" y="3908955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EF9B9F6-7F36-C554-4D40-AE6635544F1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8103" y="4606277"/>
            <a:ext cx="1659362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71E71A5-248E-6FDD-E4A4-1914695941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955522" y="3908955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9CCE24-078C-128F-D6B8-4FEC70B1525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240464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F23E497-488A-4A1B-E39B-4E9313B19EE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953044" y="4606277"/>
            <a:ext cx="1656884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BA3001D7-194D-DEEE-7251-955274677D2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5235508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75C458C-AB4B-AF1C-9719-A76939F31F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102" y="2089682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1C763F73-1FCE-9545-B881-1CF5AA19B13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53043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729777B-85AE-F41E-6773-A5465DB50F3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235507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B0CCD-4605-5293-3B1D-A9804C58E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3C44-749F-A578-08DE-2E2E94E189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6163326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2D71E-308C-FC97-686E-49D6AE3B2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1669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3194CD6-0D6A-8BFB-65F1-3E06B17DCF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89E21-5405-42D3-58F5-F0B6670E2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71FED-7AC2-404D-FB98-CFC0B252CA4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7582073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81815C-31FF-B431-2A67-23992A58B7F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7577117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CEA4163-FE75-BEFA-6D84-07ACBE3B686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77116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8B73E-51D5-6781-7A12-C49842769E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9923682" y="3908955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A05483-5DBD-8259-407E-C771EA683534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918726" y="4606277"/>
            <a:ext cx="1654406" cy="350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title and bio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679E6-A081-9ED0-87E0-559AC85739E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918725" y="2085770"/>
            <a:ext cx="1659362" cy="1657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0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2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6112" y="2085770"/>
            <a:ext cx="4993703" cy="366139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B7D244-1002-0491-A74D-F2091D18DEC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86885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F6825F-BFB9-F22F-A60D-40E8AA2D3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8722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A5A7BF-57BD-576D-8F95-D0B15B1BF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8722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EF4577-A7A2-8F35-C9B7-CA254582B7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7EAA4-CDFD-512A-00DF-77F4B98EA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 - 1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BDAC86D-573A-06AB-4B0F-1CD0ACF99C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7920" y="0"/>
            <a:ext cx="5974080" cy="26497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019B8-C1E5-CB40-3FCE-5E50AC670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C9A8F1-DDFC-4D35-B901-A40D6B4DC7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5198690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E88EB9-35C4-7749-6636-41063CE6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5201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70AD87-41B6-F044-C2AA-E309980BA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201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3EBBD-8230-6024-4BEC-A806706C44B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30D7E-66E1-F3B7-C44F-5A64A74C0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DD948-72D3-2B5E-5B5E-526D453F03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17920" y="2743200"/>
            <a:ext cx="5974080" cy="4114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2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01B4D6-3513-43D9-DB5B-349FED339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590550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96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E1224F-0B44-2AE0-34C9-FB3F656C4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3030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A5DF-64B5-825B-9538-D505906A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889" y="1257300"/>
            <a:ext cx="8164449" cy="2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3C9BC-CFCE-0FCB-73D4-C75C32759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3633152"/>
            <a:ext cx="2540000" cy="48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14A367-6134-FBE2-2498-2C6DEF4E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50" y="1800225"/>
            <a:ext cx="6201410" cy="287337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DIVIDER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8A9B-6352-9B0E-EF21-509DF12F4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050" y="-3790950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3532A-8309-1554-C60D-82AC7EB3B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656F6-F4CD-067A-223B-B159E1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46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B88E-AEA6-9B99-4CB7-443430FA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4337" y="2908300"/>
            <a:ext cx="3517900" cy="104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25B54-2B41-ED46-3666-6B146A215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0363" y="5070475"/>
            <a:ext cx="2902857" cy="12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15A7B-E214-CFCC-D6CE-6B8DA0E3C3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0363" y="4784725"/>
            <a:ext cx="1705429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6E95ADA4-393E-46B6-1F86-68824D747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956674"/>
            <a:ext cx="12192000" cy="390132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6B2F0-5745-3306-5DD5-887E2900E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733" y="690696"/>
            <a:ext cx="6779068" cy="114454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Insert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361104-61E6-3EF5-41C6-0F02663801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731" y="2010699"/>
            <a:ext cx="6779068" cy="4744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737B-655A-3A5F-A458-67530CF47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16671" y="1144286"/>
            <a:ext cx="1918358" cy="5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36F15-6221-ECFF-9C54-BA727E988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30" y="2183748"/>
            <a:ext cx="38608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10</a:t>
            </a:r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644CEE-E220-ED7F-CEFB-2F2282D7D16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EE5A52-74B2-673B-714B-AE6456C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6C78E-50DD-FAC3-E023-7EA28930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3D0DA-65C5-8513-A1C4-CD8F241E5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TO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D7049B-44FA-2A05-7D9A-F7AC47EA95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107300-817B-6DC4-F5C7-1E0F20FC7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5"/>
            <a:ext cx="5596359" cy="727075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21629-093F-9837-0FCC-5E532FA25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7C02-C824-91FD-0120-CF132E9990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30796" y="1740354"/>
            <a:ext cx="698484" cy="374954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1</a:t>
            </a:r>
          </a:p>
          <a:p>
            <a:pPr lvl="0"/>
            <a:r>
              <a:rPr lang="en-US"/>
              <a:t>2</a:t>
            </a:r>
          </a:p>
          <a:p>
            <a:pPr lvl="0"/>
            <a:r>
              <a:rPr lang="en-US"/>
              <a:t>3</a:t>
            </a:r>
          </a:p>
          <a:p>
            <a:pPr lvl="0"/>
            <a:r>
              <a:rPr lang="en-US"/>
              <a:t>4</a:t>
            </a:r>
          </a:p>
          <a:p>
            <a:pPr lvl="0"/>
            <a:r>
              <a:rPr lang="en-US"/>
              <a:t>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F95A26-680F-C21A-344A-C151D5D0B6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29280" y="1740354"/>
            <a:ext cx="4469307" cy="37495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b="0">
                <a:solidFill>
                  <a:schemeClr val="bg1"/>
                </a:solidFill>
                <a:latin typeface="+mj-lt"/>
              </a:defRPr>
            </a:lvl1pPr>
            <a:lvl2pPr marL="914400" indent="-457200">
              <a:buFont typeface="+mj-lt"/>
              <a:buAutoNum type="arabicPeriod"/>
              <a:defRPr>
                <a:latin typeface="+mj-lt"/>
              </a:defRPr>
            </a:lvl2pPr>
            <a:lvl3pPr marL="1371600" indent="-457200">
              <a:buFont typeface="+mj-lt"/>
              <a:buAutoNum type="arabicPeriod"/>
              <a:defRPr>
                <a:latin typeface="+mj-lt"/>
              </a:defRPr>
            </a:lvl3pPr>
            <a:lvl4pPr marL="1714500" indent="-342900">
              <a:buFont typeface="+mj-lt"/>
              <a:buAutoNum type="arabicPeriod"/>
              <a:defRPr>
                <a:latin typeface="+mj-lt"/>
              </a:defRPr>
            </a:lvl4pPr>
            <a:lvl5pPr marL="2171700" indent="-342900">
              <a:buFont typeface="+mj-lt"/>
              <a:buAutoNum type="arabicPeriod"/>
              <a:defRPr>
                <a:latin typeface="+mj-lt"/>
              </a:defRPr>
            </a:lvl5pPr>
          </a:lstStyle>
          <a:p>
            <a:pPr lvl="0"/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886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C3291F-4969-C3F4-B96C-DA24DD91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8A033-4A6E-EDC4-DE84-41654DC5E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8A2E9C-C53D-45A8-0616-80AFDCB8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720FC-89C8-0240-A299-DBAA86F88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37B26-13EF-01C3-8B31-6223314C6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Sub Head /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4588C9-F0AA-0FF5-339E-A38C000806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3656" y="1259078"/>
            <a:ext cx="8254678" cy="652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84F190-7599-5322-F093-C4DFD810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2085770"/>
            <a:ext cx="8259501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D7B8CBB-257A-98AD-8B5C-D44EC7CA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8259501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A38C-E2F7-44AB-78DA-0ABDA1AB0D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5D2A4-1EB4-D060-CB0E-F93199E5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D9082-489C-DA1A-96F6-287EB49BA2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4A0C7-9F60-F507-2477-789D4242B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1BEEF-8A9B-1F11-AFEF-D1F8F3C29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2308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81703F-599B-752E-1797-BE9C7ED63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2308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9784CFE-1D42-1FB3-126A-1E107621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42AFE-79D9-FF1B-B12D-F27A6660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685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60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7387" y="0"/>
            <a:ext cx="5154613" cy="34289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0B880-9812-E37D-D887-77E2CF90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6F3787-BA90-C010-C31D-8013231F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621772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39634D-0941-D086-0989-A9518BD49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621772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6454CD-3D04-A84C-A9C5-6FB25CE2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BFE6-5556-AAA4-6F94-ECCA6822D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DCBC2-252F-D6E0-C997-9EFDEF8913C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7386" y="3533178"/>
            <a:ext cx="5154613" cy="332482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42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/ Bullet Text /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F473C-1D16-91BF-193B-083ACA3C1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767" y="237898"/>
            <a:ext cx="4838700" cy="127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8B-950D-1307-7239-348561DB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33" y="1259078"/>
            <a:ext cx="5994207" cy="37495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20EEA4-B542-9B5A-FC2D-825141A65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833" y="581026"/>
            <a:ext cx="5994207" cy="504140"/>
          </a:xfrm>
          <a:prstGeom prst="rect">
            <a:avLst/>
          </a:prstGeom>
        </p:spPr>
        <p:txBody>
          <a:bodyPr anchor="t"/>
          <a:lstStyle>
            <a:lvl1pPr>
              <a:defRPr sz="3600" b="0" i="0"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2C19362-02D5-1C75-B8E6-9BF893E2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238241"/>
            <a:ext cx="498473" cy="486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981271FF-62B3-4343-A867-FE1CD717BD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7D1B7-AD80-109D-09C8-759822F68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8291" y="6278215"/>
            <a:ext cx="1130109" cy="334545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51678B-0830-E722-BD29-B53C0D1303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5787" y="1624606"/>
            <a:ext cx="5256213" cy="523339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8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72" r:id="rId3"/>
    <p:sldLayoutId id="2147483673" r:id="rId4"/>
    <p:sldLayoutId id="2147483667" r:id="rId5"/>
    <p:sldLayoutId id="2147483662" r:id="rId6"/>
    <p:sldLayoutId id="2147483664" r:id="rId7"/>
    <p:sldLayoutId id="2147483665" r:id="rId8"/>
    <p:sldLayoutId id="2147483668" r:id="rId9"/>
    <p:sldLayoutId id="2147483650" r:id="rId10"/>
    <p:sldLayoutId id="2147483671" r:id="rId11"/>
    <p:sldLayoutId id="2147483649" r:id="rId12"/>
    <p:sldLayoutId id="2147483676" r:id="rId13"/>
    <p:sldLayoutId id="2147483674" r:id="rId14"/>
    <p:sldLayoutId id="2147483660" r:id="rId15"/>
    <p:sldLayoutId id="2147483651" r:id="rId16"/>
    <p:sldLayoutId id="2147483661" r:id="rId17"/>
    <p:sldLayoutId id="2147483675" r:id="rId18"/>
    <p:sldLayoutId id="214748367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359C9-1145-B11F-6867-B4971841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58" y="690629"/>
            <a:ext cx="3467100" cy="1704975"/>
          </a:xfrm>
        </p:spPr>
        <p:txBody>
          <a:bodyPr/>
          <a:lstStyle/>
          <a:p>
            <a:r>
              <a:rPr lang="en-US"/>
              <a:t>Measure BB Bond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54DA-45EC-C884-FFC9-AFCD8F34FE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21st Century Classroom Improvements</a:t>
            </a:r>
          </a:p>
          <a:p>
            <a:r>
              <a:rPr lang="en-US" dirty="0"/>
              <a:t>July 18, 2024</a:t>
            </a:r>
          </a:p>
        </p:txBody>
      </p:sp>
      <p:pic>
        <p:nvPicPr>
          <p:cNvPr id="2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1E9A2CF0-F337-DB92-63FE-FB23EE941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80" r="9680"/>
          <a:stretch>
            <a:fillRect/>
          </a:stretch>
        </p:blipFill>
        <p:spPr>
          <a:xfrm>
            <a:off x="4735513" y="0"/>
            <a:ext cx="7456487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pic>
        <p:nvPicPr>
          <p:cNvPr id="6" name="Picture 2" descr="Image result for hacienda la puente usd&quot;">
            <a:extLst>
              <a:ext uri="{FF2B5EF4-FFF2-40B4-BE49-F238E27FC236}">
                <a16:creationId xmlns:a16="http://schemas.microsoft.com/office/drawing/2014/main" id="{2EE8C4A6-23C3-812D-9938-1B7E1086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218" y="3368945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24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Wilson HS Phase 2: </a:t>
            </a:r>
          </a:p>
          <a:p>
            <a:pPr marL="0" indent="0">
              <a:buNone/>
            </a:pPr>
            <a:r>
              <a:rPr lang="en-US" sz="3200" dirty="0"/>
              <a:t>Classroom B-7. 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51F7E-C9D2-9313-B4F2-283AF28E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8" r="1428"/>
          <a:stretch/>
        </p:blipFill>
        <p:spPr>
          <a:xfrm flipH="1">
            <a:off x="365127" y="3324370"/>
            <a:ext cx="4446877" cy="303552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E6CFC-9BCC-45FE-C19C-6799BF0E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2" b="4492"/>
          <a:stretch/>
        </p:blipFill>
        <p:spPr>
          <a:xfrm flipH="1">
            <a:off x="5131295" y="848628"/>
            <a:ext cx="6533966" cy="4460218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53945-C842-4A75-7F79-48D8A3855506}"/>
              </a:ext>
            </a:extLst>
          </p:cNvPr>
          <p:cNvSpPr txBox="1"/>
          <p:nvPr/>
        </p:nvSpPr>
        <p:spPr>
          <a:xfrm>
            <a:off x="1919049" y="5749085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E6843-8048-8F40-7D1A-E944B6433E9A}"/>
              </a:ext>
            </a:extLst>
          </p:cNvPr>
          <p:cNvSpPr txBox="1"/>
          <p:nvPr/>
        </p:nvSpPr>
        <p:spPr>
          <a:xfrm>
            <a:off x="8092669" y="4662515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After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74356"/>
            <a:ext cx="515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 Altos HS Phase 2: Classroom A-10. </a:t>
            </a:r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424D257C-5C82-C0F9-169F-E875C5FB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51" b="5651"/>
          <a:stretch/>
        </p:blipFill>
        <p:spPr>
          <a:xfrm>
            <a:off x="487349" y="2946628"/>
            <a:ext cx="5487199" cy="3650247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B790A1-AE50-CF97-8A7A-2020D0FA82A4}"/>
              </a:ext>
            </a:extLst>
          </p:cNvPr>
          <p:cNvSpPr txBox="1"/>
          <p:nvPr/>
        </p:nvSpPr>
        <p:spPr>
          <a:xfrm>
            <a:off x="2420723" y="6078560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Before</a:t>
            </a:r>
          </a:p>
        </p:txBody>
      </p:sp>
      <p:pic>
        <p:nvPicPr>
          <p:cNvPr id="10" name="Picture Placeholder 10">
            <a:extLst>
              <a:ext uri="{FF2B5EF4-FFF2-40B4-BE49-F238E27FC236}">
                <a16:creationId xmlns:a16="http://schemas.microsoft.com/office/drawing/2014/main" id="{14336B9F-3404-8F38-658B-EAD56B3535B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6217454" y="280681"/>
            <a:ext cx="5697146" cy="3674766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292ADC-A16E-BD6B-00FF-E834172A3E7C}"/>
              </a:ext>
            </a:extLst>
          </p:cNvPr>
          <p:cNvSpPr txBox="1"/>
          <p:nvPr/>
        </p:nvSpPr>
        <p:spPr>
          <a:xfrm>
            <a:off x="7488936" y="3309117"/>
            <a:ext cx="369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Near </a:t>
            </a:r>
            <a:r>
              <a:rPr lang="en-US" sz="360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Completion</a:t>
            </a:r>
          </a:p>
        </p:txBody>
      </p:sp>
    </p:spTree>
    <p:extLst>
      <p:ext uri="{BB962C8B-B14F-4D97-AF65-F5344CB8AC3E}">
        <p14:creationId xmlns:p14="http://schemas.microsoft.com/office/powerpoint/2010/main" val="710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148726-1F21-CB51-DFE3-6E82899820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6999" b="6999"/>
          <a:stretch/>
        </p:blipFill>
        <p:spPr>
          <a:xfrm>
            <a:off x="642528" y="3050125"/>
            <a:ext cx="5697146" cy="3674766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04B3F6-F099-544B-6631-94856C0FCA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651" b="5651"/>
          <a:stretch/>
        </p:blipFill>
        <p:spPr>
          <a:xfrm>
            <a:off x="5282484" y="264804"/>
            <a:ext cx="6544390" cy="4353522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15C7E-9A88-3FB6-2018-5A373D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055E596-08AF-926D-0B5E-FC4C9EC5B659}"/>
              </a:ext>
            </a:extLst>
          </p:cNvPr>
          <p:cNvSpPr txBox="1">
            <a:spLocks/>
          </p:cNvSpPr>
          <p:nvPr/>
        </p:nvSpPr>
        <p:spPr>
          <a:xfrm>
            <a:off x="556769" y="1294803"/>
            <a:ext cx="5872606" cy="4353522"/>
          </a:xfrm>
          <a:prstGeom prst="rect">
            <a:avLst/>
          </a:prstGeom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A580D47-FA5C-952A-8974-4B4CEF9C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66743-9F07-1A64-A2A0-031877B346C9}"/>
              </a:ext>
            </a:extLst>
          </p:cNvPr>
          <p:cNvSpPr txBox="1"/>
          <p:nvPr/>
        </p:nvSpPr>
        <p:spPr>
          <a:xfrm>
            <a:off x="648254" y="1274356"/>
            <a:ext cx="515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Stimson Learning Center:</a:t>
            </a:r>
          </a:p>
          <a:p>
            <a:r>
              <a:rPr lang="en-US" sz="3200" dirty="0"/>
              <a:t>Classroom.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94741-68EF-309E-D09B-1E358CC7ED9C}"/>
              </a:ext>
            </a:extLst>
          </p:cNvPr>
          <p:cNvSpPr txBox="1"/>
          <p:nvPr/>
        </p:nvSpPr>
        <p:spPr>
          <a:xfrm>
            <a:off x="2202420" y="6078560"/>
            <a:ext cx="2577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Demolition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4B628-2C96-2918-C420-BC7BD8A2C33D}"/>
              </a:ext>
            </a:extLst>
          </p:cNvPr>
          <p:cNvSpPr txBox="1"/>
          <p:nvPr/>
        </p:nvSpPr>
        <p:spPr>
          <a:xfrm>
            <a:off x="7722348" y="3971995"/>
            <a:ext cx="2577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2276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91EE7A3-0C86-0225-5EF8-42AEFA8DA6F3}"/>
              </a:ext>
            </a:extLst>
          </p:cNvPr>
          <p:cNvGrpSpPr/>
          <p:nvPr/>
        </p:nvGrpSpPr>
        <p:grpSpPr>
          <a:xfrm>
            <a:off x="3637727" y="318999"/>
            <a:ext cx="6118332" cy="5863870"/>
            <a:chOff x="3637727" y="318999"/>
            <a:chExt cx="6118332" cy="5863870"/>
          </a:xfrm>
        </p:grpSpPr>
        <p:pic>
          <p:nvPicPr>
            <p:cNvPr id="4" name="Picture 8" descr="A picture containing window, drawing&#10;&#10;Description automatically generated">
              <a:extLst>
                <a:ext uri="{FF2B5EF4-FFF2-40B4-BE49-F238E27FC236}">
                  <a16:creationId xmlns:a16="http://schemas.microsoft.com/office/drawing/2014/main" id="{71795E8C-678B-67BD-931A-F4F67B9A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7727" y="318999"/>
              <a:ext cx="5562596" cy="55625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13E48-0ABF-4B9E-7E65-7BB43ED080C1}"/>
                </a:ext>
              </a:extLst>
            </p:cNvPr>
            <p:cNvSpPr txBox="1"/>
            <p:nvPr/>
          </p:nvSpPr>
          <p:spPr>
            <a:xfrm>
              <a:off x="3637727" y="5413428"/>
              <a:ext cx="61183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</a:rPr>
                <a:t>QUESTIONS &amp;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Diamond 62">
            <a:extLst>
              <a:ext uri="{FF2B5EF4-FFF2-40B4-BE49-F238E27FC236}">
                <a16:creationId xmlns:a16="http://schemas.microsoft.com/office/drawing/2014/main" id="{6A897573-BD14-AC6A-BF51-0433FF60066C}"/>
              </a:ext>
            </a:extLst>
          </p:cNvPr>
          <p:cNvSpPr/>
          <p:nvPr/>
        </p:nvSpPr>
        <p:spPr>
          <a:xfrm>
            <a:off x="2334437" y="5043482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4ADF3023-D1BC-8003-4444-EEA75DA773FF}"/>
              </a:ext>
            </a:extLst>
          </p:cNvPr>
          <p:cNvSpPr/>
          <p:nvPr/>
        </p:nvSpPr>
        <p:spPr>
          <a:xfrm>
            <a:off x="2353424" y="4899540"/>
            <a:ext cx="319596" cy="34975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E3EE6-E0B2-8D5C-F339-0518F4F10C88}"/>
              </a:ext>
            </a:extLst>
          </p:cNvPr>
          <p:cNvGrpSpPr/>
          <p:nvPr/>
        </p:nvGrpSpPr>
        <p:grpSpPr>
          <a:xfrm>
            <a:off x="196467" y="1464763"/>
            <a:ext cx="6129011" cy="5329988"/>
            <a:chOff x="57624" y="1238596"/>
            <a:chExt cx="5853874" cy="524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02271-C933-CA51-A3CF-C0C42FB2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4" y="1238596"/>
              <a:ext cx="5853874" cy="5246806"/>
            </a:xfrm>
            <a:prstGeom prst="rect">
              <a:avLst/>
            </a:prstGeom>
            <a:solidFill>
              <a:srgbClr val="7030A0">
                <a:alpha val="56000"/>
              </a:srgbClr>
            </a:solidFill>
            <a:ln w="38100"/>
          </p:spPr>
        </p:pic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5EE1632-1BA6-02C0-FE45-D2CB73114A6F}"/>
                </a:ext>
              </a:extLst>
            </p:cNvPr>
            <p:cNvSpPr/>
            <p:nvPr/>
          </p:nvSpPr>
          <p:spPr>
            <a:xfrm>
              <a:off x="3984168" y="251941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6B7EDC3-3946-6F86-ACD7-87D8336BBFB5}"/>
                </a:ext>
              </a:extLst>
            </p:cNvPr>
            <p:cNvSpPr/>
            <p:nvPr/>
          </p:nvSpPr>
          <p:spPr>
            <a:xfrm>
              <a:off x="3515687" y="449310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294B0D2-6512-0D71-691E-0A0D4FCF1F02}"/>
                </a:ext>
              </a:extLst>
            </p:cNvPr>
            <p:cNvSpPr/>
            <p:nvPr/>
          </p:nvSpPr>
          <p:spPr>
            <a:xfrm>
              <a:off x="810722" y="362089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AB27A9-8974-AEAB-1EC7-0827E0425580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9A99E3A2-8BE9-7144-C313-941806739565}"/>
                </a:ext>
              </a:extLst>
            </p:cNvPr>
            <p:cNvSpPr/>
            <p:nvPr/>
          </p:nvSpPr>
          <p:spPr>
            <a:xfrm>
              <a:off x="1743307" y="537016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546794A-9F53-C6FB-20AF-760E6BA7ADAC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63A830-5FD9-463F-11CD-4E06B2E3223C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ACD081E-A0D1-8693-97ED-F24635EBD149}"/>
                </a:ext>
              </a:extLst>
            </p:cNvPr>
            <p:cNvSpPr/>
            <p:nvPr/>
          </p:nvSpPr>
          <p:spPr>
            <a:xfrm>
              <a:off x="223564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4F85CD2D-813E-6BA5-53F6-8F59F2ECB8B0}"/>
                </a:ext>
              </a:extLst>
            </p:cNvPr>
            <p:cNvSpPr/>
            <p:nvPr/>
          </p:nvSpPr>
          <p:spPr>
            <a:xfrm>
              <a:off x="3756458" y="127767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3A1991AA-8FF7-46A1-F22A-7B661A2B8C24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E412AD-CA0E-EA8B-0BE9-34806AFF7ABE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2DFA6DC9-4D74-570A-6645-5E32E01C4F75}"/>
                </a:ext>
              </a:extLst>
            </p:cNvPr>
            <p:cNvSpPr/>
            <p:nvPr/>
          </p:nvSpPr>
          <p:spPr>
            <a:xfrm>
              <a:off x="1831061" y="382156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030A0">
                <a:alpha val="56000"/>
              </a:srgb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6CEA338F-BF57-002F-B815-493BBBD7221E}"/>
                </a:ext>
              </a:extLst>
            </p:cNvPr>
            <p:cNvSpPr/>
            <p:nvPr/>
          </p:nvSpPr>
          <p:spPr>
            <a:xfrm>
              <a:off x="3607269" y="1786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3BC8A0A6-56E7-7AFF-64EB-7C62A2082DFD}"/>
                </a:ext>
              </a:extLst>
            </p:cNvPr>
            <p:cNvSpPr/>
            <p:nvPr/>
          </p:nvSpPr>
          <p:spPr>
            <a:xfrm>
              <a:off x="4349074" y="196315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7031C-28B4-EEE1-DA2B-FBA644593248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2EEAD6C5-8898-F10D-6A67-C469A07142FE}"/>
                </a:ext>
              </a:extLst>
            </p:cNvPr>
            <p:cNvSpPr/>
            <p:nvPr/>
          </p:nvSpPr>
          <p:spPr>
            <a:xfrm>
              <a:off x="1309598" y="342911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D89C91B-93F7-866C-334A-B63409A9AB6E}"/>
                </a:ext>
              </a:extLst>
            </p:cNvPr>
            <p:cNvSpPr/>
            <p:nvPr/>
          </p:nvSpPr>
          <p:spPr>
            <a:xfrm>
              <a:off x="2588574" y="543543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67C97259-AC98-4059-C2C7-673C950B6E1E}"/>
                </a:ext>
              </a:extLst>
            </p:cNvPr>
            <p:cNvSpPr/>
            <p:nvPr/>
          </p:nvSpPr>
          <p:spPr>
            <a:xfrm>
              <a:off x="2078048" y="431098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7B674D-D887-CCBA-0A29-212325B16304}"/>
              </a:ext>
            </a:extLst>
          </p:cNvPr>
          <p:cNvSpPr txBox="1"/>
          <p:nvPr/>
        </p:nvSpPr>
        <p:spPr>
          <a:xfrm>
            <a:off x="7365506" y="1020725"/>
            <a:ext cx="4938832" cy="5482984"/>
          </a:xfrm>
          <a:prstGeom prst="rect">
            <a:avLst/>
          </a:prstGeom>
          <a:noFill/>
          <a:ln>
            <a:solidFill>
              <a:srgbClr val="EDCF20"/>
            </a:solidFill>
          </a:ln>
        </p:spPr>
        <p:txBody>
          <a:bodyPr wrap="square" tIns="0" numCol="2" spcCol="457200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3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PREP FOR BID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California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Baldwin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AT DSA FOR  REVIEW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Molinos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Sierra Vista MS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Palm </a:t>
            </a: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ES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Valinda ES</a:t>
            </a:r>
            <a:endParaRPr lang="en-US" sz="1300" b="1" u="sng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Sparks ES</a:t>
            </a:r>
          </a:p>
          <a:p>
            <a:pPr marL="342900" marR="0" lvl="0" indent="-34290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Wing Lane ES</a:t>
            </a:r>
          </a:p>
          <a:p>
            <a:pPr marL="342900" indent="-342900" defTabSz="457200">
              <a:buFont typeface="Courier New" panose="02070309020205020404" pitchFamily="49" charset="0"/>
              <a:buChar char="o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Valley Alternative</a:t>
            </a:r>
            <a:endParaRPr lang="en-US" sz="13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MS</a:t>
            </a:r>
            <a:endParaRPr lang="en-US" sz="13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118884-C1B5-48AF-58E6-7C9846680A78}"/>
              </a:ext>
            </a:extLst>
          </p:cNvPr>
          <p:cNvSpPr/>
          <p:nvPr/>
        </p:nvSpPr>
        <p:spPr>
          <a:xfrm>
            <a:off x="6779439" y="1682187"/>
            <a:ext cx="586067" cy="555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7C51B075-208E-7B1F-D0C1-34EED1A6CD68}"/>
              </a:ext>
            </a:extLst>
          </p:cNvPr>
          <p:cNvSpPr/>
          <p:nvPr/>
        </p:nvSpPr>
        <p:spPr>
          <a:xfrm>
            <a:off x="3745072" y="2469388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209AE2-188A-AD5C-41A7-4E12D5C6814B}"/>
              </a:ext>
            </a:extLst>
          </p:cNvPr>
          <p:cNvSpPr/>
          <p:nvPr/>
        </p:nvSpPr>
        <p:spPr>
          <a:xfrm>
            <a:off x="6774799" y="1682188"/>
            <a:ext cx="586067" cy="547862"/>
          </a:xfrm>
          <a:prstGeom prst="ellipse">
            <a:avLst/>
          </a:prstGeom>
          <a:solidFill>
            <a:srgbClr val="7030A0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7E238C02-5DDD-A5A7-8731-7C02508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67" y="310439"/>
            <a:ext cx="7169039" cy="504140"/>
          </a:xfrm>
        </p:spPr>
        <p:txBody>
          <a:bodyPr/>
          <a:lstStyle/>
          <a:p>
            <a:r>
              <a:rPr lang="en-US" sz="3600" b="1" i="0" u="none" strike="noStrike" kern="1200" cap="none" spc="0" baseline="0" dirty="0">
                <a:uFillTx/>
              </a:rPr>
              <a:t>HLPUSD MEASURE BB - SUMMARY SCHOOLS IN PROGRESS</a:t>
            </a:r>
            <a:br>
              <a:rPr lang="en-US" sz="3600" b="1" i="0" u="none" strike="noStrike" kern="1200" cap="none" spc="0" baseline="0" dirty="0">
                <a:uFillTx/>
              </a:rPr>
            </a:br>
            <a:endParaRPr lang="en-US" b="1" dirty="0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537B8355-4222-9D62-7103-C6FA95C43A13}"/>
              </a:ext>
            </a:extLst>
          </p:cNvPr>
          <p:cNvSpPr/>
          <p:nvPr/>
        </p:nvSpPr>
        <p:spPr>
          <a:xfrm>
            <a:off x="9614517" y="126950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5B90755-7EAF-465D-9572-C39169618030}"/>
              </a:ext>
            </a:extLst>
          </p:cNvPr>
          <p:cNvSpPr/>
          <p:nvPr/>
        </p:nvSpPr>
        <p:spPr>
          <a:xfrm>
            <a:off x="2728013" y="2437908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AD26E4A0-1AC3-A95E-6D41-385AFF259A01}"/>
              </a:ext>
            </a:extLst>
          </p:cNvPr>
          <p:cNvSpPr/>
          <p:nvPr/>
        </p:nvSpPr>
        <p:spPr>
          <a:xfrm>
            <a:off x="3949167" y="332656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5167277E-7125-C47F-CD23-C846B80319DA}"/>
              </a:ext>
            </a:extLst>
          </p:cNvPr>
          <p:cNvSpPr/>
          <p:nvPr/>
        </p:nvSpPr>
        <p:spPr>
          <a:xfrm>
            <a:off x="5447904" y="271710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5F8E7919-956F-5D35-9FDD-7FD2F9AE434F}"/>
              </a:ext>
            </a:extLst>
          </p:cNvPr>
          <p:cNvSpPr/>
          <p:nvPr/>
        </p:nvSpPr>
        <p:spPr>
          <a:xfrm>
            <a:off x="6722075" y="3936432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2D0BC161-C868-853B-DA90-E9EADEF70A4D}"/>
              </a:ext>
            </a:extLst>
          </p:cNvPr>
          <p:cNvSpPr/>
          <p:nvPr/>
        </p:nvSpPr>
        <p:spPr>
          <a:xfrm>
            <a:off x="3230861" y="2173517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2DD75B2D-A099-E338-88CA-C537AB746090}"/>
              </a:ext>
            </a:extLst>
          </p:cNvPr>
          <p:cNvSpPr/>
          <p:nvPr/>
        </p:nvSpPr>
        <p:spPr>
          <a:xfrm>
            <a:off x="3111514" y="5346699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56DACB24-E99D-828D-9909-86B90FDC64D9}"/>
              </a:ext>
            </a:extLst>
          </p:cNvPr>
          <p:cNvSpPr/>
          <p:nvPr/>
        </p:nvSpPr>
        <p:spPr>
          <a:xfrm>
            <a:off x="3515424" y="4792365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3385644C-2BD0-DA5A-D559-CC3F36A7714D}"/>
              </a:ext>
            </a:extLst>
          </p:cNvPr>
          <p:cNvSpPr/>
          <p:nvPr/>
        </p:nvSpPr>
        <p:spPr>
          <a:xfrm>
            <a:off x="1995904" y="5203332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5D602C7B-946A-E080-DB3C-69F14721787A}"/>
              </a:ext>
            </a:extLst>
          </p:cNvPr>
          <p:cNvSpPr/>
          <p:nvPr/>
        </p:nvSpPr>
        <p:spPr>
          <a:xfrm>
            <a:off x="2505166" y="3717186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103C133-7D84-7990-E63D-228B557970EE}"/>
              </a:ext>
            </a:extLst>
          </p:cNvPr>
          <p:cNvSpPr/>
          <p:nvPr/>
        </p:nvSpPr>
        <p:spPr>
          <a:xfrm>
            <a:off x="2983502" y="4411486"/>
            <a:ext cx="559868" cy="530123"/>
          </a:xfrm>
          <a:prstGeom prst="ellipse">
            <a:avLst/>
          </a:prstGeom>
          <a:solidFill>
            <a:srgbClr val="7030A0">
              <a:alpha val="56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72BA36E7-3EE1-9853-A777-96AAF7808DE6}"/>
              </a:ext>
            </a:extLst>
          </p:cNvPr>
          <p:cNvSpPr/>
          <p:nvPr/>
        </p:nvSpPr>
        <p:spPr>
          <a:xfrm>
            <a:off x="2356850" y="5138976"/>
            <a:ext cx="319596" cy="349755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63373-3F79-BBC4-DA2C-CF5D4CCB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6" y="537661"/>
            <a:ext cx="8858297" cy="3749543"/>
          </a:xfrm>
        </p:spPr>
        <p:txBody>
          <a:bodyPr/>
          <a:lstStyle/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dirty="0">
                <a:latin typeface="Calibri"/>
                <a:ea typeface="Open Sans" pitchFamily="34"/>
                <a:cs typeface="Arial" pitchFamily="34"/>
              </a:rPr>
              <a:t> 1. 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to DSA </a:t>
            </a:r>
            <a:r>
              <a:rPr lang="en-US" sz="12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  	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	DSA approved  6/27/2024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2. California ES 	</a:t>
            </a:r>
            <a:r>
              <a:rPr lang="en-US" sz="12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to DSA </a:t>
            </a:r>
            <a:r>
              <a:rPr lang="en-US" sz="12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1200" dirty="0">
                <a:solidFill>
                  <a:srgbClr val="FF0000"/>
                </a:solidFill>
              </a:rPr>
              <a:t>	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	DSA approved  6/27/2024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solidFill>
                  <a:srgbClr val="FF0000"/>
                </a:solidFill>
              </a:rPr>
              <a:t> 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sz="1200" b="1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i="0" strike="noStrike" kern="1200" cap="none" spc="0" baseline="0" dirty="0">
              <a:solidFill>
                <a:srgbClr val="FF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3.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sz="1200" b="0" i="0" u="none" strike="noStrike" dirty="0">
                <a:effectLst/>
                <a:latin typeface="Calibri" panose="020F0502020204030204" pitchFamily="34" charset="0"/>
              </a:rPr>
              <a:t> 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at DSA </a:t>
            </a:r>
            <a:r>
              <a:rPr lang="en-US" sz="12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returned 5/7/2024 </a:t>
            </a:r>
            <a:r>
              <a:rPr lang="en-US" sz="1200" dirty="0">
                <a:solidFill>
                  <a:srgbClr val="FF0000"/>
                </a:solidFill>
              </a:rPr>
              <a:t>	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Back-Check Submitted to DSA 6/7/2024</a:t>
            </a:r>
            <a:endParaRPr lang="en-US" sz="12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4. Grazide ES 			Construction Documents</a:t>
            </a:r>
            <a:r>
              <a:rPr lang="en-US" sz="1200" kern="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kern="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at DSA returned 4/18/2024</a:t>
            </a:r>
            <a:r>
              <a:rPr lang="en-US" sz="1200" kern="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 Back-Check Submitted to DSA 6/17/2024</a:t>
            </a:r>
            <a:endParaRPr lang="en-US" sz="12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Winter of 2024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5. Kwis ES 	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Construction Documents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District Reviewed 6/26/24</a:t>
            </a:r>
            <a:endParaRPr lang="en-US" sz="12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6.</a:t>
            </a:r>
            <a:r>
              <a:rPr lang="en-US" sz="1200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 Lassalette ES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alibri"/>
                <a:ea typeface="Open Sans" pitchFamily="34"/>
                <a:cs typeface="Arial" pitchFamily="34"/>
              </a:rPr>
              <a:t>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Construction Documents  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 District Review 6/26/2024</a:t>
            </a:r>
            <a:endParaRPr lang="en-US" sz="12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New Year of 2025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7. Palm ES 	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	 	District Review 6/24/2024</a:t>
            </a:r>
            <a:endParaRPr lang="en-US" sz="12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8. Valinda ES 	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 	 	District Review 6/24/2024</a:t>
            </a:r>
            <a:endParaRPr lang="en-US" sz="1200" kern="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Spring of 2025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FF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9. Fairgrove K-8 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50% Construction Documents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District Reviewed 7/3/2024</a:t>
            </a: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10. Orange Grove MS 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 Documents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Summer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11. Sierra Vista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	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District Reviewed 6/14/2024</a:t>
            </a:r>
            <a:endParaRPr lang="en-US" sz="1200" b="1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12. Sparks ES			</a:t>
            </a: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			 District Reviewed 6/21/2024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Summer -Fall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latin typeface="Calibri"/>
              <a:ea typeface="Open Sans" pitchFamily="34"/>
              <a:cs typeface="Arial" pitchFamily="34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13. Wing Lane ES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	 		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 District Review Scheduled 7/10/2024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14. Valley Alternative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	Construction Documents </a:t>
            </a:r>
            <a:r>
              <a:rPr lang="en-US" sz="1200" b="1" dirty="0">
                <a:latin typeface="Calibri"/>
                <a:ea typeface="Open Sans" pitchFamily="34"/>
                <a:cs typeface="Arial" pitchFamily="34"/>
              </a:rPr>
              <a:t>Schematic Design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			 District Review Scheduled  8/12/2024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latin typeface="Calibri"/>
                <a:ea typeface="Open Sans" pitchFamily="34"/>
                <a:cs typeface="Arial" pitchFamily="34"/>
              </a:rPr>
              <a:t>Anticipated Construction Start </a:t>
            </a:r>
            <a:r>
              <a:rPr lang="en-US" sz="1200" dirty="0">
                <a:latin typeface="Calibri"/>
                <a:ea typeface="Open Sans" pitchFamily="34"/>
                <a:cs typeface="Arial" pitchFamily="34"/>
              </a:rPr>
              <a:t>Fall of 2025 </a:t>
            </a:r>
          </a:p>
          <a:p>
            <a:pPr marL="0" indent="0" defTabSz="457200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DB849-AD3F-78EF-7829-97C89249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60BE3-D470-F58C-5A3D-B1A4E4CC0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584" y="133109"/>
            <a:ext cx="3941634" cy="504140"/>
          </a:xfrm>
        </p:spPr>
        <p:txBody>
          <a:bodyPr/>
          <a:lstStyle/>
          <a:p>
            <a:r>
              <a:rPr lang="en-US" dirty="0"/>
              <a:t>PHASE B PROGRESS</a:t>
            </a:r>
          </a:p>
        </p:txBody>
      </p:sp>
    </p:spTree>
    <p:extLst>
      <p:ext uri="{BB962C8B-B14F-4D97-AF65-F5344CB8AC3E}">
        <p14:creationId xmlns:p14="http://schemas.microsoft.com/office/powerpoint/2010/main" val="455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9882CA-FA05-34C9-8376-6AB913A8A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47" y="1782626"/>
            <a:ext cx="5294024" cy="275386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13BAA-807A-6D58-E1AD-518FC3E2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9FB76-C699-CFCA-3090-E1D2D557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10342475" cy="504140"/>
          </a:xfrm>
        </p:spPr>
        <p:txBody>
          <a:bodyPr/>
          <a:lstStyle/>
          <a:p>
            <a:r>
              <a:rPr lang="en-US" dirty="0"/>
              <a:t>DSA PLAN APPROVAL BALDWIN &amp; CALIFORNIA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0FE3D-EC92-E1DE-0C3C-B89109F38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71" y="1782626"/>
            <a:ext cx="5608330" cy="28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34E7-02FE-B1C9-74BA-683F35D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br>
              <a:rPr lang="en-US"/>
            </a:br>
            <a:r>
              <a:rPr lang="en-US"/>
              <a:t>REFRESH</a:t>
            </a:r>
            <a:br>
              <a:rPr lang="en-US"/>
            </a:br>
            <a:r>
              <a:rPr lang="en-US"/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972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0F706-F0D9-FDFB-51D2-DE3A3CA1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7696809" cy="504140"/>
          </a:xfrm>
        </p:spPr>
        <p:txBody>
          <a:bodyPr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 </a:t>
            </a: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1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75C61-F0DB-CD33-95D7-103E4CB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036FB-F17E-82C0-7D4D-EAE57618D936}"/>
              </a:ext>
            </a:extLst>
          </p:cNvPr>
          <p:cNvSpPr txBox="1"/>
          <p:nvPr/>
        </p:nvSpPr>
        <p:spPr>
          <a:xfrm>
            <a:off x="1145733" y="4198895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1400" b="1" dirty="0"/>
              <a:t>43 CLASSROOMS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C02F5-11A1-A1FC-1FDA-A27399557BCC}"/>
              </a:ext>
            </a:extLst>
          </p:cNvPr>
          <p:cNvSpPr txBox="1"/>
          <p:nvPr/>
        </p:nvSpPr>
        <p:spPr>
          <a:xfrm>
            <a:off x="7720003" y="4286738"/>
            <a:ext cx="351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1400" b="1" dirty="0"/>
              <a:t>55 CLASSROOMS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8AF61-1A17-9E29-A269-9721D8C3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33" y="1351962"/>
            <a:ext cx="4969822" cy="2846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09E32-DFA7-9DCB-B851-566F884C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2" y="1495521"/>
            <a:ext cx="4625787" cy="25589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101600">
              <a:srgbClr val="FFC000"/>
            </a:glow>
            <a:softEdge rad="0"/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9F80E6-9822-B1F9-FE40-9BFE65931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574676"/>
              </p:ext>
            </p:extLst>
          </p:nvPr>
        </p:nvGraphicFramePr>
        <p:xfrm>
          <a:off x="1145733" y="5159734"/>
          <a:ext cx="8127999" cy="10071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7261">
                  <a:extLst>
                    <a:ext uri="{9D8B030D-6E8A-4147-A177-3AD203B41FA5}">
                      <a16:colId xmlns:a16="http://schemas.microsoft.com/office/drawing/2014/main" val="1238215836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016705598"/>
                    </a:ext>
                  </a:extLst>
                </a:gridCol>
                <a:gridCol w="3946438">
                  <a:extLst>
                    <a:ext uri="{9D8B030D-6E8A-4147-A177-3AD203B41FA5}">
                      <a16:colId xmlns:a16="http://schemas.microsoft.com/office/drawing/2014/main" val="1029822914"/>
                    </a:ext>
                  </a:extLst>
                </a:gridCol>
              </a:tblGrid>
              <a:tr h="391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4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WORKMAN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381207"/>
                  </a:ext>
                </a:extLst>
              </a:tr>
              <a:tr h="366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LA PUENTE HS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1/16/2024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11/1/2024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71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66775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Workman HS Phase 3: </a:t>
            </a:r>
          </a:p>
          <a:p>
            <a:pPr marL="0" indent="0">
              <a:buNone/>
            </a:pPr>
            <a:r>
              <a:rPr lang="en-US" sz="3200" dirty="0"/>
              <a:t>Classroom E-25.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733" b="1733"/>
          <a:stretch/>
        </p:blipFill>
        <p:spPr>
          <a:xfrm>
            <a:off x="246309" y="2835760"/>
            <a:ext cx="5797296" cy="3711057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6152817" y="300043"/>
            <a:ext cx="5792874" cy="37365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910EB-0BAA-E87F-9019-262A89CA8916}"/>
              </a:ext>
            </a:extLst>
          </p:cNvPr>
          <p:cNvSpPr txBox="1"/>
          <p:nvPr/>
        </p:nvSpPr>
        <p:spPr>
          <a:xfrm>
            <a:off x="2438990" y="5900486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Before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13B2-324A-77FF-CF60-E98F970F313C}"/>
              </a:ext>
            </a:extLst>
          </p:cNvPr>
          <p:cNvSpPr txBox="1"/>
          <p:nvPr/>
        </p:nvSpPr>
        <p:spPr>
          <a:xfrm>
            <a:off x="8797983" y="3390225"/>
            <a:ext cx="129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After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9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B9851-E905-084C-F94F-F983B6839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3D9D-1544-E9FC-FCFA-78D2778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9B0A9FB-9A96-0D4E-D80C-FA757169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81025"/>
            <a:ext cx="6216650" cy="504825"/>
          </a:xfrm>
        </p:spPr>
        <p:txBody>
          <a:bodyPr/>
          <a:lstStyle/>
          <a:p>
            <a:r>
              <a:rPr lang="en-US" dirty="0"/>
              <a:t>REFRESH GROUP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7E97D-E16C-4628-B0CF-1FAF888B7FB9}"/>
              </a:ext>
            </a:extLst>
          </p:cNvPr>
          <p:cNvSpPr txBox="1"/>
          <p:nvPr/>
        </p:nvSpPr>
        <p:spPr>
          <a:xfrm>
            <a:off x="546611" y="1220738"/>
            <a:ext cx="525739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La Puente HS Phase 4: </a:t>
            </a:r>
          </a:p>
          <a:p>
            <a:r>
              <a:rPr lang="en-US" sz="3200" dirty="0"/>
              <a:t>Classroom 106.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2C703-0CC8-AE3E-1013-0D9DCA7C3E38}"/>
              </a:ext>
            </a:extLst>
          </p:cNvPr>
          <p:cNvSpPr txBox="1"/>
          <p:nvPr/>
        </p:nvSpPr>
        <p:spPr>
          <a:xfrm>
            <a:off x="5626281" y="1654864"/>
            <a:ext cx="83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27B3407-65AA-DCB5-B3D7-636C7EE3EED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733" b="1733"/>
          <a:stretch/>
        </p:blipFill>
        <p:spPr>
          <a:xfrm>
            <a:off x="365127" y="3127362"/>
            <a:ext cx="5119208" cy="327698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C8A7FF0-51DB-6368-68EC-E0C50928E7F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6999" b="6999"/>
          <a:stretch/>
        </p:blipFill>
        <p:spPr>
          <a:xfrm rot="10800000">
            <a:off x="5705720" y="581025"/>
            <a:ext cx="5937005" cy="3829479"/>
          </a:xfrm>
          <a:prstGeom prst="rect">
            <a:avLst/>
          </a:prstGeom>
          <a:effectLst>
            <a:glow rad="101600">
              <a:schemeClr val="bg2">
                <a:lumMod val="75000"/>
              </a:schemeClr>
            </a:glow>
          </a:effec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87C29E-3C82-6430-F4A6-9E20A36702F0}"/>
              </a:ext>
            </a:extLst>
          </p:cNvPr>
          <p:cNvSpPr/>
          <p:nvPr/>
        </p:nvSpPr>
        <p:spPr>
          <a:xfrm>
            <a:off x="5698615" y="3427947"/>
            <a:ext cx="5956917" cy="790113"/>
          </a:xfrm>
          <a:custGeom>
            <a:avLst/>
            <a:gdLst>
              <a:gd name="connsiteX0" fmla="*/ 0 w 5956917"/>
              <a:gd name="connsiteY0" fmla="*/ 674703 h 790113"/>
              <a:gd name="connsiteX1" fmla="*/ 4651900 w 5956917"/>
              <a:gd name="connsiteY1" fmla="*/ 0 h 790113"/>
              <a:gd name="connsiteX2" fmla="*/ 5956917 w 5956917"/>
              <a:gd name="connsiteY2" fmla="*/ 186431 h 790113"/>
              <a:gd name="connsiteX3" fmla="*/ 5468645 w 5956917"/>
              <a:gd name="connsiteY3" fmla="*/ 133165 h 790113"/>
              <a:gd name="connsiteX4" fmla="*/ 5468645 w 5956917"/>
              <a:gd name="connsiteY4" fmla="*/ 204187 h 790113"/>
              <a:gd name="connsiteX5" fmla="*/ 4722921 w 5956917"/>
              <a:gd name="connsiteY5" fmla="*/ 79899 h 790113"/>
              <a:gd name="connsiteX6" fmla="*/ 35511 w 5956917"/>
              <a:gd name="connsiteY6" fmla="*/ 790113 h 790113"/>
              <a:gd name="connsiteX7" fmla="*/ 71022 w 5956917"/>
              <a:gd name="connsiteY7" fmla="*/ 648070 h 7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56917" h="790113">
                <a:moveTo>
                  <a:pt x="0" y="674703"/>
                </a:moveTo>
                <a:lnTo>
                  <a:pt x="4651900" y="0"/>
                </a:lnTo>
                <a:lnTo>
                  <a:pt x="5956917" y="186431"/>
                </a:lnTo>
                <a:lnTo>
                  <a:pt x="5468645" y="133165"/>
                </a:lnTo>
                <a:lnTo>
                  <a:pt x="5468645" y="204187"/>
                </a:lnTo>
                <a:lnTo>
                  <a:pt x="4722921" y="79899"/>
                </a:lnTo>
                <a:lnTo>
                  <a:pt x="35511" y="790113"/>
                </a:lnTo>
                <a:lnTo>
                  <a:pt x="71022" y="648070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C0FF5-B2AF-8472-15F8-BAA03F11BCD2}"/>
              </a:ext>
            </a:extLst>
          </p:cNvPr>
          <p:cNvSpPr txBox="1"/>
          <p:nvPr/>
        </p:nvSpPr>
        <p:spPr>
          <a:xfrm>
            <a:off x="2055455" y="5758020"/>
            <a:ext cx="1738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69BCA-0224-93C5-3291-26AF4338F81F}"/>
              </a:ext>
            </a:extLst>
          </p:cNvPr>
          <p:cNvSpPr txBox="1"/>
          <p:nvPr/>
        </p:nvSpPr>
        <p:spPr>
          <a:xfrm>
            <a:off x="8065009" y="3823003"/>
            <a:ext cx="3004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Progress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7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D0E405-31D4-001F-7601-FD2B137C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3" y="581026"/>
            <a:ext cx="6477609" cy="504140"/>
          </a:xfrm>
        </p:spPr>
        <p:txBody>
          <a:bodyPr lIns="91440" tIns="45720" rIns="91440" bIns="45720" anchor="t"/>
          <a:lstStyle/>
          <a:p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HIGH </a:t>
            </a:r>
            <a:r>
              <a:rPr lang="en-US" dirty="0"/>
              <a:t>SCHOOL</a:t>
            </a:r>
            <a: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  <a:t> REFRESH</a:t>
            </a:r>
            <a:r>
              <a:rPr lang="en-US" dirty="0">
                <a:solidFill>
                  <a:srgbClr val="000000"/>
                </a:solidFill>
              </a:rPr>
              <a:t> GROUP 2</a:t>
            </a:r>
            <a:br>
              <a:rPr lang="en-US" sz="3600" i="0" u="none" strike="noStrike" kern="1200" cap="none" spc="0" baseline="0" dirty="0">
                <a:solidFill>
                  <a:srgbClr val="000000"/>
                </a:solidFill>
                <a:uFillTx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CDCA5-AEE9-ADF9-0D05-04B63325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271FF-62B3-4343-A867-FE1CD717BD54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49E69-812B-CBE5-2FED-732CB3013127}"/>
              </a:ext>
            </a:extLst>
          </p:cNvPr>
          <p:cNvSpPr txBox="1">
            <a:spLocks/>
          </p:cNvSpPr>
          <p:nvPr/>
        </p:nvSpPr>
        <p:spPr>
          <a:xfrm>
            <a:off x="6803939" y="6492871"/>
            <a:ext cx="2057400" cy="3651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F6A16-CE7E-1382-2DF1-CE2F5EC0895E}"/>
              </a:ext>
            </a:extLst>
          </p:cNvPr>
          <p:cNvSpPr txBox="1"/>
          <p:nvPr/>
        </p:nvSpPr>
        <p:spPr>
          <a:xfrm>
            <a:off x="4032053" y="4352184"/>
            <a:ext cx="4396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1400" b="1" dirty="0"/>
              <a:t>69 CLASSROOMS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01553-1059-5A71-4B25-C366C724BDFB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B106FF-AD96-8550-EADE-2D1B7E78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99" y="1285319"/>
            <a:ext cx="3732854" cy="2380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310EA-A0F3-5A1C-439B-33BEFA465B42}"/>
              </a:ext>
            </a:extLst>
          </p:cNvPr>
          <p:cNvSpPr txBox="1"/>
          <p:nvPr/>
        </p:nvSpPr>
        <p:spPr>
          <a:xfrm>
            <a:off x="174302" y="3655518"/>
            <a:ext cx="3064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1400" b="1" dirty="0"/>
              <a:t>59 CLASSROOMS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00C5A-C757-73CA-43C3-1B791619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73" y="1628054"/>
            <a:ext cx="3732853" cy="2519796"/>
          </a:xfrm>
          <a:prstGeom prst="rect">
            <a:avLst/>
          </a:prstGeom>
          <a:ln w="38100">
            <a:solidFill>
              <a:srgbClr val="DDB331"/>
            </a:solidFill>
          </a:ln>
          <a:effectLst>
            <a:glow rad="215900">
              <a:srgbClr val="DDB331">
                <a:alpha val="66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0341-16D9-8999-F059-741A78483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8644" y="1270000"/>
            <a:ext cx="3330187" cy="2237757"/>
          </a:xfrm>
          <a:prstGeom prst="rect">
            <a:avLst/>
          </a:prstGeom>
          <a:effectLst>
            <a:glow rad="190500">
              <a:srgbClr val="7030A0">
                <a:alpha val="68000"/>
              </a:srgb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9A0134-A024-32CA-AE87-5BA2F7C26143}"/>
              </a:ext>
            </a:extLst>
          </p:cNvPr>
          <p:cNvSpPr txBox="1"/>
          <p:nvPr/>
        </p:nvSpPr>
        <p:spPr>
          <a:xfrm>
            <a:off x="8124739" y="3655518"/>
            <a:ext cx="41088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1400" b="1" dirty="0"/>
              <a:t>10 CLASSROOMS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9AD48-FA59-5E10-5986-94D7C339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547312"/>
              </p:ext>
            </p:extLst>
          </p:nvPr>
        </p:nvGraphicFramePr>
        <p:xfrm>
          <a:off x="967103" y="5213008"/>
          <a:ext cx="8712199" cy="11540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76729">
                  <a:extLst>
                    <a:ext uri="{9D8B030D-6E8A-4147-A177-3AD203B41FA5}">
                      <a16:colId xmlns:a16="http://schemas.microsoft.com/office/drawing/2014/main" val="2568877982"/>
                    </a:ext>
                  </a:extLst>
                </a:gridCol>
                <a:gridCol w="2376729">
                  <a:extLst>
                    <a:ext uri="{9D8B030D-6E8A-4147-A177-3AD203B41FA5}">
                      <a16:colId xmlns:a16="http://schemas.microsoft.com/office/drawing/2014/main" val="1431371139"/>
                    </a:ext>
                  </a:extLst>
                </a:gridCol>
                <a:gridCol w="3958741">
                  <a:extLst>
                    <a:ext uri="{9D8B030D-6E8A-4147-A177-3AD203B41FA5}">
                      <a16:colId xmlns:a16="http://schemas.microsoft.com/office/drawing/2014/main" val="1748558219"/>
                    </a:ext>
                  </a:extLst>
                </a:gridCol>
              </a:tblGrid>
              <a:tr h="3260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SCHOOL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START 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ANTICIPATED COMPLETION DATE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48089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WILSON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2/21/2025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1033271"/>
                  </a:ext>
                </a:extLst>
              </a:tr>
              <a:tr h="241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LOS ALTOS HS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3/4/2024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4/18/2025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77816"/>
                  </a:ext>
                </a:extLst>
              </a:tr>
              <a:tr h="271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STIMSON 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7/1/2024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7/31/2024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13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MMING GROUP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c10f5a592e42fe37a8f79d696dbb66a0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b7fc275d5a697967d41f5147b67df6ea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587033-c552-4685-b642-42a7346cc661" xsi:nil="true"/>
    <lcf76f155ced4ddcb4097134ff3c332f xmlns="39523770-d282-4544-8201-76b538a78dc4">
      <Terms xmlns="http://schemas.microsoft.com/office/infopath/2007/PartnerControls"/>
    </lcf76f155ced4ddcb4097134ff3c332f>
    <SharedWithUsers xmlns="39881851-c737-49f1-b9ea-00d1f26389c6">
      <UserInfo>
        <DisplayName>Leonard Hernandez Jr.</DisplayName>
        <AccountId>4983</AccountId>
        <AccountType/>
      </UserInfo>
      <UserInfo>
        <DisplayName>Edith Martinez</DisplayName>
        <AccountId>4982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11775B1-78A5-49A3-BC25-788E2009D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ED3374-B615-4FAF-927C-F2B94ECD67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A7D6F9-00DE-4A22-8E94-6C120597305D}">
  <ds:schemaRefs>
    <ds:schemaRef ds:uri="http://schemas.microsoft.com/office/2006/documentManagement/types"/>
    <ds:schemaRef ds:uri="http://purl.org/dc/terms/"/>
    <ds:schemaRef ds:uri="39523770-d282-4544-8201-76b538a78dc4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ba587033-c552-4685-b642-42a7346cc661"/>
    <ds:schemaRef ds:uri="39881851-c737-49f1-b9ea-00d1f26389c6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558</Words>
  <Application>Microsoft Office PowerPoint</Application>
  <PresentationFormat>Widescreen</PresentationFormat>
  <Paragraphs>144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Measure BB Bond</vt:lpstr>
      <vt:lpstr>HLPUSD MEASURE BB - SUMMARY SCHOOLS IN PROGRESS </vt:lpstr>
      <vt:lpstr>PHASE B PROGRESS</vt:lpstr>
      <vt:lpstr>DSA PLAN APPROVAL BALDWIN &amp; CALIFORNIA</vt:lpstr>
      <vt:lpstr>HIGH SCHOOL REFRESH PROJECTS</vt:lpstr>
      <vt:lpstr>HIGH SCHOOL REFRESH GROUP 1 </vt:lpstr>
      <vt:lpstr>REFRESH GROUP 1</vt:lpstr>
      <vt:lpstr>REFRESH GROUP 1</vt:lpstr>
      <vt:lpstr>HIGH SCHOOL REFRESH GROUP 2 </vt:lpstr>
      <vt:lpstr>REFRESH GROUP 2</vt:lpstr>
      <vt:lpstr>REFRESH GROUP 2</vt:lpstr>
      <vt:lpstr>REFRESH GROUP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Gentle</dc:creator>
  <cp:lastModifiedBy>Ja'Londa Watson</cp:lastModifiedBy>
  <cp:revision>19</cp:revision>
  <cp:lastPrinted>2024-07-17T20:45:03Z</cp:lastPrinted>
  <dcterms:created xsi:type="dcterms:W3CDTF">2022-06-29T16:34:34Z</dcterms:created>
  <dcterms:modified xsi:type="dcterms:W3CDTF">2024-08-02T15:37:46Z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0x010100D206813045DC3844B16D01EC48AB5FC6</vt:lpwstr>
  </property>
</Properties>
</file>