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96" r:id="rId5"/>
    <p:sldId id="299" r:id="rId6"/>
    <p:sldId id="300" r:id="rId7"/>
    <p:sldId id="310" r:id="rId8"/>
    <p:sldId id="305" r:id="rId9"/>
    <p:sldId id="323" r:id="rId10"/>
    <p:sldId id="321" r:id="rId11"/>
    <p:sldId id="318" r:id="rId12"/>
    <p:sldId id="315" r:id="rId13"/>
    <p:sldId id="324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CF20"/>
    <a:srgbClr val="FFFFFF"/>
    <a:srgbClr val="FF7C4C"/>
    <a:srgbClr val="E9A6A6"/>
    <a:srgbClr val="FFCDA5"/>
    <a:srgbClr val="DB7070"/>
    <a:srgbClr val="BF9000"/>
    <a:srgbClr val="DDB331"/>
    <a:srgbClr val="8C9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15637-3330-4861-B63E-6E56D051A027}" v="8" dt="2024-04-30T22:16:08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21st Century Classroom Improvements</a:t>
            </a:r>
          </a:p>
          <a:p>
            <a:r>
              <a:rPr lang="en-US"/>
              <a:t>May 9,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E5DA28-5665-9C91-60A3-3CC9F168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99" y="570682"/>
            <a:ext cx="5446078" cy="504140"/>
          </a:xfrm>
        </p:spPr>
        <p:txBody>
          <a:bodyPr/>
          <a:lstStyle/>
          <a:p>
            <a:r>
              <a:rPr lang="en-US" dirty="0" err="1">
                <a:highlight>
                  <a:srgbClr val="FFFFFF"/>
                </a:highlight>
              </a:rPr>
              <a:t>C.B.O.C</a:t>
            </a:r>
            <a:r>
              <a:rPr lang="en-US" dirty="0">
                <a:highlight>
                  <a:srgbClr val="FFFFFF"/>
                </a:highlight>
              </a:rPr>
              <a:t>. SITE TOUR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64EEB-D9F4-AF93-5E45-E492D683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828ADF-6325-3152-791F-1DC84AF2DA12}"/>
              </a:ext>
            </a:extLst>
          </p:cNvPr>
          <p:cNvSpPr txBox="1"/>
          <p:nvPr/>
        </p:nvSpPr>
        <p:spPr>
          <a:xfrm>
            <a:off x="3645518" y="6355559"/>
            <a:ext cx="226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Puente High School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D0CA68-9A6E-0964-94AF-356A3118A8D0}"/>
              </a:ext>
            </a:extLst>
          </p:cNvPr>
          <p:cNvSpPr txBox="1"/>
          <p:nvPr/>
        </p:nvSpPr>
        <p:spPr>
          <a:xfrm>
            <a:off x="8181578" y="5611947"/>
            <a:ext cx="339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Grandview College Prep Academy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E1467-B337-0E4B-62C7-38EE1C633F9A}"/>
              </a:ext>
            </a:extLst>
          </p:cNvPr>
          <p:cNvSpPr txBox="1"/>
          <p:nvPr/>
        </p:nvSpPr>
        <p:spPr>
          <a:xfrm>
            <a:off x="491196" y="1074822"/>
            <a:ext cx="6703930" cy="192360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 w="0" cmpd="dbl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1778"/>
                      <a:gd name="connsiteY0" fmla="*/ 0 h 3816429"/>
                      <a:gd name="connsiteX1" fmla="*/ 9141778 w 9141778"/>
                      <a:gd name="connsiteY1" fmla="*/ 0 h 3816429"/>
                      <a:gd name="connsiteX2" fmla="*/ 9141778 w 9141778"/>
                      <a:gd name="connsiteY2" fmla="*/ 3816429 h 3816429"/>
                      <a:gd name="connsiteX3" fmla="*/ 0 w 9141778"/>
                      <a:gd name="connsiteY3" fmla="*/ 3816429 h 3816429"/>
                      <a:gd name="connsiteX4" fmla="*/ 0 w 9141778"/>
                      <a:gd name="connsiteY4" fmla="*/ 0 h 3816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1778" h="3816429" extrusionOk="0">
                        <a:moveTo>
                          <a:pt x="0" y="0"/>
                        </a:moveTo>
                        <a:cubicBezTo>
                          <a:pt x="2729868" y="118645"/>
                          <a:pt x="6128347" y="116012"/>
                          <a:pt x="9141778" y="0"/>
                        </a:cubicBezTo>
                        <a:cubicBezTo>
                          <a:pt x="9008896" y="1859390"/>
                          <a:pt x="9226729" y="3075588"/>
                          <a:pt x="9141778" y="3816429"/>
                        </a:cubicBezTo>
                        <a:cubicBezTo>
                          <a:pt x="5174503" y="3951029"/>
                          <a:pt x="3039390" y="3659233"/>
                          <a:pt x="0" y="3816429"/>
                        </a:cubicBezTo>
                        <a:cubicBezTo>
                          <a:pt x="-20187" y="2730029"/>
                          <a:pt x="-152480" y="10646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/>
            <a:endParaRPr lang="en-US" sz="1700" dirty="0">
              <a:solidFill>
                <a:srgbClr val="1F1F1F"/>
              </a:solidFill>
              <a:latin typeface="Helvetica Neue"/>
              <a:ea typeface="Calibri" panose="020F0502020204030204" pitchFamily="34" charset="0"/>
            </a:endParaRPr>
          </a:p>
          <a:p>
            <a:pPr marL="0" marR="0" algn="just"/>
            <a:r>
              <a:rPr lang="en-US" sz="1700" dirty="0">
                <a:solidFill>
                  <a:srgbClr val="1F1F1F"/>
                </a:solidFill>
                <a:latin typeface="Helvetica Neue"/>
                <a:ea typeface="Calibri" panose="020F0502020204030204" pitchFamily="34" charset="0"/>
              </a:rPr>
              <a:t>“</a:t>
            </a:r>
            <a:r>
              <a:rPr lang="en-US" sz="1700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Thank you for taking the time for the site visit on Tuesday at Grandview and La Puente High School.  As an educator who’s seen many, many classrooms, </a:t>
            </a:r>
            <a:r>
              <a:rPr lang="en-US" sz="1700" b="1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the upgrades, especially the floors and walls, look fantastic!  I was also thrilled to hear that my 9</a:t>
            </a:r>
            <a:r>
              <a:rPr lang="en-US" sz="1700" b="1" baseline="30000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th</a:t>
            </a:r>
            <a:r>
              <a:rPr lang="en-US" sz="1700" b="1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 grade daughter’s 1st period classroom at </a:t>
            </a:r>
            <a:r>
              <a:rPr lang="en-US" sz="1700" b="1" u="sng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Wilson High School </a:t>
            </a:r>
            <a:r>
              <a:rPr lang="en-US" sz="1700" b="1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will be getting the same treatment.</a:t>
            </a:r>
            <a:endParaRPr lang="en-US" dirty="0"/>
          </a:p>
        </p:txBody>
      </p:sp>
      <p:pic>
        <p:nvPicPr>
          <p:cNvPr id="8" name="Picture Placeholder 7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86BD23A7-8C32-BDC8-223E-EEDF056295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5054" b="25054"/>
          <a:stretch>
            <a:fillRect/>
          </a:stretch>
        </p:blipFill>
        <p:spPr>
          <a:xfrm>
            <a:off x="7195126" y="69404"/>
            <a:ext cx="4467927" cy="3046658"/>
          </a:xfrm>
        </p:spPr>
      </p:pic>
      <p:pic>
        <p:nvPicPr>
          <p:cNvPr id="19" name="Picture 18" descr="A classroom with chairs and a whiteboard&#10;&#10;Description automatically generated">
            <a:extLst>
              <a:ext uri="{FF2B5EF4-FFF2-40B4-BE49-F238E27FC236}">
                <a16:creationId xmlns:a16="http://schemas.microsoft.com/office/drawing/2014/main" id="{5A95A31B-CA5E-D475-C232-E451C680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53" y="2611917"/>
            <a:ext cx="2289483" cy="3052644"/>
          </a:xfrm>
          <a:prstGeom prst="rect">
            <a:avLst/>
          </a:prstGeom>
          <a:ln>
            <a:noFill/>
          </a:ln>
          <a:effectLst>
            <a:glow rad="190500">
              <a:schemeClr val="bg1"/>
            </a:glow>
          </a:effectLst>
        </p:spPr>
      </p:pic>
      <p:pic>
        <p:nvPicPr>
          <p:cNvPr id="10" name="Picture Placeholder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5D72222-DB43-543D-539A-1CDE9031C38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006" b="7006"/>
          <a:stretch>
            <a:fillRect/>
          </a:stretch>
        </p:blipFill>
        <p:spPr>
          <a:xfrm>
            <a:off x="1606493" y="4661510"/>
            <a:ext cx="2626358" cy="16940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588749-385F-5BBB-33B3-E57BEF6F17A0}"/>
              </a:ext>
            </a:extLst>
          </p:cNvPr>
          <p:cNvSpPr txBox="1"/>
          <p:nvPr/>
        </p:nvSpPr>
        <p:spPr>
          <a:xfrm>
            <a:off x="528947" y="2998426"/>
            <a:ext cx="8759205" cy="14773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/>
            <a:r>
              <a:rPr lang="en-US" sz="1800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Positive learning environments can make a big difference. I believe these upgrades will give instruction a real edge by fostering a more positive atmosphere for students and teachers alike.”</a:t>
            </a:r>
          </a:p>
          <a:p>
            <a:pPr marL="0" marR="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1F1F1F"/>
                </a:solidFill>
                <a:effectLst/>
                <a:latin typeface="Helvetica Neue"/>
                <a:ea typeface="Calibri" panose="020F0502020204030204" pitchFamily="34" charset="0"/>
              </a:rPr>
              <a:t>Jason Hinojosa,  </a:t>
            </a:r>
            <a:r>
              <a:rPr lang="en-US" sz="1800" dirty="0" err="1">
                <a:solidFill>
                  <a:srgbClr val="1F1F1F"/>
                </a:solidFill>
                <a:latin typeface="Helvetica Neue"/>
                <a:ea typeface="Calibri" panose="020F0502020204030204" pitchFamily="34" charset="0"/>
              </a:rPr>
              <a:t>C.B.O.C</a:t>
            </a:r>
            <a:r>
              <a:rPr lang="en-US" sz="1800" dirty="0">
                <a:solidFill>
                  <a:srgbClr val="1F1F1F"/>
                </a:solidFill>
                <a:latin typeface="Helvetica Neue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14" name="Picture 1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CC4289D-85C2-6DED-A907-997F5E428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189" y="3897174"/>
            <a:ext cx="3320205" cy="2458385"/>
          </a:xfrm>
          <a:prstGeom prst="rect">
            <a:avLst/>
          </a:prstGeom>
          <a:effectLst>
            <a:glow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147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6118332" cy="5863870"/>
            <a:chOff x="3637727" y="318999"/>
            <a:chExt cx="6118332" cy="5863870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3637727" y="5413428"/>
              <a:ext cx="6118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QUESTIONS &amp;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C2CDB-1574-1121-5892-F41D496C1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310495" y="1116589"/>
            <a:ext cx="5660013" cy="5073049"/>
            <a:chOff x="251485" y="1238596"/>
            <a:chExt cx="5660013" cy="50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485" y="1238596"/>
              <a:ext cx="5660013" cy="5073049"/>
            </a:xfrm>
            <a:prstGeom prst="rect">
              <a:avLst/>
            </a:prstGeom>
            <a:solidFill>
              <a:srgbClr val="482B75">
                <a:alpha val="34000"/>
              </a:srgbClr>
            </a:solidFill>
            <a:ln w="38100"/>
          </p:spPr>
        </p:pic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5EE1632-1BA6-02C0-FE45-D2CB73114A6F}"/>
                </a:ext>
              </a:extLst>
            </p:cNvPr>
            <p:cNvSpPr/>
            <p:nvPr/>
          </p:nvSpPr>
          <p:spPr>
            <a:xfrm>
              <a:off x="3984168" y="247335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490982" y="438396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965378" y="352713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679548" y="531354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FBD79A-76CC-2CA7-F23C-B4CFA7749FBD}"/>
                </a:ext>
              </a:extLst>
            </p:cNvPr>
            <p:cNvSpPr/>
            <p:nvPr/>
          </p:nvSpPr>
          <p:spPr>
            <a:xfrm>
              <a:off x="2223656" y="4642657"/>
              <a:ext cx="303414" cy="307571"/>
            </a:xfrm>
            <a:custGeom>
              <a:avLst/>
              <a:gdLst>
                <a:gd name="connsiteX0" fmla="*/ 0 w 282633"/>
                <a:gd name="connsiteY0" fmla="*/ 137160 h 274320"/>
                <a:gd name="connsiteX1" fmla="*/ 83128 w 282633"/>
                <a:gd name="connsiteY1" fmla="*/ 0 h 274320"/>
                <a:gd name="connsiteX2" fmla="*/ 191193 w 282633"/>
                <a:gd name="connsiteY2" fmla="*/ 37407 h 274320"/>
                <a:gd name="connsiteX3" fmla="*/ 282633 w 282633"/>
                <a:gd name="connsiteY3" fmla="*/ 274320 h 274320"/>
                <a:gd name="connsiteX4" fmla="*/ 124691 w 282633"/>
                <a:gd name="connsiteY4" fmla="*/ 224444 h 274320"/>
                <a:gd name="connsiteX5" fmla="*/ 0 w 282633"/>
                <a:gd name="connsiteY5" fmla="*/ 13716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633" h="274320">
                  <a:moveTo>
                    <a:pt x="0" y="137160"/>
                  </a:moveTo>
                  <a:lnTo>
                    <a:pt x="83128" y="0"/>
                  </a:lnTo>
                  <a:lnTo>
                    <a:pt x="191193" y="37407"/>
                  </a:lnTo>
                  <a:lnTo>
                    <a:pt x="282633" y="274320"/>
                  </a:lnTo>
                  <a:lnTo>
                    <a:pt x="124691" y="224444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rgbClr val="FFD6AC"/>
            </a:solidFill>
            <a:ln>
              <a:solidFill>
                <a:srgbClr val="FFD6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CFFCF1A-0970-69E2-BD56-D87BD71BF766}"/>
                </a:ext>
              </a:extLst>
            </p:cNvPr>
            <p:cNvSpPr/>
            <p:nvPr/>
          </p:nvSpPr>
          <p:spPr>
            <a:xfrm>
              <a:off x="2901142" y="5016731"/>
              <a:ext cx="299258" cy="207818"/>
            </a:xfrm>
            <a:custGeom>
              <a:avLst/>
              <a:gdLst>
                <a:gd name="connsiteX0" fmla="*/ 0 w 299258"/>
                <a:gd name="connsiteY0" fmla="*/ 149629 h 207818"/>
                <a:gd name="connsiteX1" fmla="*/ 91440 w 299258"/>
                <a:gd name="connsiteY1" fmla="*/ 8313 h 207818"/>
                <a:gd name="connsiteX2" fmla="*/ 174567 w 299258"/>
                <a:gd name="connsiteY2" fmla="*/ 0 h 207818"/>
                <a:gd name="connsiteX3" fmla="*/ 295102 w 299258"/>
                <a:gd name="connsiteY3" fmla="*/ 124691 h 207818"/>
                <a:gd name="connsiteX4" fmla="*/ 299258 w 299258"/>
                <a:gd name="connsiteY4" fmla="*/ 199505 h 207818"/>
                <a:gd name="connsiteX5" fmla="*/ 83127 w 299258"/>
                <a:gd name="connsiteY5" fmla="*/ 207818 h 207818"/>
                <a:gd name="connsiteX6" fmla="*/ 0 w 299258"/>
                <a:gd name="connsiteY6" fmla="*/ 149629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258" h="207818">
                  <a:moveTo>
                    <a:pt x="0" y="149629"/>
                  </a:moveTo>
                  <a:lnTo>
                    <a:pt x="91440" y="8313"/>
                  </a:lnTo>
                  <a:lnTo>
                    <a:pt x="174567" y="0"/>
                  </a:lnTo>
                  <a:lnTo>
                    <a:pt x="295102" y="124691"/>
                  </a:lnTo>
                  <a:lnTo>
                    <a:pt x="299258" y="199505"/>
                  </a:lnTo>
                  <a:lnTo>
                    <a:pt x="83127" y="207818"/>
                  </a:lnTo>
                  <a:lnTo>
                    <a:pt x="0" y="149629"/>
                  </a:lnTo>
                  <a:close/>
                </a:path>
              </a:pathLst>
            </a:custGeom>
            <a:solidFill>
              <a:srgbClr val="E6E3EA"/>
            </a:solidFill>
            <a:ln>
              <a:solidFill>
                <a:srgbClr val="E6E3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870672" y="528577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30842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40002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924335" y="37429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82B75">
                <a:alpha val="34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61854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2669816" y="40673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STIMSON</a:t>
              </a: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22660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427865" y="3354101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6619540" y="1020725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PREP FOR BID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 REVIEW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u="sng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DESIGN PROPOSAL PHASE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5970508" y="126108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6042552" y="2967033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5987628" y="1278018"/>
            <a:ext cx="559868" cy="530123"/>
          </a:xfrm>
          <a:prstGeom prst="ellipse">
            <a:avLst/>
          </a:prstGeom>
          <a:solidFill>
            <a:srgbClr val="482B75">
              <a:alpha val="34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05949CC6-E32B-FD70-3601-3D8D709F77F2}"/>
              </a:ext>
            </a:extLst>
          </p:cNvPr>
          <p:cNvSpPr/>
          <p:nvPr/>
        </p:nvSpPr>
        <p:spPr>
          <a:xfrm>
            <a:off x="4444518" y="180814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0865439B-B0B6-2821-C2CA-18EBC6E8A899}"/>
              </a:ext>
            </a:extLst>
          </p:cNvPr>
          <p:cNvSpPr/>
          <p:nvPr/>
        </p:nvSpPr>
        <p:spPr>
          <a:xfrm>
            <a:off x="3544082" y="227047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Oval 5">
            <a:extLst>
              <a:ext uri="{FF2B5EF4-FFF2-40B4-BE49-F238E27FC236}">
                <a16:creationId xmlns:a16="http://schemas.microsoft.com/office/drawing/2014/main" id="{4F2DC209-DB91-6BA5-A711-4660214CFC8B}"/>
              </a:ext>
            </a:extLst>
          </p:cNvPr>
          <p:cNvSpPr/>
          <p:nvPr/>
        </p:nvSpPr>
        <p:spPr>
          <a:xfrm>
            <a:off x="2738224" y="1773325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7" name="Oval 5">
            <a:extLst>
              <a:ext uri="{FF2B5EF4-FFF2-40B4-BE49-F238E27FC236}">
                <a16:creationId xmlns:a16="http://schemas.microsoft.com/office/drawing/2014/main" id="{7E187CB8-3397-516B-F6D5-9E4D8C9A65D7}"/>
              </a:ext>
            </a:extLst>
          </p:cNvPr>
          <p:cNvSpPr/>
          <p:nvPr/>
        </p:nvSpPr>
        <p:spPr>
          <a:xfrm>
            <a:off x="4518752" y="2416069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6" y="513966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259501" cy="3749543"/>
          </a:xfrm>
        </p:spPr>
        <p:txBody>
          <a:bodyPr/>
          <a:lstStyle/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latin typeface="Calibri"/>
                <a:ea typeface="Open Sans" pitchFamily="34"/>
                <a:cs typeface="Arial" pitchFamily="34"/>
              </a:rPr>
              <a:t> 1. 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Construction Documents to DSA </a:t>
            </a:r>
            <a:r>
              <a:rPr lang="en-US" sz="12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1/23/2024</a:t>
            </a:r>
            <a:r>
              <a:rPr lang="en-US" sz="1200" dirty="0">
                <a:solidFill>
                  <a:srgbClr val="C00000"/>
                </a:solidFill>
              </a:rPr>
              <a:t>   	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 Back-Check with DSA 4/29/2024</a:t>
            </a:r>
            <a:endParaRPr lang="en-US" sz="1200" dirty="0">
              <a:solidFill>
                <a:srgbClr val="C00000"/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2. California ES 		Construction Documents to DSA </a:t>
            </a:r>
            <a:r>
              <a:rPr lang="en-US" sz="12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1/23/2024</a:t>
            </a:r>
            <a:r>
              <a:rPr lang="en-US" sz="1200" dirty="0">
                <a:solidFill>
                  <a:srgbClr val="C00000"/>
                </a:solidFill>
              </a:rPr>
              <a:t>  	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 Back-Check with DSA  5/6/2024</a:t>
            </a:r>
            <a:endParaRPr lang="en-US" sz="1200" b="0" i="0" u="none" strike="noStrike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/>
              <a:t> </a:t>
            </a:r>
            <a:endParaRPr lang="en-US" sz="1200" dirty="0">
              <a:solidFill>
                <a:srgbClr val="C00000"/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200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at DSA </a:t>
            </a:r>
            <a:r>
              <a:rPr lang="en-US" sz="1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3/12/2024</a:t>
            </a:r>
            <a:r>
              <a:rPr lang="en-US" sz="1200" dirty="0"/>
              <a:t> 		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Plan Check Completion  TBD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4. Grazide ES 			Construction Documents at DSA </a:t>
            </a:r>
            <a:r>
              <a:rPr lang="en-US" sz="1200" kern="0" dirty="0">
                <a:solidFill>
                  <a:srgbClr val="BF9000"/>
                </a:solidFill>
                <a:latin typeface="Calibri"/>
                <a:ea typeface="Open Sans" pitchFamily="34"/>
                <a:cs typeface="Arial" pitchFamily="34"/>
              </a:rPr>
              <a:t>3/12/2024 	</a:t>
            </a: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	</a:t>
            </a: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DSA Plan </a:t>
            </a:r>
            <a:r>
              <a:rPr lang="en-US" sz="1200" kern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Check </a:t>
            </a: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R</a:t>
            </a:r>
            <a:r>
              <a:rPr lang="en-US" sz="1200" kern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eturned </a:t>
            </a: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4/182024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Winter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C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5. Kwis ES 	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Development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Development                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7. Palm ES 	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8. Valinda ES 	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9. Fairgrove K-8 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Development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10. Orange Grove MS 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solidFill>
                <a:srgbClr val="C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11. Sierra Vista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Contract Awarded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12. Sparks ES	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Contract Awarded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Summer -Fall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solidFill>
                <a:srgbClr val="C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13. Wing Lane ES		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Contract Awarded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Design Proposal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Fall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schemeClr val="accent6">
                  <a:lumMod val="75000"/>
                </a:schemeClr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3" y="133109"/>
            <a:ext cx="8259501" cy="504140"/>
          </a:xfrm>
        </p:spPr>
        <p:txBody>
          <a:bodyPr/>
          <a:lstStyle/>
          <a:p>
            <a:r>
              <a:rPr lang="en-US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5488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096000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6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77800">
              <a:srgbClr val="FFC000"/>
            </a:glow>
            <a:softEdge rad="0"/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26AABF1-F633-AB05-1DC0-A65787921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835663"/>
              </p:ext>
            </p:extLst>
          </p:nvPr>
        </p:nvGraphicFramePr>
        <p:xfrm>
          <a:off x="1436914" y="5026835"/>
          <a:ext cx="7916092" cy="133945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77143">
                  <a:extLst>
                    <a:ext uri="{9D8B030D-6E8A-4147-A177-3AD203B41FA5}">
                      <a16:colId xmlns:a16="http://schemas.microsoft.com/office/drawing/2014/main" val="1165638938"/>
                    </a:ext>
                  </a:extLst>
                </a:gridCol>
                <a:gridCol w="2107474">
                  <a:extLst>
                    <a:ext uri="{9D8B030D-6E8A-4147-A177-3AD203B41FA5}">
                      <a16:colId xmlns:a16="http://schemas.microsoft.com/office/drawing/2014/main" val="2740725360"/>
                    </a:ext>
                  </a:extLst>
                </a:gridCol>
                <a:gridCol w="3631475">
                  <a:extLst>
                    <a:ext uri="{9D8B030D-6E8A-4147-A177-3AD203B41FA5}">
                      <a16:colId xmlns:a16="http://schemas.microsoft.com/office/drawing/2014/main" val="2809338794"/>
                    </a:ext>
                  </a:extLst>
                </a:gridCol>
              </a:tblGrid>
              <a:tr h="172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940743"/>
                  </a:ext>
                </a:extLst>
              </a:tr>
              <a:tr h="264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9936637"/>
                  </a:ext>
                </a:extLst>
              </a:tr>
              <a:tr h="264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7630434"/>
                  </a:ext>
                </a:extLst>
              </a:tr>
              <a:tr h="264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9818788"/>
                  </a:ext>
                </a:extLst>
              </a:tr>
              <a:tr h="264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3212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801521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Workman Classroom </a:t>
            </a:r>
          </a:p>
          <a:p>
            <a:r>
              <a:rPr lang="en-US" sz="3200" b="1"/>
              <a:t>Phase 2: Punch List Pending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855F6-0AA1-FA95-B990-FB4A92CBCEB3}"/>
              </a:ext>
            </a:extLst>
          </p:cNvPr>
          <p:cNvGrpSpPr/>
          <p:nvPr/>
        </p:nvGrpSpPr>
        <p:grpSpPr>
          <a:xfrm>
            <a:off x="5626281" y="1216501"/>
            <a:ext cx="834648" cy="1328951"/>
            <a:chOff x="7301202" y="647487"/>
            <a:chExt cx="834648" cy="1328951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047B33A5-2006-C9E6-D5C0-A213B6678657}"/>
                </a:ext>
              </a:extLst>
            </p:cNvPr>
            <p:cNvSpPr/>
            <p:nvPr/>
          </p:nvSpPr>
          <p:spPr>
            <a:xfrm>
              <a:off x="7394762" y="647487"/>
              <a:ext cx="668151" cy="132895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B2C703-0CC8-AE3E-1013-0D9DCA7C3E38}"/>
                </a:ext>
              </a:extLst>
            </p:cNvPr>
            <p:cNvSpPr txBox="1"/>
            <p:nvPr/>
          </p:nvSpPr>
          <p:spPr>
            <a:xfrm>
              <a:off x="7301202" y="1085850"/>
              <a:ext cx="834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Before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1D0BD01-032E-2E73-1B36-85A197B66E8D}"/>
              </a:ext>
            </a:extLst>
          </p:cNvPr>
          <p:cNvGrpSpPr/>
          <p:nvPr/>
        </p:nvGrpSpPr>
        <p:grpSpPr>
          <a:xfrm>
            <a:off x="4363755" y="2250159"/>
            <a:ext cx="1394169" cy="607887"/>
            <a:chOff x="4415245" y="2659350"/>
            <a:chExt cx="1394169" cy="60788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C6EF7E04-CA3E-0689-C254-32495C2E32FB}"/>
                </a:ext>
              </a:extLst>
            </p:cNvPr>
            <p:cNvSpPr/>
            <p:nvPr/>
          </p:nvSpPr>
          <p:spPr>
            <a:xfrm rot="5400000">
              <a:off x="4811884" y="2269706"/>
              <a:ext cx="600892" cy="139416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EB91C4-1DCC-4C8B-F890-639D28F6EA4E}"/>
                </a:ext>
              </a:extLst>
            </p:cNvPr>
            <p:cNvSpPr txBox="1"/>
            <p:nvPr/>
          </p:nvSpPr>
          <p:spPr>
            <a:xfrm>
              <a:off x="4800831" y="2659350"/>
              <a:ext cx="6681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After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3AE116-EFBC-82C5-1B2D-D86DF3B0425F}"/>
              </a:ext>
            </a:extLst>
          </p:cNvPr>
          <p:cNvSpPr txBox="1"/>
          <p:nvPr/>
        </p:nvSpPr>
        <p:spPr>
          <a:xfrm>
            <a:off x="6255935" y="3987950"/>
            <a:ext cx="135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Room A-20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7324" b="7324"/>
          <a:stretch/>
        </p:blipFill>
        <p:spPr>
          <a:xfrm rot="10800000">
            <a:off x="6387992" y="256324"/>
            <a:ext cx="5523427" cy="3535744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303126" y="2882049"/>
            <a:ext cx="5792874" cy="3736512"/>
          </a:xfrm>
        </p:spPr>
      </p:pic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3246953" y="5712486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5" y="1250395"/>
            <a:ext cx="4590328" cy="2927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82046" y="4129255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WILSON HIGH SCHOOL</a:t>
            </a:r>
          </a:p>
          <a:p>
            <a:r>
              <a:rPr lang="en-US" sz="1400" b="1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547" y="2619752"/>
            <a:ext cx="4396591" cy="2967841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80214" y="704881"/>
            <a:ext cx="3734446" cy="2933146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7901095" y="3854104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 descr="A room with yellow doors and wood floors&#10;&#10;Description automatically generated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4" b="31263"/>
          <a:stretch/>
        </p:blipFill>
        <p:spPr>
          <a:xfrm>
            <a:off x="1873188" y="1209675"/>
            <a:ext cx="7998781" cy="5460130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2026195" y="5772150"/>
            <a:ext cx="813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Wilson HS Phase 1  Classroom C-12 Complete</a:t>
            </a: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4492" b="4492"/>
          <a:stretch/>
        </p:blipFill>
        <p:spPr>
          <a:xfrm>
            <a:off x="7037388" y="42863"/>
            <a:ext cx="5154612" cy="3429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2805777" y="3284535"/>
            <a:ext cx="5154613" cy="3324822"/>
          </a:xfr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74356"/>
            <a:ext cx="5155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Los Altos HS Phase 1 Classroom B-4. Before and During Demo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A070BD4-D7FE-F5CF-FF3D-DDB48DD6F7BD}"/>
              </a:ext>
            </a:extLst>
          </p:cNvPr>
          <p:cNvSpPr/>
          <p:nvPr/>
        </p:nvSpPr>
        <p:spPr>
          <a:xfrm>
            <a:off x="6214948" y="433159"/>
            <a:ext cx="854983" cy="13301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A0C6B-CCED-3A9E-C1AA-4B80BF635FD1}"/>
              </a:ext>
            </a:extLst>
          </p:cNvPr>
          <p:cNvSpPr txBox="1"/>
          <p:nvPr/>
        </p:nvSpPr>
        <p:spPr>
          <a:xfrm>
            <a:off x="6214948" y="913577"/>
            <a:ext cx="1021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Before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5AEFBB-DAFC-8B21-1145-C7C02F4546BF}"/>
              </a:ext>
            </a:extLst>
          </p:cNvPr>
          <p:cNvGrpSpPr/>
          <p:nvPr/>
        </p:nvGrpSpPr>
        <p:grpSpPr>
          <a:xfrm>
            <a:off x="4681070" y="2659350"/>
            <a:ext cx="1417809" cy="607887"/>
            <a:chOff x="4415245" y="2659350"/>
            <a:chExt cx="1417809" cy="60788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00EEE0E-087F-7A56-8A5E-2CD8239F4471}"/>
                </a:ext>
              </a:extLst>
            </p:cNvPr>
            <p:cNvSpPr/>
            <p:nvPr/>
          </p:nvSpPr>
          <p:spPr>
            <a:xfrm rot="5400000">
              <a:off x="4811884" y="2269706"/>
              <a:ext cx="600892" cy="139416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1AFA4F-309B-C50A-53EE-C5A20AEC1DF1}"/>
                </a:ext>
              </a:extLst>
            </p:cNvPr>
            <p:cNvSpPr txBox="1"/>
            <p:nvPr/>
          </p:nvSpPr>
          <p:spPr>
            <a:xfrm>
              <a:off x="4811286" y="2659350"/>
              <a:ext cx="1021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After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F467E-AC03-3C52-1E69-02E13D1B85ED}"/>
              </a:ext>
            </a:extLst>
          </p:cNvPr>
          <p:cNvGrpSpPr/>
          <p:nvPr/>
        </p:nvGrpSpPr>
        <p:grpSpPr>
          <a:xfrm>
            <a:off x="2806637" y="4976397"/>
            <a:ext cx="5149931" cy="365760"/>
            <a:chOff x="2806637" y="4976397"/>
            <a:chExt cx="5149931" cy="36576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E69145-1F75-E039-FDA9-EF1FCF46665E}"/>
                </a:ext>
              </a:extLst>
            </p:cNvPr>
            <p:cNvSpPr/>
            <p:nvPr/>
          </p:nvSpPr>
          <p:spPr>
            <a:xfrm>
              <a:off x="2806637" y="4978970"/>
              <a:ext cx="3717800" cy="198335"/>
            </a:xfrm>
            <a:custGeom>
              <a:avLst/>
              <a:gdLst>
                <a:gd name="connsiteX0" fmla="*/ 2576 w 3060020"/>
                <a:gd name="connsiteY0" fmla="*/ 103031 h 167426"/>
                <a:gd name="connsiteX1" fmla="*/ 3060020 w 3060020"/>
                <a:gd name="connsiteY1" fmla="*/ 0 h 167426"/>
                <a:gd name="connsiteX2" fmla="*/ 3060020 w 3060020"/>
                <a:gd name="connsiteY2" fmla="*/ 48940 h 167426"/>
                <a:gd name="connsiteX3" fmla="*/ 0 w 3060020"/>
                <a:gd name="connsiteY3" fmla="*/ 167426 h 167426"/>
                <a:gd name="connsiteX4" fmla="*/ 2576 w 3060020"/>
                <a:gd name="connsiteY4" fmla="*/ 103031 h 16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0020" h="167426">
                  <a:moveTo>
                    <a:pt x="2576" y="103031"/>
                  </a:moveTo>
                  <a:lnTo>
                    <a:pt x="3060020" y="0"/>
                  </a:lnTo>
                  <a:lnTo>
                    <a:pt x="3060020" y="48940"/>
                  </a:lnTo>
                  <a:lnTo>
                    <a:pt x="0" y="167426"/>
                  </a:lnTo>
                  <a:lnTo>
                    <a:pt x="2576" y="103031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6F380D8-BEFA-1C23-D633-80CECAB0770D}"/>
                </a:ext>
              </a:extLst>
            </p:cNvPr>
            <p:cNvSpPr/>
            <p:nvPr/>
          </p:nvSpPr>
          <p:spPr>
            <a:xfrm>
              <a:off x="6524437" y="4976397"/>
              <a:ext cx="1432131" cy="365760"/>
            </a:xfrm>
            <a:custGeom>
              <a:avLst/>
              <a:gdLst>
                <a:gd name="connsiteX0" fmla="*/ 0 w 1432131"/>
                <a:gd name="connsiteY0" fmla="*/ 0 h 365760"/>
                <a:gd name="connsiteX1" fmla="*/ 1432131 w 1432131"/>
                <a:gd name="connsiteY1" fmla="*/ 278184 h 365760"/>
                <a:gd name="connsiteX2" fmla="*/ 1426979 w 1432131"/>
                <a:gd name="connsiteY2" fmla="*/ 365760 h 365760"/>
                <a:gd name="connsiteX3" fmla="*/ 7728 w 1432131"/>
                <a:gd name="connsiteY3" fmla="*/ 69546 h 365760"/>
                <a:gd name="connsiteX4" fmla="*/ 0 w 1432131"/>
                <a:gd name="connsiteY4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2131" h="365760">
                  <a:moveTo>
                    <a:pt x="0" y="0"/>
                  </a:moveTo>
                  <a:lnTo>
                    <a:pt x="1432131" y="278184"/>
                  </a:lnTo>
                  <a:lnTo>
                    <a:pt x="1426979" y="365760"/>
                  </a:lnTo>
                  <a:lnTo>
                    <a:pt x="7728" y="69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fe3aab37c91e6a1e6463c3550f1d0c38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1db8b7307c94507558b5fe5719c797b5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A7D6F9-00DE-4A22-8E94-6C120597305D}">
  <ds:schemaRefs>
    <ds:schemaRef ds:uri="39523770-d282-4544-8201-76b538a78dc4"/>
    <ds:schemaRef ds:uri="39881851-c737-49f1-b9ea-00d1f26389c6"/>
    <ds:schemaRef ds:uri="58e345d1-c838-49cc-ab64-bb3af95fcdde"/>
    <ds:schemaRef ds:uri="5b2024f3-884f-4624-a9d6-b46cbe71bb99"/>
    <ds:schemaRef ds:uri="987f61a9-7acf-4490-8be6-0b6be447ef27"/>
    <ds:schemaRef ds:uri="ba587033-c552-4685-b642-42a7346cc66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6DCAED-C526-428C-A022-453FAD6406A2}">
  <ds:schemaRefs>
    <ds:schemaRef ds:uri="39523770-d282-4544-8201-76b538a78dc4"/>
    <ds:schemaRef ds:uri="39881851-c737-49f1-b9ea-00d1f26389c6"/>
    <ds:schemaRef ds:uri="ba587033-c552-4685-b642-42a7346cc6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581</Words>
  <Application>Microsoft Office PowerPoint</Application>
  <PresentationFormat>Widescreen</PresentationFormat>
  <Paragraphs>132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Helvetica Neue</vt:lpstr>
      <vt:lpstr>Office Theme</vt:lpstr>
      <vt:lpstr>Measure BB Bond</vt:lpstr>
      <vt:lpstr>HLPUSD MEASURE BB - SUMMARY SCHOOLS IN PROGRESS </vt:lpstr>
      <vt:lpstr>PHASE B PROGRESS</vt:lpstr>
      <vt:lpstr>HIGH SCHOOL REFRESH PROJECTS</vt:lpstr>
      <vt:lpstr>HIGH SCHOOL REFRESH GROUP 1 </vt:lpstr>
      <vt:lpstr>REFRESH GROUP 1</vt:lpstr>
      <vt:lpstr>HIGH SCHOOL REFRESH GROUP 2 </vt:lpstr>
      <vt:lpstr>REFRESH GROUP 2</vt:lpstr>
      <vt:lpstr>REFRESH GROUP 2</vt:lpstr>
      <vt:lpstr>C.B.O.C. SITE TOUR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Edith Martinez</cp:lastModifiedBy>
  <cp:revision>5</cp:revision>
  <dcterms:created xsi:type="dcterms:W3CDTF">2022-06-29T16:34:34Z</dcterms:created>
  <dcterms:modified xsi:type="dcterms:W3CDTF">2024-05-02T14:50:09Z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