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30"/>
  </p:notesMasterIdLst>
  <p:handoutMasterIdLst>
    <p:handoutMasterId r:id="rId31"/>
  </p:handoutMasterIdLst>
  <p:sldIdLst>
    <p:sldId id="654" r:id="rId6"/>
    <p:sldId id="718" r:id="rId7"/>
    <p:sldId id="749" r:id="rId8"/>
    <p:sldId id="750" r:id="rId9"/>
    <p:sldId id="735" r:id="rId10"/>
    <p:sldId id="738" r:id="rId11"/>
    <p:sldId id="732" r:id="rId12"/>
    <p:sldId id="744" r:id="rId13"/>
    <p:sldId id="743" r:id="rId14"/>
    <p:sldId id="734" r:id="rId15"/>
    <p:sldId id="736" r:id="rId16"/>
    <p:sldId id="728" r:id="rId17"/>
    <p:sldId id="747" r:id="rId18"/>
    <p:sldId id="737" r:id="rId19"/>
    <p:sldId id="742" r:id="rId20"/>
    <p:sldId id="688" r:id="rId21"/>
    <p:sldId id="745" r:id="rId22"/>
    <p:sldId id="746" r:id="rId23"/>
    <p:sldId id="722" r:id="rId24"/>
    <p:sldId id="730" r:id="rId25"/>
    <p:sldId id="721" r:id="rId26"/>
    <p:sldId id="708" r:id="rId27"/>
    <p:sldId id="719" r:id="rId28"/>
    <p:sldId id="685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05C778-2582-4791-8514-4D1F495C5EDA}">
          <p14:sldIdLst>
            <p14:sldId id="654"/>
            <p14:sldId id="718"/>
            <p14:sldId id="749"/>
            <p14:sldId id="750"/>
            <p14:sldId id="735"/>
            <p14:sldId id="738"/>
            <p14:sldId id="732"/>
            <p14:sldId id="744"/>
            <p14:sldId id="743"/>
            <p14:sldId id="734"/>
            <p14:sldId id="736"/>
            <p14:sldId id="728"/>
            <p14:sldId id="747"/>
            <p14:sldId id="737"/>
            <p14:sldId id="742"/>
            <p14:sldId id="688"/>
            <p14:sldId id="745"/>
            <p14:sldId id="746"/>
            <p14:sldId id="722"/>
            <p14:sldId id="730"/>
            <p14:sldId id="721"/>
            <p14:sldId id="708"/>
            <p14:sldId id="719"/>
            <p14:sldId id="6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D9CDD2-6989-6ABC-49F8-BDB7C0A8C8D4}" name="Erik Wong" initials="EW" userId="S::ewong@hlpusd.k12.ca.us::32b660ea-ca2e-4ded-b5ea-f95e5b42e69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Wong" initials="EW" lastIdx="31" clrIdx="0">
    <p:extLst>
      <p:ext uri="{19B8F6BF-5375-455C-9EA6-DF929625EA0E}">
        <p15:presenceInfo xmlns:p15="http://schemas.microsoft.com/office/powerpoint/2012/main" userId="S-1-5-21-1967866684-18703725-1786346777-168823" providerId="AD"/>
      </p:ext>
    </p:extLst>
  </p:cmAuthor>
  <p:cmAuthor id="2" name="Jessica Morley" initials="JM" lastIdx="4" clrIdx="1">
    <p:extLst>
      <p:ext uri="{19B8F6BF-5375-455C-9EA6-DF929625EA0E}">
        <p15:presenceInfo xmlns:p15="http://schemas.microsoft.com/office/powerpoint/2012/main" userId="S::jmorley@ccorpusa.com::fe3d5e02-dd94-4931-b0ca-ea0c9dd2b57f" providerId="AD"/>
      </p:ext>
    </p:extLst>
  </p:cmAuthor>
  <p:cmAuthor id="3" name="Belen Bobadilla" initials="BB" lastIdx="22" clrIdx="2">
    <p:extLst>
      <p:ext uri="{19B8F6BF-5375-455C-9EA6-DF929625EA0E}">
        <p15:presenceInfo xmlns:p15="http://schemas.microsoft.com/office/powerpoint/2012/main" userId="S-1-5-21-1967866684-18703725-1786346777-2155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4C22"/>
    <a:srgbClr val="E7E7E7"/>
    <a:srgbClr val="00863D"/>
    <a:srgbClr val="029FEE"/>
    <a:srgbClr val="EA6716"/>
    <a:srgbClr val="A8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ABC1B-FE5C-4BF7-921C-313FD045898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318D6-3A14-48EC-AE14-08E957E8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2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r">
              <a:defRPr sz="1200"/>
            </a:lvl1pPr>
          </a:lstStyle>
          <a:p>
            <a:fld id="{8556C83C-6E88-4ECE-941C-85B77B183B9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8" tIns="46145" rIns="92288" bIns="461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2288" tIns="46145" rIns="92288" bIns="461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r">
              <a:defRPr sz="1200"/>
            </a:lvl1pPr>
          </a:lstStyle>
          <a:p>
            <a:fld id="{E14466A9-CC9C-4502-9BE4-BA31B2D7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evening </a:t>
            </a:r>
            <a:r>
              <a:rPr lang="en-US" dirty="0" err="1"/>
              <a:t>Ma’dam</a:t>
            </a:r>
            <a:r>
              <a:rPr lang="en-US" dirty="0"/>
              <a:t> President, Ms. Christine Salazar, Distinguish Board Members; Superintendent, Dr. Jimenez, Executive Cabinet, Colleagues, and community members.  </a:t>
            </a:r>
          </a:p>
          <a:p>
            <a:endParaRPr lang="en-US" dirty="0"/>
          </a:p>
          <a:p>
            <a:r>
              <a:rPr lang="en-US" dirty="0"/>
              <a:t>A special greetings to our Principals, Administrators, staff member who are joining us via the virtual platform.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466A9-CC9C-4502-9BE4-BA31B2D7E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Los Altos High School, expected to begin in July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45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72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Los Altos High School, expected to begin in July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15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34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93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92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en-US" dirty="0" err="1">
                <a:solidFill>
                  <a:srgbClr val="000000"/>
                </a:solidFill>
              </a:rPr>
              <a:t>Kwis</a:t>
            </a:r>
            <a:r>
              <a:rPr lang="en-US" dirty="0">
                <a:solidFill>
                  <a:srgbClr val="000000"/>
                </a:solidFill>
              </a:rPr>
              <a:t> Baseball – Will be Re-Bid, uncertified entry was added to scope of work into the project. </a:t>
            </a:r>
          </a:p>
          <a:p>
            <a:r>
              <a:rPr lang="en-US" dirty="0">
                <a:solidFill>
                  <a:srgbClr val="000000"/>
                </a:solidFill>
              </a:rPr>
              <a:t>Cedarlane Portable – In design phase with PBK architecture. Soils samples being conducted. </a:t>
            </a:r>
          </a:p>
          <a:p>
            <a:r>
              <a:rPr lang="en-US" dirty="0">
                <a:solidFill>
                  <a:srgbClr val="000000"/>
                </a:solidFill>
              </a:rPr>
              <a:t>Willow Adult School = Two Story Building continues to be under construction.  It coming along very well.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44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F17EB-6143-31BC-FBBF-87820451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930C3-F235-F77E-BE9B-3152CF059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30CE0-7B46-2C08-6E3C-A5E927EAA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r>
              <a:rPr lang="en-US"/>
              <a:t>Amar- In DSA, waiting for approval</a:t>
            </a:r>
          </a:p>
          <a:p>
            <a:r>
              <a:rPr lang="en-US"/>
              <a:t>LAHS-	HVAC- </a:t>
            </a:r>
          </a:p>
          <a:p>
            <a:r>
              <a:rPr lang="en-US"/>
              <a:t>	Press Box- working on the rehabilitation for DSA Approval</a:t>
            </a:r>
          </a:p>
          <a:p>
            <a:r>
              <a:rPr lang="en-US"/>
              <a:t>LPHS- Addressing DSA comments and awaiting approval</a:t>
            </a:r>
          </a:p>
          <a:p>
            <a:r>
              <a:rPr lang="en-US"/>
              <a:t>WIHS- Addressing DSA comments and awaiting approval</a:t>
            </a:r>
          </a:p>
          <a:p>
            <a:r>
              <a:rPr lang="en-US"/>
              <a:t>Wing Lane- Project Bid,  waiting for Board Approval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F7659-07AB-19C9-6C0E-AEED9EA313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69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7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6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0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87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2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07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01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87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7/18/2024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40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6" y="6043615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10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7/18/2024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40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7475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/>
          <a:lstStyle>
            <a:lvl1pPr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7/18/2024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>
              <a:defRPr/>
            </a:pPr>
            <a:fld id="{758633C0-3EDB-47ED-B0FC-29511389E8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7642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7/18/2024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48059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7/18/2024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616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7/18/2024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764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7/18/2024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21415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33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7/18/2024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1446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2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4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9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1" y="2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7/18/2024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447800" cy="663575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FBCE7EF8-B793-4593-9A0A-4B6792D84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2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5029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7/18/2024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758633C0-3EDB-47ED-B0FC-29511389E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7/18/2024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7/18/2024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7/18/2024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7/18/2024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7/18/2024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7/18/2024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FBCE7EF8-B793-4593-9A0A-4B6792D84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7/18/2024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71" r:id="rId3"/>
    <p:sldLayoutId id="2147483668" r:id="rId4"/>
    <p:sldLayoutId id="2147483667" r:id="rId5"/>
    <p:sldLayoutId id="2147483666" r:id="rId6"/>
    <p:sldLayoutId id="2147483672" r:id="rId7"/>
    <p:sldLayoutId id="2147483665" r:id="rId8"/>
    <p:sldLayoutId id="2147483673" r:id="rId9"/>
  </p:sldLayoutIdLst>
  <p:hf hdr="0" dt="0"/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8001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12573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7145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21717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42900" indent="-342900" algn="l" defTabSz="-13873163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2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7/18/2024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1" y="6248402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6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 dt="0"/>
  <p:txStyles>
    <p:titleStyle>
      <a:lvl1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2pPr>
      <a:lvl3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3pPr>
      <a:lvl4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4pPr>
      <a:lvl5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5pPr>
      <a:lvl6pPr marL="6000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6pPr>
      <a:lvl7pPr marL="9429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7pPr>
      <a:lvl8pPr marL="12858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8pPr>
      <a:lvl9pPr marL="16287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9pPr>
    </p:titleStyle>
    <p:bodyStyle>
      <a:lvl1pPr marL="257175" indent="-257175" algn="l" defTabSz="-10404872" rtl="0" eaLnBrk="0" fontAlgn="base" hangingPunct="0">
        <a:spcBef>
          <a:spcPts val="525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-10404872" rtl="0" eaLnBrk="0" fontAlgn="base" hangingPunct="0">
        <a:spcBef>
          <a:spcPts val="413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-10404872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0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8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399" y="271022"/>
            <a:ext cx="8915400" cy="1117745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cap="none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Rockwell" panose="02060603020205020403" pitchFamily="18" charset="0"/>
              </a:rPr>
              <a:t>HACIENDA LA PUENTE UNIFIED SCHOOL DISTRICT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158536"/>
            <a:ext cx="2209800" cy="616432"/>
          </a:xfrm>
        </p:spPr>
        <p:txBody>
          <a:bodyPr/>
          <a:lstStyle/>
          <a:p>
            <a:pPr algn="ctr" eaLnBrk="1" hangingPunct="1"/>
            <a:r>
              <a:rPr lang="en-US" sz="140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Rockwell"/>
              </a:rPr>
              <a:t>Regular Board Meeting July 18, 2024</a:t>
            </a:r>
          </a:p>
        </p:txBody>
      </p:sp>
      <p:sp>
        <p:nvSpPr>
          <p:cNvPr id="11272" name="Rectangle 3"/>
          <p:cNvSpPr txBox="1">
            <a:spLocks noChangeArrowheads="1"/>
          </p:cNvSpPr>
          <p:nvPr/>
        </p:nvSpPr>
        <p:spPr bwMode="auto">
          <a:xfrm>
            <a:off x="2376693" y="6089168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320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Rockwell" panose="02060603020205020403" pitchFamily="18" charset="0"/>
              </a:rPr>
              <a:t>Business Services</a:t>
            </a:r>
          </a:p>
        </p:txBody>
      </p:sp>
      <p:pic>
        <p:nvPicPr>
          <p:cNvPr id="16" name="Picture 2" descr="Equity &amp; Access Hom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9524"/>
          <a:stretch/>
        </p:blipFill>
        <p:spPr bwMode="auto">
          <a:xfrm>
            <a:off x="7961198" y="5984102"/>
            <a:ext cx="1106601" cy="8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66689391-BDBB-2736-830C-58A1A893DDA9}"/>
              </a:ext>
            </a:extLst>
          </p:cNvPr>
          <p:cNvSpPr txBox="1">
            <a:spLocks/>
          </p:cNvSpPr>
          <p:nvPr/>
        </p:nvSpPr>
        <p:spPr>
          <a:xfrm>
            <a:off x="0" y="5173536"/>
            <a:ext cx="9144000" cy="913146"/>
          </a:xfrm>
          <a:prstGeom prst="rect">
            <a:avLst/>
          </a:prstGeom>
        </p:spPr>
        <p:txBody>
          <a:bodyPr anchor="ctr"/>
          <a:lstStyle/>
          <a:p>
            <a:pPr algn="ctr"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US" sz="3500" b="1">
                <a:ln w="1905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Rockwell" panose="02060603020205020403" pitchFamily="18" charset="0"/>
              </a:rPr>
              <a:t>School Site Improvement Projects</a:t>
            </a:r>
          </a:p>
        </p:txBody>
      </p:sp>
      <p:pic>
        <p:nvPicPr>
          <p:cNvPr id="2" name="Picture 1" descr="A gold sign with a bridge and text&#10;&#10;Description automatically generated">
            <a:extLst>
              <a:ext uri="{FF2B5EF4-FFF2-40B4-BE49-F238E27FC236}">
                <a16:creationId xmlns:a16="http://schemas.microsoft.com/office/drawing/2014/main" id="{054C6F96-9438-89D9-0C9F-71DA53790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047" y="1502926"/>
            <a:ext cx="3878902" cy="3677052"/>
          </a:xfrm>
          <a:prstGeom prst="rect">
            <a:avLst/>
          </a:prstGeom>
        </p:spPr>
      </p:pic>
      <p:pic>
        <p:nvPicPr>
          <p:cNvPr id="3" name="Picture 2" descr="A logo of a tiger&#10;&#10;Description automatically generated">
            <a:extLst>
              <a:ext uri="{FF2B5EF4-FFF2-40B4-BE49-F238E27FC236}">
                <a16:creationId xmlns:a16="http://schemas.microsoft.com/office/drawing/2014/main" id="{63376D31-9B2A-A03C-A86F-22F79E3D1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38" y="1595032"/>
            <a:ext cx="1817451" cy="1712675"/>
          </a:xfrm>
          <a:prstGeom prst="rect">
            <a:avLst/>
          </a:prstGeom>
        </p:spPr>
      </p:pic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16255E62-8167-CB82-0CAA-F304594BA3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85" t="115" r="6879" b="-112"/>
          <a:stretch/>
        </p:blipFill>
        <p:spPr>
          <a:xfrm>
            <a:off x="564826" y="3429717"/>
            <a:ext cx="1715463" cy="1948521"/>
          </a:xfrm>
          <a:prstGeom prst="rect">
            <a:avLst/>
          </a:prstGeom>
        </p:spPr>
      </p:pic>
      <p:pic>
        <p:nvPicPr>
          <p:cNvPr id="5" name="Picture 4" descr="A logo of a wolf&#10;&#10;Description automatically generated">
            <a:extLst>
              <a:ext uri="{FF2B5EF4-FFF2-40B4-BE49-F238E27FC236}">
                <a16:creationId xmlns:a16="http://schemas.microsoft.com/office/drawing/2014/main" id="{F3FAC37A-9B12-44B2-52E8-32B0CF7DA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756" y="1600200"/>
            <a:ext cx="1943100" cy="1828800"/>
          </a:xfrm>
          <a:prstGeom prst="rect">
            <a:avLst/>
          </a:prstGeom>
        </p:spPr>
      </p:pic>
      <p:pic>
        <p:nvPicPr>
          <p:cNvPr id="6" name="Picture 5" descr="A black and orange logo&#10;&#10;Description automatically generated">
            <a:extLst>
              <a:ext uri="{FF2B5EF4-FFF2-40B4-BE49-F238E27FC236}">
                <a16:creationId xmlns:a16="http://schemas.microsoft.com/office/drawing/2014/main" id="{175DFCA8-C0AF-7DF6-066D-6EC65FEBA2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2756" y="3545732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1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ACEF-E6C4-5C88-D197-F485D244A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464296" cy="9906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200" dirty="0">
                <a:solidFill>
                  <a:schemeClr val="tx1"/>
                </a:solidFill>
                <a:latin typeface="Rockwell"/>
              </a:rPr>
              <a:t>as of July 18, 2024 </a:t>
            </a:r>
            <a:r>
              <a:rPr lang="en-US" sz="2000" b="1" dirty="0" err="1">
                <a:solidFill>
                  <a:srgbClr val="0070C0"/>
                </a:solidFill>
                <a:latin typeface="Rockwell"/>
              </a:rPr>
              <a:t>Lassalette</a:t>
            </a:r>
            <a:r>
              <a:rPr lang="en-US" sz="2000" b="1" dirty="0">
                <a:solidFill>
                  <a:srgbClr val="0070C0"/>
                </a:solidFill>
                <a:latin typeface="Rockwell"/>
              </a:rPr>
              <a:t> Elementary Child Development - Restroom Flooring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FB3A2-56A0-D8AB-25E5-08F9898DE277}"/>
              </a:ext>
            </a:extLst>
          </p:cNvPr>
          <p:cNvSpPr txBox="1"/>
          <p:nvPr/>
        </p:nvSpPr>
        <p:spPr>
          <a:xfrm>
            <a:off x="1461553" y="1602196"/>
            <a:ext cx="230428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Rockwell"/>
              </a:rPr>
              <a:t>BEFORE</a:t>
            </a:r>
          </a:p>
        </p:txBody>
      </p:sp>
      <p:pic>
        <p:nvPicPr>
          <p:cNvPr id="3" name="Picture 2" descr="A bathroom with a toilet and sink&#10;&#10;Description automatically generated">
            <a:extLst>
              <a:ext uri="{FF2B5EF4-FFF2-40B4-BE49-F238E27FC236}">
                <a16:creationId xmlns:a16="http://schemas.microsoft.com/office/drawing/2014/main" id="{94E9B599-2A46-85E0-5D5F-501CA9094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52202" y="2626964"/>
            <a:ext cx="4337050" cy="3266016"/>
          </a:xfrm>
          <a:prstGeom prst="rect">
            <a:avLst/>
          </a:prstGeom>
        </p:spPr>
      </p:pic>
      <p:pic>
        <p:nvPicPr>
          <p:cNvPr id="12" name="Content Placeholder 11" descr="A bathroom with a toilet and sink&#10;&#10;Description automatically generated">
            <a:extLst>
              <a:ext uri="{FF2B5EF4-FFF2-40B4-BE49-F238E27FC236}">
                <a16:creationId xmlns:a16="http://schemas.microsoft.com/office/drawing/2014/main" id="{E49932C1-3DF4-617A-6422-B209563757A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 rot="5400000">
            <a:off x="118533" y="2622550"/>
            <a:ext cx="4326468" cy="32766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789CD4-6868-751F-F73F-9FE1466DE7E8}"/>
              </a:ext>
            </a:extLst>
          </p:cNvPr>
          <p:cNvSpPr txBox="1"/>
          <p:nvPr/>
        </p:nvSpPr>
        <p:spPr>
          <a:xfrm>
            <a:off x="5847389" y="1596028"/>
            <a:ext cx="27305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0070C0"/>
                </a:solidFill>
                <a:latin typeface="Rockwell"/>
                <a:cs typeface="Arial"/>
              </a:rPr>
              <a:t>AFTER</a:t>
            </a:r>
            <a:endParaRPr lang="en-US" sz="2400" b="1">
              <a:solidFill>
                <a:srgbClr val="0070C0"/>
              </a:solidFill>
              <a:latin typeface="Rockwel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CD539-4816-640E-60FD-AA01E8F4E7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10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996327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600" dirty="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2250" dirty="0">
                <a:latin typeface="Rockwell"/>
              </a:rPr>
            </a:br>
            <a:r>
              <a:rPr lang="en-US" sz="2250" b="1" dirty="0">
                <a:solidFill>
                  <a:srgbClr val="0070C0"/>
                </a:solidFill>
                <a:latin typeface="Rockwell"/>
              </a:rPr>
              <a:t>Sierra Vista SSC - Front Office Counter</a:t>
            </a:r>
            <a:endParaRPr lang="en-US" sz="20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3" name="Picture 2" descr="A white desk with a chair in front of it&#10;&#10;Description automatically generated">
            <a:extLst>
              <a:ext uri="{FF2B5EF4-FFF2-40B4-BE49-F238E27FC236}">
                <a16:creationId xmlns:a16="http://schemas.microsoft.com/office/drawing/2014/main" id="{7903A7B2-3B77-FB08-4D9D-03812AE8F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61" r="7539" b="-284"/>
          <a:stretch/>
        </p:blipFill>
        <p:spPr>
          <a:xfrm>
            <a:off x="4630366" y="2337856"/>
            <a:ext cx="4227313" cy="3447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85FD52-D8CD-A5EF-F835-54257BA267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23" r="-1142" b="-284"/>
          <a:stretch/>
        </p:blipFill>
        <p:spPr>
          <a:xfrm>
            <a:off x="184826" y="2346798"/>
            <a:ext cx="4225392" cy="3438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259066-D89C-64E1-7CD5-A8A8AB4B179D}"/>
              </a:ext>
            </a:extLst>
          </p:cNvPr>
          <p:cNvSpPr txBox="1"/>
          <p:nvPr/>
        </p:nvSpPr>
        <p:spPr>
          <a:xfrm>
            <a:off x="3136314" y="1719635"/>
            <a:ext cx="30642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Rockwell"/>
                <a:cs typeface="Arial"/>
              </a:rPr>
              <a:t>NEW FRONT COUNTER</a:t>
            </a:r>
            <a:endParaRPr lang="en-US" b="1">
              <a:solidFill>
                <a:srgbClr val="0070C0"/>
              </a:solidFill>
              <a:latin typeface="Rockwell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C59754D-2B4A-300B-5C2E-29DA0E764FB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244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600" dirty="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250" b="1" dirty="0">
                <a:solidFill>
                  <a:srgbClr val="0070C0"/>
                </a:solidFill>
                <a:latin typeface="Rockwell"/>
              </a:rPr>
              <a:t>Districtwide - Banners</a:t>
            </a:r>
            <a:endParaRPr lang="en-US" sz="20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5" name="Picture 4" descr="A person a banner on a pole&#10;&#10;Description automatically generated">
            <a:extLst>
              <a:ext uri="{FF2B5EF4-FFF2-40B4-BE49-F238E27FC236}">
                <a16:creationId xmlns:a16="http://schemas.microsoft.com/office/drawing/2014/main" id="{1D9549E5-645E-7CF0-DCEE-E501B7F7F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99" t="11054" r="11724" b="-449"/>
          <a:stretch/>
        </p:blipFill>
        <p:spPr>
          <a:xfrm>
            <a:off x="153184" y="2839021"/>
            <a:ext cx="2351759" cy="3620367"/>
          </a:xfrm>
          <a:prstGeom prst="rect">
            <a:avLst/>
          </a:prstGeom>
        </p:spPr>
      </p:pic>
      <p:pic>
        <p:nvPicPr>
          <p:cNvPr id="3" name="Picture 2" descr="A black and orange logo&#10;&#10;Description automatically generated">
            <a:extLst>
              <a:ext uri="{FF2B5EF4-FFF2-40B4-BE49-F238E27FC236}">
                <a16:creationId xmlns:a16="http://schemas.microsoft.com/office/drawing/2014/main" id="{EFA8CFA7-E864-2E6A-72B0-F6F3FEED4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83" y="1551517"/>
            <a:ext cx="1255184" cy="1183217"/>
          </a:xfrm>
          <a:prstGeom prst="rect">
            <a:avLst/>
          </a:prstGeom>
        </p:spPr>
      </p:pic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A953C401-EEDE-1965-2274-20E31D011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104" y="1553104"/>
            <a:ext cx="1127127" cy="1180043"/>
          </a:xfrm>
          <a:prstGeom prst="rect">
            <a:avLst/>
          </a:prstGeom>
        </p:spPr>
      </p:pic>
      <p:pic>
        <p:nvPicPr>
          <p:cNvPr id="10" name="Picture 9" descr="A sign with a person&amp;#39;s face&#10;&#10;Description automatically generated">
            <a:extLst>
              <a:ext uri="{FF2B5EF4-FFF2-40B4-BE49-F238E27FC236}">
                <a16:creationId xmlns:a16="http://schemas.microsoft.com/office/drawing/2014/main" id="{2FD76E1F-16CD-9D99-3138-0F874A0E5B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13" t="73" r="7969" b="1301"/>
          <a:stretch/>
        </p:blipFill>
        <p:spPr>
          <a:xfrm rot="5400000">
            <a:off x="2509038" y="3131473"/>
            <a:ext cx="3617643" cy="3043690"/>
          </a:xfrm>
          <a:prstGeom prst="rect">
            <a:avLst/>
          </a:prstGeom>
        </p:spPr>
      </p:pic>
      <p:pic>
        <p:nvPicPr>
          <p:cNvPr id="12" name="Picture 11" descr="A black and orange logo&#10;&#10;Description automatically generated">
            <a:extLst>
              <a:ext uri="{FF2B5EF4-FFF2-40B4-BE49-F238E27FC236}">
                <a16:creationId xmlns:a16="http://schemas.microsoft.com/office/drawing/2014/main" id="{BF3E102F-6072-BCD3-6E84-0F3DB3D66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282" y="1551516"/>
            <a:ext cx="1255184" cy="1183217"/>
          </a:xfrm>
          <a:prstGeom prst="rect">
            <a:avLst/>
          </a:prstGeom>
        </p:spPr>
      </p:pic>
      <p:pic>
        <p:nvPicPr>
          <p:cNvPr id="11" name="Picture 10" descr="A banner with a person on it&#10;&#10;Description automatically generated">
            <a:extLst>
              <a:ext uri="{FF2B5EF4-FFF2-40B4-BE49-F238E27FC236}">
                <a16:creationId xmlns:a16="http://schemas.microsoft.com/office/drawing/2014/main" id="{D477943C-9F95-D25C-D422-16A2ECEA9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64" y="2839021"/>
            <a:ext cx="2718886" cy="3617644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8BCFCE-18E4-1DEA-9565-761DB5BDD6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41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7D3C75-F110-5193-99F5-E804EA7D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</a:rPr>
              <a:t>Projects In Progress 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2024-2025</a:t>
            </a:r>
          </a:p>
        </p:txBody>
      </p:sp>
      <p:pic>
        <p:nvPicPr>
          <p:cNvPr id="6" name="Picture 12" descr="Download In 16 Text Icons Work Yellow Computer HQ PNG Image | FreePNGImg">
            <a:extLst>
              <a:ext uri="{FF2B5EF4-FFF2-40B4-BE49-F238E27FC236}">
                <a16:creationId xmlns:a16="http://schemas.microsoft.com/office/drawing/2014/main" id="{339DE65E-BACC-A63D-90E3-67AEA7C64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t="6765" r="10527" b="10981"/>
          <a:stretch/>
        </p:blipFill>
        <p:spPr bwMode="auto">
          <a:xfrm>
            <a:off x="2516697" y="3048868"/>
            <a:ext cx="4228052" cy="228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F2DADC-48EB-E88E-64FC-7559DA9D1A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196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754922"/>
              </p:ext>
            </p:extLst>
          </p:nvPr>
        </p:nvGraphicFramePr>
        <p:xfrm>
          <a:off x="136187" y="1916348"/>
          <a:ext cx="8908792" cy="21413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5997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978093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7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5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39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Site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21055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Wedgeworth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K-5 Permanent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06/2025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4991464"/>
                  </a:ext>
                </a:extLst>
              </a:tr>
              <a:tr h="653351"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Los Altos High </a:t>
                      </a:r>
                    </a:p>
                    <a:p>
                      <a:pPr lvl="0" algn="l" rtl="0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School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Gym &amp; Locker Room HVAC 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(65 tons of temporary HVAC 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units have been installed)</a:t>
                      </a:r>
                      <a:r>
                        <a:rPr lang="en-US" sz="105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 </a:t>
                      </a:r>
                      <a:endParaRPr lang="en-US" sz="105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Approved</a:t>
                      </a:r>
                      <a:endParaRPr lang="en-US" sz="11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lvl="0" algn="ctr" rtl="0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In Progress</a:t>
                      </a:r>
                      <a:endParaRPr lang="en-US" sz="11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lvl="0" algn="ctr" rtl="0"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Facilities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defTabSz="914400" rtl="0"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12/2024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9500743"/>
                  </a:ext>
                </a:extLst>
              </a:tr>
              <a:tr h="49377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Cedarlane</a:t>
                      </a: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Academy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Portable Installation </a:t>
                      </a:r>
                      <a:endParaRPr lang="en-US" sz="11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100" b="1" i="0" u="none" strike="noStrike">
                        <a:solidFill>
                          <a:srgbClr val="0070C0"/>
                        </a:solidFill>
                        <a:effectLst/>
                        <a:latin typeface="TW Cen MT"/>
                      </a:endParaRPr>
                    </a:p>
                    <a:p>
                      <a:pPr algn="ctr" rtl="0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  <a:p>
                      <a:pPr lvl="0" algn="ctr">
                        <a:buNone/>
                      </a:pPr>
                      <a:endParaRPr lang="en-US" sz="1100" b="1" i="0" u="none" strike="noStrike">
                        <a:solidFill>
                          <a:srgbClr val="0070C0"/>
                        </a:solidFill>
                        <a:effectLst/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 </a:t>
                      </a:r>
                      <a:endParaRPr lang="en-US" sz="11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In Progress</a:t>
                      </a:r>
                      <a:endParaRPr lang="en-US" sz="11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0070C0"/>
                          </a:solidFill>
                          <a:latin typeface="TW Cen MT"/>
                        </a:rPr>
                        <a:t>Facilities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08/2024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660770"/>
                  </a:ext>
                </a:extLst>
              </a:tr>
              <a:tr h="371615"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100" b="1">
                          <a:solidFill>
                            <a:srgbClr val="0070C0"/>
                          </a:solidFill>
                          <a:latin typeface="TW Cen MT"/>
                        </a:rPr>
                        <a:t> Sparks Middle School 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>
                          <a:solidFill>
                            <a:srgbClr val="0070C0"/>
                          </a:solidFill>
                          <a:latin typeface="TW Cen MT"/>
                        </a:rPr>
                        <a:t> Front Office Counter 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>
                          <a:solidFill>
                            <a:srgbClr val="0070C0"/>
                          </a:solidFill>
                          <a:latin typeface="TW Cen MT"/>
                        </a:rPr>
                        <a:t>NA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>
                          <a:solidFill>
                            <a:srgbClr val="0070C0"/>
                          </a:solidFill>
                          <a:latin typeface="TW Cen MT"/>
                        </a:rPr>
                        <a:t>NA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 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>
                          <a:solidFill>
                            <a:srgbClr val="0070C0"/>
                          </a:solidFill>
                          <a:latin typeface="TW Cen MT"/>
                        </a:rPr>
                        <a:t>Pending 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>
                          <a:solidFill>
                            <a:srgbClr val="0070C0"/>
                          </a:solidFill>
                          <a:latin typeface="TW Cen MT"/>
                        </a:rPr>
                        <a:t>Facilities 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TBD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9750913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200" dirty="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D53BD-0A7C-FD32-501B-7738FE3A8453}"/>
              </a:ext>
            </a:extLst>
          </p:cNvPr>
          <p:cNvSpPr txBox="1"/>
          <p:nvPr/>
        </p:nvSpPr>
        <p:spPr>
          <a:xfrm>
            <a:off x="149390" y="1505933"/>
            <a:ext cx="18904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Facilities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A7200F-6581-9AAB-CFC0-7B0296885A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14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927408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Rockwell"/>
              </a:rPr>
              <a:t>Projects In Progress </a:t>
            </a:r>
            <a:r>
              <a:rPr lang="en-US" sz="3600" dirty="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2250" dirty="0">
                <a:latin typeface="Rockwell"/>
              </a:rPr>
            </a:br>
            <a:r>
              <a:rPr lang="en-US" sz="2000" b="1" dirty="0">
                <a:solidFill>
                  <a:srgbClr val="0070C0"/>
                </a:solidFill>
                <a:latin typeface="Rockwell"/>
              </a:rPr>
              <a:t>Los Altos High School - Locker Room</a:t>
            </a:r>
            <a:endParaRPr lang="en-US" sz="20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3" name="Picture 2" descr="IMG_6329[1].JPG">
            <a:extLst>
              <a:ext uri="{FF2B5EF4-FFF2-40B4-BE49-F238E27FC236}">
                <a16:creationId xmlns:a16="http://schemas.microsoft.com/office/drawing/2014/main" id="{512FA8BF-56D6-51B0-5B6F-CD42AE1D1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57" r="-61" b="-211"/>
          <a:stretch/>
        </p:blipFill>
        <p:spPr>
          <a:xfrm rot="5400000">
            <a:off x="4112368" y="1921821"/>
            <a:ext cx="4998140" cy="4551350"/>
          </a:xfrm>
          <a:prstGeom prst="rect">
            <a:avLst/>
          </a:prstGeom>
        </p:spPr>
      </p:pic>
      <p:pic>
        <p:nvPicPr>
          <p:cNvPr id="4" name="Picture 3" descr="IMG_6326[1].JPG">
            <a:extLst>
              <a:ext uri="{FF2B5EF4-FFF2-40B4-BE49-F238E27FC236}">
                <a16:creationId xmlns:a16="http://schemas.microsoft.com/office/drawing/2014/main" id="{C8CD1309-551B-BE3D-B176-4283F32BFD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67" t="1205" r="-1575" b="12431"/>
          <a:stretch/>
        </p:blipFill>
        <p:spPr>
          <a:xfrm rot="5400000">
            <a:off x="-233545" y="2236306"/>
            <a:ext cx="5055506" cy="399795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0DCD6-4038-8CB4-AD64-A7C76926F1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72136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244337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322707"/>
              </p:ext>
            </p:extLst>
          </p:nvPr>
        </p:nvGraphicFramePr>
        <p:xfrm>
          <a:off x="758757" y="2081718"/>
          <a:ext cx="7637924" cy="39257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34162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85613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981172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933933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101522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101522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265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Site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903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Amar Children's Center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Phase II of re-roofing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Facilities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0891069"/>
                  </a:ext>
                </a:extLst>
              </a:tr>
              <a:tr h="390346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W Cen MT"/>
                        </a:rPr>
                        <a:t>Baldwin Elementary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Phase II of re-roofing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2024877"/>
                  </a:ext>
                </a:extLst>
              </a:tr>
              <a:tr h="3903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W Cen MT"/>
                        </a:rPr>
                        <a:t>Dibble Adult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Phase II of re-roofing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319737"/>
                  </a:ext>
                </a:extLst>
              </a:tr>
              <a:tr h="390346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err="1">
                          <a:solidFill>
                            <a:schemeClr val="tx1"/>
                          </a:solidFill>
                          <a:latin typeface="TW Cen MT"/>
                        </a:rPr>
                        <a:t>Grazide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 Elementary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Phase II of re-roofing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2134906"/>
                  </a:ext>
                </a:extLst>
              </a:tr>
              <a:tr h="390346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Kwis Elementary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Phase II of re-roofing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261556"/>
                  </a:ext>
                </a:extLst>
              </a:tr>
              <a:tr h="390346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La Puente High School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Phase II of re-roofing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0739189"/>
                  </a:ext>
                </a:extLst>
              </a:tr>
              <a:tr h="390346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Los Molinos Elementary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Phase II of re-roofing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Facilities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7738906"/>
                  </a:ext>
                </a:extLst>
              </a:tr>
              <a:tr h="390346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Stimson Learning Center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Phase II of re-roofing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6683131"/>
                  </a:ext>
                </a:extLst>
              </a:tr>
              <a:tr h="390346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Wilson High School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Phase II of re-roofing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9750913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200">
                <a:solidFill>
                  <a:schemeClr val="tx1"/>
                </a:solidFill>
                <a:latin typeface="Rockwell"/>
              </a:rPr>
              <a:t>as of July 18, 2024</a:t>
            </a:r>
            <a:br>
              <a:rPr lang="en-US" sz="3200">
                <a:latin typeface="Rockwell"/>
              </a:rPr>
            </a:br>
            <a:endParaRPr lang="en-US" sz="3600">
              <a:solidFill>
                <a:schemeClr val="bg1"/>
              </a:solidFill>
              <a:latin typeface="TW Cen 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D53BD-0A7C-FD32-501B-7738FE3A8453}"/>
              </a:ext>
            </a:extLst>
          </p:cNvPr>
          <p:cNvSpPr txBox="1"/>
          <p:nvPr/>
        </p:nvSpPr>
        <p:spPr>
          <a:xfrm>
            <a:off x="149390" y="1505933"/>
            <a:ext cx="18904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Facilities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6DD5D-8D87-20F1-9574-B2FBB0C895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16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475065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59615-2030-CC63-BA27-0C328F9D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ckwell"/>
              </a:rPr>
              <a:t>Projects In Progress </a:t>
            </a:r>
            <a:r>
              <a:rPr lang="en-US" sz="3200" dirty="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3000" dirty="0">
                <a:latin typeface="TW Cen MT"/>
              </a:rPr>
            </a:br>
            <a:r>
              <a:rPr lang="en-US" sz="2000" b="1" dirty="0" err="1">
                <a:solidFill>
                  <a:srgbClr val="0070C0"/>
                </a:solidFill>
                <a:latin typeface="Rockwell"/>
              </a:rPr>
              <a:t>Kwis</a:t>
            </a:r>
            <a:r>
              <a:rPr lang="en-US" sz="2000" b="1" dirty="0">
                <a:solidFill>
                  <a:srgbClr val="0070C0"/>
                </a:solidFill>
                <a:latin typeface="Rockwell"/>
              </a:rPr>
              <a:t> Elementary - Roofing</a:t>
            </a:r>
          </a:p>
        </p:txBody>
      </p:sp>
      <p:pic>
        <p:nvPicPr>
          <p:cNvPr id="5" name="Content Placeholder 4" descr="A group of men wearing orange shirts and hats&#10;&#10;Description automatically generated">
            <a:extLst>
              <a:ext uri="{FF2B5EF4-FFF2-40B4-BE49-F238E27FC236}">
                <a16:creationId xmlns:a16="http://schemas.microsoft.com/office/drawing/2014/main" id="{FD676F0D-A83D-F99D-FAAA-1EEA4B5645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72931" y="2059192"/>
            <a:ext cx="4572000" cy="338731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3E4E4A-E269-3BA0-C7F6-3E730749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6086"/>
            <a:ext cx="4572000" cy="338082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8566E-FBE6-D65E-D345-EB785A71E6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17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144659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59615-2030-CC63-BA27-0C328F9D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ckwell"/>
              </a:rPr>
              <a:t>Projects In Progress </a:t>
            </a:r>
            <a:r>
              <a:rPr lang="en-US" sz="3200" dirty="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3000" dirty="0">
                <a:latin typeface="TW Cen MT"/>
              </a:rPr>
            </a:br>
            <a:r>
              <a:rPr lang="en-US" sz="2000" b="1" dirty="0">
                <a:solidFill>
                  <a:srgbClr val="0070C0"/>
                </a:solidFill>
                <a:latin typeface="Rockwell"/>
              </a:rPr>
              <a:t>Los Molinos Elementary - Roofing</a:t>
            </a:r>
          </a:p>
        </p:txBody>
      </p:sp>
      <p:pic>
        <p:nvPicPr>
          <p:cNvPr id="8" name="Content Placeholder 7" descr="A person in a hat and yellow shirt on a tarp&#10;&#10;Description automatically generated">
            <a:extLst>
              <a:ext uri="{FF2B5EF4-FFF2-40B4-BE49-F238E27FC236}">
                <a16:creationId xmlns:a16="http://schemas.microsoft.com/office/drawing/2014/main" id="{7926D457-C86A-1877-C7A5-89891BB869F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016"/>
          <a:stretch/>
        </p:blipFill>
        <p:spPr>
          <a:xfrm>
            <a:off x="266919" y="2208314"/>
            <a:ext cx="4159784" cy="3496660"/>
          </a:xfrm>
        </p:spPr>
      </p:pic>
      <p:pic>
        <p:nvPicPr>
          <p:cNvPr id="9" name="Picture 8" descr="A roof of a building&#10;&#10;Description automatically generated">
            <a:extLst>
              <a:ext uri="{FF2B5EF4-FFF2-40B4-BE49-F238E27FC236}">
                <a16:creationId xmlns:a16="http://schemas.microsoft.com/office/drawing/2014/main" id="{4D3387A5-718E-C4C0-685C-E715C3917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14" r="5136" b="870"/>
          <a:stretch/>
        </p:blipFill>
        <p:spPr>
          <a:xfrm>
            <a:off x="4572000" y="2208315"/>
            <a:ext cx="4436358" cy="349666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6F3F5-4556-FA0B-9C83-388100FC7D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18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776084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522268"/>
              </p:ext>
            </p:extLst>
          </p:nvPr>
        </p:nvGraphicFramePr>
        <p:xfrm>
          <a:off x="149390" y="2006450"/>
          <a:ext cx="8845219" cy="25002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9410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571105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5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Site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456099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100" b="1" dirty="0">
                          <a:solidFill>
                            <a:srgbClr val="0033CC"/>
                          </a:solidFill>
                          <a:latin typeface="TW Cen MT"/>
                        </a:rPr>
                        <a:t> </a:t>
                      </a:r>
                      <a:r>
                        <a:rPr lang="fr-FR" sz="1100" b="1" dirty="0" err="1">
                          <a:solidFill>
                            <a:srgbClr val="0033CC"/>
                          </a:solidFill>
                          <a:latin typeface="TW Cen MT"/>
                        </a:rPr>
                        <a:t>Winglane</a:t>
                      </a:r>
                      <a:r>
                        <a:rPr lang="fr-FR" sz="1100" b="1" dirty="0">
                          <a:solidFill>
                            <a:srgbClr val="0033CC"/>
                          </a:solidFill>
                          <a:latin typeface="TW Cen MT"/>
                        </a:rPr>
                        <a:t> Elementary</a:t>
                      </a:r>
                    </a:p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100" b="1" dirty="0">
                          <a:solidFill>
                            <a:srgbClr val="0033CC"/>
                          </a:solidFill>
                          <a:latin typeface="TW Cen MT"/>
                        </a:rPr>
                        <a:t> Head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 Portable Installation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1" dirty="0">
                        <a:solidFill>
                          <a:srgbClr val="0033CC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33CC"/>
                          </a:solidFill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dirty="0">
                          <a:solidFill>
                            <a:srgbClr val="0033CC"/>
                          </a:solidFill>
                          <a:latin typeface="TW Cen MT"/>
                        </a:rPr>
                        <a:t>Child</a:t>
                      </a:r>
                      <a:endParaRPr lang="en-US" b="1" dirty="0">
                        <a:solidFill>
                          <a:srgbClr val="0033CC"/>
                        </a:solidFill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dirty="0">
                          <a:solidFill>
                            <a:srgbClr val="0033CC"/>
                          </a:solidFill>
                          <a:latin typeface="TW Cen MT"/>
                        </a:rPr>
                        <a:t> Development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07/2024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782553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 Nelson Elementary </a:t>
                      </a:r>
                    </a:p>
                    <a:p>
                      <a:pPr algn="l" rtl="0" fontAlgn="t"/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 Head Start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Playground,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Shade Structure, &amp;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Accessibility Path of Travel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In Progress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Child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 Development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0898551"/>
                  </a:ext>
                </a:extLst>
              </a:tr>
              <a:tr h="2000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TW Cen MT"/>
                        </a:rPr>
                        <a:t>Fairgrove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W Cen MT"/>
                        </a:rPr>
                        <a:t> Academy 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W Cen MT"/>
                        </a:rPr>
                        <a:t>Head Start 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Playground &amp;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Shade Structure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In Progress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Child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 Development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6148969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 Workman Elementary </a:t>
                      </a:r>
                    </a:p>
                    <a:p>
                      <a:pPr algn="l" rtl="0" fontAlgn="t"/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 Head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Playground &amp; Accessibility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Path of Travel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In Progress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Child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 Development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5037385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W Cen MT"/>
                        </a:rPr>
                        <a:t>Amar Children’s Center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Entry Security Project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Pending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Child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 Development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7266322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20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3600"/>
            </a:b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23913-F1D4-854E-CAF1-761DB79A1196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10E87-30C9-F0BD-FDBD-2C115336B3E8}"/>
              </a:ext>
            </a:extLst>
          </p:cNvPr>
          <p:cNvSpPr txBox="1"/>
          <p:nvPr/>
        </p:nvSpPr>
        <p:spPr>
          <a:xfrm>
            <a:off x="0" y="1591515"/>
            <a:ext cx="23426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Child Development 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772C9-A98A-9524-B306-FA1348D77AB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19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357055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253165"/>
              </p:ext>
            </p:extLst>
          </p:nvPr>
        </p:nvGraphicFramePr>
        <p:xfrm>
          <a:off x="621195" y="1776619"/>
          <a:ext cx="7836385" cy="281106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37958">
                  <a:extLst>
                    <a:ext uri="{9D8B030D-6E8A-4147-A177-3AD203B41FA5}">
                      <a16:colId xmlns:a16="http://schemas.microsoft.com/office/drawing/2014/main" val="424237653"/>
                    </a:ext>
                  </a:extLst>
                </a:gridCol>
                <a:gridCol w="3006017">
                  <a:extLst>
                    <a:ext uri="{9D8B030D-6E8A-4147-A177-3AD203B41FA5}">
                      <a16:colId xmlns:a16="http://schemas.microsoft.com/office/drawing/2014/main" val="3307290488"/>
                    </a:ext>
                  </a:extLst>
                </a:gridCol>
                <a:gridCol w="1691730">
                  <a:extLst>
                    <a:ext uri="{9D8B030D-6E8A-4147-A177-3AD203B41FA5}">
                      <a16:colId xmlns:a16="http://schemas.microsoft.com/office/drawing/2014/main" val="3419027078"/>
                    </a:ext>
                  </a:extLst>
                </a:gridCol>
                <a:gridCol w="1400680">
                  <a:extLst>
                    <a:ext uri="{9D8B030D-6E8A-4147-A177-3AD203B41FA5}">
                      <a16:colId xmlns:a16="http://schemas.microsoft.com/office/drawing/2014/main" val="366681332"/>
                    </a:ext>
                  </a:extLst>
                </a:gridCol>
              </a:tblGrid>
              <a:tr h="2898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Item Description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Funding Source </a:t>
                      </a:r>
                      <a:endParaRPr lang="en-US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Completed Date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5677163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Los Altos Elementary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Basketball Court Restriping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05/2024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792516695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Valinda School of Academics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Basketball Court Restriping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05/2024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785093669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Grandview College Preparatory Academy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 Kitchen Upgrade 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 (Serving Areas and Walls) 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Facilities 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05/2024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608279708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Palm Elementary 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 Campus Safety Fencing 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06/2024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523419217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La Puente High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 Little Theatre Improvement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CTE Grant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06/2024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415332350"/>
                  </a:ext>
                </a:extLst>
              </a:tr>
              <a:tr h="240926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Nelson Elementary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Child Development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 Restroom Flooring 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Child Development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06/2024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691569935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dirty="0" err="1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Lassalette</a:t>
                      </a:r>
                      <a:r>
                        <a:rPr lang="en-US" sz="10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Elementary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Child Development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 Restroom Flooring 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Child Development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06/2024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751112394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Sierra Vista SSC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  <a:latin typeface="TW Cen MT"/>
                        </a:rPr>
                        <a:t> Front Office Counter </a:t>
                      </a:r>
                      <a:endParaRPr lang="en-US" sz="1000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Child Development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06/2024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884161539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Wilson High School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 Little Theatre Improvement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CTE Grant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07/2024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024327246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Districtwide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 Banners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</a:rPr>
                        <a:t>Facilities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70C0"/>
                          </a:solidFill>
                        </a:rPr>
                        <a:t>07/2024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947688701"/>
                  </a:ext>
                </a:extLst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0" y="348585"/>
            <a:ext cx="8406571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4000" b="1">
                <a:solidFill>
                  <a:schemeClr val="tx1"/>
                </a:solidFill>
                <a:latin typeface="Rockwell"/>
              </a:rPr>
              <a:t>PROJECT COMPLETE LIST</a:t>
            </a:r>
            <a:r>
              <a:rPr lang="en-US" sz="3000" b="1">
                <a:solidFill>
                  <a:schemeClr val="tx1"/>
                </a:solidFill>
                <a:latin typeface="Rockwell"/>
              </a:rPr>
              <a:t> </a:t>
            </a:r>
            <a:endParaRPr lang="en-US" sz="3000" b="1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pic>
        <p:nvPicPr>
          <p:cNvPr id="2052" name="Picture 4" descr="tnmcorps courthouse pilot project user gu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629" y="196219"/>
            <a:ext cx="1493023" cy="9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2196" y="6596174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741496"/>
            <a:ext cx="8411652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2023-2024/2025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16516-79C5-3428-B8D2-0072AE93E1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02997" y="6462411"/>
            <a:ext cx="5421313" cy="365125"/>
          </a:xfrm>
        </p:spPr>
        <p:txBody>
          <a:bodyPr/>
          <a:lstStyle/>
          <a:p>
            <a:r>
              <a:rPr lang="en-US" b="1">
                <a:latin typeface="Tw Cen M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27472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32" y="201070"/>
            <a:ext cx="8760615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ckwell"/>
              </a:rPr>
              <a:t>Projects in Progress </a:t>
            </a:r>
            <a:r>
              <a:rPr lang="en-US" sz="3200" dirty="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4000" dirty="0">
                <a:latin typeface="Rockwell" panose="02060603020205020403" pitchFamily="18" charset="0"/>
              </a:rPr>
            </a:br>
            <a:r>
              <a:rPr lang="en-US" sz="2100" b="1" dirty="0" err="1">
                <a:solidFill>
                  <a:srgbClr val="0070C0"/>
                </a:solidFill>
                <a:latin typeface="Rockwell"/>
              </a:rPr>
              <a:t>Winglane</a:t>
            </a:r>
            <a:r>
              <a:rPr lang="en-US" sz="2100" b="1" dirty="0">
                <a:solidFill>
                  <a:srgbClr val="0070C0"/>
                </a:solidFill>
                <a:latin typeface="Rockwell"/>
              </a:rPr>
              <a:t> Elementary Head Start Portable Installation- Demolition</a:t>
            </a:r>
            <a:endParaRPr lang="en-US" sz="21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 descr="A building with a pile of debris&#10;&#10;Description automatically generated">
            <a:extLst>
              <a:ext uri="{FF2B5EF4-FFF2-40B4-BE49-F238E27FC236}">
                <a16:creationId xmlns:a16="http://schemas.microsoft.com/office/drawing/2014/main" id="{35EF76F3-37FC-FAAB-0C94-5F3FAFC861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4" r="-1617" b="7643"/>
          <a:stretch/>
        </p:blipFill>
        <p:spPr>
          <a:xfrm>
            <a:off x="230200" y="1825114"/>
            <a:ext cx="3605773" cy="23184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E9C869-84EE-2DC5-5130-BB50347A3F1A}"/>
              </a:ext>
            </a:extLst>
          </p:cNvPr>
          <p:cNvSpPr txBox="1"/>
          <p:nvPr/>
        </p:nvSpPr>
        <p:spPr>
          <a:xfrm>
            <a:off x="5172024" y="1492017"/>
            <a:ext cx="206654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Rockwell"/>
                <a:cs typeface="Arial"/>
              </a:rPr>
              <a:t>AFTER</a:t>
            </a:r>
          </a:p>
          <a:p>
            <a:pPr algn="ctr"/>
            <a:endParaRPr lang="en-US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FD4F89-94D1-72E6-BBD3-922C177D228C}"/>
              </a:ext>
            </a:extLst>
          </p:cNvPr>
          <p:cNvSpPr txBox="1"/>
          <p:nvPr/>
        </p:nvSpPr>
        <p:spPr>
          <a:xfrm>
            <a:off x="1320977" y="1492017"/>
            <a:ext cx="116891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Rockwell"/>
                <a:cs typeface="Arial"/>
              </a:rPr>
              <a:t>BEFORE</a:t>
            </a:r>
            <a:endParaRPr lang="en-US" b="1" dirty="0">
              <a:solidFill>
                <a:srgbClr val="0070C0"/>
              </a:solidFill>
              <a:latin typeface="Rockwell"/>
            </a:endParaRPr>
          </a:p>
        </p:txBody>
      </p:sp>
      <p:pic>
        <p:nvPicPr>
          <p:cNvPr id="3" name="Picture 2" descr="A building with a slide&#10;&#10;Description automatically generated">
            <a:extLst>
              <a:ext uri="{FF2B5EF4-FFF2-40B4-BE49-F238E27FC236}">
                <a16:creationId xmlns:a16="http://schemas.microsoft.com/office/drawing/2014/main" id="{CAA40FE5-9E3A-76FA-F439-E9F91E56CB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621" b="34509"/>
          <a:stretch/>
        </p:blipFill>
        <p:spPr>
          <a:xfrm>
            <a:off x="3899081" y="1781191"/>
            <a:ext cx="4582583" cy="2354169"/>
          </a:xfrm>
          <a:prstGeom prst="rect">
            <a:avLst/>
          </a:prstGeom>
        </p:spPr>
      </p:pic>
      <p:pic>
        <p:nvPicPr>
          <p:cNvPr id="5" name="Picture 4" descr="A building with a ramp&#10;&#10;Description automatically generated">
            <a:extLst>
              <a:ext uri="{FF2B5EF4-FFF2-40B4-BE49-F238E27FC236}">
                <a16:creationId xmlns:a16="http://schemas.microsoft.com/office/drawing/2014/main" id="{34729F9F-54EA-1BAA-9C30-7108A3E0BE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72" t="3107" r="9574" b="28171"/>
          <a:stretch/>
        </p:blipFill>
        <p:spPr>
          <a:xfrm>
            <a:off x="3891326" y="4234103"/>
            <a:ext cx="4591198" cy="2361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9A7E2-F09A-D1A9-F34E-A63EA94775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04" t="16193" r="7879" b="20695"/>
          <a:stretch/>
        </p:blipFill>
        <p:spPr>
          <a:xfrm>
            <a:off x="153549" y="4237492"/>
            <a:ext cx="3597384" cy="2354604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FCF58C-383F-FF03-84A9-15DA265E8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51634" y="6491591"/>
            <a:ext cx="5421313" cy="365125"/>
          </a:xfrm>
        </p:spPr>
        <p:txBody>
          <a:bodyPr/>
          <a:lstStyle/>
          <a:p>
            <a:r>
              <a:rPr lang="en-US" sz="105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399252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515397"/>
              </p:ext>
            </p:extLst>
          </p:nvPr>
        </p:nvGraphicFramePr>
        <p:xfrm>
          <a:off x="149390" y="3917714"/>
          <a:ext cx="8845219" cy="14586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5647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04868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5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Site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66835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Willow 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 Marquee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latin typeface="TW Cen MT"/>
                        </a:rPr>
                        <a:t>Pending</a:t>
                      </a:r>
                      <a:endParaRPr lang="en-US" sz="1100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>
                          <a:solidFill>
                            <a:srgbClr val="0070C0"/>
                          </a:solidFill>
                        </a:rPr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782553"/>
                  </a:ext>
                </a:extLst>
              </a:tr>
              <a:tr h="33159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Dibble 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Admin Upgrade</a:t>
                      </a:r>
                      <a:endParaRPr lang="en-US" sz="1100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1" i="0" u="none" strike="noStrike" kern="120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>
                          <a:solidFill>
                            <a:srgbClr val="0070C0"/>
                          </a:solidFill>
                        </a:rPr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5895554"/>
                  </a:ext>
                </a:extLst>
              </a:tr>
              <a:tr h="33159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Center for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              </a:t>
                      </a: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Performing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Arts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Construction of NEW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Performing                   Arts Center @ Temple Academy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Adult Ed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5455193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05874"/>
            <a:ext cx="9144000" cy="891454"/>
          </a:xfrm>
        </p:spPr>
        <p:txBody>
          <a:bodyPr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200">
                <a:solidFill>
                  <a:schemeClr val="tx1"/>
                </a:solidFill>
                <a:latin typeface="Rockwell"/>
              </a:rPr>
              <a:t>as of July 18,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23913-F1D4-854E-CAF1-761DB79A1196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8AF3E-64F1-840F-FBB1-56599E7D3011}"/>
              </a:ext>
            </a:extLst>
          </p:cNvPr>
          <p:cNvSpPr txBox="1"/>
          <p:nvPr/>
        </p:nvSpPr>
        <p:spPr>
          <a:xfrm>
            <a:off x="70949" y="3425118"/>
            <a:ext cx="208703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Adult Education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4A54D6E-FDAE-5904-D693-670D65F0E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987838"/>
              </p:ext>
            </p:extLst>
          </p:nvPr>
        </p:nvGraphicFramePr>
        <p:xfrm>
          <a:off x="149390" y="2071004"/>
          <a:ext cx="8845219" cy="8557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57863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803214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968209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51858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u="none" strike="noStrike">
                          <a:solidFill>
                            <a:srgbClr val="FFFFFF"/>
                          </a:solidFill>
                          <a:effectLst/>
                        </a:rPr>
                        <a:t>Funding</a:t>
                      </a:r>
                      <a:r>
                        <a:rPr lang="en-US" sz="1100" b="1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37127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1100" b="1" u="none" strike="noStrike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Lassalette</a:t>
                      </a:r>
                      <a:r>
                        <a:rPr lang="en-US" sz="11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Elementary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11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Inclusive</a:t>
                      </a:r>
                      <a:r>
                        <a:rPr lang="en-US" sz="11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 Playground</a:t>
                      </a:r>
                      <a:endParaRPr 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>
                          <a:solidFill>
                            <a:srgbClr val="0070C0"/>
                          </a:solidFill>
                          <a:effectLst/>
                        </a:rPr>
                        <a:t>NA</a:t>
                      </a:r>
                      <a:endParaRPr lang="en-US" sz="11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>
                          <a:solidFill>
                            <a:srgbClr val="0070C0"/>
                          </a:solidFill>
                          <a:effectLst/>
                        </a:rPr>
                        <a:t>NA</a:t>
                      </a:r>
                      <a:endParaRPr lang="en-US" sz="11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>
                          <a:solidFill>
                            <a:srgbClr val="0070C0"/>
                          </a:solidFill>
                          <a:effectLst/>
                        </a:rPr>
                        <a:t>Complete</a:t>
                      </a:r>
                      <a:endParaRPr lang="en-US" sz="11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u="none" strike="noStrike" kern="1200">
                          <a:solidFill>
                            <a:srgbClr val="0070C0"/>
                          </a:solidFill>
                          <a:effectLst/>
                        </a:rPr>
                        <a:t>Pending</a:t>
                      </a:r>
                      <a:endParaRPr lang="en-US" sz="1100" b="1" i="0" u="none" strike="noStrike" kern="120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</a:rPr>
                        <a:t>Special Ed</a:t>
                      </a: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u="none" strike="noStrike" kern="1200" dirty="0">
                          <a:solidFill>
                            <a:srgbClr val="0070C0"/>
                          </a:solidFill>
                          <a:effectLst/>
                        </a:rPr>
                        <a:t>TBD</a:t>
                      </a:r>
                      <a:endParaRPr lang="en-US" sz="1100" b="1" i="0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469670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9277D07-DC23-6D73-9D21-82F607FF5085}"/>
              </a:ext>
            </a:extLst>
          </p:cNvPr>
          <p:cNvSpPr txBox="1"/>
          <p:nvPr/>
        </p:nvSpPr>
        <p:spPr>
          <a:xfrm>
            <a:off x="70949" y="1596467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Special</a:t>
            </a:r>
            <a:r>
              <a:rPr lang="en-US" dirty="0"/>
              <a:t> </a:t>
            </a:r>
            <a:r>
              <a:rPr lang="en-US" b="1" dirty="0"/>
              <a:t>Education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E4D858-BEE3-5D60-9EF5-11B8DB5C08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5268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97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112031"/>
              </p:ext>
            </p:extLst>
          </p:nvPr>
        </p:nvGraphicFramePr>
        <p:xfrm>
          <a:off x="149391" y="1974700"/>
          <a:ext cx="8845219" cy="22286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29168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607737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34013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4110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869182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968209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5862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8897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District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Office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Warehouse Freezer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90955632"/>
                  </a:ext>
                </a:extLst>
              </a:tr>
              <a:tr h="269293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Wilson High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Kitchen Modernization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  <a:endParaRPr kumimoji="0"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04500300"/>
                  </a:ext>
                </a:extLst>
              </a:tr>
              <a:tr h="396111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Mesa Robles Middle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Kitchen Renovation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  <a:endParaRPr kumimoji="0"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74657555"/>
                  </a:ext>
                </a:extLst>
              </a:tr>
              <a:tr h="396111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Baldwin Academy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Kitchen Renovation  -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Three Compartment Sink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Installation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  <a:endParaRPr kumimoji="0"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87963874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20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4000">
                <a:latin typeface="TW Cen MT"/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B572C9-2E1F-33F3-ED3E-06CAFF91E67D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75318-27BD-9B36-5C94-F80B651FE0C5}"/>
              </a:ext>
            </a:extLst>
          </p:cNvPr>
          <p:cNvSpPr txBox="1"/>
          <p:nvPr/>
        </p:nvSpPr>
        <p:spPr>
          <a:xfrm>
            <a:off x="149391" y="1554748"/>
            <a:ext cx="25678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Nutrition Services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41CBF-CC91-F244-BFC4-C3958D4494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22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527116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D4AC6-E9AE-F38F-A952-0D31C29CF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7A04BCF-D7D7-9B53-1774-F89D72A19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31433"/>
              </p:ext>
            </p:extLst>
          </p:nvPr>
        </p:nvGraphicFramePr>
        <p:xfrm>
          <a:off x="254000" y="1926166"/>
          <a:ext cx="8643075" cy="32976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73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8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2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97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69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Site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Item Description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Architect Plans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DSA Approval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Procurement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Est.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Construct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Target Completion Date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31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Districtwide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HVAC System Replacement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4" marR="9524" marT="9524" marB="0"/>
                </a:tc>
                <a:extLst>
                  <a:ext uri="{0D108BD9-81ED-4DB2-BD59-A6C34878D82A}">
                    <a16:rowId xmlns:a16="http://schemas.microsoft.com/office/drawing/2014/main" val="1474156274"/>
                  </a:ext>
                </a:extLst>
              </a:tr>
              <a:tr h="24831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Kwis</a:t>
                      </a: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Elementary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Baseball Fields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Approved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4" marR="9524" marT="9524" marB="0"/>
                </a:tc>
                <a:extLst>
                  <a:ext uri="{0D108BD9-81ED-4DB2-BD59-A6C34878D82A}">
                    <a16:rowId xmlns:a16="http://schemas.microsoft.com/office/drawing/2014/main" val="4180267712"/>
                  </a:ext>
                </a:extLst>
              </a:tr>
              <a:tr h="24831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Los Altos High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Stadium Press Box &amp; Bleachers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97985727"/>
                  </a:ext>
                </a:extLst>
              </a:tr>
              <a:tr h="34143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La Puente High</a:t>
                      </a:r>
                    </a:p>
                    <a:p>
                      <a:pPr algn="l" rtl="0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Custom Shade Structure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In Process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50971856"/>
                  </a:ext>
                </a:extLst>
              </a:tr>
              <a:tr h="24831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Wilson High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Stadium Press Box &amp; Bleachers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49650723"/>
                  </a:ext>
                </a:extLst>
              </a:tr>
              <a:tr h="920750"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Workman High School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Phase II Stadium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Baseball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Field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(Phase I Track &amp; Field and Softball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Field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Complete) OPTION 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Approved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Estimated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TBD (14-18 months after Board approval of the Bid)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10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6586763"/>
                  </a:ext>
                </a:extLst>
              </a:tr>
              <a:tr h="5079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Workman High School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i="0" u="none" strike="noStrike" baseline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Shade Structure, Wall, &amp; Lighting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70C0"/>
                          </a:solidFill>
                        </a:rPr>
                        <a:t>TBD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TBD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82669943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9147177-5886-272F-4277-889ABC01249B}"/>
              </a:ext>
            </a:extLst>
          </p:cNvPr>
          <p:cNvSpPr txBox="1"/>
          <p:nvPr/>
        </p:nvSpPr>
        <p:spPr>
          <a:xfrm>
            <a:off x="0" y="6534571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D21D0-1A95-6215-B6CF-DB34F5E0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78" y="108568"/>
            <a:ext cx="8861640" cy="990600"/>
          </a:xfrm>
        </p:spPr>
        <p:txBody>
          <a:bodyPr/>
          <a:lstStyle/>
          <a:p>
            <a:pPr algn="ctr"/>
            <a:br>
              <a:rPr lang="en-US" sz="2800">
                <a:latin typeface="Rockwell" panose="02060603020205020403" pitchFamily="18" charset="0"/>
              </a:rPr>
            </a:br>
            <a:r>
              <a:rPr lang="en-US" sz="3200" b="1">
                <a:solidFill>
                  <a:schemeClr val="tx1"/>
                </a:solidFill>
                <a:latin typeface="Rockwell"/>
              </a:rPr>
              <a:t>Facilities Upcoming Projects</a:t>
            </a:r>
            <a:r>
              <a:rPr lang="en-US" sz="3600">
                <a:solidFill>
                  <a:schemeClr val="tx1"/>
                </a:solidFill>
                <a:latin typeface="TW Cen MT"/>
              </a:rPr>
              <a:t>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D22A5-F72B-5BCE-5FC5-7A9DA1C917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23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3372858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537606"/>
            <a:ext cx="9144000" cy="9405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>
                <a:latin typeface="Rockwell"/>
              </a:rPr>
              <a:t>Next Report – August 22, 2024</a:t>
            </a:r>
            <a:endParaRPr lang="en-US" sz="3800" i="1">
              <a:latin typeface="Rockwell"/>
            </a:endParaRPr>
          </a:p>
          <a:p>
            <a:pPr marL="0" indent="0" algn="ctr">
              <a:buNone/>
            </a:pPr>
            <a:endParaRPr lang="en-US" i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F4AE6D-A237-27E2-FAC9-931D6E90BD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24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320568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000" dirty="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250" b="1" dirty="0">
                <a:solidFill>
                  <a:srgbClr val="0070C0"/>
                </a:solidFill>
                <a:latin typeface="Rockwell"/>
              </a:rPr>
              <a:t>Los Altos Elementary - Restriping Basketball Courts</a:t>
            </a:r>
            <a:endParaRPr lang="en-US" sz="20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Autofit/>
          </a:bodyPr>
          <a:lstStyle/>
          <a:p>
            <a:pPr algn="r">
              <a:defRPr/>
            </a:pPr>
            <a:fld id="{A645BE55-96CF-4A88-9826-854F6BE1054F}" type="slidenum">
              <a:rPr lang="en-US" sz="1050" dirty="0" smtClean="0">
                <a:solidFill>
                  <a:schemeClr val="tx1"/>
                </a:solidFill>
                <a:latin typeface="Tw Cen MT"/>
              </a:rPr>
              <a:pPr algn="r">
                <a:defRPr/>
              </a:pPr>
              <a:t>3</a:t>
            </a:fld>
            <a:endParaRPr lang="en-US" sz="1050">
              <a:solidFill>
                <a:schemeClr val="tx1"/>
              </a:solidFill>
              <a:latin typeface="Tw Cen MT"/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820CF-E77C-1B45-656C-23B2E292BD3D}"/>
              </a:ext>
            </a:extLst>
          </p:cNvPr>
          <p:cNvSpPr txBox="1"/>
          <p:nvPr/>
        </p:nvSpPr>
        <p:spPr>
          <a:xfrm>
            <a:off x="6404351" y="3952532"/>
            <a:ext cx="11807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Rockwell"/>
              </a:rPr>
              <a:t>AFTER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59CC2-8EB0-6184-F7CE-3E57520252C8}"/>
              </a:ext>
            </a:extLst>
          </p:cNvPr>
          <p:cNvSpPr txBox="1"/>
          <p:nvPr/>
        </p:nvSpPr>
        <p:spPr>
          <a:xfrm>
            <a:off x="1461935" y="3952532"/>
            <a:ext cx="163581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Rockwell"/>
                <a:cs typeface="Arial"/>
              </a:rPr>
              <a:t>BEFORE</a:t>
            </a:r>
            <a:endParaRPr lang="en-US" sz="2000" b="1" dirty="0">
              <a:solidFill>
                <a:srgbClr val="0070C0"/>
              </a:solidFill>
              <a:latin typeface="Rockwell"/>
            </a:endParaRPr>
          </a:p>
        </p:txBody>
      </p:sp>
      <p:pic>
        <p:nvPicPr>
          <p:cNvPr id="4" name="Picture 3" descr="An aerial view of a basketball court&#10;&#10;Description automatically generated">
            <a:extLst>
              <a:ext uri="{FF2B5EF4-FFF2-40B4-BE49-F238E27FC236}">
                <a16:creationId xmlns:a16="http://schemas.microsoft.com/office/drawing/2014/main" id="{CAE25E27-82A5-F95D-B00E-F664195B8D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07" y="1564390"/>
            <a:ext cx="3184189" cy="2388142"/>
          </a:xfrm>
          <a:prstGeom prst="rect">
            <a:avLst/>
          </a:prstGeom>
        </p:spPr>
      </p:pic>
      <p:pic>
        <p:nvPicPr>
          <p:cNvPr id="13" name="Picture 12" descr="Aerial view of a playground&#10;&#10;Description automatically generated">
            <a:extLst>
              <a:ext uri="{FF2B5EF4-FFF2-40B4-BE49-F238E27FC236}">
                <a16:creationId xmlns:a16="http://schemas.microsoft.com/office/drawing/2014/main" id="{753DBB4B-F0CD-32B1-A107-D2F271E9AD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7" y="4323149"/>
            <a:ext cx="3184188" cy="2388141"/>
          </a:xfrm>
          <a:prstGeom prst="rect">
            <a:avLst/>
          </a:prstGeom>
        </p:spPr>
      </p:pic>
      <p:pic>
        <p:nvPicPr>
          <p:cNvPr id="16" name="Picture 15" descr="A basketball court with white lines and orange and white markings&#10;&#10;Description automatically generated">
            <a:extLst>
              <a:ext uri="{FF2B5EF4-FFF2-40B4-BE49-F238E27FC236}">
                <a16:creationId xmlns:a16="http://schemas.microsoft.com/office/drawing/2014/main" id="{BB1D50C2-E964-BA21-70AA-0E81C92C5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32" y="1554108"/>
            <a:ext cx="3184188" cy="2388141"/>
          </a:xfrm>
          <a:prstGeom prst="rect">
            <a:avLst/>
          </a:prstGeom>
        </p:spPr>
      </p:pic>
      <p:pic>
        <p:nvPicPr>
          <p:cNvPr id="18" name="Picture 17" descr="A basketball court with a playground and a playground&#10;&#10;Description automatically generated with medium confidence">
            <a:extLst>
              <a:ext uri="{FF2B5EF4-FFF2-40B4-BE49-F238E27FC236}">
                <a16:creationId xmlns:a16="http://schemas.microsoft.com/office/drawing/2014/main" id="{913CBB02-F2C8-DC93-DC62-02CBED8B89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21" y="4352642"/>
            <a:ext cx="3184189" cy="23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8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000" dirty="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250" b="1" dirty="0">
                <a:solidFill>
                  <a:srgbClr val="0070C0"/>
                </a:solidFill>
                <a:latin typeface="Rockwell"/>
              </a:rPr>
              <a:t>Valinda School of Academics - Restriping Basketball Courts</a:t>
            </a:r>
            <a:endParaRPr lang="en-US" sz="20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20328" y="6614352"/>
            <a:ext cx="533400" cy="244475"/>
          </a:xfrm>
        </p:spPr>
        <p:txBody>
          <a:bodyPr>
            <a:noAutofit/>
          </a:bodyPr>
          <a:lstStyle/>
          <a:p>
            <a:pPr algn="r">
              <a:defRPr/>
            </a:pPr>
            <a:fld id="{A645BE55-96CF-4A88-9826-854F6BE1054F}" type="slidenum">
              <a:rPr lang="en-US" sz="1050" smtClean="0">
                <a:solidFill>
                  <a:schemeClr val="tx1"/>
                </a:solidFill>
              </a:rPr>
              <a:pPr algn="r">
                <a:defRPr/>
              </a:pPr>
              <a:t>4</a:t>
            </a:fld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820CF-E77C-1B45-656C-23B2E292BD3D}"/>
              </a:ext>
            </a:extLst>
          </p:cNvPr>
          <p:cNvSpPr txBox="1"/>
          <p:nvPr/>
        </p:nvSpPr>
        <p:spPr>
          <a:xfrm>
            <a:off x="6453644" y="1536881"/>
            <a:ext cx="11807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Rockwell"/>
              </a:rPr>
              <a:t>AFTER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59CC2-8EB0-6184-F7CE-3E57520252C8}"/>
              </a:ext>
            </a:extLst>
          </p:cNvPr>
          <p:cNvSpPr txBox="1"/>
          <p:nvPr/>
        </p:nvSpPr>
        <p:spPr>
          <a:xfrm>
            <a:off x="1054546" y="1582751"/>
            <a:ext cx="163581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Rockwell"/>
                <a:cs typeface="Arial"/>
              </a:rPr>
              <a:t>BEFORE</a:t>
            </a:r>
            <a:endParaRPr lang="en-US" sz="2000" b="1" dirty="0">
              <a:solidFill>
                <a:srgbClr val="0070C0"/>
              </a:solidFill>
              <a:latin typeface="Rockwell"/>
            </a:endParaRPr>
          </a:p>
        </p:txBody>
      </p:sp>
      <p:pic>
        <p:nvPicPr>
          <p:cNvPr id="5" name="Picture 4" descr="A rusty basketball hoops in a parking lot&#10;&#10;Description automatically generated">
            <a:extLst>
              <a:ext uri="{FF2B5EF4-FFF2-40B4-BE49-F238E27FC236}">
                <a16:creationId xmlns:a16="http://schemas.microsoft.com/office/drawing/2014/main" id="{7A53DA35-8DED-E814-CFB9-9EE813440A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3" y="4414584"/>
            <a:ext cx="3610008" cy="2303850"/>
          </a:xfrm>
          <a:prstGeom prst="rect">
            <a:avLst/>
          </a:prstGeom>
        </p:spPr>
      </p:pic>
      <p:pic>
        <p:nvPicPr>
          <p:cNvPr id="11" name="Picture 10" descr="Aerial view of a basketball court&#10;&#10;Description automatically generated">
            <a:extLst>
              <a:ext uri="{FF2B5EF4-FFF2-40B4-BE49-F238E27FC236}">
                <a16:creationId xmlns:a16="http://schemas.microsoft.com/office/drawing/2014/main" id="{9793154C-A546-E756-0CFA-0D5C2B497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1936991"/>
            <a:ext cx="3848236" cy="2541109"/>
          </a:xfrm>
          <a:prstGeom prst="rect">
            <a:avLst/>
          </a:prstGeom>
        </p:spPr>
      </p:pic>
      <p:pic>
        <p:nvPicPr>
          <p:cNvPr id="17" name="Picture 16" descr="A basketball hoops in a playground&#10;&#10;Description automatically generated">
            <a:extLst>
              <a:ext uri="{FF2B5EF4-FFF2-40B4-BE49-F238E27FC236}">
                <a16:creationId xmlns:a16="http://schemas.microsoft.com/office/drawing/2014/main" id="{558C3A2A-568C-BA4D-117D-67ABBC56F3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11" y="4439189"/>
            <a:ext cx="3835225" cy="2239034"/>
          </a:xfrm>
          <a:prstGeom prst="rect">
            <a:avLst/>
          </a:prstGeom>
        </p:spPr>
      </p:pic>
      <p:pic>
        <p:nvPicPr>
          <p:cNvPr id="3" name="Picture 2" descr="A basketball hoops painted on the ground&#10;&#10;Description automatically generated">
            <a:extLst>
              <a:ext uri="{FF2B5EF4-FFF2-40B4-BE49-F238E27FC236}">
                <a16:creationId xmlns:a16="http://schemas.microsoft.com/office/drawing/2014/main" id="{493C23A0-08C4-7F6F-B7B5-031B2A4457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16" t="3924" r="1272" b="22181"/>
          <a:stretch/>
        </p:blipFill>
        <p:spPr>
          <a:xfrm>
            <a:off x="316831" y="1940574"/>
            <a:ext cx="3616999" cy="253387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3D52B-F602-67E1-F791-BF36D0372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34825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ACEF-E6C4-5C88-D197-F485D244A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66700"/>
            <a:ext cx="8153400" cy="9906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200" dirty="0">
                <a:solidFill>
                  <a:schemeClr val="tx1"/>
                </a:solidFill>
                <a:latin typeface="Rockwell"/>
              </a:rPr>
              <a:t>as of July 18, 2024 </a:t>
            </a:r>
            <a:r>
              <a:rPr lang="en-US" sz="2250" b="1" dirty="0">
                <a:solidFill>
                  <a:srgbClr val="0070C0"/>
                </a:solidFill>
                <a:latin typeface="Rockwell"/>
              </a:rPr>
              <a:t>Grandview – Before Kitchen Improvements</a:t>
            </a:r>
            <a:r>
              <a:rPr lang="en-US" sz="2250" dirty="0">
                <a:solidFill>
                  <a:srgbClr val="0033CC"/>
                </a:solidFill>
                <a:latin typeface="Rockwell"/>
              </a:rPr>
              <a:t> </a:t>
            </a:r>
            <a:endParaRPr lang="en-US" sz="2250" dirty="0">
              <a:solidFill>
                <a:srgbClr val="0033CC"/>
              </a:solidFill>
              <a:latin typeface="Rockwell" panose="020606030202050204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B6161-F857-A154-CDD5-3E1D5F8D21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5" name="Picture 4" descr="A sink in a room&#10;&#10;Description automatically generated">
            <a:extLst>
              <a:ext uri="{FF2B5EF4-FFF2-40B4-BE49-F238E27FC236}">
                <a16:creationId xmlns:a16="http://schemas.microsoft.com/office/drawing/2014/main" id="{9AD4601F-BBD0-A342-A067-A4422F53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530" y="1607496"/>
            <a:ext cx="4533091" cy="4713050"/>
          </a:xfrm>
          <a:prstGeom prst="rect">
            <a:avLst/>
          </a:prstGeom>
        </p:spPr>
      </p:pic>
      <p:pic>
        <p:nvPicPr>
          <p:cNvPr id="9" name="Picture 8" descr="A person sitting in a room&#10;&#10;Description automatically generated">
            <a:extLst>
              <a:ext uri="{FF2B5EF4-FFF2-40B4-BE49-F238E27FC236}">
                <a16:creationId xmlns:a16="http://schemas.microsoft.com/office/drawing/2014/main" id="{2FEF3971-617B-6119-FD28-3B9D4AFE3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3" t="65" r="24468" b="12350"/>
          <a:stretch/>
        </p:blipFill>
        <p:spPr>
          <a:xfrm>
            <a:off x="400407" y="1609731"/>
            <a:ext cx="3764610" cy="471535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E433D-152C-F79D-61BB-2D74926C89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>
                <a:latin typeface="Tw Cen M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9586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A9103A-114B-6F19-6825-325CBFFA69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2452" y="1600200"/>
            <a:ext cx="8503596" cy="50113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EACEF-E6C4-5C88-D197-F485D244A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200" dirty="0">
                <a:solidFill>
                  <a:schemeClr val="tx1"/>
                </a:solidFill>
                <a:latin typeface="Rockwell"/>
              </a:rPr>
              <a:t>as of July 18, 2024 </a:t>
            </a:r>
            <a:r>
              <a:rPr lang="en-US" sz="2250" b="1" dirty="0">
                <a:solidFill>
                  <a:srgbClr val="0070C0"/>
                </a:solidFill>
                <a:latin typeface="Rockwell"/>
              </a:rPr>
              <a:t>Grandview – After Kitchen Improvements</a:t>
            </a:r>
          </a:p>
        </p:txBody>
      </p:sp>
      <p:pic>
        <p:nvPicPr>
          <p:cNvPr id="6" name="Picture 5" descr="A food counter in a room&#10;&#10;Description automatically generated">
            <a:extLst>
              <a:ext uri="{FF2B5EF4-FFF2-40B4-BE49-F238E27FC236}">
                <a16:creationId xmlns:a16="http://schemas.microsoft.com/office/drawing/2014/main" id="{7CA6BB34-A76D-D576-DEB1-ABCAA7F28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3" t="7969" r="515" b="15167"/>
          <a:stretch/>
        </p:blipFill>
        <p:spPr>
          <a:xfrm>
            <a:off x="264584" y="1718284"/>
            <a:ext cx="3975019" cy="4680311"/>
          </a:xfrm>
          <a:prstGeom prst="rect">
            <a:avLst/>
          </a:prstGeom>
        </p:spPr>
      </p:pic>
      <p:pic>
        <p:nvPicPr>
          <p:cNvPr id="7" name="Picture 6" descr="A desk with a computer and chairs in a room with a fan and a window&#10;&#10;Description automatically generated">
            <a:extLst>
              <a:ext uri="{FF2B5EF4-FFF2-40B4-BE49-F238E27FC236}">
                <a16:creationId xmlns:a16="http://schemas.microsoft.com/office/drawing/2014/main" id="{53851CC2-18A3-A5EE-3AA8-74364A932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7" r="257" b="28278"/>
          <a:stretch/>
        </p:blipFill>
        <p:spPr>
          <a:xfrm>
            <a:off x="4345066" y="1718723"/>
            <a:ext cx="4415509" cy="46805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EF755-2B6E-6CEB-2CE2-C85BC453CA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8830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600" dirty="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250" b="1" dirty="0">
                <a:solidFill>
                  <a:srgbClr val="0070C0"/>
                </a:solidFill>
                <a:latin typeface="Rockwell"/>
              </a:rPr>
              <a:t>Palm Elementary – Safety Fencing</a:t>
            </a:r>
            <a:endParaRPr lang="en-US" sz="225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B8FDC-8DD0-5C2F-796A-9448AF01D8B9}"/>
              </a:ext>
            </a:extLst>
          </p:cNvPr>
          <p:cNvSpPr txBox="1"/>
          <p:nvPr/>
        </p:nvSpPr>
        <p:spPr>
          <a:xfrm>
            <a:off x="5252377" y="1627377"/>
            <a:ext cx="11807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Rockwell"/>
              </a:rPr>
              <a:t>AFTER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4AA414-1555-6046-49BF-EC3169BEF764}"/>
              </a:ext>
            </a:extLst>
          </p:cNvPr>
          <p:cNvSpPr txBox="1"/>
          <p:nvPr/>
        </p:nvSpPr>
        <p:spPr>
          <a:xfrm>
            <a:off x="692456" y="1617858"/>
            <a:ext cx="174566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Rockwell"/>
                <a:cs typeface="Arial"/>
              </a:rPr>
              <a:t>BEFORE</a:t>
            </a:r>
            <a:endParaRPr lang="en-US" sz="2000" b="1" dirty="0">
              <a:solidFill>
                <a:srgbClr val="0070C0"/>
              </a:solidFill>
              <a:latin typeface="Rockwell"/>
            </a:endParaRPr>
          </a:p>
        </p:txBody>
      </p:sp>
      <p:pic>
        <p:nvPicPr>
          <p:cNvPr id="4" name="Picture 3" descr="A road with a fence and a building&#10;&#10;Description automatically generated">
            <a:extLst>
              <a:ext uri="{FF2B5EF4-FFF2-40B4-BE49-F238E27FC236}">
                <a16:creationId xmlns:a16="http://schemas.microsoft.com/office/drawing/2014/main" id="{073E3FE7-CDE7-3A18-9836-BA9113CAAB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1" r="-261" b="52"/>
          <a:stretch/>
        </p:blipFill>
        <p:spPr>
          <a:xfrm>
            <a:off x="2868242" y="2090702"/>
            <a:ext cx="3052883" cy="4109142"/>
          </a:xfrm>
          <a:prstGeom prst="rect">
            <a:avLst/>
          </a:prstGeom>
        </p:spPr>
      </p:pic>
      <p:pic>
        <p:nvPicPr>
          <p:cNvPr id="5" name="Picture 4" descr="A fence with orange cones&#10;&#10;Description automatically generated">
            <a:extLst>
              <a:ext uri="{FF2B5EF4-FFF2-40B4-BE49-F238E27FC236}">
                <a16:creationId xmlns:a16="http://schemas.microsoft.com/office/drawing/2014/main" id="{A846D069-C436-B344-DC3E-E1CDD600D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95" y="2081719"/>
            <a:ext cx="2718911" cy="41148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67C15-6D43-52F7-53AB-FAE70FF92A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2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7</a:t>
            </a:r>
          </a:p>
        </p:txBody>
      </p:sp>
      <p:pic>
        <p:nvPicPr>
          <p:cNvPr id="3" name="Picture 2" descr="A fence with a tree in the background&#10;&#10;Description automatically generated">
            <a:extLst>
              <a:ext uri="{FF2B5EF4-FFF2-40B4-BE49-F238E27FC236}">
                <a16:creationId xmlns:a16="http://schemas.microsoft.com/office/drawing/2014/main" id="{3B7CDB90-FB27-18F2-C969-DA5605193E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" t="-55" r="29787" b="-166"/>
          <a:stretch/>
        </p:blipFill>
        <p:spPr>
          <a:xfrm>
            <a:off x="5781101" y="2091644"/>
            <a:ext cx="3207258" cy="41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86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200" dirty="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Rockwell"/>
              </a:rPr>
              <a:t>La Puente High School - Little Theatre</a:t>
            </a:r>
            <a:endParaRPr lang="en-US" sz="20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820CF-E77C-1B45-656C-23B2E292BD3D}"/>
              </a:ext>
            </a:extLst>
          </p:cNvPr>
          <p:cNvSpPr txBox="1"/>
          <p:nvPr/>
        </p:nvSpPr>
        <p:spPr>
          <a:xfrm>
            <a:off x="6404351" y="3952532"/>
            <a:ext cx="118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AFTER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59CC2-8EB0-6184-F7CE-3E57520252C8}"/>
              </a:ext>
            </a:extLst>
          </p:cNvPr>
          <p:cNvSpPr txBox="1"/>
          <p:nvPr/>
        </p:nvSpPr>
        <p:spPr>
          <a:xfrm>
            <a:off x="3843956" y="1554108"/>
            <a:ext cx="128849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Rockwell"/>
                <a:cs typeface="Arial"/>
              </a:rPr>
              <a:t>BEFORE</a:t>
            </a:r>
            <a:endParaRPr lang="en-US" sz="2000" b="1" dirty="0">
              <a:solidFill>
                <a:srgbClr val="0070C0"/>
              </a:solidFill>
              <a:latin typeface="Rockwell"/>
            </a:endParaRPr>
          </a:p>
        </p:txBody>
      </p:sp>
      <p:pic>
        <p:nvPicPr>
          <p:cNvPr id="4" name="Picture 3" descr="A close up of a staircase&#10;&#10;Description automatically generated">
            <a:extLst>
              <a:ext uri="{FF2B5EF4-FFF2-40B4-BE49-F238E27FC236}">
                <a16:creationId xmlns:a16="http://schemas.microsoft.com/office/drawing/2014/main" id="{B938F8C5-6643-309D-6FF1-8C48EC27F2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620" y="2499490"/>
            <a:ext cx="4678809" cy="3509106"/>
          </a:xfrm>
          <a:prstGeom prst="rect">
            <a:avLst/>
          </a:prstGeom>
        </p:spPr>
      </p:pic>
      <p:pic>
        <p:nvPicPr>
          <p:cNvPr id="6" name="Picture 5" descr="A desk and chair in a room&#10;&#10;Description automatically generated">
            <a:extLst>
              <a:ext uri="{FF2B5EF4-FFF2-40B4-BE49-F238E27FC236}">
                <a16:creationId xmlns:a16="http://schemas.microsoft.com/office/drawing/2014/main" id="{AC8B15FB-498D-DFD9-422F-A96018101E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2341" r="1429" b="2067"/>
          <a:stretch/>
        </p:blipFill>
        <p:spPr>
          <a:xfrm rot="5400000">
            <a:off x="4410829" y="2391534"/>
            <a:ext cx="4687353" cy="3717091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D95891F-2F18-5060-6AD2-7CAC8FBF8F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39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600" dirty="0">
                <a:solidFill>
                  <a:schemeClr val="tx1"/>
                </a:solidFill>
                <a:latin typeface="Rockwell"/>
              </a:rPr>
              <a:t>as of July 18, 2024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250" b="1" dirty="0">
                <a:solidFill>
                  <a:srgbClr val="0070C0"/>
                </a:solidFill>
                <a:latin typeface="Rockwell"/>
              </a:rPr>
              <a:t>La Puente High School - Little Theatre</a:t>
            </a:r>
            <a:endParaRPr lang="en-US" sz="20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59CC2-8EB0-6184-F7CE-3E57520252C8}"/>
              </a:ext>
            </a:extLst>
          </p:cNvPr>
          <p:cNvSpPr txBox="1"/>
          <p:nvPr/>
        </p:nvSpPr>
        <p:spPr>
          <a:xfrm>
            <a:off x="4067877" y="1554108"/>
            <a:ext cx="163581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Rockwell" panose="02060603020205020403" pitchFamily="18" charset="0"/>
                <a:cs typeface="Arial"/>
              </a:rPr>
              <a:t>AFTER</a:t>
            </a:r>
            <a:endParaRPr lang="en-US" sz="2000" b="1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  <p:pic>
        <p:nvPicPr>
          <p:cNvPr id="5" name="Picture 4" descr="A red carpet in a room&#10;&#10;Description automatically generated">
            <a:extLst>
              <a:ext uri="{FF2B5EF4-FFF2-40B4-BE49-F238E27FC236}">
                <a16:creationId xmlns:a16="http://schemas.microsoft.com/office/drawing/2014/main" id="{89F5418C-0FD9-42B0-3FA2-2DB20265D0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-228" b="-179"/>
          <a:stretch/>
        </p:blipFill>
        <p:spPr>
          <a:xfrm rot="5400000">
            <a:off x="4299118" y="2387454"/>
            <a:ext cx="4758106" cy="3867583"/>
          </a:xfrm>
          <a:prstGeom prst="rect">
            <a:avLst/>
          </a:prstGeom>
        </p:spPr>
      </p:pic>
      <p:pic>
        <p:nvPicPr>
          <p:cNvPr id="13" name="Picture 12" descr="A close-up of a black wall&#10;&#10;Description automatically generated">
            <a:extLst>
              <a:ext uri="{FF2B5EF4-FFF2-40B4-BE49-F238E27FC236}">
                <a16:creationId xmlns:a16="http://schemas.microsoft.com/office/drawing/2014/main" id="{5BEA5913-8B7F-69E8-1F2E-D164CBEBD2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r="9904"/>
          <a:stretch/>
        </p:blipFill>
        <p:spPr>
          <a:xfrm rot="5400000">
            <a:off x="93426" y="2359770"/>
            <a:ext cx="4743462" cy="393235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7EA75-437E-FFC5-F133-A363ADF314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91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2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3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A72ABD4B924444BE0C747AF37AEF68" ma:contentTypeVersion="18" ma:contentTypeDescription="Create a new document." ma:contentTypeScope="" ma:versionID="b839b9c0b60f4072ff894cd1a703141c">
  <xsd:schema xmlns:xsd="http://www.w3.org/2001/XMLSchema" xmlns:xs="http://www.w3.org/2001/XMLSchema" xmlns:p="http://schemas.microsoft.com/office/2006/metadata/properties" xmlns:ns3="7be18cba-1978-48cf-a7ec-946ea9d24c0c" xmlns:ns4="75768980-f703-494e-b0c0-967a9d0b43f8" targetNamespace="http://schemas.microsoft.com/office/2006/metadata/properties" ma:root="true" ma:fieldsID="43abf3aec2047bc6257551726491f201" ns3:_="" ns4:_="">
    <xsd:import namespace="7be18cba-1978-48cf-a7ec-946ea9d24c0c"/>
    <xsd:import namespace="75768980-f703-494e-b0c0-967a9d0b43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e18cba-1978-48cf-a7ec-946ea9d24c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68980-f703-494e-b0c0-967a9d0b43f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be18cba-1978-48cf-a7ec-946ea9d24c0c" xsi:nil="true"/>
  </documentManagement>
</p:properties>
</file>

<file path=customXml/itemProps1.xml><?xml version="1.0" encoding="utf-8"?>
<ds:datastoreItem xmlns:ds="http://schemas.openxmlformats.org/officeDocument/2006/customXml" ds:itemID="{2A11E5F8-3A9B-4F4A-B8EC-8CB92FDE26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3D239E-155B-40D9-B970-7FFD59120FD9}">
  <ds:schemaRefs>
    <ds:schemaRef ds:uri="75768980-f703-494e-b0c0-967a9d0b43f8"/>
    <ds:schemaRef ds:uri="7be18cba-1978-48cf-a7ec-946ea9d24c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716953D-E82D-45F1-BF81-10AE67C60FB4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7be18cba-1978-48cf-a7ec-946ea9d24c0c"/>
    <ds:schemaRef ds:uri="http://www.w3.org/XML/1998/namespace"/>
    <ds:schemaRef ds:uri="75768980-f703-494e-b0c0-967a9d0b43f8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169</TotalTime>
  <Words>1332</Words>
  <Application>Microsoft Office PowerPoint</Application>
  <PresentationFormat>On-screen Show (4:3)</PresentationFormat>
  <Paragraphs>500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Rockwell</vt:lpstr>
      <vt:lpstr>TW Cen MT</vt:lpstr>
      <vt:lpstr>TW Cen MT</vt:lpstr>
      <vt:lpstr>Wingdings</vt:lpstr>
      <vt:lpstr>Wingdings 2</vt:lpstr>
      <vt:lpstr>Médian</vt:lpstr>
      <vt:lpstr>1_Médian</vt:lpstr>
      <vt:lpstr>HACIENDA LA PUENTE UNIFIED SCHOOL DISTRICT</vt:lpstr>
      <vt:lpstr>PowerPoint Presentation</vt:lpstr>
      <vt:lpstr>Projects Completed as of July 18, 2024 Los Altos Elementary - Restriping Basketball Courts</vt:lpstr>
      <vt:lpstr>Projects Completed as of July 18, 2024 Valinda School of Academics - Restriping Basketball Courts</vt:lpstr>
      <vt:lpstr>Projects Completed as of July 18, 2024 Grandview – Before Kitchen Improvements </vt:lpstr>
      <vt:lpstr>Projects Completed as of July 18, 2024 Grandview – After Kitchen Improvements</vt:lpstr>
      <vt:lpstr>Projects Completed as of July 18, 2024 Palm Elementary – Safety Fencing</vt:lpstr>
      <vt:lpstr>Projects Completed as of July 18, 2024 La Puente High School - Little Theatre</vt:lpstr>
      <vt:lpstr>Projects Completed as of July 18, 2024 La Puente High School - Little Theatre</vt:lpstr>
      <vt:lpstr>Projects Completed as of July 18, 2024 Lassalette Elementary Child Development - Restroom Flooring</vt:lpstr>
      <vt:lpstr>Projects Completed as of July 18, 2024 Sierra Vista SSC - Front Office Counter</vt:lpstr>
      <vt:lpstr>Projects Completed as of July 18, 2024 Districtwide - Banners</vt:lpstr>
      <vt:lpstr>Projects In Progress 2024-2025</vt:lpstr>
      <vt:lpstr>Projects in Progress as of July 18, 2024 </vt:lpstr>
      <vt:lpstr>Projects In Progress as of July 18, 2024 Los Altos High School - Locker Room</vt:lpstr>
      <vt:lpstr>Projects in Progress as of July 18, 2024 </vt:lpstr>
      <vt:lpstr>Projects In Progress as of July 18, 2024 Kwis Elementary - Roofing</vt:lpstr>
      <vt:lpstr>Projects In Progress as of July 18, 2024 Los Molinos Elementary - Roofing</vt:lpstr>
      <vt:lpstr>Projects in Progress as of July 18, 2024 </vt:lpstr>
      <vt:lpstr>Projects in Progress as of July 18, 2024 Winglane Elementary Head Start Portable Installation- Demolition</vt:lpstr>
      <vt:lpstr>Projects in Progress as of July 18, 2024</vt:lpstr>
      <vt:lpstr>Projects in Progress as of July 18, 2024 </vt:lpstr>
      <vt:lpstr> Facilities Upcoming Projects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HACIENDA LA PUENTE UNIFIED SCHOOL DISTRICT</dc:title>
  <dc:creator>Mark Hansberger</dc:creator>
  <cp:lastModifiedBy>Ja'Londa Watson</cp:lastModifiedBy>
  <cp:revision>75</cp:revision>
  <cp:lastPrinted>2024-07-18T14:17:24Z</cp:lastPrinted>
  <dcterms:modified xsi:type="dcterms:W3CDTF">2024-07-18T19:58:47Z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0x0101004BA72ABD4B924444BE0C747AF37AEF68</vt:lpwstr>
  </property>
</Properties>
</file>