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9" r:id="rId1"/>
  </p:sldMasterIdLst>
  <p:handoutMasterIdLst>
    <p:handoutMasterId r:id="rId43"/>
  </p:handoutMasterIdLst>
  <p:sldIdLst>
    <p:sldId id="256" r:id="rId2"/>
    <p:sldId id="263" r:id="rId3"/>
    <p:sldId id="351" r:id="rId4"/>
    <p:sldId id="328" r:id="rId5"/>
    <p:sldId id="329" r:id="rId6"/>
    <p:sldId id="311" r:id="rId7"/>
    <p:sldId id="330" r:id="rId8"/>
    <p:sldId id="331" r:id="rId9"/>
    <p:sldId id="264" r:id="rId10"/>
    <p:sldId id="345" r:id="rId11"/>
    <p:sldId id="346" r:id="rId12"/>
    <p:sldId id="344" r:id="rId13"/>
    <p:sldId id="347" r:id="rId14"/>
    <p:sldId id="348" r:id="rId15"/>
    <p:sldId id="349" r:id="rId16"/>
    <p:sldId id="295" r:id="rId17"/>
    <p:sldId id="266" r:id="rId18"/>
    <p:sldId id="268" r:id="rId19"/>
    <p:sldId id="269" r:id="rId20"/>
    <p:sldId id="270" r:id="rId21"/>
    <p:sldId id="271" r:id="rId22"/>
    <p:sldId id="272" r:id="rId23"/>
    <p:sldId id="312" r:id="rId24"/>
    <p:sldId id="309" r:id="rId25"/>
    <p:sldId id="313" r:id="rId26"/>
    <p:sldId id="273" r:id="rId27"/>
    <p:sldId id="277" r:id="rId28"/>
    <p:sldId id="274" r:id="rId29"/>
    <p:sldId id="275" r:id="rId30"/>
    <p:sldId id="276" r:id="rId31"/>
    <p:sldId id="278" r:id="rId32"/>
    <p:sldId id="333" r:id="rId33"/>
    <p:sldId id="350" r:id="rId34"/>
    <p:sldId id="334" r:id="rId35"/>
    <p:sldId id="335" r:id="rId36"/>
    <p:sldId id="336" r:id="rId37"/>
    <p:sldId id="337" r:id="rId38"/>
    <p:sldId id="332" r:id="rId39"/>
    <p:sldId id="338" r:id="rId40"/>
    <p:sldId id="343" r:id="rId41"/>
    <p:sldId id="342"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660"/>
  </p:normalViewPr>
  <p:slideViewPr>
    <p:cSldViewPr snapToGrid="0">
      <p:cViewPr varScale="1">
        <p:scale>
          <a:sx n="114" d="100"/>
          <a:sy n="114" d="100"/>
        </p:scale>
        <p:origin x="38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mer, Brittany" userId="fe715f73-7921-4f73-8af2-bd6bc91219af" providerId="ADAL" clId="{3A0D50DE-7A43-4DEA-93C2-0B173241BB4A}"/>
    <pc:docChg chg="undo custSel modSld">
      <pc:chgData name="Elmer, Brittany" userId="fe715f73-7921-4f73-8af2-bd6bc91219af" providerId="ADAL" clId="{3A0D50DE-7A43-4DEA-93C2-0B173241BB4A}" dt="2024-07-22T16:54:08.658" v="2"/>
      <pc:docMkLst>
        <pc:docMk/>
      </pc:docMkLst>
      <pc:sldChg chg="modSp mod">
        <pc:chgData name="Elmer, Brittany" userId="fe715f73-7921-4f73-8af2-bd6bc91219af" providerId="ADAL" clId="{3A0D50DE-7A43-4DEA-93C2-0B173241BB4A}" dt="2024-07-22T16:54:08.658" v="2"/>
        <pc:sldMkLst>
          <pc:docMk/>
          <pc:sldMk cId="472694125" sldId="345"/>
        </pc:sldMkLst>
        <pc:spChg chg="mod">
          <ac:chgData name="Elmer, Brittany" userId="fe715f73-7921-4f73-8af2-bd6bc91219af" providerId="ADAL" clId="{3A0D50DE-7A43-4DEA-93C2-0B173241BB4A}" dt="2024-07-22T16:54:08.658" v="2"/>
          <ac:spMkLst>
            <pc:docMk/>
            <pc:sldMk cId="472694125" sldId="345"/>
            <ac:spMk id="25" creationId="{FDC27B6D-F2A3-00E4-A406-34A29AF34C54}"/>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0C3DA-EF94-4D8E-BE84-2A752B75379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8E1EBC-83BA-4C5B-874F-FCA88C497299}">
      <dgm:prSet/>
      <dgm:spPr/>
      <dgm:t>
        <a:bodyPr/>
        <a:lstStyle/>
        <a:p>
          <a:r>
            <a:rPr lang="en-US"/>
            <a:t>Field Trip Processes:  Loading and unloading bus, what to bring on field trips, employee assignments, Cinemark, Bowling, Parks, Etc.</a:t>
          </a:r>
        </a:p>
      </dgm:t>
    </dgm:pt>
    <dgm:pt modelId="{3A4B0A6B-D93A-41A1-A0D6-22375014ECB6}" type="parTrans" cxnId="{3A814E17-B4F0-4B17-BDDA-EF89D87A64EE}">
      <dgm:prSet/>
      <dgm:spPr/>
      <dgm:t>
        <a:bodyPr/>
        <a:lstStyle/>
        <a:p>
          <a:endParaRPr lang="en-US"/>
        </a:p>
      </dgm:t>
    </dgm:pt>
    <dgm:pt modelId="{6748D02B-7BFA-46DF-B6AC-65E819DD0202}" type="sibTrans" cxnId="{3A814E17-B4F0-4B17-BDDA-EF89D87A64EE}">
      <dgm:prSet/>
      <dgm:spPr/>
      <dgm:t>
        <a:bodyPr/>
        <a:lstStyle/>
        <a:p>
          <a:endParaRPr lang="en-US"/>
        </a:p>
      </dgm:t>
    </dgm:pt>
    <dgm:pt modelId="{EC09795A-662C-43F6-AEF1-7A98E7FA29A0}">
      <dgm:prSet/>
      <dgm:spPr/>
      <dgm:t>
        <a:bodyPr/>
        <a:lstStyle/>
        <a:p>
          <a:r>
            <a:rPr lang="en-US" dirty="0"/>
            <a:t>Other Processes:  typical daily schedule, groups by age, rotations, separated by age on playground, lunchtime,  student belongings, electronics, staffing, Etc.</a:t>
          </a:r>
        </a:p>
      </dgm:t>
    </dgm:pt>
    <dgm:pt modelId="{1936AD3E-9E29-4FDE-9206-EE00E2A01AAD}" type="parTrans" cxnId="{74D1725C-4399-4089-9E74-B68D373EE4DF}">
      <dgm:prSet/>
      <dgm:spPr/>
      <dgm:t>
        <a:bodyPr/>
        <a:lstStyle/>
        <a:p>
          <a:endParaRPr lang="en-US"/>
        </a:p>
      </dgm:t>
    </dgm:pt>
    <dgm:pt modelId="{B9CEE654-5B58-4EAE-B7D8-9CE4B1635C06}" type="sibTrans" cxnId="{74D1725C-4399-4089-9E74-B68D373EE4DF}">
      <dgm:prSet/>
      <dgm:spPr/>
      <dgm:t>
        <a:bodyPr/>
        <a:lstStyle/>
        <a:p>
          <a:endParaRPr lang="en-US"/>
        </a:p>
      </dgm:t>
    </dgm:pt>
    <dgm:pt modelId="{E2910077-603E-4DD0-BD16-195E793FFA88}">
      <dgm:prSet/>
      <dgm:spPr/>
      <dgm:t>
        <a:bodyPr/>
        <a:lstStyle/>
        <a:p>
          <a:r>
            <a:rPr lang="en-US"/>
            <a:t>Q&amp;A</a:t>
          </a:r>
        </a:p>
      </dgm:t>
    </dgm:pt>
    <dgm:pt modelId="{B2934A9A-ED4E-42F9-838D-E3E765B52A53}" type="parTrans" cxnId="{AEAF00E2-EDED-43AE-BEE2-88934FB40661}">
      <dgm:prSet/>
      <dgm:spPr/>
      <dgm:t>
        <a:bodyPr/>
        <a:lstStyle/>
        <a:p>
          <a:endParaRPr lang="en-US"/>
        </a:p>
      </dgm:t>
    </dgm:pt>
    <dgm:pt modelId="{13A24D8C-9B16-4CCE-A93B-ED374CB3B0CB}" type="sibTrans" cxnId="{AEAF00E2-EDED-43AE-BEE2-88934FB40661}">
      <dgm:prSet/>
      <dgm:spPr/>
      <dgm:t>
        <a:bodyPr/>
        <a:lstStyle/>
        <a:p>
          <a:endParaRPr lang="en-US"/>
        </a:p>
      </dgm:t>
    </dgm:pt>
    <dgm:pt modelId="{BA2255E1-ED86-4758-AAC7-01642CEE57C7}" type="pres">
      <dgm:prSet presAssocID="{B1D0C3DA-EF94-4D8E-BE84-2A752B753796}" presName="root" presStyleCnt="0">
        <dgm:presLayoutVars>
          <dgm:dir/>
          <dgm:resizeHandles val="exact"/>
        </dgm:presLayoutVars>
      </dgm:prSet>
      <dgm:spPr/>
    </dgm:pt>
    <dgm:pt modelId="{D0C395CA-5C7A-4EBC-8E89-BAC2EB030A70}" type="pres">
      <dgm:prSet presAssocID="{648E1EBC-83BA-4C5B-874F-FCA88C497299}" presName="compNode" presStyleCnt="0"/>
      <dgm:spPr/>
    </dgm:pt>
    <dgm:pt modelId="{EA8B6F4A-5413-474E-9EB5-48DA93817454}" type="pres">
      <dgm:prSet presAssocID="{648E1EBC-83BA-4C5B-874F-FCA88C497299}" presName="bgRect" presStyleLbl="bgShp" presStyleIdx="0" presStyleCnt="3"/>
      <dgm:spPr/>
    </dgm:pt>
    <dgm:pt modelId="{0E5199E7-C36A-4697-8EAA-E9FD44D9911C}" type="pres">
      <dgm:prSet presAssocID="{648E1EBC-83BA-4C5B-874F-FCA88C4972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
        </a:ext>
      </dgm:extLst>
    </dgm:pt>
    <dgm:pt modelId="{40CE8964-141C-42A4-AA96-7042089CEEEB}" type="pres">
      <dgm:prSet presAssocID="{648E1EBC-83BA-4C5B-874F-FCA88C497299}" presName="spaceRect" presStyleCnt="0"/>
      <dgm:spPr/>
    </dgm:pt>
    <dgm:pt modelId="{DEE80432-9B58-46DD-A9F1-10251FEA41AE}" type="pres">
      <dgm:prSet presAssocID="{648E1EBC-83BA-4C5B-874F-FCA88C497299}" presName="parTx" presStyleLbl="revTx" presStyleIdx="0" presStyleCnt="3">
        <dgm:presLayoutVars>
          <dgm:chMax val="0"/>
          <dgm:chPref val="0"/>
        </dgm:presLayoutVars>
      </dgm:prSet>
      <dgm:spPr/>
    </dgm:pt>
    <dgm:pt modelId="{9593011E-354B-414C-8DA9-0E500113D57D}" type="pres">
      <dgm:prSet presAssocID="{6748D02B-7BFA-46DF-B6AC-65E819DD0202}" presName="sibTrans" presStyleCnt="0"/>
      <dgm:spPr/>
    </dgm:pt>
    <dgm:pt modelId="{93ECE5A7-2233-4428-894B-A42965053D6E}" type="pres">
      <dgm:prSet presAssocID="{EC09795A-662C-43F6-AEF1-7A98E7FA29A0}" presName="compNode" presStyleCnt="0"/>
      <dgm:spPr/>
    </dgm:pt>
    <dgm:pt modelId="{C0115B54-BE21-474D-A4D2-610E04B2E91F}" type="pres">
      <dgm:prSet presAssocID="{EC09795A-662C-43F6-AEF1-7A98E7FA29A0}" presName="bgRect" presStyleLbl="bgShp" presStyleIdx="1" presStyleCnt="3"/>
      <dgm:spPr/>
    </dgm:pt>
    <dgm:pt modelId="{0D427C15-4560-47BB-A32D-E116CF0E3642}" type="pres">
      <dgm:prSet presAssocID="{EC09795A-662C-43F6-AEF1-7A98E7FA29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57A64727-E915-4B0A-BDD7-EA7A125D8EA1}" type="pres">
      <dgm:prSet presAssocID="{EC09795A-662C-43F6-AEF1-7A98E7FA29A0}" presName="spaceRect" presStyleCnt="0"/>
      <dgm:spPr/>
    </dgm:pt>
    <dgm:pt modelId="{B855DC6C-4FC1-4F4A-9138-3C37F1B9CA6E}" type="pres">
      <dgm:prSet presAssocID="{EC09795A-662C-43F6-AEF1-7A98E7FA29A0}" presName="parTx" presStyleLbl="revTx" presStyleIdx="1" presStyleCnt="3">
        <dgm:presLayoutVars>
          <dgm:chMax val="0"/>
          <dgm:chPref val="0"/>
        </dgm:presLayoutVars>
      </dgm:prSet>
      <dgm:spPr/>
    </dgm:pt>
    <dgm:pt modelId="{90FEB4F1-D146-4299-86CC-B205F254D5E6}" type="pres">
      <dgm:prSet presAssocID="{B9CEE654-5B58-4EAE-B7D8-9CE4B1635C06}" presName="sibTrans" presStyleCnt="0"/>
      <dgm:spPr/>
    </dgm:pt>
    <dgm:pt modelId="{FB818ED1-4FB3-41F4-8D99-61AE1AF76739}" type="pres">
      <dgm:prSet presAssocID="{E2910077-603E-4DD0-BD16-195E793FFA88}" presName="compNode" presStyleCnt="0"/>
      <dgm:spPr/>
    </dgm:pt>
    <dgm:pt modelId="{33201519-86E2-4FA7-A9BA-ABBDC1FA18D3}" type="pres">
      <dgm:prSet presAssocID="{E2910077-603E-4DD0-BD16-195E793FFA88}" presName="bgRect" presStyleLbl="bgShp" presStyleIdx="2" presStyleCnt="3"/>
      <dgm:spPr/>
    </dgm:pt>
    <dgm:pt modelId="{90D2A81C-1FB8-45F4-BE83-1BAB6A50192D}" type="pres">
      <dgm:prSet presAssocID="{E2910077-603E-4DD0-BD16-195E793FFA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ED3C499F-0655-406E-A637-EE8968FF1110}" type="pres">
      <dgm:prSet presAssocID="{E2910077-603E-4DD0-BD16-195E793FFA88}" presName="spaceRect" presStyleCnt="0"/>
      <dgm:spPr/>
    </dgm:pt>
    <dgm:pt modelId="{A8529F21-60F4-40CE-88E3-0562C4EEEC69}" type="pres">
      <dgm:prSet presAssocID="{E2910077-603E-4DD0-BD16-195E793FFA88}" presName="parTx" presStyleLbl="revTx" presStyleIdx="2" presStyleCnt="3">
        <dgm:presLayoutVars>
          <dgm:chMax val="0"/>
          <dgm:chPref val="0"/>
        </dgm:presLayoutVars>
      </dgm:prSet>
      <dgm:spPr/>
    </dgm:pt>
  </dgm:ptLst>
  <dgm:cxnLst>
    <dgm:cxn modelId="{C1182609-02B8-4416-AE0B-8B93683EB734}" type="presOf" srcId="{E2910077-603E-4DD0-BD16-195E793FFA88}" destId="{A8529F21-60F4-40CE-88E3-0562C4EEEC69}" srcOrd="0" destOrd="0" presId="urn:microsoft.com/office/officeart/2018/2/layout/IconVerticalSolidList"/>
    <dgm:cxn modelId="{0B63A214-106F-4C91-A1F4-BD082162DA9E}" type="presOf" srcId="{EC09795A-662C-43F6-AEF1-7A98E7FA29A0}" destId="{B855DC6C-4FC1-4F4A-9138-3C37F1B9CA6E}" srcOrd="0" destOrd="0" presId="urn:microsoft.com/office/officeart/2018/2/layout/IconVerticalSolidList"/>
    <dgm:cxn modelId="{3A814E17-B4F0-4B17-BDDA-EF89D87A64EE}" srcId="{B1D0C3DA-EF94-4D8E-BE84-2A752B753796}" destId="{648E1EBC-83BA-4C5B-874F-FCA88C497299}" srcOrd="0" destOrd="0" parTransId="{3A4B0A6B-D93A-41A1-A0D6-22375014ECB6}" sibTransId="{6748D02B-7BFA-46DF-B6AC-65E819DD0202}"/>
    <dgm:cxn modelId="{5ED1DC39-8983-44F2-A3A7-A0FA7461141B}" type="presOf" srcId="{B1D0C3DA-EF94-4D8E-BE84-2A752B753796}" destId="{BA2255E1-ED86-4758-AAC7-01642CEE57C7}" srcOrd="0" destOrd="0" presId="urn:microsoft.com/office/officeart/2018/2/layout/IconVerticalSolidList"/>
    <dgm:cxn modelId="{74D1725C-4399-4089-9E74-B68D373EE4DF}" srcId="{B1D0C3DA-EF94-4D8E-BE84-2A752B753796}" destId="{EC09795A-662C-43F6-AEF1-7A98E7FA29A0}" srcOrd="1" destOrd="0" parTransId="{1936AD3E-9E29-4FDE-9206-EE00E2A01AAD}" sibTransId="{B9CEE654-5B58-4EAE-B7D8-9CE4B1635C06}"/>
    <dgm:cxn modelId="{BB900D6F-1236-4ACB-A6B1-CBBBCA58384D}" type="presOf" srcId="{648E1EBC-83BA-4C5B-874F-FCA88C497299}" destId="{DEE80432-9B58-46DD-A9F1-10251FEA41AE}" srcOrd="0" destOrd="0" presId="urn:microsoft.com/office/officeart/2018/2/layout/IconVerticalSolidList"/>
    <dgm:cxn modelId="{AEAF00E2-EDED-43AE-BEE2-88934FB40661}" srcId="{B1D0C3DA-EF94-4D8E-BE84-2A752B753796}" destId="{E2910077-603E-4DD0-BD16-195E793FFA88}" srcOrd="2" destOrd="0" parTransId="{B2934A9A-ED4E-42F9-838D-E3E765B52A53}" sibTransId="{13A24D8C-9B16-4CCE-A93B-ED374CB3B0CB}"/>
    <dgm:cxn modelId="{2A077147-1249-4836-8C8F-30A213EC9F17}" type="presParOf" srcId="{BA2255E1-ED86-4758-AAC7-01642CEE57C7}" destId="{D0C395CA-5C7A-4EBC-8E89-BAC2EB030A70}" srcOrd="0" destOrd="0" presId="urn:microsoft.com/office/officeart/2018/2/layout/IconVerticalSolidList"/>
    <dgm:cxn modelId="{86524039-96E8-401B-9440-E4405F53B460}" type="presParOf" srcId="{D0C395CA-5C7A-4EBC-8E89-BAC2EB030A70}" destId="{EA8B6F4A-5413-474E-9EB5-48DA93817454}" srcOrd="0" destOrd="0" presId="urn:microsoft.com/office/officeart/2018/2/layout/IconVerticalSolidList"/>
    <dgm:cxn modelId="{BD7B87C2-CEB1-4910-B7C8-B5E9F60F8DC0}" type="presParOf" srcId="{D0C395CA-5C7A-4EBC-8E89-BAC2EB030A70}" destId="{0E5199E7-C36A-4697-8EAA-E9FD44D9911C}" srcOrd="1" destOrd="0" presId="urn:microsoft.com/office/officeart/2018/2/layout/IconVerticalSolidList"/>
    <dgm:cxn modelId="{86395532-6959-4440-80DC-DD3C2CFF8B8F}" type="presParOf" srcId="{D0C395CA-5C7A-4EBC-8E89-BAC2EB030A70}" destId="{40CE8964-141C-42A4-AA96-7042089CEEEB}" srcOrd="2" destOrd="0" presId="urn:microsoft.com/office/officeart/2018/2/layout/IconVerticalSolidList"/>
    <dgm:cxn modelId="{69DDB136-6CF9-4900-A974-DDBD13F04A40}" type="presParOf" srcId="{D0C395CA-5C7A-4EBC-8E89-BAC2EB030A70}" destId="{DEE80432-9B58-46DD-A9F1-10251FEA41AE}" srcOrd="3" destOrd="0" presId="urn:microsoft.com/office/officeart/2018/2/layout/IconVerticalSolidList"/>
    <dgm:cxn modelId="{AB29B568-67B7-4CC9-811D-83FB7C575854}" type="presParOf" srcId="{BA2255E1-ED86-4758-AAC7-01642CEE57C7}" destId="{9593011E-354B-414C-8DA9-0E500113D57D}" srcOrd="1" destOrd="0" presId="urn:microsoft.com/office/officeart/2018/2/layout/IconVerticalSolidList"/>
    <dgm:cxn modelId="{FEA05672-7D16-461B-A438-AD1B56AC0F9A}" type="presParOf" srcId="{BA2255E1-ED86-4758-AAC7-01642CEE57C7}" destId="{93ECE5A7-2233-4428-894B-A42965053D6E}" srcOrd="2" destOrd="0" presId="urn:microsoft.com/office/officeart/2018/2/layout/IconVerticalSolidList"/>
    <dgm:cxn modelId="{11B5B072-56FF-4AF1-95BE-7F67746C2E8B}" type="presParOf" srcId="{93ECE5A7-2233-4428-894B-A42965053D6E}" destId="{C0115B54-BE21-474D-A4D2-610E04B2E91F}" srcOrd="0" destOrd="0" presId="urn:microsoft.com/office/officeart/2018/2/layout/IconVerticalSolidList"/>
    <dgm:cxn modelId="{C17BC1AA-0694-48D3-9554-738533010F24}" type="presParOf" srcId="{93ECE5A7-2233-4428-894B-A42965053D6E}" destId="{0D427C15-4560-47BB-A32D-E116CF0E3642}" srcOrd="1" destOrd="0" presId="urn:microsoft.com/office/officeart/2018/2/layout/IconVerticalSolidList"/>
    <dgm:cxn modelId="{86782005-DA4D-4CC8-B81B-7F52E7CF7603}" type="presParOf" srcId="{93ECE5A7-2233-4428-894B-A42965053D6E}" destId="{57A64727-E915-4B0A-BDD7-EA7A125D8EA1}" srcOrd="2" destOrd="0" presId="urn:microsoft.com/office/officeart/2018/2/layout/IconVerticalSolidList"/>
    <dgm:cxn modelId="{44986AE2-700D-4ADE-9E52-E4B18D96764B}" type="presParOf" srcId="{93ECE5A7-2233-4428-894B-A42965053D6E}" destId="{B855DC6C-4FC1-4F4A-9138-3C37F1B9CA6E}" srcOrd="3" destOrd="0" presId="urn:microsoft.com/office/officeart/2018/2/layout/IconVerticalSolidList"/>
    <dgm:cxn modelId="{083B509B-38BC-4FDF-8CE6-165DDBA2158C}" type="presParOf" srcId="{BA2255E1-ED86-4758-AAC7-01642CEE57C7}" destId="{90FEB4F1-D146-4299-86CC-B205F254D5E6}" srcOrd="3" destOrd="0" presId="urn:microsoft.com/office/officeart/2018/2/layout/IconVerticalSolidList"/>
    <dgm:cxn modelId="{2E6C515F-9981-4094-9A14-E3BA6CE7C019}" type="presParOf" srcId="{BA2255E1-ED86-4758-AAC7-01642CEE57C7}" destId="{FB818ED1-4FB3-41F4-8D99-61AE1AF76739}" srcOrd="4" destOrd="0" presId="urn:microsoft.com/office/officeart/2018/2/layout/IconVerticalSolidList"/>
    <dgm:cxn modelId="{E3A69148-B22F-45B1-9817-A0CE55DD529C}" type="presParOf" srcId="{FB818ED1-4FB3-41F4-8D99-61AE1AF76739}" destId="{33201519-86E2-4FA7-A9BA-ABBDC1FA18D3}" srcOrd="0" destOrd="0" presId="urn:microsoft.com/office/officeart/2018/2/layout/IconVerticalSolidList"/>
    <dgm:cxn modelId="{E55BAAF8-E2C9-4F0A-91A8-F34EBD1516B3}" type="presParOf" srcId="{FB818ED1-4FB3-41F4-8D99-61AE1AF76739}" destId="{90D2A81C-1FB8-45F4-BE83-1BAB6A50192D}" srcOrd="1" destOrd="0" presId="urn:microsoft.com/office/officeart/2018/2/layout/IconVerticalSolidList"/>
    <dgm:cxn modelId="{FC83D376-673F-4071-A66F-8CCF000270C9}" type="presParOf" srcId="{FB818ED1-4FB3-41F4-8D99-61AE1AF76739}" destId="{ED3C499F-0655-406E-A637-EE8968FF1110}" srcOrd="2" destOrd="0" presId="urn:microsoft.com/office/officeart/2018/2/layout/IconVerticalSolidList"/>
    <dgm:cxn modelId="{1A93330B-F610-4754-A9CC-15528132C3BB}" type="presParOf" srcId="{FB818ED1-4FB3-41F4-8D99-61AE1AF76739}" destId="{A8529F21-60F4-40CE-88E3-0562C4EEEC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BD1D37-11DE-4D40-8C25-DEC5F89F759A}"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EA4AC88A-3B0F-461E-8DC1-AD041D451E69}">
      <dgm:prSet/>
      <dgm:spPr/>
      <dgm:t>
        <a:bodyPr/>
        <a:lstStyle/>
        <a:p>
          <a:r>
            <a:rPr lang="en-US" b="1" dirty="0"/>
            <a:t>Ideas for Group Discussion:</a:t>
          </a:r>
          <a:endParaRPr lang="en-US" dirty="0"/>
        </a:p>
      </dgm:t>
    </dgm:pt>
    <dgm:pt modelId="{26DF532C-2363-49D8-BC01-F14C383B8536}" type="parTrans" cxnId="{5564242B-3D18-4A6B-BA80-B627532B222F}">
      <dgm:prSet/>
      <dgm:spPr/>
      <dgm:t>
        <a:bodyPr/>
        <a:lstStyle/>
        <a:p>
          <a:endParaRPr lang="en-US"/>
        </a:p>
      </dgm:t>
    </dgm:pt>
    <dgm:pt modelId="{1F92E399-4F2A-473D-9D2B-02E8BFE089E1}" type="sibTrans" cxnId="{5564242B-3D18-4A6B-BA80-B627532B222F}">
      <dgm:prSet/>
      <dgm:spPr/>
      <dgm:t>
        <a:bodyPr/>
        <a:lstStyle/>
        <a:p>
          <a:endParaRPr lang="en-US"/>
        </a:p>
      </dgm:t>
    </dgm:pt>
    <dgm:pt modelId="{5396654C-B200-4FEC-BC36-576C3F84671B}">
      <dgm:prSet/>
      <dgm:spPr/>
      <dgm:t>
        <a:bodyPr/>
        <a:lstStyle/>
        <a:p>
          <a:r>
            <a:rPr lang="en-US"/>
            <a:t>- Field Trips</a:t>
          </a:r>
        </a:p>
      </dgm:t>
    </dgm:pt>
    <dgm:pt modelId="{1C92BE20-AA14-42B5-AD1B-3B44D29E193F}" type="parTrans" cxnId="{C850FA43-AA02-442E-84D5-645E45CECA43}">
      <dgm:prSet/>
      <dgm:spPr/>
      <dgm:t>
        <a:bodyPr/>
        <a:lstStyle/>
        <a:p>
          <a:endParaRPr lang="en-US"/>
        </a:p>
      </dgm:t>
    </dgm:pt>
    <dgm:pt modelId="{8084DBC6-3FD0-401D-9F67-ADB55BE1CD4F}" type="sibTrans" cxnId="{C850FA43-AA02-442E-84D5-645E45CECA43}">
      <dgm:prSet/>
      <dgm:spPr/>
      <dgm:t>
        <a:bodyPr/>
        <a:lstStyle/>
        <a:p>
          <a:endParaRPr lang="en-US"/>
        </a:p>
      </dgm:t>
    </dgm:pt>
    <dgm:pt modelId="{C6A00AB3-39C7-4F06-B5A8-7DC262627683}">
      <dgm:prSet/>
      <dgm:spPr/>
      <dgm:t>
        <a:bodyPr/>
        <a:lstStyle/>
        <a:p>
          <a:r>
            <a:rPr lang="en-US"/>
            <a:t>- Parent Communication</a:t>
          </a:r>
        </a:p>
      </dgm:t>
    </dgm:pt>
    <dgm:pt modelId="{1F976897-AA20-4A5B-A0A5-CC27935FB48A}" type="parTrans" cxnId="{080196DC-72DC-4AC2-B632-9771A47E869F}">
      <dgm:prSet/>
      <dgm:spPr/>
      <dgm:t>
        <a:bodyPr/>
        <a:lstStyle/>
        <a:p>
          <a:endParaRPr lang="en-US"/>
        </a:p>
      </dgm:t>
    </dgm:pt>
    <dgm:pt modelId="{AFF58B1C-4F18-462B-9883-06127EB73B2C}" type="sibTrans" cxnId="{080196DC-72DC-4AC2-B632-9771A47E869F}">
      <dgm:prSet/>
      <dgm:spPr/>
      <dgm:t>
        <a:bodyPr/>
        <a:lstStyle/>
        <a:p>
          <a:endParaRPr lang="en-US"/>
        </a:p>
      </dgm:t>
    </dgm:pt>
    <dgm:pt modelId="{0B61486B-A5C2-47FE-BF33-B97EB187DE43}">
      <dgm:prSet/>
      <dgm:spPr/>
      <dgm:t>
        <a:bodyPr/>
        <a:lstStyle/>
        <a:p>
          <a:r>
            <a:rPr lang="en-US"/>
            <a:t>- Daily Schedule</a:t>
          </a:r>
        </a:p>
      </dgm:t>
    </dgm:pt>
    <dgm:pt modelId="{F77326CA-7CA9-45D4-9E89-67074676B794}" type="parTrans" cxnId="{9F3193B8-27BD-49DD-8A56-8DFCEC919D07}">
      <dgm:prSet/>
      <dgm:spPr/>
      <dgm:t>
        <a:bodyPr/>
        <a:lstStyle/>
        <a:p>
          <a:endParaRPr lang="en-US"/>
        </a:p>
      </dgm:t>
    </dgm:pt>
    <dgm:pt modelId="{98039F8A-A3B2-445D-B6D0-AAE3EF4208FF}" type="sibTrans" cxnId="{9F3193B8-27BD-49DD-8A56-8DFCEC919D07}">
      <dgm:prSet/>
      <dgm:spPr/>
      <dgm:t>
        <a:bodyPr/>
        <a:lstStyle/>
        <a:p>
          <a:endParaRPr lang="en-US"/>
        </a:p>
      </dgm:t>
    </dgm:pt>
    <dgm:pt modelId="{3379A7FF-239C-4926-8ED2-CF059495F82C}">
      <dgm:prSet/>
      <dgm:spPr/>
      <dgm:t>
        <a:bodyPr/>
        <a:lstStyle/>
        <a:p>
          <a:r>
            <a:rPr lang="en-US"/>
            <a:t>- Weekly Themes</a:t>
          </a:r>
        </a:p>
      </dgm:t>
    </dgm:pt>
    <dgm:pt modelId="{D4CA1ACD-2BBD-45C3-866C-C09FB078E21D}" type="parTrans" cxnId="{2AFFC8DF-EA04-43B3-AB24-9AAAA416805C}">
      <dgm:prSet/>
      <dgm:spPr/>
      <dgm:t>
        <a:bodyPr/>
        <a:lstStyle/>
        <a:p>
          <a:endParaRPr lang="en-US"/>
        </a:p>
      </dgm:t>
    </dgm:pt>
    <dgm:pt modelId="{A08075A2-5E8F-45F8-968F-7EC0B6904EEE}" type="sibTrans" cxnId="{2AFFC8DF-EA04-43B3-AB24-9AAAA416805C}">
      <dgm:prSet/>
      <dgm:spPr/>
      <dgm:t>
        <a:bodyPr/>
        <a:lstStyle/>
        <a:p>
          <a:endParaRPr lang="en-US"/>
        </a:p>
      </dgm:t>
    </dgm:pt>
    <dgm:pt modelId="{A8389603-39E1-4D6E-94BE-AE51F2764409}">
      <dgm:prSet/>
      <dgm:spPr/>
      <dgm:t>
        <a:bodyPr/>
        <a:lstStyle/>
        <a:p>
          <a:r>
            <a:rPr lang="en-US"/>
            <a:t>- Fun Fridays</a:t>
          </a:r>
        </a:p>
      </dgm:t>
    </dgm:pt>
    <dgm:pt modelId="{1298EDAA-6AC6-406C-AA27-20F911FA5B63}" type="parTrans" cxnId="{46AB3D29-E210-4BD4-AFC7-D0CA3EEA2DB5}">
      <dgm:prSet/>
      <dgm:spPr/>
      <dgm:t>
        <a:bodyPr/>
        <a:lstStyle/>
        <a:p>
          <a:endParaRPr lang="en-US"/>
        </a:p>
      </dgm:t>
    </dgm:pt>
    <dgm:pt modelId="{892882BB-5C4F-430F-BC99-BC9B158E3696}" type="sibTrans" cxnId="{46AB3D29-E210-4BD4-AFC7-D0CA3EEA2DB5}">
      <dgm:prSet/>
      <dgm:spPr/>
      <dgm:t>
        <a:bodyPr/>
        <a:lstStyle/>
        <a:p>
          <a:endParaRPr lang="en-US"/>
        </a:p>
      </dgm:t>
    </dgm:pt>
    <dgm:pt modelId="{E552BD62-A7F1-47E8-952D-1F35EBFEAD09}">
      <dgm:prSet/>
      <dgm:spPr/>
      <dgm:t>
        <a:bodyPr/>
        <a:lstStyle/>
        <a:p>
          <a:r>
            <a:rPr lang="en-US"/>
            <a:t>- Games</a:t>
          </a:r>
        </a:p>
      </dgm:t>
    </dgm:pt>
    <dgm:pt modelId="{5B8AAEE3-E306-4CFD-9518-03F2B8E570A7}" type="parTrans" cxnId="{C908DFD4-B532-4128-AF32-137C7A3A74E8}">
      <dgm:prSet/>
      <dgm:spPr/>
      <dgm:t>
        <a:bodyPr/>
        <a:lstStyle/>
        <a:p>
          <a:endParaRPr lang="en-US"/>
        </a:p>
      </dgm:t>
    </dgm:pt>
    <dgm:pt modelId="{7A8FACD8-F94F-4604-AEF7-D37CF0BA7DB0}" type="sibTrans" cxnId="{C908DFD4-B532-4128-AF32-137C7A3A74E8}">
      <dgm:prSet/>
      <dgm:spPr/>
      <dgm:t>
        <a:bodyPr/>
        <a:lstStyle/>
        <a:p>
          <a:endParaRPr lang="en-US"/>
        </a:p>
      </dgm:t>
    </dgm:pt>
    <dgm:pt modelId="{1710CE11-282A-4F19-934E-2DF8DC57ADD6}">
      <dgm:prSet/>
      <dgm:spPr/>
      <dgm:t>
        <a:bodyPr/>
        <a:lstStyle/>
        <a:p>
          <a:r>
            <a:rPr lang="en-US"/>
            <a:t>- Employee Scheduling</a:t>
          </a:r>
        </a:p>
      </dgm:t>
    </dgm:pt>
    <dgm:pt modelId="{B1BB3509-2CFB-4622-8B71-223EF19907ED}" type="parTrans" cxnId="{F5E3465F-EE9B-477A-9A77-F6406F178FE9}">
      <dgm:prSet/>
      <dgm:spPr/>
      <dgm:t>
        <a:bodyPr/>
        <a:lstStyle/>
        <a:p>
          <a:endParaRPr lang="en-US"/>
        </a:p>
      </dgm:t>
    </dgm:pt>
    <dgm:pt modelId="{4033B49A-60CD-46BE-A477-EBAD73CFEDD3}" type="sibTrans" cxnId="{F5E3465F-EE9B-477A-9A77-F6406F178FE9}">
      <dgm:prSet/>
      <dgm:spPr/>
      <dgm:t>
        <a:bodyPr/>
        <a:lstStyle/>
        <a:p>
          <a:endParaRPr lang="en-US"/>
        </a:p>
      </dgm:t>
    </dgm:pt>
    <dgm:pt modelId="{7A31994B-1FB6-425C-8849-F5D760049EF3}">
      <dgm:prSet/>
      <dgm:spPr/>
      <dgm:t>
        <a:bodyPr/>
        <a:lstStyle/>
        <a:p>
          <a:r>
            <a:rPr lang="en-US" dirty="0"/>
            <a:t>- Grouping Students (by age/grade level)</a:t>
          </a:r>
        </a:p>
      </dgm:t>
    </dgm:pt>
    <dgm:pt modelId="{3B07671A-6BFF-401D-8DC9-7F369F9E7BFB}" type="parTrans" cxnId="{3FB2229E-5698-4E0C-B331-0A1E46A3E55C}">
      <dgm:prSet/>
      <dgm:spPr/>
      <dgm:t>
        <a:bodyPr/>
        <a:lstStyle/>
        <a:p>
          <a:endParaRPr lang="en-US"/>
        </a:p>
      </dgm:t>
    </dgm:pt>
    <dgm:pt modelId="{7D9CBE3D-70E9-4948-9491-AF43AF3F80C9}" type="sibTrans" cxnId="{3FB2229E-5698-4E0C-B331-0A1E46A3E55C}">
      <dgm:prSet/>
      <dgm:spPr/>
      <dgm:t>
        <a:bodyPr/>
        <a:lstStyle/>
        <a:p>
          <a:endParaRPr lang="en-US"/>
        </a:p>
      </dgm:t>
    </dgm:pt>
    <dgm:pt modelId="{2C2C7FA2-771C-4218-9D26-BA049C628F80}">
      <dgm:prSet/>
      <dgm:spPr/>
      <dgm:t>
        <a:bodyPr/>
        <a:lstStyle/>
        <a:p>
          <a:r>
            <a:rPr lang="en-US"/>
            <a:t>- Planned Activities</a:t>
          </a:r>
        </a:p>
      </dgm:t>
    </dgm:pt>
    <dgm:pt modelId="{7FF550E3-3AAF-49F2-9BA6-14D815A80A66}" type="parTrans" cxnId="{23C2D829-98CC-48CD-8E57-D23CB6B7BCEC}">
      <dgm:prSet/>
      <dgm:spPr/>
      <dgm:t>
        <a:bodyPr/>
        <a:lstStyle/>
        <a:p>
          <a:endParaRPr lang="en-US"/>
        </a:p>
      </dgm:t>
    </dgm:pt>
    <dgm:pt modelId="{F65282CB-F13D-43A3-BA44-660810A6895C}" type="sibTrans" cxnId="{23C2D829-98CC-48CD-8E57-D23CB6B7BCEC}">
      <dgm:prSet/>
      <dgm:spPr/>
      <dgm:t>
        <a:bodyPr/>
        <a:lstStyle/>
        <a:p>
          <a:endParaRPr lang="en-US"/>
        </a:p>
      </dgm:t>
    </dgm:pt>
    <dgm:pt modelId="{38FD6319-101C-4671-B534-C70C3A0C44D3}">
      <dgm:prSet/>
      <dgm:spPr/>
      <dgm:t>
        <a:bodyPr/>
        <a:lstStyle/>
        <a:p>
          <a:r>
            <a:rPr lang="en-US"/>
            <a:t>- Registration Process</a:t>
          </a:r>
        </a:p>
      </dgm:t>
    </dgm:pt>
    <dgm:pt modelId="{4B737741-01E1-474D-9C56-3EB069F8B38D}" type="parTrans" cxnId="{293D09CF-AD6F-492A-8486-CE1C8D29EF8B}">
      <dgm:prSet/>
      <dgm:spPr/>
      <dgm:t>
        <a:bodyPr/>
        <a:lstStyle/>
        <a:p>
          <a:endParaRPr lang="en-US"/>
        </a:p>
      </dgm:t>
    </dgm:pt>
    <dgm:pt modelId="{CB64444C-ACE2-413A-9970-4DC879F2B36B}" type="sibTrans" cxnId="{293D09CF-AD6F-492A-8486-CE1C8D29EF8B}">
      <dgm:prSet/>
      <dgm:spPr/>
      <dgm:t>
        <a:bodyPr/>
        <a:lstStyle/>
        <a:p>
          <a:endParaRPr lang="en-US"/>
        </a:p>
      </dgm:t>
    </dgm:pt>
    <dgm:pt modelId="{AD5C7A1C-BA71-4B20-AE81-86FE3288A3C6}">
      <dgm:prSet/>
      <dgm:spPr/>
      <dgm:t>
        <a:bodyPr/>
        <a:lstStyle/>
        <a:p>
          <a:r>
            <a:rPr lang="en-US" dirty="0"/>
            <a:t>- Processes that you have implemented that have been helpful</a:t>
          </a:r>
        </a:p>
      </dgm:t>
    </dgm:pt>
    <dgm:pt modelId="{5C4D652E-7690-419D-8439-AD82E5C8BABB}" type="parTrans" cxnId="{5692C3C7-EAF4-4A4C-9924-5925ED457CAD}">
      <dgm:prSet/>
      <dgm:spPr/>
      <dgm:t>
        <a:bodyPr/>
        <a:lstStyle/>
        <a:p>
          <a:endParaRPr lang="en-US"/>
        </a:p>
      </dgm:t>
    </dgm:pt>
    <dgm:pt modelId="{18EEA700-9C58-4C5F-A410-BCA892063287}" type="sibTrans" cxnId="{5692C3C7-EAF4-4A4C-9924-5925ED457CAD}">
      <dgm:prSet/>
      <dgm:spPr/>
      <dgm:t>
        <a:bodyPr/>
        <a:lstStyle/>
        <a:p>
          <a:endParaRPr lang="en-US"/>
        </a:p>
      </dgm:t>
    </dgm:pt>
    <dgm:pt modelId="{8A1795A9-A1B1-4756-A3F0-78BD580AD8AC}" type="pres">
      <dgm:prSet presAssocID="{4CBD1D37-11DE-4D40-8C25-DEC5F89F759A}" presName="diagram" presStyleCnt="0">
        <dgm:presLayoutVars>
          <dgm:dir/>
          <dgm:resizeHandles val="exact"/>
        </dgm:presLayoutVars>
      </dgm:prSet>
      <dgm:spPr/>
    </dgm:pt>
    <dgm:pt modelId="{B1315C44-63AB-40E6-84D7-90147C85F12C}" type="pres">
      <dgm:prSet presAssocID="{EA4AC88A-3B0F-461E-8DC1-AD041D451E69}" presName="node" presStyleLbl="node1" presStyleIdx="0" presStyleCnt="12">
        <dgm:presLayoutVars>
          <dgm:bulletEnabled val="1"/>
        </dgm:presLayoutVars>
      </dgm:prSet>
      <dgm:spPr/>
    </dgm:pt>
    <dgm:pt modelId="{817DDCC4-113C-4485-89E9-6F81AECC52D7}" type="pres">
      <dgm:prSet presAssocID="{1F92E399-4F2A-473D-9D2B-02E8BFE089E1}" presName="sibTrans" presStyleCnt="0"/>
      <dgm:spPr/>
    </dgm:pt>
    <dgm:pt modelId="{0667590E-469D-4FD3-824B-562877FAF12D}" type="pres">
      <dgm:prSet presAssocID="{5396654C-B200-4FEC-BC36-576C3F84671B}" presName="node" presStyleLbl="node1" presStyleIdx="1" presStyleCnt="12">
        <dgm:presLayoutVars>
          <dgm:bulletEnabled val="1"/>
        </dgm:presLayoutVars>
      </dgm:prSet>
      <dgm:spPr/>
    </dgm:pt>
    <dgm:pt modelId="{22214A71-DFB2-462F-B8FE-270597EFCF0E}" type="pres">
      <dgm:prSet presAssocID="{8084DBC6-3FD0-401D-9F67-ADB55BE1CD4F}" presName="sibTrans" presStyleCnt="0"/>
      <dgm:spPr/>
    </dgm:pt>
    <dgm:pt modelId="{DC2F858A-CD37-4E9B-B033-872A4282379A}" type="pres">
      <dgm:prSet presAssocID="{C6A00AB3-39C7-4F06-B5A8-7DC262627683}" presName="node" presStyleLbl="node1" presStyleIdx="2" presStyleCnt="12">
        <dgm:presLayoutVars>
          <dgm:bulletEnabled val="1"/>
        </dgm:presLayoutVars>
      </dgm:prSet>
      <dgm:spPr/>
    </dgm:pt>
    <dgm:pt modelId="{DBEA3EFA-496C-415D-BC56-7EE38FCC87EF}" type="pres">
      <dgm:prSet presAssocID="{AFF58B1C-4F18-462B-9883-06127EB73B2C}" presName="sibTrans" presStyleCnt="0"/>
      <dgm:spPr/>
    </dgm:pt>
    <dgm:pt modelId="{53DB460C-05ED-4EFA-9238-C32B68739FB1}" type="pres">
      <dgm:prSet presAssocID="{0B61486B-A5C2-47FE-BF33-B97EB187DE43}" presName="node" presStyleLbl="node1" presStyleIdx="3" presStyleCnt="12">
        <dgm:presLayoutVars>
          <dgm:bulletEnabled val="1"/>
        </dgm:presLayoutVars>
      </dgm:prSet>
      <dgm:spPr/>
    </dgm:pt>
    <dgm:pt modelId="{EBA9FF63-7B65-46C6-AD8D-7C2FED14299B}" type="pres">
      <dgm:prSet presAssocID="{98039F8A-A3B2-445D-B6D0-AAE3EF4208FF}" presName="sibTrans" presStyleCnt="0"/>
      <dgm:spPr/>
    </dgm:pt>
    <dgm:pt modelId="{5B65E834-7F71-4FEE-8AFF-BDAA21B585E1}" type="pres">
      <dgm:prSet presAssocID="{3379A7FF-239C-4926-8ED2-CF059495F82C}" presName="node" presStyleLbl="node1" presStyleIdx="4" presStyleCnt="12">
        <dgm:presLayoutVars>
          <dgm:bulletEnabled val="1"/>
        </dgm:presLayoutVars>
      </dgm:prSet>
      <dgm:spPr/>
    </dgm:pt>
    <dgm:pt modelId="{CD971648-343F-4187-B340-D97AC0EC0DCD}" type="pres">
      <dgm:prSet presAssocID="{A08075A2-5E8F-45F8-968F-7EC0B6904EEE}" presName="sibTrans" presStyleCnt="0"/>
      <dgm:spPr/>
    </dgm:pt>
    <dgm:pt modelId="{95AEA904-B373-4341-9D7D-04AA35E76726}" type="pres">
      <dgm:prSet presAssocID="{A8389603-39E1-4D6E-94BE-AE51F2764409}" presName="node" presStyleLbl="node1" presStyleIdx="5" presStyleCnt="12">
        <dgm:presLayoutVars>
          <dgm:bulletEnabled val="1"/>
        </dgm:presLayoutVars>
      </dgm:prSet>
      <dgm:spPr/>
    </dgm:pt>
    <dgm:pt modelId="{749B641F-57D3-4482-B6CC-834353876B12}" type="pres">
      <dgm:prSet presAssocID="{892882BB-5C4F-430F-BC99-BC9B158E3696}" presName="sibTrans" presStyleCnt="0"/>
      <dgm:spPr/>
    </dgm:pt>
    <dgm:pt modelId="{D4DE0ACC-DDB9-47D5-9886-0C609A64FF63}" type="pres">
      <dgm:prSet presAssocID="{E552BD62-A7F1-47E8-952D-1F35EBFEAD09}" presName="node" presStyleLbl="node1" presStyleIdx="6" presStyleCnt="12">
        <dgm:presLayoutVars>
          <dgm:bulletEnabled val="1"/>
        </dgm:presLayoutVars>
      </dgm:prSet>
      <dgm:spPr/>
    </dgm:pt>
    <dgm:pt modelId="{B3D429D2-590C-42FB-9A05-3A1E95E4ABAA}" type="pres">
      <dgm:prSet presAssocID="{7A8FACD8-F94F-4604-AEF7-D37CF0BA7DB0}" presName="sibTrans" presStyleCnt="0"/>
      <dgm:spPr/>
    </dgm:pt>
    <dgm:pt modelId="{3457BDE4-2FA9-4E2A-8A25-8B0631E6D5A7}" type="pres">
      <dgm:prSet presAssocID="{1710CE11-282A-4F19-934E-2DF8DC57ADD6}" presName="node" presStyleLbl="node1" presStyleIdx="7" presStyleCnt="12">
        <dgm:presLayoutVars>
          <dgm:bulletEnabled val="1"/>
        </dgm:presLayoutVars>
      </dgm:prSet>
      <dgm:spPr/>
    </dgm:pt>
    <dgm:pt modelId="{07C52F53-3E6C-4D29-B193-660E8B8B789A}" type="pres">
      <dgm:prSet presAssocID="{4033B49A-60CD-46BE-A477-EBAD73CFEDD3}" presName="sibTrans" presStyleCnt="0"/>
      <dgm:spPr/>
    </dgm:pt>
    <dgm:pt modelId="{10E022B2-EFD7-41D3-8EDA-644577157D4D}" type="pres">
      <dgm:prSet presAssocID="{7A31994B-1FB6-425C-8849-F5D760049EF3}" presName="node" presStyleLbl="node1" presStyleIdx="8" presStyleCnt="12">
        <dgm:presLayoutVars>
          <dgm:bulletEnabled val="1"/>
        </dgm:presLayoutVars>
      </dgm:prSet>
      <dgm:spPr/>
    </dgm:pt>
    <dgm:pt modelId="{FDC794D6-8876-4ED9-B8F2-C17F55EA64A7}" type="pres">
      <dgm:prSet presAssocID="{7D9CBE3D-70E9-4948-9491-AF43AF3F80C9}" presName="sibTrans" presStyleCnt="0"/>
      <dgm:spPr/>
    </dgm:pt>
    <dgm:pt modelId="{0B1EF448-62A7-4922-A18C-27EE34D19F25}" type="pres">
      <dgm:prSet presAssocID="{2C2C7FA2-771C-4218-9D26-BA049C628F80}" presName="node" presStyleLbl="node1" presStyleIdx="9" presStyleCnt="12">
        <dgm:presLayoutVars>
          <dgm:bulletEnabled val="1"/>
        </dgm:presLayoutVars>
      </dgm:prSet>
      <dgm:spPr/>
    </dgm:pt>
    <dgm:pt modelId="{922CA000-3C25-410E-A515-BDF9C995869B}" type="pres">
      <dgm:prSet presAssocID="{F65282CB-F13D-43A3-BA44-660810A6895C}" presName="sibTrans" presStyleCnt="0"/>
      <dgm:spPr/>
    </dgm:pt>
    <dgm:pt modelId="{342C1F0C-E9C0-469A-9831-A5DA1EA1EF80}" type="pres">
      <dgm:prSet presAssocID="{38FD6319-101C-4671-B534-C70C3A0C44D3}" presName="node" presStyleLbl="node1" presStyleIdx="10" presStyleCnt="12">
        <dgm:presLayoutVars>
          <dgm:bulletEnabled val="1"/>
        </dgm:presLayoutVars>
      </dgm:prSet>
      <dgm:spPr/>
    </dgm:pt>
    <dgm:pt modelId="{F6A9F243-1500-4E23-9BBE-A81F5A620CEE}" type="pres">
      <dgm:prSet presAssocID="{CB64444C-ACE2-413A-9970-4DC879F2B36B}" presName="sibTrans" presStyleCnt="0"/>
      <dgm:spPr/>
    </dgm:pt>
    <dgm:pt modelId="{EB6BC473-7020-4256-B7DC-EF3E687DEF73}" type="pres">
      <dgm:prSet presAssocID="{AD5C7A1C-BA71-4B20-AE81-86FE3288A3C6}" presName="node" presStyleLbl="node1" presStyleIdx="11" presStyleCnt="12">
        <dgm:presLayoutVars>
          <dgm:bulletEnabled val="1"/>
        </dgm:presLayoutVars>
      </dgm:prSet>
      <dgm:spPr/>
    </dgm:pt>
  </dgm:ptLst>
  <dgm:cxnLst>
    <dgm:cxn modelId="{46956105-4AE9-43C1-ABF3-10AA83900AEC}" type="presOf" srcId="{C6A00AB3-39C7-4F06-B5A8-7DC262627683}" destId="{DC2F858A-CD37-4E9B-B033-872A4282379A}" srcOrd="0" destOrd="0" presId="urn:microsoft.com/office/officeart/2005/8/layout/default"/>
    <dgm:cxn modelId="{EF22090C-FB4E-4939-BCFE-D146F43DE07C}" type="presOf" srcId="{0B61486B-A5C2-47FE-BF33-B97EB187DE43}" destId="{53DB460C-05ED-4EFA-9238-C32B68739FB1}" srcOrd="0" destOrd="0" presId="urn:microsoft.com/office/officeart/2005/8/layout/default"/>
    <dgm:cxn modelId="{5C467116-5BC5-43BB-8D2D-3CF1CA3E9B97}" type="presOf" srcId="{E552BD62-A7F1-47E8-952D-1F35EBFEAD09}" destId="{D4DE0ACC-DDB9-47D5-9886-0C609A64FF63}" srcOrd="0" destOrd="0" presId="urn:microsoft.com/office/officeart/2005/8/layout/default"/>
    <dgm:cxn modelId="{46AB3D29-E210-4BD4-AFC7-D0CA3EEA2DB5}" srcId="{4CBD1D37-11DE-4D40-8C25-DEC5F89F759A}" destId="{A8389603-39E1-4D6E-94BE-AE51F2764409}" srcOrd="5" destOrd="0" parTransId="{1298EDAA-6AC6-406C-AA27-20F911FA5B63}" sibTransId="{892882BB-5C4F-430F-BC99-BC9B158E3696}"/>
    <dgm:cxn modelId="{23C2D829-98CC-48CD-8E57-D23CB6B7BCEC}" srcId="{4CBD1D37-11DE-4D40-8C25-DEC5F89F759A}" destId="{2C2C7FA2-771C-4218-9D26-BA049C628F80}" srcOrd="9" destOrd="0" parTransId="{7FF550E3-3AAF-49F2-9BA6-14D815A80A66}" sibTransId="{F65282CB-F13D-43A3-BA44-660810A6895C}"/>
    <dgm:cxn modelId="{5564242B-3D18-4A6B-BA80-B627532B222F}" srcId="{4CBD1D37-11DE-4D40-8C25-DEC5F89F759A}" destId="{EA4AC88A-3B0F-461E-8DC1-AD041D451E69}" srcOrd="0" destOrd="0" parTransId="{26DF532C-2363-49D8-BC01-F14C383B8536}" sibTransId="{1F92E399-4F2A-473D-9D2B-02E8BFE089E1}"/>
    <dgm:cxn modelId="{E150FD39-CD46-4209-827A-BC8D940792CB}" type="presOf" srcId="{7A31994B-1FB6-425C-8849-F5D760049EF3}" destId="{10E022B2-EFD7-41D3-8EDA-644577157D4D}" srcOrd="0" destOrd="0" presId="urn:microsoft.com/office/officeart/2005/8/layout/default"/>
    <dgm:cxn modelId="{F5E3465F-EE9B-477A-9A77-F6406F178FE9}" srcId="{4CBD1D37-11DE-4D40-8C25-DEC5F89F759A}" destId="{1710CE11-282A-4F19-934E-2DF8DC57ADD6}" srcOrd="7" destOrd="0" parTransId="{B1BB3509-2CFB-4622-8B71-223EF19907ED}" sibTransId="{4033B49A-60CD-46BE-A477-EBAD73CFEDD3}"/>
    <dgm:cxn modelId="{C850FA43-AA02-442E-84D5-645E45CECA43}" srcId="{4CBD1D37-11DE-4D40-8C25-DEC5F89F759A}" destId="{5396654C-B200-4FEC-BC36-576C3F84671B}" srcOrd="1" destOrd="0" parTransId="{1C92BE20-AA14-42B5-AD1B-3B44D29E193F}" sibTransId="{8084DBC6-3FD0-401D-9F67-ADB55BE1CD4F}"/>
    <dgm:cxn modelId="{94B1C567-15EB-4E75-9788-AC6859A8C2B4}" type="presOf" srcId="{1710CE11-282A-4F19-934E-2DF8DC57ADD6}" destId="{3457BDE4-2FA9-4E2A-8A25-8B0631E6D5A7}" srcOrd="0" destOrd="0" presId="urn:microsoft.com/office/officeart/2005/8/layout/default"/>
    <dgm:cxn modelId="{1ADEB149-099F-480A-B50E-F01019181A24}" type="presOf" srcId="{5396654C-B200-4FEC-BC36-576C3F84671B}" destId="{0667590E-469D-4FD3-824B-562877FAF12D}" srcOrd="0" destOrd="0" presId="urn:microsoft.com/office/officeart/2005/8/layout/default"/>
    <dgm:cxn modelId="{F4BA066A-57BB-42ED-9287-8A321FC4537A}" type="presOf" srcId="{AD5C7A1C-BA71-4B20-AE81-86FE3288A3C6}" destId="{EB6BC473-7020-4256-B7DC-EF3E687DEF73}" srcOrd="0" destOrd="0" presId="urn:microsoft.com/office/officeart/2005/8/layout/default"/>
    <dgm:cxn modelId="{6F63A752-9468-4FDD-80C9-20836AF528C0}" type="presOf" srcId="{38FD6319-101C-4671-B534-C70C3A0C44D3}" destId="{342C1F0C-E9C0-469A-9831-A5DA1EA1EF80}" srcOrd="0" destOrd="0" presId="urn:microsoft.com/office/officeart/2005/8/layout/default"/>
    <dgm:cxn modelId="{7DDE4B8B-53DA-499B-8CE0-F667673CB692}" type="presOf" srcId="{3379A7FF-239C-4926-8ED2-CF059495F82C}" destId="{5B65E834-7F71-4FEE-8AFF-BDAA21B585E1}" srcOrd="0" destOrd="0" presId="urn:microsoft.com/office/officeart/2005/8/layout/default"/>
    <dgm:cxn modelId="{3FB2229E-5698-4E0C-B331-0A1E46A3E55C}" srcId="{4CBD1D37-11DE-4D40-8C25-DEC5F89F759A}" destId="{7A31994B-1FB6-425C-8849-F5D760049EF3}" srcOrd="8" destOrd="0" parTransId="{3B07671A-6BFF-401D-8DC9-7F369F9E7BFB}" sibTransId="{7D9CBE3D-70E9-4948-9491-AF43AF3F80C9}"/>
    <dgm:cxn modelId="{3A69A6B0-A08F-486B-BB29-F1E84B64F8E0}" type="presOf" srcId="{A8389603-39E1-4D6E-94BE-AE51F2764409}" destId="{95AEA904-B373-4341-9D7D-04AA35E76726}" srcOrd="0" destOrd="0" presId="urn:microsoft.com/office/officeart/2005/8/layout/default"/>
    <dgm:cxn modelId="{9F3193B8-27BD-49DD-8A56-8DFCEC919D07}" srcId="{4CBD1D37-11DE-4D40-8C25-DEC5F89F759A}" destId="{0B61486B-A5C2-47FE-BF33-B97EB187DE43}" srcOrd="3" destOrd="0" parTransId="{F77326CA-7CA9-45D4-9E89-67074676B794}" sibTransId="{98039F8A-A3B2-445D-B6D0-AAE3EF4208FF}"/>
    <dgm:cxn modelId="{5692C3C7-EAF4-4A4C-9924-5925ED457CAD}" srcId="{4CBD1D37-11DE-4D40-8C25-DEC5F89F759A}" destId="{AD5C7A1C-BA71-4B20-AE81-86FE3288A3C6}" srcOrd="11" destOrd="0" parTransId="{5C4D652E-7690-419D-8439-AD82E5C8BABB}" sibTransId="{18EEA700-9C58-4C5F-A410-BCA892063287}"/>
    <dgm:cxn modelId="{293D09CF-AD6F-492A-8486-CE1C8D29EF8B}" srcId="{4CBD1D37-11DE-4D40-8C25-DEC5F89F759A}" destId="{38FD6319-101C-4671-B534-C70C3A0C44D3}" srcOrd="10" destOrd="0" parTransId="{4B737741-01E1-474D-9C56-3EB069F8B38D}" sibTransId="{CB64444C-ACE2-413A-9970-4DC879F2B36B}"/>
    <dgm:cxn modelId="{C908DFD4-B532-4128-AF32-137C7A3A74E8}" srcId="{4CBD1D37-11DE-4D40-8C25-DEC5F89F759A}" destId="{E552BD62-A7F1-47E8-952D-1F35EBFEAD09}" srcOrd="6" destOrd="0" parTransId="{5B8AAEE3-E306-4CFD-9518-03F2B8E570A7}" sibTransId="{7A8FACD8-F94F-4604-AEF7-D37CF0BA7DB0}"/>
    <dgm:cxn modelId="{080196DC-72DC-4AC2-B632-9771A47E869F}" srcId="{4CBD1D37-11DE-4D40-8C25-DEC5F89F759A}" destId="{C6A00AB3-39C7-4F06-B5A8-7DC262627683}" srcOrd="2" destOrd="0" parTransId="{1F976897-AA20-4A5B-A0A5-CC27935FB48A}" sibTransId="{AFF58B1C-4F18-462B-9883-06127EB73B2C}"/>
    <dgm:cxn modelId="{716546DF-469E-4479-B55F-E2563DC24100}" type="presOf" srcId="{EA4AC88A-3B0F-461E-8DC1-AD041D451E69}" destId="{B1315C44-63AB-40E6-84D7-90147C85F12C}" srcOrd="0" destOrd="0" presId="urn:microsoft.com/office/officeart/2005/8/layout/default"/>
    <dgm:cxn modelId="{2AFFC8DF-EA04-43B3-AB24-9AAAA416805C}" srcId="{4CBD1D37-11DE-4D40-8C25-DEC5F89F759A}" destId="{3379A7FF-239C-4926-8ED2-CF059495F82C}" srcOrd="4" destOrd="0" parTransId="{D4CA1ACD-2BBD-45C3-866C-C09FB078E21D}" sibTransId="{A08075A2-5E8F-45F8-968F-7EC0B6904EEE}"/>
    <dgm:cxn modelId="{1D62D4E8-E87E-4FDE-982C-DF7BAD2BC784}" type="presOf" srcId="{2C2C7FA2-771C-4218-9D26-BA049C628F80}" destId="{0B1EF448-62A7-4922-A18C-27EE34D19F25}" srcOrd="0" destOrd="0" presId="urn:microsoft.com/office/officeart/2005/8/layout/default"/>
    <dgm:cxn modelId="{391B89E9-A1EE-4AAB-AAD1-6C3E892D46EB}" type="presOf" srcId="{4CBD1D37-11DE-4D40-8C25-DEC5F89F759A}" destId="{8A1795A9-A1B1-4756-A3F0-78BD580AD8AC}" srcOrd="0" destOrd="0" presId="urn:microsoft.com/office/officeart/2005/8/layout/default"/>
    <dgm:cxn modelId="{A15D3F1A-AD71-4494-93B1-CE297EFF9B66}" type="presParOf" srcId="{8A1795A9-A1B1-4756-A3F0-78BD580AD8AC}" destId="{B1315C44-63AB-40E6-84D7-90147C85F12C}" srcOrd="0" destOrd="0" presId="urn:microsoft.com/office/officeart/2005/8/layout/default"/>
    <dgm:cxn modelId="{AD31AF47-5021-48D7-855D-5B9BDB75AEA4}" type="presParOf" srcId="{8A1795A9-A1B1-4756-A3F0-78BD580AD8AC}" destId="{817DDCC4-113C-4485-89E9-6F81AECC52D7}" srcOrd="1" destOrd="0" presId="urn:microsoft.com/office/officeart/2005/8/layout/default"/>
    <dgm:cxn modelId="{D2591D3C-E8CD-41D0-929A-7CE0F78CD25A}" type="presParOf" srcId="{8A1795A9-A1B1-4756-A3F0-78BD580AD8AC}" destId="{0667590E-469D-4FD3-824B-562877FAF12D}" srcOrd="2" destOrd="0" presId="urn:microsoft.com/office/officeart/2005/8/layout/default"/>
    <dgm:cxn modelId="{0BA472DC-7C84-445B-9BF2-D502B631C35B}" type="presParOf" srcId="{8A1795A9-A1B1-4756-A3F0-78BD580AD8AC}" destId="{22214A71-DFB2-462F-B8FE-270597EFCF0E}" srcOrd="3" destOrd="0" presId="urn:microsoft.com/office/officeart/2005/8/layout/default"/>
    <dgm:cxn modelId="{821BE09E-56A4-44AD-9F9A-3D7823B09C57}" type="presParOf" srcId="{8A1795A9-A1B1-4756-A3F0-78BD580AD8AC}" destId="{DC2F858A-CD37-4E9B-B033-872A4282379A}" srcOrd="4" destOrd="0" presId="urn:microsoft.com/office/officeart/2005/8/layout/default"/>
    <dgm:cxn modelId="{F3DD1145-024D-47C2-92A4-CE8266D688EA}" type="presParOf" srcId="{8A1795A9-A1B1-4756-A3F0-78BD580AD8AC}" destId="{DBEA3EFA-496C-415D-BC56-7EE38FCC87EF}" srcOrd="5" destOrd="0" presId="urn:microsoft.com/office/officeart/2005/8/layout/default"/>
    <dgm:cxn modelId="{8F7A0E12-23F2-4365-8CB3-53D9C3E91B33}" type="presParOf" srcId="{8A1795A9-A1B1-4756-A3F0-78BD580AD8AC}" destId="{53DB460C-05ED-4EFA-9238-C32B68739FB1}" srcOrd="6" destOrd="0" presId="urn:microsoft.com/office/officeart/2005/8/layout/default"/>
    <dgm:cxn modelId="{3CF6DBB2-61F3-4655-8022-C75DD74830E1}" type="presParOf" srcId="{8A1795A9-A1B1-4756-A3F0-78BD580AD8AC}" destId="{EBA9FF63-7B65-46C6-AD8D-7C2FED14299B}" srcOrd="7" destOrd="0" presId="urn:microsoft.com/office/officeart/2005/8/layout/default"/>
    <dgm:cxn modelId="{5E6010B9-03D5-4936-ABE9-8B0D9DFC0656}" type="presParOf" srcId="{8A1795A9-A1B1-4756-A3F0-78BD580AD8AC}" destId="{5B65E834-7F71-4FEE-8AFF-BDAA21B585E1}" srcOrd="8" destOrd="0" presId="urn:microsoft.com/office/officeart/2005/8/layout/default"/>
    <dgm:cxn modelId="{2FB20DBB-19A3-4112-9CD2-FC227BCA857A}" type="presParOf" srcId="{8A1795A9-A1B1-4756-A3F0-78BD580AD8AC}" destId="{CD971648-343F-4187-B340-D97AC0EC0DCD}" srcOrd="9" destOrd="0" presId="urn:microsoft.com/office/officeart/2005/8/layout/default"/>
    <dgm:cxn modelId="{EC3C41BA-578E-45E6-9227-C5A23538FCBE}" type="presParOf" srcId="{8A1795A9-A1B1-4756-A3F0-78BD580AD8AC}" destId="{95AEA904-B373-4341-9D7D-04AA35E76726}" srcOrd="10" destOrd="0" presId="urn:microsoft.com/office/officeart/2005/8/layout/default"/>
    <dgm:cxn modelId="{7CB9A98D-CE94-4C3A-9767-F2C4CF67D663}" type="presParOf" srcId="{8A1795A9-A1B1-4756-A3F0-78BD580AD8AC}" destId="{749B641F-57D3-4482-B6CC-834353876B12}" srcOrd="11" destOrd="0" presId="urn:microsoft.com/office/officeart/2005/8/layout/default"/>
    <dgm:cxn modelId="{980E532A-2511-4950-8EAE-EFCDB0167575}" type="presParOf" srcId="{8A1795A9-A1B1-4756-A3F0-78BD580AD8AC}" destId="{D4DE0ACC-DDB9-47D5-9886-0C609A64FF63}" srcOrd="12" destOrd="0" presId="urn:microsoft.com/office/officeart/2005/8/layout/default"/>
    <dgm:cxn modelId="{B23D2A09-A540-4FB2-A192-970476FDB041}" type="presParOf" srcId="{8A1795A9-A1B1-4756-A3F0-78BD580AD8AC}" destId="{B3D429D2-590C-42FB-9A05-3A1E95E4ABAA}" srcOrd="13" destOrd="0" presId="urn:microsoft.com/office/officeart/2005/8/layout/default"/>
    <dgm:cxn modelId="{DD4F5C1E-B884-4036-A951-A882E655A371}" type="presParOf" srcId="{8A1795A9-A1B1-4756-A3F0-78BD580AD8AC}" destId="{3457BDE4-2FA9-4E2A-8A25-8B0631E6D5A7}" srcOrd="14" destOrd="0" presId="urn:microsoft.com/office/officeart/2005/8/layout/default"/>
    <dgm:cxn modelId="{D21990EF-4474-4470-BA74-097E6B600EFD}" type="presParOf" srcId="{8A1795A9-A1B1-4756-A3F0-78BD580AD8AC}" destId="{07C52F53-3E6C-4D29-B193-660E8B8B789A}" srcOrd="15" destOrd="0" presId="urn:microsoft.com/office/officeart/2005/8/layout/default"/>
    <dgm:cxn modelId="{72868239-E1ED-4301-8CB9-9CB5FA076C44}" type="presParOf" srcId="{8A1795A9-A1B1-4756-A3F0-78BD580AD8AC}" destId="{10E022B2-EFD7-41D3-8EDA-644577157D4D}" srcOrd="16" destOrd="0" presId="urn:microsoft.com/office/officeart/2005/8/layout/default"/>
    <dgm:cxn modelId="{313C25E4-94A3-4545-8E0E-9AFA54269D36}" type="presParOf" srcId="{8A1795A9-A1B1-4756-A3F0-78BD580AD8AC}" destId="{FDC794D6-8876-4ED9-B8F2-C17F55EA64A7}" srcOrd="17" destOrd="0" presId="urn:microsoft.com/office/officeart/2005/8/layout/default"/>
    <dgm:cxn modelId="{265D86CF-9F70-43EE-8D94-E110D0D0A038}" type="presParOf" srcId="{8A1795A9-A1B1-4756-A3F0-78BD580AD8AC}" destId="{0B1EF448-62A7-4922-A18C-27EE34D19F25}" srcOrd="18" destOrd="0" presId="urn:microsoft.com/office/officeart/2005/8/layout/default"/>
    <dgm:cxn modelId="{97B1D16B-9A07-43A1-851B-2100EBF44B3A}" type="presParOf" srcId="{8A1795A9-A1B1-4756-A3F0-78BD580AD8AC}" destId="{922CA000-3C25-410E-A515-BDF9C995869B}" srcOrd="19" destOrd="0" presId="urn:microsoft.com/office/officeart/2005/8/layout/default"/>
    <dgm:cxn modelId="{5D9D8162-25AA-43AF-A85A-227F8493D639}" type="presParOf" srcId="{8A1795A9-A1B1-4756-A3F0-78BD580AD8AC}" destId="{342C1F0C-E9C0-469A-9831-A5DA1EA1EF80}" srcOrd="20" destOrd="0" presId="urn:microsoft.com/office/officeart/2005/8/layout/default"/>
    <dgm:cxn modelId="{FCAB25CF-4698-4840-A12C-D99C984F7816}" type="presParOf" srcId="{8A1795A9-A1B1-4756-A3F0-78BD580AD8AC}" destId="{F6A9F243-1500-4E23-9BBE-A81F5A620CEE}" srcOrd="21" destOrd="0" presId="urn:microsoft.com/office/officeart/2005/8/layout/default"/>
    <dgm:cxn modelId="{6ED8FAF5-1CE7-4C99-A842-4EEEA218DFA4}" type="presParOf" srcId="{8A1795A9-A1B1-4756-A3F0-78BD580AD8AC}" destId="{EB6BC473-7020-4256-B7DC-EF3E687DEF73}"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B6F4A-5413-474E-9EB5-48DA93817454}">
      <dsp:nvSpPr>
        <dsp:cNvPr id="0" name=""/>
        <dsp:cNvSpPr/>
      </dsp:nvSpPr>
      <dsp:spPr>
        <a:xfrm>
          <a:off x="0" y="689"/>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5199E7-C36A-4697-8EAA-E9FD44D9911C}">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E80432-9B58-46DD-A9F1-10251FEA41AE}">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33450">
            <a:lnSpc>
              <a:spcPct val="90000"/>
            </a:lnSpc>
            <a:spcBef>
              <a:spcPct val="0"/>
            </a:spcBef>
            <a:spcAft>
              <a:spcPct val="35000"/>
            </a:spcAft>
            <a:buNone/>
          </a:pPr>
          <a:r>
            <a:rPr lang="en-US" sz="2100" kern="1200"/>
            <a:t>Field Trip Processes:  Loading and unloading bus, what to bring on field trips, employee assignments, Cinemark, Bowling, Parks, Etc.</a:t>
          </a:r>
        </a:p>
      </dsp:txBody>
      <dsp:txXfrm>
        <a:off x="1864015" y="689"/>
        <a:ext cx="4933659" cy="1613866"/>
      </dsp:txXfrm>
    </dsp:sp>
    <dsp:sp modelId="{C0115B54-BE21-474D-A4D2-610E04B2E91F}">
      <dsp:nvSpPr>
        <dsp:cNvPr id="0" name=""/>
        <dsp:cNvSpPr/>
      </dsp:nvSpPr>
      <dsp:spPr>
        <a:xfrm>
          <a:off x="0" y="2018022"/>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427C15-4560-47BB-A32D-E116CF0E3642}">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55DC6C-4FC1-4F4A-9138-3C37F1B9CA6E}">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33450">
            <a:lnSpc>
              <a:spcPct val="90000"/>
            </a:lnSpc>
            <a:spcBef>
              <a:spcPct val="0"/>
            </a:spcBef>
            <a:spcAft>
              <a:spcPct val="35000"/>
            </a:spcAft>
            <a:buNone/>
          </a:pPr>
          <a:r>
            <a:rPr lang="en-US" sz="2100" kern="1200" dirty="0"/>
            <a:t>Other Processes:  typical daily schedule, groups by age, rotations, separated by age on playground, lunchtime,  student belongings, electronics, staffing, Etc.</a:t>
          </a:r>
        </a:p>
      </dsp:txBody>
      <dsp:txXfrm>
        <a:off x="1864015" y="2018022"/>
        <a:ext cx="4933659" cy="1613866"/>
      </dsp:txXfrm>
    </dsp:sp>
    <dsp:sp modelId="{33201519-86E2-4FA7-A9BA-ABBDC1FA18D3}">
      <dsp:nvSpPr>
        <dsp:cNvPr id="0" name=""/>
        <dsp:cNvSpPr/>
      </dsp:nvSpPr>
      <dsp:spPr>
        <a:xfrm>
          <a:off x="0" y="4035355"/>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D2A81C-1FB8-45F4-BE83-1BAB6A50192D}">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529F21-60F4-40CE-88E3-0562C4EEEC69}">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33450">
            <a:lnSpc>
              <a:spcPct val="90000"/>
            </a:lnSpc>
            <a:spcBef>
              <a:spcPct val="0"/>
            </a:spcBef>
            <a:spcAft>
              <a:spcPct val="35000"/>
            </a:spcAft>
            <a:buNone/>
          </a:pPr>
          <a:r>
            <a:rPr lang="en-US" sz="2100" kern="1200"/>
            <a:t>Q&amp;A</a:t>
          </a:r>
        </a:p>
      </dsp:txBody>
      <dsp:txXfrm>
        <a:off x="1864015" y="4035355"/>
        <a:ext cx="4933659" cy="1613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15C44-63AB-40E6-84D7-90147C85F12C}">
      <dsp:nvSpPr>
        <dsp:cNvPr id="0" name=""/>
        <dsp:cNvSpPr/>
      </dsp:nvSpPr>
      <dsp:spPr>
        <a:xfrm>
          <a:off x="705143" y="491"/>
          <a:ext cx="2011188" cy="12067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Ideas for Group Discussion:</a:t>
          </a:r>
          <a:endParaRPr lang="en-US" sz="1900" kern="1200" dirty="0"/>
        </a:p>
      </dsp:txBody>
      <dsp:txXfrm>
        <a:off x="705143" y="491"/>
        <a:ext cx="2011188" cy="1206713"/>
      </dsp:txXfrm>
    </dsp:sp>
    <dsp:sp modelId="{0667590E-469D-4FD3-824B-562877FAF12D}">
      <dsp:nvSpPr>
        <dsp:cNvPr id="0" name=""/>
        <dsp:cNvSpPr/>
      </dsp:nvSpPr>
      <dsp:spPr>
        <a:xfrm>
          <a:off x="2917451" y="491"/>
          <a:ext cx="2011188" cy="120671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Field Trips</a:t>
          </a:r>
        </a:p>
      </dsp:txBody>
      <dsp:txXfrm>
        <a:off x="2917451" y="491"/>
        <a:ext cx="2011188" cy="1206713"/>
      </dsp:txXfrm>
    </dsp:sp>
    <dsp:sp modelId="{DC2F858A-CD37-4E9B-B033-872A4282379A}">
      <dsp:nvSpPr>
        <dsp:cNvPr id="0" name=""/>
        <dsp:cNvSpPr/>
      </dsp:nvSpPr>
      <dsp:spPr>
        <a:xfrm>
          <a:off x="5129759" y="491"/>
          <a:ext cx="2011188" cy="120671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Parent Communication</a:t>
          </a:r>
        </a:p>
      </dsp:txBody>
      <dsp:txXfrm>
        <a:off x="5129759" y="491"/>
        <a:ext cx="2011188" cy="1206713"/>
      </dsp:txXfrm>
    </dsp:sp>
    <dsp:sp modelId="{53DB460C-05ED-4EFA-9238-C32B68739FB1}">
      <dsp:nvSpPr>
        <dsp:cNvPr id="0" name=""/>
        <dsp:cNvSpPr/>
      </dsp:nvSpPr>
      <dsp:spPr>
        <a:xfrm>
          <a:off x="7342067" y="491"/>
          <a:ext cx="2011188" cy="120671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Daily Schedule</a:t>
          </a:r>
        </a:p>
      </dsp:txBody>
      <dsp:txXfrm>
        <a:off x="7342067" y="491"/>
        <a:ext cx="2011188" cy="1206713"/>
      </dsp:txXfrm>
    </dsp:sp>
    <dsp:sp modelId="{5B65E834-7F71-4FEE-8AFF-BDAA21B585E1}">
      <dsp:nvSpPr>
        <dsp:cNvPr id="0" name=""/>
        <dsp:cNvSpPr/>
      </dsp:nvSpPr>
      <dsp:spPr>
        <a:xfrm>
          <a:off x="705143" y="1408323"/>
          <a:ext cx="2011188" cy="120671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Weekly Themes</a:t>
          </a:r>
        </a:p>
      </dsp:txBody>
      <dsp:txXfrm>
        <a:off x="705143" y="1408323"/>
        <a:ext cx="2011188" cy="1206713"/>
      </dsp:txXfrm>
    </dsp:sp>
    <dsp:sp modelId="{95AEA904-B373-4341-9D7D-04AA35E76726}">
      <dsp:nvSpPr>
        <dsp:cNvPr id="0" name=""/>
        <dsp:cNvSpPr/>
      </dsp:nvSpPr>
      <dsp:spPr>
        <a:xfrm>
          <a:off x="2917451" y="1408323"/>
          <a:ext cx="2011188" cy="12067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Fun Fridays</a:t>
          </a:r>
        </a:p>
      </dsp:txBody>
      <dsp:txXfrm>
        <a:off x="2917451" y="1408323"/>
        <a:ext cx="2011188" cy="1206713"/>
      </dsp:txXfrm>
    </dsp:sp>
    <dsp:sp modelId="{D4DE0ACC-DDB9-47D5-9886-0C609A64FF63}">
      <dsp:nvSpPr>
        <dsp:cNvPr id="0" name=""/>
        <dsp:cNvSpPr/>
      </dsp:nvSpPr>
      <dsp:spPr>
        <a:xfrm>
          <a:off x="5129759" y="1408323"/>
          <a:ext cx="2011188" cy="120671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Games</a:t>
          </a:r>
        </a:p>
      </dsp:txBody>
      <dsp:txXfrm>
        <a:off x="5129759" y="1408323"/>
        <a:ext cx="2011188" cy="1206713"/>
      </dsp:txXfrm>
    </dsp:sp>
    <dsp:sp modelId="{3457BDE4-2FA9-4E2A-8A25-8B0631E6D5A7}">
      <dsp:nvSpPr>
        <dsp:cNvPr id="0" name=""/>
        <dsp:cNvSpPr/>
      </dsp:nvSpPr>
      <dsp:spPr>
        <a:xfrm>
          <a:off x="7342067" y="1408323"/>
          <a:ext cx="2011188" cy="120671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Employee Scheduling</a:t>
          </a:r>
        </a:p>
      </dsp:txBody>
      <dsp:txXfrm>
        <a:off x="7342067" y="1408323"/>
        <a:ext cx="2011188" cy="1206713"/>
      </dsp:txXfrm>
    </dsp:sp>
    <dsp:sp modelId="{10E022B2-EFD7-41D3-8EDA-644577157D4D}">
      <dsp:nvSpPr>
        <dsp:cNvPr id="0" name=""/>
        <dsp:cNvSpPr/>
      </dsp:nvSpPr>
      <dsp:spPr>
        <a:xfrm>
          <a:off x="705143" y="2816155"/>
          <a:ext cx="2011188" cy="120671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 Grouping Students (by age/grade level)</a:t>
          </a:r>
        </a:p>
      </dsp:txBody>
      <dsp:txXfrm>
        <a:off x="705143" y="2816155"/>
        <a:ext cx="2011188" cy="1206713"/>
      </dsp:txXfrm>
    </dsp:sp>
    <dsp:sp modelId="{0B1EF448-62A7-4922-A18C-27EE34D19F25}">
      <dsp:nvSpPr>
        <dsp:cNvPr id="0" name=""/>
        <dsp:cNvSpPr/>
      </dsp:nvSpPr>
      <dsp:spPr>
        <a:xfrm>
          <a:off x="2917451" y="2816155"/>
          <a:ext cx="2011188" cy="120671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Planned Activities</a:t>
          </a:r>
        </a:p>
      </dsp:txBody>
      <dsp:txXfrm>
        <a:off x="2917451" y="2816155"/>
        <a:ext cx="2011188" cy="1206713"/>
      </dsp:txXfrm>
    </dsp:sp>
    <dsp:sp modelId="{342C1F0C-E9C0-469A-9831-A5DA1EA1EF80}">
      <dsp:nvSpPr>
        <dsp:cNvPr id="0" name=""/>
        <dsp:cNvSpPr/>
      </dsp:nvSpPr>
      <dsp:spPr>
        <a:xfrm>
          <a:off x="5129759" y="2816155"/>
          <a:ext cx="2011188" cy="12067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 Registration Process</a:t>
          </a:r>
        </a:p>
      </dsp:txBody>
      <dsp:txXfrm>
        <a:off x="5129759" y="2816155"/>
        <a:ext cx="2011188" cy="1206713"/>
      </dsp:txXfrm>
    </dsp:sp>
    <dsp:sp modelId="{EB6BC473-7020-4256-B7DC-EF3E687DEF73}">
      <dsp:nvSpPr>
        <dsp:cNvPr id="0" name=""/>
        <dsp:cNvSpPr/>
      </dsp:nvSpPr>
      <dsp:spPr>
        <a:xfrm>
          <a:off x="7342067" y="2816155"/>
          <a:ext cx="2011188" cy="120671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 Processes that you have implemented that have been helpful</a:t>
          </a:r>
        </a:p>
      </dsp:txBody>
      <dsp:txXfrm>
        <a:off x="7342067" y="2816155"/>
        <a:ext cx="2011188" cy="12067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E885B2B-F3A9-4C99-98AC-ADB07DDD86CA}" type="datetimeFigureOut">
              <a:rPr lang="en-US" smtClean="0"/>
              <a:t>7/22/2024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72D2AD4-6A71-4F9D-8141-02FB25F75E23}" type="slidenum">
              <a:rPr lang="en-US" smtClean="0"/>
              <a:t>‹#›</a:t>
            </a:fld>
            <a:endParaRPr lang="en-US"/>
          </a:p>
        </p:txBody>
      </p:sp>
    </p:spTree>
    <p:extLst>
      <p:ext uri="{BB962C8B-B14F-4D97-AF65-F5344CB8AC3E}">
        <p14:creationId xmlns:p14="http://schemas.microsoft.com/office/powerpoint/2010/main" val="18032189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19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134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816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090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27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88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732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330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7/22/2024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685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7/22/2024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95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208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7/22/2024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29406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indi.theindianwire.com/%E0%A4%97%E0%A5%8D%E0%A4%B0%E0%A5%80%E0%A4%B7%E0%A5%8D%E0%A4%AE%E0%A4%95%E0%A4%BE%E0%A4%B2%E0%A5%80%E0%A4%A8-%E0%A4%B6%E0%A4%BF%E0%A4%B5%E0%A4%BF%E0%A4%B0-%E0%A4%A8%E0%A4%BF%E0%A4%AC%E0%A4%82%E0%A4%A7-167880/"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illustrations/no-phone-no-cell-phone-phone-sign-253339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pixabay.com/en/iphone-smartphone-cellphone-297755/"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ay.bergeron@cpsb.org" TargetMode="External"/><Relationship Id="rId7" Type="http://schemas.openxmlformats.org/officeDocument/2006/relationships/hyperlink" Target="https://www.pngall.com/checklist-png/download/45658" TargetMode="External"/><Relationship Id="rId2" Type="http://schemas.openxmlformats.org/officeDocument/2006/relationships/hyperlink" Target="mailto:megan.foreman@cpsb.org" TargetMode="Externa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mailto:fdavis@calcasieu.gov" TargetMode="External"/><Relationship Id="rId4" Type="http://schemas.openxmlformats.org/officeDocument/2006/relationships/hyperlink" Target="mailto:bill.sommers@cpsb.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ngall.com/checklist-png/download/45658" TargetMode="Externa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en/bus-drive-icon-1300140/"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en/bus-drive-icon-1300140/"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es/bot%C3%B3n-dinero-las-finanzas-s%C3%ADmbolo-41706/"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ixabay.com/en/folders-yellow-red-document-paper-24867/"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sway.office.com/d9BiU0PKeF3r7CN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ublicdomainpictures.net/view-image.php?image=13523&amp;picture=przerwy"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stockphoto.com/pt/vetorial/flat-calendar-deadline-icon-important-schedule-date-for-business-meeting-cartoon-gm1250025102-364452404"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aiophotoz.com/photos/transparent-group-discussion-clipart-group-discussion-cartoon-hd-png.html" TargetMode="External"/><Relationship Id="rId7" Type="http://schemas.openxmlformats.org/officeDocument/2006/relationships/diagramColors" Target="../diagrams/colors2.xml"/><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medicine-carton-drug-prescription-30316/"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ixabay.com/en/cardiac-pulse-systole-heartbeat-156059/"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141110" y="639097"/>
            <a:ext cx="3401961" cy="3686015"/>
          </a:xfrm>
        </p:spPr>
        <p:txBody>
          <a:bodyPr>
            <a:normAutofit/>
          </a:bodyPr>
          <a:lstStyle/>
          <a:p>
            <a:r>
              <a:rPr lang="en-US" sz="6600" dirty="0"/>
              <a:t>Summer 2024</a:t>
            </a:r>
          </a:p>
        </p:txBody>
      </p:sp>
      <p:sp>
        <p:nvSpPr>
          <p:cNvPr id="3" name="Subtitle 2"/>
          <p:cNvSpPr>
            <a:spLocks noGrp="1"/>
          </p:cNvSpPr>
          <p:nvPr>
            <p:ph type="subTitle" idx="1"/>
          </p:nvPr>
        </p:nvSpPr>
        <p:spPr>
          <a:xfrm>
            <a:off x="8141110" y="4455621"/>
            <a:ext cx="3417990" cy="1238616"/>
          </a:xfrm>
        </p:spPr>
        <p:txBody>
          <a:bodyPr>
            <a:normAutofit/>
          </a:bodyPr>
          <a:lstStyle/>
          <a:p>
            <a:r>
              <a:rPr lang="en-US" sz="2000">
                <a:solidFill>
                  <a:schemeClr val="tx1">
                    <a:lumMod val="85000"/>
                    <a:lumOff val="15000"/>
                  </a:schemeClr>
                </a:solidFill>
              </a:rPr>
              <a:t>CPSB Extended Day Program In-service</a:t>
            </a:r>
            <a:endParaRPr lang="en-US" sz="2000" dirty="0">
              <a:solidFill>
                <a:schemeClr val="tx1">
                  <a:lumMod val="85000"/>
                  <a:lumOff val="15000"/>
                </a:schemeClr>
              </a:solidFill>
            </a:endParaRPr>
          </a:p>
        </p:txBody>
      </p:sp>
      <p:pic>
        <p:nvPicPr>
          <p:cNvPr id="9" name="Picture 8" descr="A colorful sun and text&#10;&#10;Description automatically generated with medium confidence">
            <a:extLst>
              <a:ext uri="{FF2B5EF4-FFF2-40B4-BE49-F238E27FC236}">
                <a16:creationId xmlns:a16="http://schemas.microsoft.com/office/drawing/2014/main" id="{0509D8C2-066B-B7F4-A2E6-046E8AF07C7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3999" y="903408"/>
            <a:ext cx="6912217" cy="4527502"/>
          </a:xfrm>
          <a:prstGeom prst="rect">
            <a:avLst/>
          </a:prstGeom>
        </p:spPr>
      </p:pic>
      <p:cxnSp>
        <p:nvCxnSpPr>
          <p:cNvPr id="36" name="Straight Connector 35">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70004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4CB5F71-BC3A-D03E-6527-3306172EED95}"/>
              </a:ext>
            </a:extLst>
          </p:cNvPr>
          <p:cNvSpPr>
            <a:spLocks noGrp="1"/>
          </p:cNvSpPr>
          <p:nvPr>
            <p:ph type="title"/>
          </p:nvPr>
        </p:nvSpPr>
        <p:spPr>
          <a:xfrm>
            <a:off x="1901163" y="1111753"/>
            <a:ext cx="3720353" cy="4634494"/>
          </a:xfrm>
          <a:ln w="25400" cap="sq">
            <a:noFill/>
            <a:miter lim="800000"/>
          </a:ln>
        </p:spPr>
        <p:txBody>
          <a:bodyPr anchor="ctr">
            <a:normAutofit/>
          </a:bodyPr>
          <a:lstStyle/>
          <a:p>
            <a:pPr algn="ctr"/>
            <a:r>
              <a:rPr lang="en-US" sz="3200" dirty="0">
                <a:solidFill>
                  <a:srgbClr val="FFFFFF"/>
                </a:solidFill>
              </a:rPr>
              <a:t>Group by Age	</a:t>
            </a:r>
            <a:br>
              <a:rPr lang="en-US" sz="3200" dirty="0">
                <a:solidFill>
                  <a:srgbClr val="FFFFFF"/>
                </a:solidFill>
              </a:rPr>
            </a:br>
            <a:r>
              <a:rPr lang="en-US" sz="3200" dirty="0">
                <a:solidFill>
                  <a:srgbClr val="FFFFFF"/>
                </a:solidFill>
              </a:rPr>
              <a:t>and Location</a:t>
            </a:r>
          </a:p>
        </p:txBody>
      </p:sp>
      <p:sp>
        <p:nvSpPr>
          <p:cNvPr id="14" name="Rectangle 13">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4">
            <a:extLst>
              <a:ext uri="{FF2B5EF4-FFF2-40B4-BE49-F238E27FC236}">
                <a16:creationId xmlns:a16="http://schemas.microsoft.com/office/drawing/2014/main" id="{FDC27B6D-F2A3-00E4-A406-34A29AF34C54}"/>
              </a:ext>
            </a:extLst>
          </p:cNvPr>
          <p:cNvSpPr>
            <a:spLocks noGrp="1"/>
          </p:cNvSpPr>
          <p:nvPr>
            <p:ph idx="1"/>
          </p:nvPr>
        </p:nvSpPr>
        <p:spPr>
          <a:xfrm>
            <a:off x="6570206" y="292231"/>
            <a:ext cx="5057396" cy="6221691"/>
          </a:xfrm>
        </p:spPr>
        <p:txBody>
          <a:bodyPr anchor="ctr">
            <a:normAutofit/>
          </a:bodyPr>
          <a:lstStyle/>
          <a:p>
            <a:endParaRPr lang="en-US" sz="1700" dirty="0">
              <a:solidFill>
                <a:schemeClr val="tx1">
                  <a:lumMod val="85000"/>
                  <a:lumOff val="15000"/>
                </a:schemeClr>
              </a:solidFill>
            </a:endParaRPr>
          </a:p>
          <a:p>
            <a:r>
              <a:rPr lang="en-US" sz="1700" dirty="0">
                <a:solidFill>
                  <a:schemeClr val="tx1">
                    <a:lumMod val="85000"/>
                    <a:lumOff val="15000"/>
                  </a:schemeClr>
                </a:solidFill>
              </a:rPr>
              <a:t>Students should be grouped by age so that younger and older children are in separate groups.  It is recommended to have more than one location in the school so that the age groups can be separated in different locations, preferably with a minimum of two employees per location.</a:t>
            </a:r>
          </a:p>
          <a:p>
            <a:endParaRPr lang="en-US" sz="1700" dirty="0">
              <a:solidFill>
                <a:schemeClr val="tx1">
                  <a:lumMod val="85000"/>
                  <a:lumOff val="15000"/>
                </a:schemeClr>
              </a:solidFill>
            </a:endParaRPr>
          </a:p>
          <a:p>
            <a:r>
              <a:rPr lang="en-US" sz="1700" dirty="0">
                <a:solidFill>
                  <a:schemeClr val="tx1">
                    <a:lumMod val="85000"/>
                    <a:lumOff val="15000"/>
                  </a:schemeClr>
                </a:solidFill>
              </a:rPr>
              <a:t>The Maximum Group size for any one room (</a:t>
            </a:r>
            <a:r>
              <a:rPr lang="en-US" sz="1700" dirty="0" err="1">
                <a:solidFill>
                  <a:schemeClr val="tx1">
                    <a:lumMod val="85000"/>
                    <a:lumOff val="15000"/>
                  </a:schemeClr>
                </a:solidFill>
              </a:rPr>
              <a:t>ie</a:t>
            </a:r>
            <a:r>
              <a:rPr lang="en-US" sz="1700" dirty="0">
                <a:solidFill>
                  <a:schemeClr val="tx1">
                    <a:lumMod val="85000"/>
                    <a:lumOff val="15000"/>
                  </a:schemeClr>
                </a:solidFill>
              </a:rPr>
              <a:t>. gym, cafeteria, multi-purpose room) should be no more than 30-46 students (two groups).  Staff to student ratios are 1:15-23.  Special situations may warrant all students being in one room (lunch time, rest time, or a special activity where all students will be participating) but generally, students should be in different areas by age group.</a:t>
            </a:r>
          </a:p>
          <a:p>
            <a:endParaRPr lang="en-US" sz="1700" dirty="0">
              <a:solidFill>
                <a:schemeClr val="tx1">
                  <a:lumMod val="85000"/>
                  <a:lumOff val="15000"/>
                </a:schemeClr>
              </a:solidFill>
            </a:endParaRPr>
          </a:p>
        </p:txBody>
      </p:sp>
    </p:spTree>
    <p:extLst>
      <p:ext uri="{BB962C8B-B14F-4D97-AF65-F5344CB8AC3E}">
        <p14:creationId xmlns:p14="http://schemas.microsoft.com/office/powerpoint/2010/main" val="472694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EC51F7-BFAC-8DF9-7E5C-3F20341EC88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C9744F-70CF-68BB-C061-AE83FC45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585BA5A-1812-BD45-79F2-3E52AFE85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5786C5A-AEBB-76F6-0DFA-0067E54C60DC}"/>
              </a:ext>
            </a:extLst>
          </p:cNvPr>
          <p:cNvSpPr>
            <a:spLocks noGrp="1"/>
          </p:cNvSpPr>
          <p:nvPr>
            <p:ph type="title"/>
          </p:nvPr>
        </p:nvSpPr>
        <p:spPr>
          <a:xfrm>
            <a:off x="1901163" y="1111753"/>
            <a:ext cx="3720353" cy="4634494"/>
          </a:xfrm>
          <a:ln w="25400" cap="sq">
            <a:noFill/>
            <a:miter lim="800000"/>
          </a:ln>
        </p:spPr>
        <p:txBody>
          <a:bodyPr anchor="ctr">
            <a:normAutofit/>
          </a:bodyPr>
          <a:lstStyle/>
          <a:p>
            <a:pPr algn="ctr"/>
            <a:r>
              <a:rPr lang="en-US" sz="3200" dirty="0">
                <a:solidFill>
                  <a:srgbClr val="FFFFFF"/>
                </a:solidFill>
              </a:rPr>
              <a:t>Group by Age	</a:t>
            </a:r>
            <a:br>
              <a:rPr lang="en-US" sz="3200" dirty="0">
                <a:solidFill>
                  <a:srgbClr val="FFFFFF"/>
                </a:solidFill>
              </a:rPr>
            </a:br>
            <a:r>
              <a:rPr lang="en-US" sz="3200" dirty="0">
                <a:solidFill>
                  <a:srgbClr val="FFFFFF"/>
                </a:solidFill>
              </a:rPr>
              <a:t>and Location</a:t>
            </a:r>
          </a:p>
        </p:txBody>
      </p:sp>
      <p:sp>
        <p:nvSpPr>
          <p:cNvPr id="14" name="Rectangle 13">
            <a:extLst>
              <a:ext uri="{FF2B5EF4-FFF2-40B4-BE49-F238E27FC236}">
                <a16:creationId xmlns:a16="http://schemas.microsoft.com/office/drawing/2014/main" id="{26648634-9858-2B75-AE00-FE8E60D1E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4">
            <a:extLst>
              <a:ext uri="{FF2B5EF4-FFF2-40B4-BE49-F238E27FC236}">
                <a16:creationId xmlns:a16="http://schemas.microsoft.com/office/drawing/2014/main" id="{F3661C05-133F-A2C8-2C91-1ED54958A7B9}"/>
              </a:ext>
            </a:extLst>
          </p:cNvPr>
          <p:cNvSpPr>
            <a:spLocks noGrp="1"/>
          </p:cNvSpPr>
          <p:nvPr>
            <p:ph idx="1"/>
          </p:nvPr>
        </p:nvSpPr>
        <p:spPr>
          <a:xfrm>
            <a:off x="6570206" y="292231"/>
            <a:ext cx="5057396" cy="6221691"/>
          </a:xfrm>
        </p:spPr>
        <p:txBody>
          <a:bodyPr anchor="ctr">
            <a:normAutofit/>
          </a:bodyPr>
          <a:lstStyle/>
          <a:p>
            <a:r>
              <a:rPr lang="en-US" sz="1700" dirty="0">
                <a:solidFill>
                  <a:schemeClr val="tx1">
                    <a:lumMod val="85000"/>
                    <a:lumOff val="15000"/>
                  </a:schemeClr>
                </a:solidFill>
              </a:rPr>
              <a:t>Groups should rotate throughout the day so that they have opportunities to do different things in the different locations.</a:t>
            </a:r>
          </a:p>
          <a:p>
            <a:pPr marL="201168" lvl="1" indent="0">
              <a:buNone/>
            </a:pPr>
            <a:r>
              <a:rPr lang="en-US" sz="1500" dirty="0">
                <a:solidFill>
                  <a:schemeClr val="tx1">
                    <a:lumMod val="85000"/>
                    <a:lumOff val="15000"/>
                  </a:schemeClr>
                </a:solidFill>
              </a:rPr>
              <a:t>(</a:t>
            </a:r>
            <a:r>
              <a:rPr lang="en-US" sz="1500" dirty="0" err="1">
                <a:solidFill>
                  <a:schemeClr val="tx1">
                    <a:lumMod val="85000"/>
                    <a:lumOff val="15000"/>
                  </a:schemeClr>
                </a:solidFill>
              </a:rPr>
              <a:t>Ie</a:t>
            </a:r>
            <a:r>
              <a:rPr lang="en-US" sz="1500" dirty="0">
                <a:solidFill>
                  <a:schemeClr val="tx1">
                    <a:lumMod val="85000"/>
                    <a:lumOff val="15000"/>
                  </a:schemeClr>
                </a:solidFill>
              </a:rPr>
              <a:t>.  Groups may take turns in the gym to doing active games and free play.  Students may take turns outside so that the older and younger students play at separate times or are separated on different playground areas.  Students may take turns in cafeteria with activity centers, board games, </a:t>
            </a:r>
            <a:r>
              <a:rPr lang="en-US" sz="1500" dirty="0" err="1">
                <a:solidFill>
                  <a:schemeClr val="tx1">
                    <a:lumMod val="85000"/>
                    <a:lumOff val="15000"/>
                  </a:schemeClr>
                </a:solidFill>
              </a:rPr>
              <a:t>legos</a:t>
            </a:r>
            <a:r>
              <a:rPr lang="en-US" sz="1500" dirty="0">
                <a:solidFill>
                  <a:schemeClr val="tx1">
                    <a:lumMod val="85000"/>
                    <a:lumOff val="15000"/>
                  </a:schemeClr>
                </a:solidFill>
              </a:rPr>
              <a:t>, crafts, etc.)</a:t>
            </a:r>
          </a:p>
          <a:p>
            <a:pPr marL="201168" lvl="1" indent="0">
              <a:buNone/>
            </a:pPr>
            <a:endParaRPr lang="en-US" sz="1500" dirty="0">
              <a:solidFill>
                <a:schemeClr val="tx1">
                  <a:lumMod val="85000"/>
                  <a:lumOff val="15000"/>
                </a:schemeClr>
              </a:solidFill>
            </a:endParaRPr>
          </a:p>
          <a:p>
            <a:pPr marL="201168" lvl="1" indent="0">
              <a:buNone/>
            </a:pPr>
            <a:r>
              <a:rPr lang="en-US" sz="1500" dirty="0">
                <a:solidFill>
                  <a:schemeClr val="tx1">
                    <a:lumMod val="85000"/>
                    <a:lumOff val="15000"/>
                  </a:schemeClr>
                </a:solidFill>
              </a:rPr>
              <a:t>Group leaders should always maintain their group roster and they are responsible for the children in their group.  Counts must be done at least hourly and before and after transitions from one location to another.</a:t>
            </a:r>
          </a:p>
        </p:txBody>
      </p:sp>
    </p:spTree>
    <p:extLst>
      <p:ext uri="{BB962C8B-B14F-4D97-AF65-F5344CB8AC3E}">
        <p14:creationId xmlns:p14="http://schemas.microsoft.com/office/powerpoint/2010/main" val="323612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reminders</a:t>
            </a:r>
          </a:p>
        </p:txBody>
      </p:sp>
    </p:spTree>
    <p:extLst>
      <p:ext uri="{BB962C8B-B14F-4D97-AF65-F5344CB8AC3E}">
        <p14:creationId xmlns:p14="http://schemas.microsoft.com/office/powerpoint/2010/main" val="267717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18969A-7002-FE3A-531C-4CA38E0BD54C}"/>
              </a:ext>
            </a:extLst>
          </p:cNvPr>
          <p:cNvSpPr>
            <a:spLocks noGrp="1"/>
          </p:cNvSpPr>
          <p:nvPr>
            <p:ph type="title"/>
          </p:nvPr>
        </p:nvSpPr>
        <p:spPr/>
        <p:txBody>
          <a:bodyPr/>
          <a:lstStyle/>
          <a:p>
            <a:r>
              <a:rPr lang="en-US" dirty="0"/>
              <a:t>Groups</a:t>
            </a:r>
          </a:p>
        </p:txBody>
      </p:sp>
      <p:sp>
        <p:nvSpPr>
          <p:cNvPr id="5" name="Content Placeholder 4">
            <a:extLst>
              <a:ext uri="{FF2B5EF4-FFF2-40B4-BE49-F238E27FC236}">
                <a16:creationId xmlns:a16="http://schemas.microsoft.com/office/drawing/2014/main" id="{C7096E65-6286-FCF1-3D23-73CE8D551EE6}"/>
              </a:ext>
            </a:extLst>
          </p:cNvPr>
          <p:cNvSpPr>
            <a:spLocks noGrp="1"/>
          </p:cNvSpPr>
          <p:nvPr>
            <p:ph idx="1"/>
          </p:nvPr>
        </p:nvSpPr>
        <p:spPr>
          <a:xfrm>
            <a:off x="1097280" y="1845734"/>
            <a:ext cx="10058400" cy="4185950"/>
          </a:xfrm>
        </p:spPr>
        <p:txBody>
          <a:bodyPr>
            <a:normAutofit fontScale="92500" lnSpcReduction="20000"/>
          </a:bodyPr>
          <a:lstStyle/>
          <a:p>
            <a:pPr algn="just"/>
            <a:r>
              <a:rPr lang="en-US" sz="2400" dirty="0">
                <a:solidFill>
                  <a:srgbClr val="000000"/>
                </a:solidFill>
                <a:latin typeface="Calibri"/>
                <a:cs typeface="Calibri"/>
              </a:rPr>
              <a:t>Students should be assigned to groups by grade (</a:t>
            </a:r>
            <a:r>
              <a:rPr lang="en-US" sz="2400" dirty="0" err="1">
                <a:solidFill>
                  <a:srgbClr val="000000"/>
                </a:solidFill>
                <a:latin typeface="Calibri"/>
                <a:cs typeface="Calibri"/>
              </a:rPr>
              <a:t>ie</a:t>
            </a:r>
            <a:r>
              <a:rPr lang="en-US" sz="2400" dirty="0">
                <a:solidFill>
                  <a:srgbClr val="000000"/>
                </a:solidFill>
                <a:latin typeface="Calibri"/>
                <a:cs typeface="Calibri"/>
              </a:rPr>
              <a:t>.  Pre-k and Kindergarten – green group; first and second grade – yellow group; third, fourth, and fifth grade – blue group).  The number of groups may vary depending on the size of the program.  For smaller programs, there may be only two groups while larger programs may have four groups.  Group rosters listing all children that are registered in that age group should be pre-printed before students arrive.  </a:t>
            </a:r>
          </a:p>
          <a:p>
            <a:pPr algn="just"/>
            <a:r>
              <a:rPr lang="en-US" sz="2400" dirty="0">
                <a:solidFill>
                  <a:srgbClr val="000000"/>
                </a:solidFill>
                <a:latin typeface="Calibri"/>
                <a:cs typeface="Calibri"/>
              </a:rPr>
              <a:t>To print a group rosters in ProCare:</a:t>
            </a:r>
            <a:endParaRPr lang="en-US" sz="2400" dirty="0"/>
          </a:p>
          <a:p>
            <a:pPr marL="264795" lvl="1">
              <a:buFont typeface="Wingdings 3" panose="020B0602020104020603" pitchFamily="34" charset="0"/>
              <a:buChar char=""/>
            </a:pPr>
            <a:r>
              <a:rPr lang="en-US" sz="2400" dirty="0">
                <a:solidFill>
                  <a:srgbClr val="000000"/>
                </a:solidFill>
                <a:ea typeface="+mn-lt"/>
                <a:cs typeface="+mn-lt"/>
              </a:rPr>
              <a:t>Reports &gt; Standard Reports &gt; Family Data&gt; Filtered Reports &gt; Child Roster</a:t>
            </a:r>
            <a:endParaRPr lang="en-US" sz="2400" dirty="0"/>
          </a:p>
          <a:p>
            <a:pPr marL="264795" lvl="1">
              <a:buFont typeface="Wingdings 3" panose="020B0602020104020603" pitchFamily="34" charset="0"/>
              <a:buChar char=""/>
            </a:pPr>
            <a:r>
              <a:rPr lang="en-US" sz="2400" dirty="0">
                <a:solidFill>
                  <a:srgbClr val="000000"/>
                </a:solidFill>
                <a:ea typeface="+mn-lt"/>
                <a:cs typeface="+mn-lt"/>
              </a:rPr>
              <a:t>Filter:  Enrollment Status – Enrolled as of Today</a:t>
            </a:r>
            <a:endParaRPr lang="en-US" sz="2400" dirty="0"/>
          </a:p>
          <a:p>
            <a:pPr marL="264795" lvl="1">
              <a:buFont typeface="Wingdings 3" panose="020B0602020104020603" pitchFamily="34" charset="0"/>
              <a:buChar char=""/>
            </a:pPr>
            <a:r>
              <a:rPr lang="en-US" sz="2400" dirty="0">
                <a:solidFill>
                  <a:srgbClr val="000000"/>
                </a:solidFill>
                <a:ea typeface="+mn-lt"/>
                <a:cs typeface="+mn-lt"/>
              </a:rPr>
              <a:t>Filter:  Primary Classroom – select options that apply</a:t>
            </a:r>
            <a:endParaRPr lang="en-US" sz="2400" dirty="0"/>
          </a:p>
          <a:p>
            <a:pPr marL="264795" lvl="1">
              <a:buFont typeface="Wingdings 3" panose="020B0602020104020603" pitchFamily="34" charset="0"/>
              <a:buChar char=""/>
            </a:pPr>
            <a:r>
              <a:rPr lang="en-US" sz="2400" dirty="0">
                <a:solidFill>
                  <a:srgbClr val="000000"/>
                </a:solidFill>
                <a:ea typeface="+mn-lt"/>
                <a:cs typeface="+mn-lt"/>
              </a:rPr>
              <a:t>Filter:  Grade Level – select grade levels that apply to the group</a:t>
            </a:r>
            <a:endParaRPr lang="en-US" sz="2400" dirty="0"/>
          </a:p>
          <a:p>
            <a:pPr marL="264795" lvl="1">
              <a:buFont typeface="Wingdings 3" panose="020B0602020104020603" pitchFamily="34" charset="0"/>
              <a:buChar char=""/>
            </a:pPr>
            <a:r>
              <a:rPr lang="en-US" sz="2400" dirty="0">
                <a:solidFill>
                  <a:srgbClr val="000000"/>
                </a:solidFill>
                <a:ea typeface="+mn-lt"/>
                <a:cs typeface="+mn-lt"/>
              </a:rPr>
              <a:t>Check the box to include child’s date of birth</a:t>
            </a:r>
            <a:endParaRPr lang="en-US" sz="2400" dirty="0"/>
          </a:p>
          <a:p>
            <a:pPr marL="264795" lvl="1">
              <a:buFont typeface="Wingdings 3" panose="020B0602020104020603" pitchFamily="34" charset="0"/>
              <a:buChar char=""/>
            </a:pPr>
            <a:r>
              <a:rPr lang="en-US" sz="2400" dirty="0">
                <a:solidFill>
                  <a:srgbClr val="000000"/>
                </a:solidFill>
                <a:ea typeface="+mn-lt"/>
                <a:cs typeface="+mn-lt"/>
              </a:rPr>
              <a:t>Group by:  Primary Classroom </a:t>
            </a:r>
            <a:endParaRPr lang="en-US" sz="2400" dirty="0">
              <a:solidFill>
                <a:srgbClr val="2E2B21"/>
              </a:solidFill>
              <a:ea typeface="+mn-lt"/>
              <a:cs typeface="+mn-lt"/>
            </a:endParaRPr>
          </a:p>
          <a:p>
            <a:pPr marL="264795" lvl="1">
              <a:buFont typeface="Wingdings 3" panose="020B0602020104020603" pitchFamily="34" charset="0"/>
              <a:buChar char=""/>
            </a:pPr>
            <a:r>
              <a:rPr lang="en-US" sz="2400" dirty="0">
                <a:solidFill>
                  <a:srgbClr val="000000"/>
                </a:solidFill>
                <a:ea typeface="+mn-lt"/>
                <a:cs typeface="+mn-lt"/>
              </a:rPr>
              <a:t>Sort by:  Child’s Name</a:t>
            </a:r>
            <a:endParaRPr lang="en-US" sz="2400" dirty="0"/>
          </a:p>
          <a:p>
            <a:endParaRPr lang="en-US" dirty="0"/>
          </a:p>
        </p:txBody>
      </p:sp>
    </p:spTree>
    <p:extLst>
      <p:ext uri="{BB962C8B-B14F-4D97-AF65-F5344CB8AC3E}">
        <p14:creationId xmlns:p14="http://schemas.microsoft.com/office/powerpoint/2010/main" val="663013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80D17-B44E-79F3-F230-1908A5EEC9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7702F8-5F74-B8BF-0466-D567C22F24BA}"/>
              </a:ext>
            </a:extLst>
          </p:cNvPr>
          <p:cNvSpPr>
            <a:spLocks noGrp="1"/>
          </p:cNvSpPr>
          <p:nvPr>
            <p:ph type="title"/>
          </p:nvPr>
        </p:nvSpPr>
        <p:spPr/>
        <p:txBody>
          <a:bodyPr/>
          <a:lstStyle/>
          <a:p>
            <a:r>
              <a:rPr lang="en-US" dirty="0"/>
              <a:t>Groups</a:t>
            </a:r>
          </a:p>
        </p:txBody>
      </p:sp>
      <p:sp>
        <p:nvSpPr>
          <p:cNvPr id="5" name="Content Placeholder 4">
            <a:extLst>
              <a:ext uri="{FF2B5EF4-FFF2-40B4-BE49-F238E27FC236}">
                <a16:creationId xmlns:a16="http://schemas.microsoft.com/office/drawing/2014/main" id="{FF857E4E-A395-2BBF-B9C4-E593E6F76D1A}"/>
              </a:ext>
            </a:extLst>
          </p:cNvPr>
          <p:cNvSpPr>
            <a:spLocks noGrp="1"/>
          </p:cNvSpPr>
          <p:nvPr>
            <p:ph idx="1"/>
          </p:nvPr>
        </p:nvSpPr>
        <p:spPr/>
        <p:txBody>
          <a:bodyPr>
            <a:normAutofit/>
          </a:bodyPr>
          <a:lstStyle/>
          <a:p>
            <a:r>
              <a:rPr lang="en-US" sz="2000" dirty="0">
                <a:latin typeface="Calibri"/>
                <a:cs typeface="Calibri"/>
              </a:rPr>
              <a:t>The Site Director or designated staff member should highlight the students’ names on the group rosters as students arrive and check in for Extended Day.  After students have been checked in, the group rosters should be given to the group leaders.  Group leaders should verify that all children highlighted on their roster are accounted for.  Group leaders are responsible for the children in their group.  Headcounts should be done hourly and before/after transitions to ensure that all children are accounted for.  Group seating charts are recommended.  The group leader should mark the students off their roster as they are checked out so that they always know what children are still present in their group.  </a:t>
            </a:r>
          </a:p>
          <a:p>
            <a:endParaRPr lang="en-US" dirty="0"/>
          </a:p>
        </p:txBody>
      </p:sp>
    </p:spTree>
    <p:extLst>
      <p:ext uri="{BB962C8B-B14F-4D97-AF65-F5344CB8AC3E}">
        <p14:creationId xmlns:p14="http://schemas.microsoft.com/office/powerpoint/2010/main" val="2613431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C7E35-B37E-BAD4-DE98-BA2CA601CF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DE40C06-DD49-E8C7-6C3E-8FF512B8CC84}"/>
              </a:ext>
            </a:extLst>
          </p:cNvPr>
          <p:cNvSpPr>
            <a:spLocks noGrp="1"/>
          </p:cNvSpPr>
          <p:nvPr>
            <p:ph type="title"/>
          </p:nvPr>
        </p:nvSpPr>
        <p:spPr/>
        <p:txBody>
          <a:bodyPr/>
          <a:lstStyle/>
          <a:p>
            <a:r>
              <a:rPr lang="en-US" dirty="0"/>
              <a:t>Children Currently Checked In Report</a:t>
            </a:r>
          </a:p>
        </p:txBody>
      </p:sp>
      <p:sp>
        <p:nvSpPr>
          <p:cNvPr id="5" name="Content Placeholder 4">
            <a:extLst>
              <a:ext uri="{FF2B5EF4-FFF2-40B4-BE49-F238E27FC236}">
                <a16:creationId xmlns:a16="http://schemas.microsoft.com/office/drawing/2014/main" id="{4E64EB16-B241-FFB7-162F-47E1571BC96A}"/>
              </a:ext>
            </a:extLst>
          </p:cNvPr>
          <p:cNvSpPr>
            <a:spLocks noGrp="1"/>
          </p:cNvSpPr>
          <p:nvPr>
            <p:ph idx="1"/>
          </p:nvPr>
        </p:nvSpPr>
        <p:spPr/>
        <p:txBody>
          <a:bodyPr>
            <a:normAutofit/>
          </a:bodyPr>
          <a:lstStyle/>
          <a:p>
            <a:pPr algn="just"/>
            <a:r>
              <a:rPr lang="en-US" dirty="0">
                <a:latin typeface="Calibri"/>
                <a:cs typeface="Calibri"/>
              </a:rPr>
              <a:t>As soon as all students have checked in at the check-in computer, the Children Currently Checked-in report should be printed by the Site Director, or their designee and roll should be called.  Roll should be taken from the report by having the all students line up on one side of the room and walk to the other side of the room and sit down as their name is called.  Names should be called slowly so that every child is seen as they are called.  It is imperative to verify that all students on the report are visibly seen in the roll call.  If a child is present and their name is not on the Currently Checked in report, their name should be added to the report and the child should be checked in at the check-in computer. </a:t>
            </a:r>
            <a:endParaRPr lang="en-US" dirty="0"/>
          </a:p>
          <a:p>
            <a:pPr algn="just"/>
            <a:r>
              <a:rPr lang="en-US" dirty="0">
                <a:latin typeface="Calibri"/>
                <a:cs typeface="Calibri"/>
              </a:rPr>
              <a:t>As students are checked out, their names should be highlighted on the Children Currently Checked in report indicating that they have left. The Children Currently Checked in report should remain attached to the cover of the program’s Emergency Binder readily available to take with staff in the event of an emergency.  </a:t>
            </a:r>
            <a:endParaRPr lang="en-US" dirty="0"/>
          </a:p>
          <a:p>
            <a:endParaRPr lang="en-US" dirty="0"/>
          </a:p>
        </p:txBody>
      </p:sp>
    </p:spTree>
    <p:extLst>
      <p:ext uri="{BB962C8B-B14F-4D97-AF65-F5344CB8AC3E}">
        <p14:creationId xmlns:p14="http://schemas.microsoft.com/office/powerpoint/2010/main" val="2791699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procedures for </a:t>
            </a:r>
            <a:br>
              <a:rPr lang="en-US" dirty="0"/>
            </a:br>
            <a:r>
              <a:rPr lang="en-US" dirty="0"/>
              <a:t>special needs students</a:t>
            </a:r>
          </a:p>
        </p:txBody>
      </p:sp>
      <p:sp>
        <p:nvSpPr>
          <p:cNvPr id="3" name="Content Placeholder 2"/>
          <p:cNvSpPr>
            <a:spLocks noGrp="1"/>
          </p:cNvSpPr>
          <p:nvPr>
            <p:ph idx="1"/>
          </p:nvPr>
        </p:nvSpPr>
        <p:spPr/>
        <p:txBody>
          <a:bodyPr>
            <a:normAutofit/>
          </a:bodyPr>
          <a:lstStyle/>
          <a:p>
            <a:pPr lvl="4">
              <a:buFontTx/>
              <a:buChar char="-"/>
            </a:pPr>
            <a:endParaRPr lang="en-US" sz="1500" dirty="0"/>
          </a:p>
          <a:p>
            <a:pPr marL="640080" lvl="4" indent="0">
              <a:buNone/>
            </a:pPr>
            <a:r>
              <a:rPr lang="en-US" sz="2800" dirty="0"/>
              <a:t>The Program operates under the Americans with Disabilities Act and does not discriminate against individuals with disabilities. </a:t>
            </a:r>
          </a:p>
          <a:p>
            <a:pPr marL="640080" lvl="4" indent="0">
              <a:buNone/>
            </a:pPr>
            <a:endParaRPr lang="en-US" sz="2800" dirty="0"/>
          </a:p>
          <a:p>
            <a:pPr lvl="4">
              <a:buFontTx/>
              <a:buChar char="-"/>
            </a:pPr>
            <a:r>
              <a:rPr lang="en-US" sz="1800" dirty="0"/>
              <a:t>If you have family that wants to register a special needs child that you are not sure if you are adequately equipped to accommodate, contact the Special Education Department for guidance.  </a:t>
            </a:r>
          </a:p>
          <a:p>
            <a:pPr lvl="4">
              <a:buFontTx/>
              <a:buChar char="-"/>
            </a:pPr>
            <a:r>
              <a:rPr lang="en-US" sz="1800" dirty="0"/>
              <a:t>Recommendations for 1:1 staffing must be approved by the Special Education Department.  </a:t>
            </a:r>
          </a:p>
          <a:p>
            <a:pPr lvl="4">
              <a:buFontTx/>
              <a:buChar char="-"/>
            </a:pPr>
            <a:r>
              <a:rPr lang="en-US" sz="1800" dirty="0"/>
              <a:t>Documentation of Special Education approval must be maintained on file and may be requested whenever the program is audited.</a:t>
            </a:r>
          </a:p>
          <a:p>
            <a:pPr lvl="4">
              <a:buFontTx/>
              <a:buChar char="-"/>
            </a:pPr>
            <a:r>
              <a:rPr lang="en-US" sz="1800" dirty="0"/>
              <a:t>One-on-one staff will be paid using the special needs classification on the supplemental payroll form.</a:t>
            </a:r>
          </a:p>
          <a:p>
            <a:pPr marL="640080" lvl="4" indent="0">
              <a:buNone/>
            </a:pPr>
            <a:endParaRPr lang="en-US" sz="1600" dirty="0"/>
          </a:p>
          <a:p>
            <a:pPr marL="640080" lvl="4" indent="0">
              <a:buNone/>
            </a:pPr>
            <a:endParaRPr lang="en-US" sz="1500" dirty="0"/>
          </a:p>
          <a:p>
            <a:pPr lvl="4">
              <a:buFontTx/>
              <a:buChar char="-"/>
            </a:pPr>
            <a:endParaRPr lang="en-US" sz="1500" dirty="0"/>
          </a:p>
          <a:p>
            <a:pPr lvl="4">
              <a:buFontTx/>
              <a:buChar char="-"/>
            </a:pPr>
            <a:endParaRPr lang="en-US" sz="1500" dirty="0"/>
          </a:p>
          <a:p>
            <a:pPr marL="457200" lvl="3" indent="0">
              <a:buNone/>
            </a:pPr>
            <a:endParaRPr lang="en-US" sz="1500" dirty="0"/>
          </a:p>
          <a:p>
            <a:pPr lvl="2">
              <a:buFontTx/>
              <a:buChar char="-"/>
            </a:pPr>
            <a:endParaRPr lang="en-US" sz="1500" dirty="0"/>
          </a:p>
        </p:txBody>
      </p:sp>
      <p:pic>
        <p:nvPicPr>
          <p:cNvPr id="5" name="Picture 4"/>
          <p:cNvPicPr>
            <a:picLocks noChangeAspect="1"/>
          </p:cNvPicPr>
          <p:nvPr/>
        </p:nvPicPr>
        <p:blipFill>
          <a:blip r:embed="rId2"/>
          <a:stretch>
            <a:fillRect/>
          </a:stretch>
        </p:blipFill>
        <p:spPr>
          <a:xfrm>
            <a:off x="7748532" y="0"/>
            <a:ext cx="2762250" cy="1647825"/>
          </a:xfrm>
          <a:prstGeom prst="rect">
            <a:avLst/>
          </a:prstGeom>
        </p:spPr>
      </p:pic>
    </p:spTree>
    <p:extLst>
      <p:ext uri="{BB962C8B-B14F-4D97-AF65-F5344CB8AC3E}">
        <p14:creationId xmlns:p14="http://schemas.microsoft.com/office/powerpoint/2010/main" val="2389020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56" y="286603"/>
            <a:ext cx="10631424" cy="1450757"/>
          </a:xfrm>
        </p:spPr>
        <p:txBody>
          <a:bodyPr/>
          <a:lstStyle/>
          <a:p>
            <a:r>
              <a:rPr lang="en-US" dirty="0"/>
              <a:t>Summer Cell Phone &amp; Electronics Policy</a:t>
            </a:r>
          </a:p>
        </p:txBody>
      </p:sp>
      <p:sp>
        <p:nvSpPr>
          <p:cNvPr id="3" name="Content Placeholder 2"/>
          <p:cNvSpPr>
            <a:spLocks noGrp="1"/>
          </p:cNvSpPr>
          <p:nvPr>
            <p:ph idx="1"/>
          </p:nvPr>
        </p:nvSpPr>
        <p:spPr>
          <a:xfrm>
            <a:off x="336176" y="1845734"/>
            <a:ext cx="11752730" cy="4407148"/>
          </a:xfrm>
        </p:spPr>
        <p:txBody>
          <a:bodyPr>
            <a:normAutofit fontScale="85000" lnSpcReduction="20000"/>
          </a:bodyPr>
          <a:lstStyle/>
          <a:p>
            <a:r>
              <a:rPr lang="en-US" dirty="0"/>
              <a:t>Students are not permitted to bring cell phones to the summer program.  Cell phones brought to the summer program will be confiscated by staff and given to the parent/guardian at dismissal.  The program is not responsible for theft, loss, or damage to cell phones regardless of circumstances.  </a:t>
            </a:r>
          </a:p>
          <a:p>
            <a:r>
              <a:rPr lang="en-US" dirty="0"/>
              <a:t> Electronic devices such as handheld game systems, I-pads, I-pods, e-readers, and similar devices are allowed, provided the device is not also a working cell phone.  All content on devices must be appropriate for any child within viewing range to see.  </a:t>
            </a:r>
          </a:p>
          <a:p>
            <a:r>
              <a:rPr lang="en-US" dirty="0"/>
              <a:t> Students will only be permitted to use devices at the Electronics Center during scheduled times throughout the day (not to exceed a total of two hours per day).  The Electronics Center must be a designated table for students to locate when using the approved devices.  Students are not permitted to share devices or to gather and watch another’s device.  While in use, all devices must be visible to staff, and staff should walk around the table to monitor the content on the devices.  Only students with devices will be allowed in the Electronics Center. The use of devices outside of the Electronics Center is strictly prohibited.</a:t>
            </a:r>
          </a:p>
          <a:p>
            <a:r>
              <a:rPr lang="en-US" dirty="0"/>
              <a:t> Students are not permitted to keep internet devices on-hand or with their personal belongings.  Internet capable devices must be signed in with staff upon arrival.  Internet capable devices will  be stored by staff and will be provided to the child whenever he/she is at the Electronics Center.  Students are only permitted to use internet devices via CPSB </a:t>
            </a:r>
            <a:r>
              <a:rPr lang="en-US" dirty="0" err="1"/>
              <a:t>wi-fi</a:t>
            </a:r>
            <a:r>
              <a:rPr lang="en-US" dirty="0"/>
              <a:t> at the designated Electronics Center.    </a:t>
            </a:r>
          </a:p>
          <a:p>
            <a:r>
              <a:rPr lang="en-US" dirty="0"/>
              <a:t> The program is not responsible for theft, loss, or damage to electronics regardless of circumstances.  Failure to comply with the cell phone and electronics policy will result in disciplinary action.</a:t>
            </a:r>
          </a:p>
          <a:p>
            <a:br>
              <a:rPr lang="en-US" b="1" dirty="0"/>
            </a:br>
            <a:endParaRPr lang="en-US" dirty="0"/>
          </a:p>
        </p:txBody>
      </p:sp>
      <p:pic>
        <p:nvPicPr>
          <p:cNvPr id="6" name="Picture 5" descr="Icon&#10;&#10;Description automatically generated">
            <a:extLst>
              <a:ext uri="{FF2B5EF4-FFF2-40B4-BE49-F238E27FC236}">
                <a16:creationId xmlns:a16="http://schemas.microsoft.com/office/drawing/2014/main" id="{A15108E7-B296-28AF-5B62-85706EAE00A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54563" y="178229"/>
            <a:ext cx="1934343" cy="1450757"/>
          </a:xfrm>
          <a:prstGeom prst="rect">
            <a:avLst/>
          </a:prstGeom>
        </p:spPr>
      </p:pic>
    </p:spTree>
    <p:extLst>
      <p:ext uri="{BB962C8B-B14F-4D97-AF65-F5344CB8AC3E}">
        <p14:creationId xmlns:p14="http://schemas.microsoft.com/office/powerpoint/2010/main" val="426341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28459" y="634947"/>
            <a:ext cx="4821283" cy="1337546"/>
          </a:xfrm>
        </p:spPr>
        <p:txBody>
          <a:bodyPr>
            <a:normAutofit fontScale="90000"/>
          </a:bodyPr>
          <a:lstStyle/>
          <a:p>
            <a:r>
              <a:rPr lang="en-US" dirty="0"/>
              <a:t>Phone requirements</a:t>
            </a:r>
          </a:p>
        </p:txBody>
      </p:sp>
      <p:sp>
        <p:nvSpPr>
          <p:cNvPr id="13" name="Rectangle 12">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458336" y="696791"/>
            <a:ext cx="2784700" cy="2658122"/>
          </a:xfrm>
          <a:prstGeom prst="rect">
            <a:avLst/>
          </a:prstGeom>
        </p:spPr>
      </p:pic>
      <p:sp>
        <p:nvSpPr>
          <p:cNvPr id="15" name="Rectangle 14">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extLst>
              <a:ext uri="{FF2B5EF4-FFF2-40B4-BE49-F238E27FC236}">
                <a16:creationId xmlns:a16="http://schemas.microsoft.com/office/drawing/2014/main" id="{47711307-E46A-634D-45DD-5A6FC7C8BF7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39894" y="2601842"/>
            <a:ext cx="1744798" cy="3231109"/>
          </a:xfrm>
          <a:prstGeom prst="rect">
            <a:avLst/>
          </a:prstGeom>
        </p:spPr>
      </p:pic>
      <p:sp>
        <p:nvSpPr>
          <p:cNvPr id="3" name="Content Placeholder 2"/>
          <p:cNvSpPr>
            <a:spLocks noGrp="1"/>
          </p:cNvSpPr>
          <p:nvPr>
            <p:ph idx="1"/>
          </p:nvPr>
        </p:nvSpPr>
        <p:spPr>
          <a:xfrm>
            <a:off x="6352032" y="2198914"/>
            <a:ext cx="5669279" cy="3670180"/>
          </a:xfrm>
        </p:spPr>
        <p:txBody>
          <a:bodyPr>
            <a:normAutofit fontScale="92500" lnSpcReduction="10000"/>
          </a:bodyPr>
          <a:lstStyle/>
          <a:p>
            <a:endParaRPr lang="en-US" sz="1400" dirty="0"/>
          </a:p>
          <a:p>
            <a:r>
              <a:rPr lang="en-US" sz="1800" dirty="0"/>
              <a:t>Programs must have a working landline to allow immediate access to employees.  In addition to the landline phone, the program must have a pre-paid cell phone.  Both phone numbers should be provided to parents and the Internal Auditing Department.  The cell phone must be carried when staff is away from the landline phone (</a:t>
            </a:r>
            <a:r>
              <a:rPr lang="en-US" sz="1800" dirty="0" err="1"/>
              <a:t>ie</a:t>
            </a:r>
            <a:r>
              <a:rPr lang="en-US" sz="1800" dirty="0"/>
              <a:t>. outside on the playground.)    The pre-paid cell phone will be considered property of the Extended Day Program (not the Site Director) and must be kept at the school.  The phone should be used for Extended Day purposes only.  Parents should be given the cell phone number as an additional contact number in case they are not able to reach EDP staff on the landline.  Pre-paid cell phone expenses will be reimbursable to the school and/or employee as per the Extended Day purchasing policy.</a:t>
            </a:r>
          </a:p>
          <a:p>
            <a:endParaRPr lang="en-US" sz="1400" dirty="0"/>
          </a:p>
        </p:txBody>
      </p:sp>
      <p:sp>
        <p:nvSpPr>
          <p:cNvPr id="23" name="Rectangle 22">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70239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Registration Form</a:t>
            </a:r>
          </a:p>
        </p:txBody>
      </p:sp>
      <p:sp>
        <p:nvSpPr>
          <p:cNvPr id="3" name="Content Placeholder 2"/>
          <p:cNvSpPr>
            <a:spLocks noGrp="1"/>
          </p:cNvSpPr>
          <p:nvPr>
            <p:ph idx="1"/>
          </p:nvPr>
        </p:nvSpPr>
        <p:spPr/>
        <p:txBody>
          <a:bodyPr/>
          <a:lstStyle/>
          <a:p>
            <a:r>
              <a:rPr lang="en-US" dirty="0"/>
              <a:t>Students will only be released to individuals listed on the Family Registration Form.  The program will not accept notes or phone calls to allow someone else to pick up a student.  The parent must add the person to their Family Registration Form.  </a:t>
            </a:r>
          </a:p>
          <a:p>
            <a:r>
              <a:rPr lang="en-US" dirty="0"/>
              <a:t> </a:t>
            </a:r>
          </a:p>
          <a:p>
            <a:r>
              <a:rPr lang="en-US" dirty="0"/>
              <a:t>Authorized pick-ups listed in </a:t>
            </a:r>
            <a:r>
              <a:rPr lang="en-US" dirty="0" err="1"/>
              <a:t>ProCare</a:t>
            </a:r>
            <a:r>
              <a:rPr lang="en-US" dirty="0"/>
              <a:t> must match the most current Family Registration Form.  All staff should be instructed to ask for photo identification in order to verify that the person is authorized to pick up the child.  Staff should monitor the check-in station to ensure that the person is an authorized pick-up person. </a:t>
            </a:r>
            <a:endParaRPr lang="en-US" b="1" dirty="0"/>
          </a:p>
          <a:p>
            <a:endParaRPr lang="en-US" dirty="0"/>
          </a:p>
        </p:txBody>
      </p:sp>
      <p:pic>
        <p:nvPicPr>
          <p:cNvPr id="4" name="Picture 3"/>
          <p:cNvPicPr>
            <a:picLocks noChangeAspect="1"/>
          </p:cNvPicPr>
          <p:nvPr/>
        </p:nvPicPr>
        <p:blipFill>
          <a:blip r:embed="rId2"/>
          <a:stretch>
            <a:fillRect/>
          </a:stretch>
        </p:blipFill>
        <p:spPr>
          <a:xfrm>
            <a:off x="8801631" y="166231"/>
            <a:ext cx="1816167" cy="1571129"/>
          </a:xfrm>
          <a:prstGeom prst="rect">
            <a:avLst/>
          </a:prstGeom>
        </p:spPr>
      </p:pic>
    </p:spTree>
    <p:extLst>
      <p:ext uri="{BB962C8B-B14F-4D97-AF65-F5344CB8AC3E}">
        <p14:creationId xmlns:p14="http://schemas.microsoft.com/office/powerpoint/2010/main" val="321578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sz="half" idx="2"/>
          </p:nvPr>
        </p:nvSpPr>
        <p:spPr>
          <a:xfrm>
            <a:off x="1097280" y="1925706"/>
            <a:ext cx="4937760" cy="4034828"/>
          </a:xfrm>
        </p:spPr>
        <p:txBody>
          <a:bodyPr>
            <a:normAutofit fontScale="92500" lnSpcReduction="10000"/>
          </a:bodyPr>
          <a:lstStyle/>
          <a:p>
            <a:pPr>
              <a:buFont typeface="Wingdings" panose="05000000000000000000" pitchFamily="2" charset="2"/>
              <a:buChar char="Ø"/>
            </a:pPr>
            <a:r>
              <a:rPr lang="en-US" dirty="0"/>
              <a:t>Nursing</a:t>
            </a:r>
          </a:p>
          <a:p>
            <a:pPr marL="201168" lvl="1" indent="0">
              <a:buNone/>
            </a:pPr>
            <a:r>
              <a:rPr lang="en-US" dirty="0"/>
              <a:t>Megan Foreman</a:t>
            </a:r>
          </a:p>
          <a:p>
            <a:pPr marL="201168" lvl="1" indent="0">
              <a:buNone/>
            </a:pPr>
            <a:r>
              <a:rPr lang="en-US" dirty="0">
                <a:hlinkClick r:id="rId2"/>
              </a:rPr>
              <a:t>megan.foreman@cpsb.org</a:t>
            </a:r>
            <a:endParaRPr lang="en-US" dirty="0"/>
          </a:p>
          <a:p>
            <a:pPr>
              <a:buFont typeface="Wingdings" panose="05000000000000000000" pitchFamily="2" charset="2"/>
              <a:buChar char="Ø"/>
            </a:pPr>
            <a:r>
              <a:rPr lang="en-US" dirty="0"/>
              <a:t>Risk Management</a:t>
            </a:r>
          </a:p>
          <a:p>
            <a:pPr marL="201168" lvl="1" indent="0">
              <a:buNone/>
            </a:pPr>
            <a:r>
              <a:rPr lang="en-US" dirty="0"/>
              <a:t>Jay Bergeron</a:t>
            </a:r>
          </a:p>
          <a:p>
            <a:pPr marL="201168" lvl="1" indent="0">
              <a:buNone/>
            </a:pPr>
            <a:r>
              <a:rPr lang="en-US" dirty="0">
                <a:hlinkClick r:id="rId3"/>
              </a:rPr>
              <a:t>jay.bergeron@cpsb.org</a:t>
            </a:r>
            <a:endParaRPr lang="en-US" dirty="0"/>
          </a:p>
          <a:p>
            <a:pPr>
              <a:buFont typeface="Wingdings" panose="05000000000000000000" pitchFamily="2" charset="2"/>
              <a:buChar char="Ø"/>
            </a:pPr>
            <a:r>
              <a:rPr lang="en-US" dirty="0"/>
              <a:t>Safety</a:t>
            </a:r>
          </a:p>
          <a:p>
            <a:pPr marL="0" indent="0">
              <a:spcAft>
                <a:spcPts val="0"/>
              </a:spcAft>
              <a:buNone/>
            </a:pPr>
            <a:r>
              <a:rPr lang="en-US" sz="1800" dirty="0"/>
              <a:t>     Bill Sommers</a:t>
            </a:r>
          </a:p>
          <a:p>
            <a:pPr marL="0" indent="0">
              <a:spcAft>
                <a:spcPts val="0"/>
              </a:spcAft>
              <a:buNone/>
            </a:pPr>
            <a:r>
              <a:rPr lang="en-US" sz="1800" dirty="0"/>
              <a:t>     </a:t>
            </a:r>
            <a:r>
              <a:rPr lang="en-US" sz="1800" dirty="0">
                <a:hlinkClick r:id="rId4"/>
              </a:rPr>
              <a:t>bill.sommers@cpsb.org</a:t>
            </a:r>
            <a:endParaRPr lang="en-US" sz="1800" dirty="0"/>
          </a:p>
          <a:p>
            <a:pPr>
              <a:buFont typeface="Wingdings" panose="05000000000000000000" pitchFamily="2" charset="2"/>
              <a:buChar char="Ø"/>
            </a:pPr>
            <a:r>
              <a:rPr lang="en-US" dirty="0"/>
              <a:t>Summer Feeding Program</a:t>
            </a:r>
          </a:p>
          <a:p>
            <a:pPr marL="201168" lvl="1" indent="0">
              <a:buNone/>
            </a:pPr>
            <a:r>
              <a:rPr lang="en-US" dirty="0"/>
              <a:t>Felicia Davis  </a:t>
            </a:r>
          </a:p>
          <a:p>
            <a:pPr marL="201168" lvl="1" indent="0">
              <a:buNone/>
            </a:pPr>
            <a:r>
              <a:rPr lang="en-US" dirty="0">
                <a:hlinkClick r:id="rId5"/>
              </a:rPr>
              <a:t>fdavis@calcasieu.gov</a:t>
            </a:r>
            <a:endParaRPr lang="en-US" dirty="0"/>
          </a:p>
          <a:p>
            <a:pPr marL="0" indent="0">
              <a:spcAft>
                <a:spcPts val="0"/>
              </a:spcAft>
              <a:buNone/>
            </a:pPr>
            <a:endParaRPr lang="en-US" sz="1800" dirty="0"/>
          </a:p>
          <a:p>
            <a:pPr marL="0" indent="0">
              <a:spcAft>
                <a:spcPts val="0"/>
              </a:spcAft>
              <a:buNone/>
            </a:pPr>
            <a:endParaRPr lang="en-US" dirty="0"/>
          </a:p>
          <a:p>
            <a:pPr marL="0" indent="0">
              <a:spcAft>
                <a:spcPts val="0"/>
              </a:spcAft>
              <a:buNone/>
            </a:pPr>
            <a:endParaRPr lang="en-US" dirty="0"/>
          </a:p>
          <a:p>
            <a:pPr marL="201168" lvl="1" indent="0">
              <a:buNone/>
            </a:pPr>
            <a:endParaRPr lang="en-US" dirty="0"/>
          </a:p>
          <a:p>
            <a:pPr marL="0" indent="0">
              <a:buNone/>
            </a:pPr>
            <a:endParaRPr lang="en-US" dirty="0"/>
          </a:p>
          <a:p>
            <a:pPr>
              <a:buFont typeface="Wingdings" panose="05000000000000000000" pitchFamily="2" charset="2"/>
              <a:buChar char="Ø"/>
            </a:pPr>
            <a:endParaRPr lang="en-US" dirty="0"/>
          </a:p>
        </p:txBody>
      </p:sp>
      <p:pic>
        <p:nvPicPr>
          <p:cNvPr id="6" name="Picture 5" descr="Icon&#10;&#10;Description automatically generated">
            <a:extLst>
              <a:ext uri="{FF2B5EF4-FFF2-40B4-BE49-F238E27FC236}">
                <a16:creationId xmlns:a16="http://schemas.microsoft.com/office/drawing/2014/main" id="{4E14E78A-686B-51E7-B6B6-62B601F0D43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613389" y="98257"/>
            <a:ext cx="1664211" cy="1598417"/>
          </a:xfrm>
          <a:prstGeom prst="rect">
            <a:avLst/>
          </a:prstGeom>
        </p:spPr>
      </p:pic>
    </p:spTree>
    <p:extLst>
      <p:ext uri="{BB962C8B-B14F-4D97-AF65-F5344CB8AC3E}">
        <p14:creationId xmlns:p14="http://schemas.microsoft.com/office/powerpoint/2010/main" val="448684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Questionnaire</a:t>
            </a:r>
          </a:p>
        </p:txBody>
      </p:sp>
      <p:sp>
        <p:nvSpPr>
          <p:cNvPr id="3" name="Content Placeholder 2"/>
          <p:cNvSpPr>
            <a:spLocks noGrp="1"/>
          </p:cNvSpPr>
          <p:nvPr>
            <p:ph idx="1"/>
          </p:nvPr>
        </p:nvSpPr>
        <p:spPr/>
        <p:txBody>
          <a:bodyPr/>
          <a:lstStyle/>
          <a:p>
            <a:r>
              <a:rPr lang="en-US" dirty="0"/>
              <a:t>A Parent Questionnaire </a:t>
            </a:r>
            <a:r>
              <a:rPr lang="en-US" i="1" dirty="0"/>
              <a:t>(appendix A23)</a:t>
            </a:r>
            <a:r>
              <a:rPr lang="en-US" dirty="0"/>
              <a:t> is an OPTIONAL form for parents to submit upon registration in the program.  The information provided in the Parent Questionnaire will aid the program in making any special accommodations necessary.  </a:t>
            </a:r>
            <a:r>
              <a:rPr lang="en-US" u="sng" dirty="0"/>
              <a:t>Parent Questionnaires are strictly confidential and must be filed in a locked file cabinet separate from the other registration forms.</a:t>
            </a:r>
            <a:r>
              <a:rPr lang="en-US" dirty="0"/>
              <a:t>  Employees are not permitted to discuss information provided on the Parent Questionnaire with anyone other than the school and central office employees.  If you need to speak with a parent or guardian regarding information provided on the Parent Questionnaire, you must do so in private. </a:t>
            </a:r>
            <a:endParaRPr lang="en-US" b="1" dirty="0"/>
          </a:p>
          <a:p>
            <a:endParaRPr lang="en-US" dirty="0"/>
          </a:p>
        </p:txBody>
      </p:sp>
      <p:pic>
        <p:nvPicPr>
          <p:cNvPr id="5" name="Picture 4"/>
          <p:cNvPicPr>
            <a:picLocks noChangeAspect="1"/>
          </p:cNvPicPr>
          <p:nvPr/>
        </p:nvPicPr>
        <p:blipFill>
          <a:blip r:embed="rId2"/>
          <a:stretch>
            <a:fillRect/>
          </a:stretch>
        </p:blipFill>
        <p:spPr>
          <a:xfrm>
            <a:off x="8098155" y="286603"/>
            <a:ext cx="3057525" cy="1200150"/>
          </a:xfrm>
          <a:prstGeom prst="rect">
            <a:avLst/>
          </a:prstGeom>
        </p:spPr>
      </p:pic>
    </p:spTree>
    <p:extLst>
      <p:ext uri="{BB962C8B-B14F-4D97-AF65-F5344CB8AC3E}">
        <p14:creationId xmlns:p14="http://schemas.microsoft.com/office/powerpoint/2010/main" val="2329681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Tuition for children of employees</a:t>
            </a:r>
          </a:p>
        </p:txBody>
      </p:sp>
      <p:sp>
        <p:nvSpPr>
          <p:cNvPr id="3" name="Content Placeholder 2"/>
          <p:cNvSpPr>
            <a:spLocks noGrp="1"/>
          </p:cNvSpPr>
          <p:nvPr>
            <p:ph idx="1"/>
          </p:nvPr>
        </p:nvSpPr>
        <p:spPr/>
        <p:txBody>
          <a:bodyPr/>
          <a:lstStyle/>
          <a:p>
            <a:r>
              <a:rPr lang="en-US" dirty="0"/>
              <a:t>The principal has the discretion of whether to allow a reduced tuition rate for children of employees of the school. </a:t>
            </a:r>
            <a:r>
              <a:rPr lang="en-US" b="1" dirty="0"/>
              <a:t>The reduced rate must be a minimum of $2.00 per day during the school year and </a:t>
            </a:r>
            <a:r>
              <a:rPr lang="en-US" b="1" u="sng" dirty="0"/>
              <a:t>$4.00 per day during the summer</a:t>
            </a:r>
            <a:r>
              <a:rPr lang="en-US" b="1" dirty="0"/>
              <a:t>.  Children of employees are never permitted to attend the program free of charge.</a:t>
            </a:r>
            <a:r>
              <a:rPr lang="en-US" dirty="0"/>
              <a:t>  Documentation to support reduced tuition rates must be maintained.  Each parent must pay registration and insurance fees in accordance with CPSB EDP policy.</a:t>
            </a:r>
            <a:endParaRPr lang="en-US" b="1" dirty="0"/>
          </a:p>
          <a:p>
            <a:endParaRPr lang="en-US" dirty="0"/>
          </a:p>
        </p:txBody>
      </p:sp>
      <p:pic>
        <p:nvPicPr>
          <p:cNvPr id="4" name="Picture 3"/>
          <p:cNvPicPr>
            <a:picLocks noChangeAspect="1"/>
          </p:cNvPicPr>
          <p:nvPr/>
        </p:nvPicPr>
        <p:blipFill>
          <a:blip r:embed="rId2"/>
          <a:stretch>
            <a:fillRect/>
          </a:stretch>
        </p:blipFill>
        <p:spPr>
          <a:xfrm>
            <a:off x="9742571" y="4297680"/>
            <a:ext cx="1562100" cy="1438275"/>
          </a:xfrm>
          <a:prstGeom prst="rect">
            <a:avLst/>
          </a:prstGeom>
        </p:spPr>
      </p:pic>
    </p:spTree>
    <p:extLst>
      <p:ext uri="{BB962C8B-B14F-4D97-AF65-F5344CB8AC3E}">
        <p14:creationId xmlns:p14="http://schemas.microsoft.com/office/powerpoint/2010/main" val="319273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Delinquent balances</a:t>
            </a:r>
          </a:p>
        </p:txBody>
      </p:sp>
      <p:sp>
        <p:nvSpPr>
          <p:cNvPr id="3" name="Content Placeholder 2"/>
          <p:cNvSpPr>
            <a:spLocks noGrp="1"/>
          </p:cNvSpPr>
          <p:nvPr>
            <p:ph idx="1"/>
          </p:nvPr>
        </p:nvSpPr>
        <p:spPr/>
        <p:txBody>
          <a:bodyPr/>
          <a:lstStyle/>
          <a:p>
            <a:r>
              <a:rPr lang="en-US" dirty="0"/>
              <a:t>Students with delinquent balances that transfer to another school must be flagged in V10.  Students with a flagged status in V10 must not be permitted to register in the program until the balance is paid. (See V10 manual for instructions to flag accounts.)</a:t>
            </a:r>
          </a:p>
          <a:p>
            <a:endParaRPr lang="en-US" dirty="0"/>
          </a:p>
        </p:txBody>
      </p:sp>
      <p:pic>
        <p:nvPicPr>
          <p:cNvPr id="5" name="Picture 4"/>
          <p:cNvPicPr>
            <a:picLocks noChangeAspect="1"/>
          </p:cNvPicPr>
          <p:nvPr/>
        </p:nvPicPr>
        <p:blipFill>
          <a:blip r:embed="rId2"/>
          <a:stretch>
            <a:fillRect/>
          </a:stretch>
        </p:blipFill>
        <p:spPr>
          <a:xfrm>
            <a:off x="5285121" y="4012532"/>
            <a:ext cx="1685925" cy="1752600"/>
          </a:xfrm>
          <a:prstGeom prst="rect">
            <a:avLst/>
          </a:prstGeom>
        </p:spPr>
      </p:pic>
    </p:spTree>
    <p:extLst>
      <p:ext uri="{BB962C8B-B14F-4D97-AF65-F5344CB8AC3E}">
        <p14:creationId xmlns:p14="http://schemas.microsoft.com/office/powerpoint/2010/main" val="116137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Tuition</a:t>
            </a:r>
          </a:p>
        </p:txBody>
      </p:sp>
      <p:sp>
        <p:nvSpPr>
          <p:cNvPr id="3" name="Content Placeholder 2"/>
          <p:cNvSpPr>
            <a:spLocks noGrp="1"/>
          </p:cNvSpPr>
          <p:nvPr>
            <p:ph idx="1"/>
          </p:nvPr>
        </p:nvSpPr>
        <p:spPr/>
        <p:txBody>
          <a:bodyPr/>
          <a:lstStyle/>
          <a:p>
            <a:r>
              <a:rPr lang="en-US" b="1" dirty="0"/>
              <a:t>Monthly Tuition</a:t>
            </a:r>
            <a:endParaRPr lang="en-US" dirty="0"/>
          </a:p>
          <a:p>
            <a:r>
              <a:rPr lang="en-US" dirty="0"/>
              <a:t>Monthly tuition is due on the first of the month.  Tuition, in full, must be received by 6:00 p.m. on the 20th of the month to avoid assessment of a late payment fee, per student, even when the student is not in attendance.  If all past due balances and fees are not paid by the 20th of the month, students will not be permitted to re-enter the program until past due balances are paid in full. </a:t>
            </a:r>
          </a:p>
          <a:p>
            <a:endParaRPr lang="en-US" dirty="0"/>
          </a:p>
          <a:p>
            <a:endParaRPr lang="en-US" dirty="0"/>
          </a:p>
        </p:txBody>
      </p:sp>
    </p:spTree>
    <p:extLst>
      <p:ext uri="{BB962C8B-B14F-4D97-AF65-F5344CB8AC3E}">
        <p14:creationId xmlns:p14="http://schemas.microsoft.com/office/powerpoint/2010/main" val="3463763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Vacation Credits</a:t>
            </a:r>
          </a:p>
        </p:txBody>
      </p:sp>
      <p:sp>
        <p:nvSpPr>
          <p:cNvPr id="3" name="Content Placeholder 2"/>
          <p:cNvSpPr>
            <a:spLocks noGrp="1"/>
          </p:cNvSpPr>
          <p:nvPr>
            <p:ph idx="1"/>
          </p:nvPr>
        </p:nvSpPr>
        <p:spPr/>
        <p:txBody>
          <a:bodyPr/>
          <a:lstStyle/>
          <a:p>
            <a:r>
              <a:rPr lang="en-US" dirty="0">
                <a:solidFill>
                  <a:schemeClr val="tx1"/>
                </a:solidFill>
              </a:rPr>
              <a:t>To accommodate for summer vacations, any week that a student is absent for a full week (Monday-Friday), the account will be credited at the weekly rate of $90 (first child) and $55 (additional child).  The weekly credit will be limited to two weeks over the summer program with one week credit allowed in June and one week credit allowed in July.  Partial week absences will not be credited.  For staffing purposes, we request that parents notify the Site Director of scheduled vacations in advance.  (Credits will be refunded at the end of the summer program, or the parent may opt to apply the ending credit balance to the school year.)</a:t>
            </a:r>
          </a:p>
        </p:txBody>
      </p:sp>
    </p:spTree>
    <p:extLst>
      <p:ext uri="{BB962C8B-B14F-4D97-AF65-F5344CB8AC3E}">
        <p14:creationId xmlns:p14="http://schemas.microsoft.com/office/powerpoint/2010/main" val="3363625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Drop In Tuition</a:t>
            </a:r>
          </a:p>
        </p:txBody>
      </p:sp>
      <p:sp>
        <p:nvSpPr>
          <p:cNvPr id="3" name="Content Placeholder 2"/>
          <p:cNvSpPr>
            <a:spLocks noGrp="1"/>
          </p:cNvSpPr>
          <p:nvPr>
            <p:ph idx="1"/>
          </p:nvPr>
        </p:nvSpPr>
        <p:spPr/>
        <p:txBody>
          <a:bodyPr/>
          <a:lstStyle/>
          <a:p>
            <a:r>
              <a:rPr lang="en-US" dirty="0"/>
              <a:t>Drop-in tuition is a daily rate that is charged each day that a child is in attendance.  </a:t>
            </a:r>
          </a:p>
          <a:p>
            <a:r>
              <a:rPr lang="en-US" dirty="0"/>
              <a:t> </a:t>
            </a:r>
          </a:p>
          <a:p>
            <a:r>
              <a:rPr lang="en-US" dirty="0"/>
              <a:t>A late payment fee is assessed when payment is not made at the time the drop in service is utilized.  Students may not utilize the drop in service if any past due balance is unpaid.</a:t>
            </a:r>
          </a:p>
          <a:p>
            <a:pPr lvl="0"/>
            <a:endParaRPr lang="en-US" dirty="0"/>
          </a:p>
          <a:p>
            <a:pPr lvl="0"/>
            <a:r>
              <a:rPr lang="en-US" dirty="0"/>
              <a:t>Pre-paid drop in tuition for days when no attendance occurred will not be refunded.</a:t>
            </a:r>
          </a:p>
          <a:p>
            <a:endParaRPr lang="en-US" dirty="0"/>
          </a:p>
        </p:txBody>
      </p:sp>
    </p:spTree>
    <p:extLst>
      <p:ext uri="{BB962C8B-B14F-4D97-AF65-F5344CB8AC3E}">
        <p14:creationId xmlns:p14="http://schemas.microsoft.com/office/powerpoint/2010/main" val="369692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Attendance</a:t>
            </a:r>
          </a:p>
        </p:txBody>
      </p:sp>
      <p:sp>
        <p:nvSpPr>
          <p:cNvPr id="3" name="Content Placeholder 2"/>
          <p:cNvSpPr>
            <a:spLocks noGrp="1"/>
          </p:cNvSpPr>
          <p:nvPr>
            <p:ph idx="1"/>
          </p:nvPr>
        </p:nvSpPr>
        <p:spPr/>
        <p:txBody>
          <a:bodyPr>
            <a:normAutofit/>
          </a:bodyPr>
          <a:lstStyle/>
          <a:p>
            <a:pPr marL="0" indent="0">
              <a:buNone/>
            </a:pPr>
            <a:r>
              <a:rPr lang="en-US" dirty="0"/>
              <a:t>All students that are registered with their fingerprint at the Check-In Station must have a signed Finger Scan Permission Form </a:t>
            </a:r>
            <a:r>
              <a:rPr lang="en-US" i="1" dirty="0"/>
              <a:t>(appendix A22)</a:t>
            </a:r>
            <a:r>
              <a:rPr lang="en-US" dirty="0"/>
              <a:t> on file.  If the parent/guardian does not give permission for the child to use the finger scanner, then the child must be registered to use the check-in station with a bypass code instead of his/her fingerprint.   </a:t>
            </a:r>
          </a:p>
          <a:p>
            <a:r>
              <a:rPr lang="en-US" dirty="0"/>
              <a:t> </a:t>
            </a:r>
          </a:p>
          <a:p>
            <a:r>
              <a:rPr lang="en-US" dirty="0"/>
              <a:t>The authorized pick-up person must use his/her fingerprint (or bypass code) to check the child out.  The child’s fingerprint shall never be used to check out of Extended Day.  If the authorized pick-up person is not able to check out the child at the check-in computer, staff must manually check out the child on his/her V10 timecard, and the authorized pick-up must sign the child out on a sign-out sheet (including his/her legible signature and time that the child was checked out.)</a:t>
            </a:r>
          </a:p>
          <a:p>
            <a:endParaRPr lang="en-US" dirty="0"/>
          </a:p>
        </p:txBody>
      </p:sp>
      <p:pic>
        <p:nvPicPr>
          <p:cNvPr id="4" name="Picture 3"/>
          <p:cNvPicPr>
            <a:picLocks noChangeAspect="1"/>
          </p:cNvPicPr>
          <p:nvPr/>
        </p:nvPicPr>
        <p:blipFill>
          <a:blip r:embed="rId2"/>
          <a:stretch>
            <a:fillRect/>
          </a:stretch>
        </p:blipFill>
        <p:spPr>
          <a:xfrm>
            <a:off x="8741517" y="51435"/>
            <a:ext cx="1476375" cy="1685925"/>
          </a:xfrm>
          <a:prstGeom prst="rect">
            <a:avLst/>
          </a:prstGeom>
        </p:spPr>
      </p:pic>
    </p:spTree>
    <p:extLst>
      <p:ext uri="{BB962C8B-B14F-4D97-AF65-F5344CB8AC3E}">
        <p14:creationId xmlns:p14="http://schemas.microsoft.com/office/powerpoint/2010/main" val="642050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Safety/Security</a:t>
            </a:r>
          </a:p>
        </p:txBody>
      </p:sp>
      <p:sp>
        <p:nvSpPr>
          <p:cNvPr id="3" name="Content Placeholder 2"/>
          <p:cNvSpPr>
            <a:spLocks noGrp="1"/>
          </p:cNvSpPr>
          <p:nvPr>
            <p:ph idx="1"/>
          </p:nvPr>
        </p:nvSpPr>
        <p:spPr>
          <a:xfrm>
            <a:off x="1097280" y="2205318"/>
            <a:ext cx="10058400" cy="4087906"/>
          </a:xfrm>
        </p:spPr>
        <p:txBody>
          <a:bodyPr>
            <a:normAutofit fontScale="92500" lnSpcReduction="20000"/>
          </a:bodyPr>
          <a:lstStyle/>
          <a:p>
            <a:pPr lvl="0"/>
            <a:r>
              <a:rPr lang="en-US" dirty="0"/>
              <a:t>There must always be a locked door or gate that would prohibit an intruder from accessing children and staff.  If necessary, a doorbell or buzzer should be installed.</a:t>
            </a:r>
          </a:p>
          <a:p>
            <a:pPr lvl="0"/>
            <a:r>
              <a:rPr lang="en-US" dirty="0"/>
              <a:t>The school must be locked and secure during Extended Day hours.</a:t>
            </a:r>
          </a:p>
          <a:p>
            <a:pPr lvl="0"/>
            <a:r>
              <a:rPr lang="en-US" dirty="0"/>
              <a:t>The program must have access to safe lock-down and shelter-in-place locations within the school.</a:t>
            </a:r>
          </a:p>
          <a:p>
            <a:pPr lvl="0"/>
            <a:r>
              <a:rPr lang="en-US" dirty="0"/>
              <a:t>The program must have access to the school’s Automated External Defibrillator (AED) during Extended Day hours.</a:t>
            </a:r>
          </a:p>
          <a:p>
            <a:pPr lvl="0"/>
            <a:r>
              <a:rPr lang="en-US" dirty="0"/>
              <a:t>There must be sufficient lighting in the areas of the school utilized by the program (drop-off/pick-up locations, restroom areas, etc.)  </a:t>
            </a:r>
          </a:p>
          <a:p>
            <a:pPr lvl="0"/>
            <a:r>
              <a:rPr lang="en-US" dirty="0"/>
              <a:t>The program must have a landline and pre-paid cell phone to allow for immediate access to employees.</a:t>
            </a:r>
          </a:p>
          <a:p>
            <a:pPr lvl="0"/>
            <a:r>
              <a:rPr lang="en-US" dirty="0"/>
              <a:t>If the school is used as a summer feeding program site, students must be kept separate from those utilizing the summer feeding program.  For security reasons, students should not use the same restroom that is used by the summer feeding program.</a:t>
            </a:r>
          </a:p>
          <a:p>
            <a:endParaRPr lang="en-US" dirty="0"/>
          </a:p>
          <a:p>
            <a:endParaRPr lang="en-US" dirty="0"/>
          </a:p>
        </p:txBody>
      </p:sp>
      <p:pic>
        <p:nvPicPr>
          <p:cNvPr id="4" name="Picture 3"/>
          <p:cNvPicPr>
            <a:picLocks noChangeAspect="1"/>
          </p:cNvPicPr>
          <p:nvPr/>
        </p:nvPicPr>
        <p:blipFill>
          <a:blip r:embed="rId2"/>
          <a:stretch>
            <a:fillRect/>
          </a:stretch>
        </p:blipFill>
        <p:spPr>
          <a:xfrm>
            <a:off x="8125945" y="89535"/>
            <a:ext cx="2762250" cy="1647825"/>
          </a:xfrm>
          <a:prstGeom prst="rect">
            <a:avLst/>
          </a:prstGeom>
        </p:spPr>
      </p:pic>
    </p:spTree>
    <p:extLst>
      <p:ext uri="{BB962C8B-B14F-4D97-AF65-F5344CB8AC3E}">
        <p14:creationId xmlns:p14="http://schemas.microsoft.com/office/powerpoint/2010/main" val="2006296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Plan</a:t>
            </a:r>
          </a:p>
        </p:txBody>
      </p:sp>
      <p:sp>
        <p:nvSpPr>
          <p:cNvPr id="3" name="Content Placeholder 2"/>
          <p:cNvSpPr>
            <a:spLocks noGrp="1"/>
          </p:cNvSpPr>
          <p:nvPr>
            <p:ph idx="1"/>
          </p:nvPr>
        </p:nvSpPr>
        <p:spPr/>
        <p:txBody>
          <a:bodyPr>
            <a:normAutofit lnSpcReduction="10000"/>
          </a:bodyPr>
          <a:lstStyle/>
          <a:p>
            <a:r>
              <a:rPr lang="en-US" dirty="0"/>
              <a:t>The safety and well-being of the children and staff shall always be first priority.  An Extended Day Program Emergency Plan (</a:t>
            </a:r>
            <a:r>
              <a:rPr lang="en-US" i="1" dirty="0"/>
              <a:t>appendix A26</a:t>
            </a:r>
            <a:r>
              <a:rPr lang="en-US" dirty="0"/>
              <a:t>) must be completed by the Site Director and approved by the Principal.  At minimum, the plan shall be reviewed annually by the Site Director and updated as needed.   The Principal must review and approve the Emergency Plan annually.  The Principal shall require staff to demonstrate the Emergency Plan to confirm that it is effective.   A copy of the plan must be submitted to Internal Audit at the beginning of every school year (and summer, if the school has a summer program.)  </a:t>
            </a:r>
          </a:p>
          <a:p>
            <a:r>
              <a:rPr lang="en-US" dirty="0"/>
              <a:t> </a:t>
            </a:r>
          </a:p>
          <a:p>
            <a:r>
              <a:rPr lang="en-US" dirty="0"/>
              <a:t>The Emergency Plan includes procedures for the following emergency situations: fire evacuation, shelter-in-place, facility lock-down, and injuries/illnesses.  All Extended Day staff should be made familiar with the plan and trained in his/her responsibilities within the plan every school year and summer (if applicable).  New employees should receive this review during their training period.  </a:t>
            </a:r>
          </a:p>
          <a:p>
            <a:endParaRPr lang="en-US" dirty="0"/>
          </a:p>
        </p:txBody>
      </p:sp>
      <p:pic>
        <p:nvPicPr>
          <p:cNvPr id="5" name="Picture 4"/>
          <p:cNvPicPr>
            <a:picLocks noChangeAspect="1"/>
          </p:cNvPicPr>
          <p:nvPr/>
        </p:nvPicPr>
        <p:blipFill>
          <a:blip r:embed="rId2"/>
          <a:stretch>
            <a:fillRect/>
          </a:stretch>
        </p:blipFill>
        <p:spPr>
          <a:xfrm>
            <a:off x="7987759" y="146685"/>
            <a:ext cx="2800350" cy="1590675"/>
          </a:xfrm>
          <a:prstGeom prst="rect">
            <a:avLst/>
          </a:prstGeom>
        </p:spPr>
      </p:pic>
    </p:spTree>
    <p:extLst>
      <p:ext uri="{BB962C8B-B14F-4D97-AF65-F5344CB8AC3E}">
        <p14:creationId xmlns:p14="http://schemas.microsoft.com/office/powerpoint/2010/main" val="51913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Plan Acknowledgment Form</a:t>
            </a:r>
          </a:p>
        </p:txBody>
      </p:sp>
      <p:sp>
        <p:nvSpPr>
          <p:cNvPr id="3" name="Content Placeholder 2"/>
          <p:cNvSpPr>
            <a:spLocks noGrp="1"/>
          </p:cNvSpPr>
          <p:nvPr>
            <p:ph idx="1"/>
          </p:nvPr>
        </p:nvSpPr>
        <p:spPr/>
        <p:txBody>
          <a:bodyPr>
            <a:normAutofit/>
          </a:bodyPr>
          <a:lstStyle/>
          <a:p>
            <a:r>
              <a:rPr lang="en-US" dirty="0"/>
              <a:t>All programs are required to submit an Emergency Plan Acknowledgment Form (</a:t>
            </a:r>
            <a:r>
              <a:rPr lang="en-US" i="1" dirty="0"/>
              <a:t>appendix A24</a:t>
            </a:r>
            <a:r>
              <a:rPr lang="en-US" dirty="0"/>
              <a:t>) to the Internal Auditing Department at the beginning of each school year (and summer, applicable).  The Emergency Plan Acknowledgment Form must be signed by all staff, the Site Director, and the Principal.</a:t>
            </a: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4782302" y="4297680"/>
            <a:ext cx="2466975" cy="1685925"/>
          </a:xfrm>
          <a:prstGeom prst="rect">
            <a:avLst/>
          </a:prstGeom>
        </p:spPr>
      </p:pic>
    </p:spTree>
    <p:extLst>
      <p:ext uri="{BB962C8B-B14F-4D97-AF65-F5344CB8AC3E}">
        <p14:creationId xmlns:p14="http://schemas.microsoft.com/office/powerpoint/2010/main" val="296126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28D77-6F39-7954-8386-8A274D12C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C97A32-BFA4-E723-75AA-7678828057DB}"/>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D8F3B5B7-A0E6-8BDC-C686-7F709A080A59}"/>
              </a:ext>
            </a:extLst>
          </p:cNvPr>
          <p:cNvSpPr>
            <a:spLocks noGrp="1"/>
          </p:cNvSpPr>
          <p:nvPr>
            <p:ph sz="half" idx="2"/>
          </p:nvPr>
        </p:nvSpPr>
        <p:spPr>
          <a:xfrm>
            <a:off x="1097280" y="1925706"/>
            <a:ext cx="4937760" cy="4034828"/>
          </a:xfrm>
        </p:spPr>
        <p:txBody>
          <a:bodyPr>
            <a:normAutofit/>
          </a:bodyPr>
          <a:lstStyle/>
          <a:p>
            <a:pPr>
              <a:buFont typeface="Wingdings" panose="05000000000000000000" pitchFamily="2" charset="2"/>
              <a:buChar char="Ø"/>
            </a:pPr>
            <a:r>
              <a:rPr lang="en-US" dirty="0"/>
              <a:t>Important Dates</a:t>
            </a:r>
          </a:p>
          <a:p>
            <a:pPr>
              <a:buFont typeface="Wingdings" panose="05000000000000000000" pitchFamily="2" charset="2"/>
              <a:buChar char="Ø"/>
            </a:pPr>
            <a:r>
              <a:rPr lang="en-US" dirty="0"/>
              <a:t>Medication/CPR Certification</a:t>
            </a:r>
          </a:p>
          <a:p>
            <a:pPr>
              <a:buFont typeface="Wingdings" panose="05000000000000000000" pitchFamily="2" charset="2"/>
              <a:buChar char="Ø"/>
            </a:pPr>
            <a:r>
              <a:rPr lang="en-US" dirty="0"/>
              <a:t>Policy Updates and Reminders</a:t>
            </a:r>
          </a:p>
          <a:p>
            <a:pPr>
              <a:buFont typeface="Wingdings" panose="05000000000000000000" pitchFamily="2" charset="2"/>
              <a:buChar char="Ø"/>
            </a:pPr>
            <a:r>
              <a:rPr lang="en-US" dirty="0"/>
              <a:t>10-minute break</a:t>
            </a:r>
          </a:p>
          <a:p>
            <a:pPr>
              <a:buFont typeface="Wingdings" panose="05000000000000000000" pitchFamily="2" charset="2"/>
              <a:buChar char="Ø"/>
            </a:pPr>
            <a:r>
              <a:rPr lang="en-US" dirty="0"/>
              <a:t>Tonja Wakefield – discuss processes (field trips, separating groups, daily routines)</a:t>
            </a:r>
          </a:p>
          <a:p>
            <a:pPr>
              <a:buFont typeface="Wingdings" panose="05000000000000000000" pitchFamily="2" charset="2"/>
              <a:buChar char="Ø"/>
            </a:pPr>
            <a:r>
              <a:rPr lang="en-US" dirty="0"/>
              <a:t>Q&amp;A/Collaboration Sessions</a:t>
            </a:r>
          </a:p>
          <a:p>
            <a:pPr marL="0" indent="0">
              <a:spcAft>
                <a:spcPts val="0"/>
              </a:spcAft>
              <a:buNone/>
            </a:pPr>
            <a:endParaRPr lang="en-US" dirty="0"/>
          </a:p>
          <a:p>
            <a:pPr marL="201168" lvl="1" indent="0">
              <a:buNone/>
            </a:pPr>
            <a:endParaRPr lang="en-US" dirty="0"/>
          </a:p>
          <a:p>
            <a:pPr marL="0" indent="0">
              <a:buNone/>
            </a:pPr>
            <a:endParaRPr lang="en-US" dirty="0"/>
          </a:p>
          <a:p>
            <a:pPr>
              <a:buFont typeface="Wingdings" panose="05000000000000000000" pitchFamily="2" charset="2"/>
              <a:buChar char="Ø"/>
            </a:pPr>
            <a:endParaRPr lang="en-US" dirty="0"/>
          </a:p>
        </p:txBody>
      </p:sp>
      <p:pic>
        <p:nvPicPr>
          <p:cNvPr id="6" name="Picture 5" descr="Icon&#10;&#10;Description automatically generated">
            <a:extLst>
              <a:ext uri="{FF2B5EF4-FFF2-40B4-BE49-F238E27FC236}">
                <a16:creationId xmlns:a16="http://schemas.microsoft.com/office/drawing/2014/main" id="{12CA90CB-3C1C-C45B-4C72-C24A2902D7F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13389" y="98257"/>
            <a:ext cx="1664211" cy="1598417"/>
          </a:xfrm>
          <a:prstGeom prst="rect">
            <a:avLst/>
          </a:prstGeom>
        </p:spPr>
      </p:pic>
    </p:spTree>
    <p:extLst>
      <p:ext uri="{BB962C8B-B14F-4D97-AF65-F5344CB8AC3E}">
        <p14:creationId xmlns:p14="http://schemas.microsoft.com/office/powerpoint/2010/main" val="1952375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Drills</a:t>
            </a:r>
          </a:p>
        </p:txBody>
      </p:sp>
      <p:sp>
        <p:nvSpPr>
          <p:cNvPr id="3" name="Content Placeholder 2"/>
          <p:cNvSpPr>
            <a:spLocks noGrp="1"/>
          </p:cNvSpPr>
          <p:nvPr>
            <p:ph idx="1"/>
          </p:nvPr>
        </p:nvSpPr>
        <p:spPr/>
        <p:txBody>
          <a:bodyPr>
            <a:normAutofit/>
          </a:bodyPr>
          <a:lstStyle/>
          <a:p>
            <a:endParaRPr lang="en-US" dirty="0"/>
          </a:p>
          <a:p>
            <a:endParaRPr lang="en-US" dirty="0"/>
          </a:p>
        </p:txBody>
      </p:sp>
      <p:pic>
        <p:nvPicPr>
          <p:cNvPr id="5" name="Picture 4"/>
          <p:cNvPicPr>
            <a:picLocks noChangeAspect="1"/>
          </p:cNvPicPr>
          <p:nvPr/>
        </p:nvPicPr>
        <p:blipFill>
          <a:blip r:embed="rId2"/>
          <a:stretch>
            <a:fillRect/>
          </a:stretch>
        </p:blipFill>
        <p:spPr>
          <a:xfrm>
            <a:off x="9650730" y="116629"/>
            <a:ext cx="1504950" cy="1600200"/>
          </a:xfrm>
          <a:prstGeom prst="rect">
            <a:avLst/>
          </a:prstGeom>
        </p:spPr>
      </p:pic>
      <p:sp>
        <p:nvSpPr>
          <p:cNvPr id="4" name="Rectangle 3"/>
          <p:cNvSpPr/>
          <p:nvPr/>
        </p:nvSpPr>
        <p:spPr>
          <a:xfrm>
            <a:off x="687068" y="1995171"/>
            <a:ext cx="10769974" cy="2862322"/>
          </a:xfrm>
          <a:prstGeom prst="rect">
            <a:avLst/>
          </a:prstGeom>
        </p:spPr>
        <p:txBody>
          <a:bodyPr wrap="square">
            <a:spAutoFit/>
          </a:bodyPr>
          <a:lstStyle/>
          <a:p>
            <a:pPr algn="just"/>
            <a:r>
              <a:rPr lang="en-US" b="1" dirty="0">
                <a:latin typeface="Calibri" panose="020F0502020204030204" pitchFamily="34" charset="0"/>
                <a:ea typeface="Arial Unicode MS" panose="020B0604020202020204" pitchFamily="34" charset="-128"/>
              </a:rPr>
              <a:t>Drills</a:t>
            </a:r>
            <a:endParaRPr lang="en-US" dirty="0">
              <a:latin typeface="Times New Roman" panose="02020603050405020304" pitchFamily="18" charset="0"/>
              <a:ea typeface="Times New Roman" panose="02020603050405020304" pitchFamily="18" charset="0"/>
            </a:endParaRPr>
          </a:p>
          <a:p>
            <a:pPr algn="just"/>
            <a:r>
              <a:rPr lang="en-US" dirty="0">
                <a:latin typeface="Calibri" panose="020F0502020204030204" pitchFamily="34" charset="0"/>
                <a:ea typeface="Arial Unicode MS" panose="020B0604020202020204" pitchFamily="34" charset="-128"/>
              </a:rPr>
              <a:t>The Site Director will hold a minimum of two fire drills during the summer program (one in late May or early June and another in July.)  The Site Director will hold a minimum of one shelter-in-place drill and one lock-down drill (in late May or early June).   </a:t>
            </a:r>
            <a:endParaRPr lang="en-US" dirty="0">
              <a:latin typeface="Times New Roman" panose="02020603050405020304" pitchFamily="18" charset="0"/>
              <a:ea typeface="Times New Roman" panose="02020603050405020304" pitchFamily="18" charset="0"/>
            </a:endParaRPr>
          </a:p>
          <a:p>
            <a:pPr algn="just"/>
            <a:r>
              <a:rPr lang="en-US" dirty="0">
                <a:latin typeface="Calibri" panose="020F0502020204030204" pitchFamily="34" charset="0"/>
                <a:ea typeface="Arial Unicode MS" panose="020B0604020202020204" pitchFamily="34" charset="-128"/>
              </a:rPr>
              <a:t> </a:t>
            </a:r>
            <a:endParaRPr lang="en-US" dirty="0">
              <a:latin typeface="Times New Roman" panose="02020603050405020304" pitchFamily="18" charset="0"/>
              <a:ea typeface="Times New Roman" panose="02020603050405020304" pitchFamily="18" charset="0"/>
            </a:endParaRPr>
          </a:p>
          <a:p>
            <a:pPr algn="just"/>
            <a:r>
              <a:rPr lang="en-US" dirty="0">
                <a:latin typeface="Calibri" panose="020F0502020204030204" pitchFamily="34" charset="0"/>
                <a:ea typeface="Arial Unicode MS" panose="020B0604020202020204" pitchFamily="34" charset="-128"/>
              </a:rPr>
              <a:t>Documentation of drills shall consist of a Drill Report (appendix A25)signed by all staff present during the drill.  Immediately following the drill, Drill Reports shall be submitted to the Principal for review and signature.  Copies of signed Drill Reports must be maintained on file.</a:t>
            </a:r>
            <a:endParaRPr lang="en-US" dirty="0">
              <a:latin typeface="Times New Roman" panose="02020603050405020304" pitchFamily="18" charset="0"/>
              <a:ea typeface="Times New Roman" panose="02020603050405020304" pitchFamily="18" charset="0"/>
            </a:endParaRPr>
          </a:p>
          <a:p>
            <a:br>
              <a:rPr lang="en-US" b="1" dirty="0">
                <a:latin typeface="Calibri" panose="020F0502020204030204" pitchFamily="34" charset="0"/>
                <a:ea typeface="Arial Unicode MS" panose="020B0604020202020204" pitchFamily="34" charset="-128"/>
              </a:rPr>
            </a:br>
            <a:endParaRPr lang="en-US" dirty="0"/>
          </a:p>
        </p:txBody>
      </p:sp>
    </p:spTree>
    <p:extLst>
      <p:ext uri="{BB962C8B-B14F-4D97-AF65-F5344CB8AC3E}">
        <p14:creationId xmlns:p14="http://schemas.microsoft.com/office/powerpoint/2010/main" val="3975101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to Student Ratios</a:t>
            </a:r>
          </a:p>
        </p:txBody>
      </p:sp>
      <p:sp>
        <p:nvSpPr>
          <p:cNvPr id="3" name="Content Placeholder 2"/>
          <p:cNvSpPr>
            <a:spLocks noGrp="1"/>
          </p:cNvSpPr>
          <p:nvPr>
            <p:ph idx="1"/>
          </p:nvPr>
        </p:nvSpPr>
        <p:spPr/>
        <p:txBody>
          <a:bodyPr>
            <a:normAutofit fontScale="92500" lnSpcReduction="20000"/>
          </a:bodyPr>
          <a:lstStyle/>
          <a:p>
            <a:r>
              <a:rPr lang="en-US" b="1" dirty="0"/>
              <a:t>Staff to Student Ratio</a:t>
            </a:r>
            <a:endParaRPr lang="en-US" dirty="0"/>
          </a:p>
          <a:p>
            <a:r>
              <a:rPr lang="en-US" dirty="0"/>
              <a:t>The staff to student ratio should fall within the range of 1:15 to 1:23.  The average number of students who attend regularly will determine the minimum number of employees (Site Director and staff) needed.  </a:t>
            </a:r>
          </a:p>
          <a:p>
            <a:r>
              <a:rPr lang="en-US" dirty="0"/>
              <a:t> </a:t>
            </a:r>
          </a:p>
          <a:p>
            <a:r>
              <a:rPr lang="en-US" dirty="0"/>
              <a:t>There should always be a minimum of two child care staff present during hours of operation when children are present. </a:t>
            </a:r>
          </a:p>
          <a:p>
            <a:r>
              <a:rPr lang="en-US" dirty="0"/>
              <a:t> </a:t>
            </a:r>
          </a:p>
          <a:p>
            <a:r>
              <a:rPr lang="en-US" b="1" u="sng" dirty="0"/>
              <a:t>To ensure the safety of the students, staffing should be increased to a minimum of 1:10 for field trips.</a:t>
            </a:r>
            <a:endParaRPr lang="en-US" b="1" dirty="0"/>
          </a:p>
          <a:p>
            <a:r>
              <a:rPr lang="en-US" dirty="0"/>
              <a:t> </a:t>
            </a:r>
          </a:p>
          <a:p>
            <a:r>
              <a:rPr lang="en-US" dirty="0"/>
              <a:t>*Upon approval of the principal, special situations may warrant employment beyond the numbers cited.  Special Education mandates may require specific student/teacher ratios.</a:t>
            </a:r>
          </a:p>
          <a:p>
            <a:endParaRPr lang="en-US" dirty="0"/>
          </a:p>
          <a:p>
            <a:endParaRPr lang="en-US" dirty="0"/>
          </a:p>
        </p:txBody>
      </p:sp>
      <p:pic>
        <p:nvPicPr>
          <p:cNvPr id="5" name="Picture 4"/>
          <p:cNvPicPr>
            <a:picLocks noChangeAspect="1"/>
          </p:cNvPicPr>
          <p:nvPr/>
        </p:nvPicPr>
        <p:blipFill>
          <a:blip r:embed="rId2"/>
          <a:stretch>
            <a:fillRect/>
          </a:stretch>
        </p:blipFill>
        <p:spPr>
          <a:xfrm>
            <a:off x="8065360" y="578593"/>
            <a:ext cx="2905125" cy="866775"/>
          </a:xfrm>
          <a:prstGeom prst="rect">
            <a:avLst/>
          </a:prstGeom>
        </p:spPr>
      </p:pic>
    </p:spTree>
    <p:extLst>
      <p:ext uri="{BB962C8B-B14F-4D97-AF65-F5344CB8AC3E}">
        <p14:creationId xmlns:p14="http://schemas.microsoft.com/office/powerpoint/2010/main" val="902355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5" y="634946"/>
            <a:ext cx="5127171" cy="1450757"/>
          </a:xfrm>
        </p:spPr>
        <p:txBody>
          <a:bodyPr>
            <a:normAutofit/>
          </a:bodyPr>
          <a:lstStyle/>
          <a:p>
            <a:r>
              <a:rPr lang="en-US" dirty="0"/>
              <a:t>Summer Field Trip Policies</a:t>
            </a:r>
          </a:p>
        </p:txBody>
      </p:sp>
      <p:pic>
        <p:nvPicPr>
          <p:cNvPr id="5" name="Picture 4" descr="Icon&#10;&#10;Description automatically generated">
            <a:extLst>
              <a:ext uri="{FF2B5EF4-FFF2-40B4-BE49-F238E27FC236}">
                <a16:creationId xmlns:a16="http://schemas.microsoft.com/office/drawing/2014/main" id="{745E9814-FB5C-5F2F-72C9-E0EA13D50D9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5132" y="645106"/>
            <a:ext cx="5247747" cy="5247747"/>
          </a:xfrm>
          <a:prstGeom prst="rect">
            <a:avLst/>
          </a:prstGeom>
        </p:spPr>
      </p:pic>
      <p:cxnSp>
        <p:nvCxnSpPr>
          <p:cNvPr id="18"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411684" y="2198914"/>
            <a:ext cx="5127172" cy="3670180"/>
          </a:xfrm>
        </p:spPr>
        <p:txBody>
          <a:bodyPr>
            <a:normAutofit/>
          </a:bodyPr>
          <a:lstStyle/>
          <a:p>
            <a:pPr lvl="0"/>
            <a:r>
              <a:rPr lang="en-US" sz="1700" dirty="0"/>
              <a:t>Summer Extended Day Programs are limited to two field trips per week.</a:t>
            </a:r>
          </a:p>
          <a:p>
            <a:pPr lvl="0"/>
            <a:r>
              <a:rPr lang="en-US" sz="1700" dirty="0"/>
              <a:t>Field trip locations must be local  (Calcasieu parish).</a:t>
            </a:r>
          </a:p>
          <a:p>
            <a:pPr lvl="0"/>
            <a:r>
              <a:rPr lang="en-US" sz="1700" dirty="0"/>
              <a:t>Swimming field trips are NOT ALLOWED!</a:t>
            </a:r>
          </a:p>
          <a:p>
            <a:pPr lvl="0"/>
            <a:r>
              <a:rPr lang="en-US" sz="1700" dirty="0"/>
              <a:t>A C.P.S.B. Field Trip Permission Form </a:t>
            </a:r>
            <a:r>
              <a:rPr lang="en-US" sz="1700" i="1" dirty="0"/>
              <a:t>(see appendixF2) </a:t>
            </a:r>
            <a:r>
              <a:rPr lang="en-US" sz="1700" dirty="0"/>
              <a:t>must be on file for each child attending the field trip.</a:t>
            </a:r>
          </a:p>
          <a:p>
            <a:pPr lvl="0"/>
            <a:r>
              <a:rPr lang="en-US" sz="1700" dirty="0"/>
              <a:t>Field trip locations that require a wavier are not allowed.</a:t>
            </a:r>
          </a:p>
          <a:p>
            <a:pPr lvl="0"/>
            <a:r>
              <a:rPr lang="en-US" sz="1700" dirty="0"/>
              <a:t>Due to potential injury and increased risk/liability,</a:t>
            </a:r>
            <a:r>
              <a:rPr lang="en-US" sz="1700" b="1" dirty="0"/>
              <a:t> the purchase (or rental) of pools of any size will be considered a prohibited expense. This also includes slip &amp; slides, inflatables, and visiting petting zoos</a:t>
            </a:r>
            <a:r>
              <a:rPr lang="en-US" sz="1700" dirty="0"/>
              <a:t>.  </a:t>
            </a:r>
          </a:p>
        </p:txBody>
      </p:sp>
      <p:sp>
        <p:nvSpPr>
          <p:cNvPr id="19"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6009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0C8763-2B27-8C74-2E92-46E6F78A2B5D}"/>
            </a:ext>
          </a:extLst>
        </p:cNvPr>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83B56329-DCD9-8606-32BA-DE8464E22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F22441-778B-F1F0-F2EE-A21817AD406D}"/>
              </a:ext>
            </a:extLst>
          </p:cNvPr>
          <p:cNvSpPr>
            <a:spLocks noGrp="1"/>
          </p:cNvSpPr>
          <p:nvPr>
            <p:ph type="title"/>
          </p:nvPr>
        </p:nvSpPr>
        <p:spPr>
          <a:xfrm>
            <a:off x="6411685" y="634946"/>
            <a:ext cx="5127171" cy="1450757"/>
          </a:xfrm>
        </p:spPr>
        <p:txBody>
          <a:bodyPr>
            <a:normAutofit/>
          </a:bodyPr>
          <a:lstStyle/>
          <a:p>
            <a:r>
              <a:rPr lang="en-US" dirty="0"/>
              <a:t>Summer Field Trips</a:t>
            </a:r>
          </a:p>
        </p:txBody>
      </p:sp>
      <p:pic>
        <p:nvPicPr>
          <p:cNvPr id="5" name="Picture 4" descr="Icon&#10;&#10;Description automatically generated">
            <a:extLst>
              <a:ext uri="{FF2B5EF4-FFF2-40B4-BE49-F238E27FC236}">
                <a16:creationId xmlns:a16="http://schemas.microsoft.com/office/drawing/2014/main" id="{E156DBEC-9BE3-6086-0D4A-BE1E7619DA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5132" y="645106"/>
            <a:ext cx="5247747" cy="5247747"/>
          </a:xfrm>
          <a:prstGeom prst="rect">
            <a:avLst/>
          </a:prstGeom>
        </p:spPr>
      </p:pic>
      <p:cxnSp>
        <p:nvCxnSpPr>
          <p:cNvPr id="18" name="Straight Connector 11">
            <a:extLst>
              <a:ext uri="{FF2B5EF4-FFF2-40B4-BE49-F238E27FC236}">
                <a16:creationId xmlns:a16="http://schemas.microsoft.com/office/drawing/2014/main" id="{385DE36A-E13A-845B-9CB6-7B260C7A47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EA18CD-DE3E-15AE-D794-059BC7CB3839}"/>
              </a:ext>
            </a:extLst>
          </p:cNvPr>
          <p:cNvSpPr>
            <a:spLocks noGrp="1"/>
          </p:cNvSpPr>
          <p:nvPr>
            <p:ph idx="1"/>
          </p:nvPr>
        </p:nvSpPr>
        <p:spPr>
          <a:xfrm>
            <a:off x="6411684" y="2198914"/>
            <a:ext cx="5127172" cy="3670180"/>
          </a:xfrm>
        </p:spPr>
        <p:txBody>
          <a:bodyPr>
            <a:normAutofit/>
          </a:bodyPr>
          <a:lstStyle/>
          <a:p>
            <a:pPr lvl="0"/>
            <a:r>
              <a:rPr lang="en-US" sz="1700" dirty="0"/>
              <a:t>-  Field trips requests should be entered in Trip Tracker by 4/26.  If you have questions with Trip Tracker, contact Charlene Mitchell-</a:t>
            </a:r>
            <a:r>
              <a:rPr lang="en-US" sz="1700" dirty="0" err="1"/>
              <a:t>Kennerson</a:t>
            </a:r>
            <a:r>
              <a:rPr lang="en-US" sz="1700" dirty="0"/>
              <a:t> at 217-4330 x 5407.</a:t>
            </a:r>
          </a:p>
          <a:p>
            <a:pPr lvl="0"/>
            <a:r>
              <a:rPr lang="en-US" sz="1700" dirty="0"/>
              <a:t>-If you want an air conditioned bus, be sure to mark “Y” next to “Activity Bus,” and indicate the number of activity buses you are requesting. </a:t>
            </a:r>
          </a:p>
          <a:p>
            <a:pPr lvl="0"/>
            <a:r>
              <a:rPr lang="en-US" sz="1700" dirty="0"/>
              <a:t>You will need to call Robyn Kelley in the Transportation Department at 217-4330 x 5414 to reserve the activity bus.</a:t>
            </a:r>
          </a:p>
        </p:txBody>
      </p:sp>
      <p:sp>
        <p:nvSpPr>
          <p:cNvPr id="19" name="Rectangle 13">
            <a:extLst>
              <a:ext uri="{FF2B5EF4-FFF2-40B4-BE49-F238E27FC236}">
                <a16:creationId xmlns:a16="http://schemas.microsoft.com/office/drawing/2014/main" id="{414698E7-C0CF-0FD6-EB4C-0257B1051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4C06336-EC63-36EE-4973-BF092ECF5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1779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Money For Field Trips</a:t>
            </a:r>
          </a:p>
        </p:txBody>
      </p:sp>
      <p:sp>
        <p:nvSpPr>
          <p:cNvPr id="3" name="Content Placeholder 2"/>
          <p:cNvSpPr>
            <a:spLocks noGrp="1"/>
          </p:cNvSpPr>
          <p:nvPr>
            <p:ph idx="1"/>
          </p:nvPr>
        </p:nvSpPr>
        <p:spPr/>
        <p:txBody>
          <a:bodyPr/>
          <a:lstStyle/>
          <a:p>
            <a:r>
              <a:rPr lang="en-US" dirty="0"/>
              <a:t>Parents should send an envelope with the child’s name on it THE DAY OF the field trip containing cash for the field trip.  Parents must send correct change.  Do not accept field trip money early.  In accordance with C.P.S.B. policy, money should never be kept in the school overnight.</a:t>
            </a:r>
          </a:p>
          <a:p>
            <a:r>
              <a:rPr lang="en-US" dirty="0"/>
              <a:t> </a:t>
            </a:r>
          </a:p>
          <a:p>
            <a:r>
              <a:rPr lang="en-US" dirty="0"/>
              <a:t>You should find out </a:t>
            </a:r>
            <a:r>
              <a:rPr lang="en-US" u="sng" dirty="0"/>
              <a:t>in advance</a:t>
            </a:r>
            <a:r>
              <a:rPr lang="en-US" dirty="0"/>
              <a:t> how much the cost of the field trip will be per child.  Do not collect more than the actual cost of the field trip.  Schools will not be billed by the Transportation Department for fuel expenses; therefore, do not add additional charges for fuel.  </a:t>
            </a:r>
          </a:p>
          <a:p>
            <a:r>
              <a:rPr lang="en-US" dirty="0"/>
              <a:t> </a:t>
            </a:r>
          </a:p>
          <a:p>
            <a:r>
              <a:rPr lang="en-US" dirty="0"/>
              <a:t>The cost of all field trips must be indicated on the calendar that is distributed to parents.</a:t>
            </a:r>
          </a:p>
          <a:p>
            <a:endParaRPr lang="en-US" dirty="0"/>
          </a:p>
        </p:txBody>
      </p:sp>
      <p:pic>
        <p:nvPicPr>
          <p:cNvPr id="11" name="Picture 10" descr="Icon&#10;&#10;Description automatically generated">
            <a:extLst>
              <a:ext uri="{FF2B5EF4-FFF2-40B4-BE49-F238E27FC236}">
                <a16:creationId xmlns:a16="http://schemas.microsoft.com/office/drawing/2014/main" id="{673E2E3C-CA4B-2D09-97C2-BEDBF809447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495874" y="263527"/>
            <a:ext cx="1845734" cy="1450757"/>
          </a:xfrm>
          <a:prstGeom prst="rect">
            <a:avLst/>
          </a:prstGeom>
        </p:spPr>
      </p:pic>
    </p:spTree>
    <p:extLst>
      <p:ext uri="{BB962C8B-B14F-4D97-AF65-F5344CB8AC3E}">
        <p14:creationId xmlns:p14="http://schemas.microsoft.com/office/powerpoint/2010/main" val="1664124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Trip Reconciliation Form</a:t>
            </a:r>
          </a:p>
        </p:txBody>
      </p:sp>
      <p:sp>
        <p:nvSpPr>
          <p:cNvPr id="3" name="Content Placeholder 2"/>
          <p:cNvSpPr>
            <a:spLocks noGrp="1"/>
          </p:cNvSpPr>
          <p:nvPr>
            <p:ph idx="1"/>
          </p:nvPr>
        </p:nvSpPr>
        <p:spPr/>
        <p:txBody>
          <a:bodyPr>
            <a:normAutofit/>
          </a:bodyPr>
          <a:lstStyle/>
          <a:p>
            <a:r>
              <a:rPr lang="en-US" dirty="0"/>
              <a:t>An Extended Day Program Field Trip Reconciliation Form </a:t>
            </a:r>
            <a:r>
              <a:rPr lang="en-US" i="1" dirty="0"/>
              <a:t>(see appendix F4)</a:t>
            </a:r>
            <a:r>
              <a:rPr lang="en-US" dirty="0"/>
              <a:t> must be completed for ANY field trips in which money is collected.  This form includes the following information:  the number of children attending the field trip, the amount collected per child, the total field trip money collected, and the total cost of the field trip.  If there is a difference between the total field trip money collected and the total cost of the field trip, the variance must be recorded on the Field Trip Reconciliation Form and a reason for the variance must be provided.</a:t>
            </a:r>
          </a:p>
          <a:p>
            <a:r>
              <a:rPr lang="en-US" dirty="0"/>
              <a:t> </a:t>
            </a:r>
          </a:p>
          <a:p>
            <a:r>
              <a:rPr lang="en-US" dirty="0"/>
              <a:t>A receipt from the field trip location must be attached to the Field Trip Reconciliation Form confirming the number of children that attended, the cost per child, and the total cost of the field trip.</a:t>
            </a:r>
          </a:p>
          <a:p>
            <a:r>
              <a:rPr lang="en-US" dirty="0"/>
              <a:t> </a:t>
            </a:r>
          </a:p>
          <a:p>
            <a:endParaRPr lang="en-US" dirty="0"/>
          </a:p>
        </p:txBody>
      </p:sp>
    </p:spTree>
    <p:extLst>
      <p:ext uri="{BB962C8B-B14F-4D97-AF65-F5344CB8AC3E}">
        <p14:creationId xmlns:p14="http://schemas.microsoft.com/office/powerpoint/2010/main" val="781011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Trip Roster</a:t>
            </a:r>
          </a:p>
        </p:txBody>
      </p:sp>
      <p:sp>
        <p:nvSpPr>
          <p:cNvPr id="3" name="Content Placeholder 2"/>
          <p:cNvSpPr>
            <a:spLocks noGrp="1"/>
          </p:cNvSpPr>
          <p:nvPr>
            <p:ph idx="1"/>
          </p:nvPr>
        </p:nvSpPr>
        <p:spPr/>
        <p:txBody>
          <a:bodyPr>
            <a:normAutofit/>
          </a:bodyPr>
          <a:lstStyle/>
          <a:p>
            <a:r>
              <a:rPr lang="en-US" dirty="0"/>
              <a:t>A Field Trip Roster </a:t>
            </a:r>
            <a:r>
              <a:rPr lang="en-US" i="1" dirty="0"/>
              <a:t>(see appendix F5) </a:t>
            </a:r>
            <a:r>
              <a:rPr lang="en-US" dirty="0"/>
              <a:t>should be completed for all field trips and should include all children that went on the field trip.  If money was collected for the field trip, the amount collected from each child should be indicated at the top of the roster.  A check-mark should be placed next to the children’s names indicating that payment was received.  For field trips in which money is collected, the Field Trip Roster should be attached to the Field Trip Reconciliation Form.</a:t>
            </a:r>
          </a:p>
          <a:p>
            <a:r>
              <a:rPr lang="en-US" dirty="0"/>
              <a:t> </a:t>
            </a:r>
          </a:p>
          <a:p>
            <a:endParaRPr lang="en-US" dirty="0"/>
          </a:p>
        </p:txBody>
      </p:sp>
    </p:spTree>
    <p:extLst>
      <p:ext uri="{BB962C8B-B14F-4D97-AF65-F5344CB8AC3E}">
        <p14:creationId xmlns:p14="http://schemas.microsoft.com/office/powerpoint/2010/main" val="2743681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Trip Filing Requirements</a:t>
            </a:r>
          </a:p>
        </p:txBody>
      </p:sp>
      <p:sp>
        <p:nvSpPr>
          <p:cNvPr id="3" name="Content Placeholder 2"/>
          <p:cNvSpPr>
            <a:spLocks noGrp="1"/>
          </p:cNvSpPr>
          <p:nvPr>
            <p:ph idx="1"/>
          </p:nvPr>
        </p:nvSpPr>
        <p:spPr/>
        <p:txBody>
          <a:bodyPr/>
          <a:lstStyle/>
          <a:p>
            <a:r>
              <a:rPr lang="en-US" u="sng" dirty="0"/>
              <a:t>You must maintain a field trip folder that contains the following information:</a:t>
            </a:r>
          </a:p>
          <a:p>
            <a:pPr lvl="0"/>
            <a:r>
              <a:rPr lang="en-US" dirty="0"/>
              <a:t> Copy of calendars that were provided to parents indicating field trip cost</a:t>
            </a:r>
          </a:p>
          <a:p>
            <a:pPr lvl="0"/>
            <a:r>
              <a:rPr lang="en-US" dirty="0"/>
              <a:t>Copy of Field Trip Rosters, Field Trip Reconciliations (if money was collected), and Field Trip permission forms for each field trip</a:t>
            </a:r>
          </a:p>
          <a:p>
            <a:pPr lvl="0"/>
            <a:r>
              <a:rPr lang="en-US" dirty="0"/>
              <a:t>Copy of all Field Trip Request Approvals</a:t>
            </a:r>
          </a:p>
          <a:p>
            <a:endParaRPr lang="en-US" dirty="0"/>
          </a:p>
        </p:txBody>
      </p:sp>
      <p:pic>
        <p:nvPicPr>
          <p:cNvPr id="5" name="Picture 4" descr="Shape&#10;&#10;Description automatically generated">
            <a:extLst>
              <a:ext uri="{FF2B5EF4-FFF2-40B4-BE49-F238E27FC236}">
                <a16:creationId xmlns:a16="http://schemas.microsoft.com/office/drawing/2014/main" id="{D20A3715-F6A5-FF11-7894-069128A51A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80764" y="76030"/>
            <a:ext cx="1794372" cy="1661330"/>
          </a:xfrm>
          <a:prstGeom prst="rect">
            <a:avLst/>
          </a:prstGeom>
        </p:spPr>
      </p:pic>
    </p:spTree>
    <p:extLst>
      <p:ext uri="{BB962C8B-B14F-4D97-AF65-F5344CB8AC3E}">
        <p14:creationId xmlns:p14="http://schemas.microsoft.com/office/powerpoint/2010/main" val="1639220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86" y="286603"/>
            <a:ext cx="11037346" cy="1450757"/>
          </a:xfrm>
        </p:spPr>
        <p:txBody>
          <a:bodyPr/>
          <a:lstStyle/>
          <a:p>
            <a:r>
              <a:rPr lang="en-US" dirty="0"/>
              <a:t>V10 Conversion to Summer/New School Year</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End of School Year Instructions – pp. 47-48</a:t>
            </a:r>
          </a:p>
          <a:p>
            <a:pPr>
              <a:buFont typeface="Wingdings" panose="05000000000000000000" pitchFamily="2" charset="2"/>
              <a:buChar char="§"/>
            </a:pPr>
            <a:r>
              <a:rPr lang="en-US" dirty="0"/>
              <a:t>Summer Program Instructions – pp. 49-61</a:t>
            </a:r>
          </a:p>
          <a:p>
            <a:pPr>
              <a:buFont typeface="Wingdings" panose="05000000000000000000" pitchFamily="2" charset="2"/>
              <a:buChar char="§"/>
            </a:pPr>
            <a:r>
              <a:rPr lang="en-US" dirty="0"/>
              <a:t>Instructions for starting a new school year – pp. 62-63</a:t>
            </a:r>
          </a:p>
          <a:p>
            <a:pPr>
              <a:buFont typeface="Wingdings" panose="05000000000000000000" pitchFamily="2" charset="2"/>
              <a:buChar char="§"/>
            </a:pPr>
            <a:endParaRPr lang="en-US" dirty="0"/>
          </a:p>
          <a:p>
            <a:pPr marL="0" indent="0">
              <a:buNone/>
            </a:pPr>
            <a:r>
              <a:rPr lang="en-US" dirty="0"/>
              <a:t>(see lessons 24-28 in link below)</a:t>
            </a:r>
          </a:p>
          <a:p>
            <a:pPr>
              <a:buFont typeface="Wingdings" panose="05000000000000000000" pitchFamily="2" charset="2"/>
              <a:buChar char="§"/>
            </a:pPr>
            <a:r>
              <a:rPr lang="en-US" dirty="0">
                <a:hlinkClick r:id="rId2"/>
              </a:rPr>
              <a:t>Extended Day Training Videos (office.com)</a:t>
            </a:r>
            <a:endParaRPr lang="en-US" dirty="0"/>
          </a:p>
        </p:txBody>
      </p:sp>
      <p:pic>
        <p:nvPicPr>
          <p:cNvPr id="4" name="Picture 3"/>
          <p:cNvPicPr>
            <a:picLocks noChangeAspect="1"/>
          </p:cNvPicPr>
          <p:nvPr/>
        </p:nvPicPr>
        <p:blipFill>
          <a:blip r:embed="rId3"/>
          <a:stretch>
            <a:fillRect/>
          </a:stretch>
        </p:blipFill>
        <p:spPr>
          <a:xfrm>
            <a:off x="7653673" y="2200064"/>
            <a:ext cx="2543175" cy="3314700"/>
          </a:xfrm>
          <a:prstGeom prst="rect">
            <a:avLst/>
          </a:prstGeom>
        </p:spPr>
      </p:pic>
    </p:spTree>
    <p:extLst>
      <p:ext uri="{BB962C8B-B14F-4D97-AF65-F5344CB8AC3E}">
        <p14:creationId xmlns:p14="http://schemas.microsoft.com/office/powerpoint/2010/main" val="1119121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B63096-1586-220A-2FD5-68E89DF34D8E}"/>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10 Minute Break</a:t>
            </a:r>
          </a:p>
        </p:txBody>
      </p:sp>
      <p:pic>
        <p:nvPicPr>
          <p:cNvPr id="16" name="Content Placeholder 15" descr="Text, logo&#10;&#10;Description automatically generated">
            <a:extLst>
              <a:ext uri="{FF2B5EF4-FFF2-40B4-BE49-F238E27FC236}">
                <a16:creationId xmlns:a16="http://schemas.microsoft.com/office/drawing/2014/main" id="{B322FD2A-9F48-3182-2304-36C80AC96E4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33999" y="1163529"/>
            <a:ext cx="4001315" cy="4001315"/>
          </a:xfrm>
          <a:prstGeom prst="rect">
            <a:avLst/>
          </a:prstGeom>
        </p:spPr>
      </p:pic>
      <p:cxnSp>
        <p:nvCxnSpPr>
          <p:cNvPr id="29" name="Straight Connector 28">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2802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Important Dates</a:t>
            </a:r>
          </a:p>
        </p:txBody>
      </p:sp>
      <p:pic>
        <p:nvPicPr>
          <p:cNvPr id="5" name="Picture 4" descr="A picture containing icon&#10;&#10;Description automatically generated">
            <a:extLst>
              <a:ext uri="{FF2B5EF4-FFF2-40B4-BE49-F238E27FC236}">
                <a16:creationId xmlns:a16="http://schemas.microsoft.com/office/drawing/2014/main" id="{C2DC788B-9B4E-00C9-80D8-2E7A07FCF1B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6432" y="2104325"/>
            <a:ext cx="3094997" cy="3094997"/>
          </a:xfrm>
          <a:prstGeom prst="rect">
            <a:avLst/>
          </a:prstGeom>
        </p:spPr>
      </p:pic>
      <p:sp>
        <p:nvSpPr>
          <p:cNvPr id="3" name="Content Placeholder 2"/>
          <p:cNvSpPr>
            <a:spLocks noGrp="1"/>
          </p:cNvSpPr>
          <p:nvPr>
            <p:ph idx="1"/>
          </p:nvPr>
        </p:nvSpPr>
        <p:spPr>
          <a:xfrm>
            <a:off x="4639733" y="1845734"/>
            <a:ext cx="7186507" cy="4023360"/>
          </a:xfrm>
        </p:spPr>
        <p:txBody>
          <a:bodyPr>
            <a:normAutofit fontScale="85000" lnSpcReduction="20000"/>
          </a:bodyPr>
          <a:lstStyle/>
          <a:p>
            <a:r>
              <a:rPr lang="en-US" sz="2100" b="1" dirty="0"/>
              <a:t>Notification of Summer Program Opening – Due Wednesday, May 15th</a:t>
            </a:r>
          </a:p>
          <a:p>
            <a:r>
              <a:rPr lang="en-US" sz="2100" b="1" dirty="0"/>
              <a:t>Summer Salary Information Forms – Due Friday, May 17th</a:t>
            </a:r>
          </a:p>
          <a:p>
            <a:endParaRPr lang="en-US" sz="2100" b="1" u="sng" dirty="0"/>
          </a:p>
          <a:p>
            <a:r>
              <a:rPr lang="en-US" sz="2100" b="1" u="sng" dirty="0"/>
              <a:t>The following is due to Internal Audit by Friday, June 7th:</a:t>
            </a:r>
            <a:endParaRPr lang="en-US" sz="2100" dirty="0"/>
          </a:p>
          <a:p>
            <a:r>
              <a:rPr lang="en-US" sz="2100" dirty="0"/>
              <a:t>1. Summer 2024 Emergency Plans (approved by principal)</a:t>
            </a:r>
          </a:p>
          <a:p>
            <a:r>
              <a:rPr lang="en-US" sz="2100" dirty="0"/>
              <a:t>2. Emergency Plan Acknowledgement Forms (signed by all summer staff)</a:t>
            </a:r>
          </a:p>
          <a:p>
            <a:r>
              <a:rPr lang="en-US" sz="2100" dirty="0"/>
              <a:t>3. Copy of summer calendars distributed to parents reflecting field trips and scheduled daily activities</a:t>
            </a:r>
          </a:p>
          <a:p>
            <a:r>
              <a:rPr lang="en-US" sz="2100" dirty="0"/>
              <a:t>4.  Summer staff in-service agenda and sign in sheet</a:t>
            </a:r>
          </a:p>
          <a:p>
            <a:r>
              <a:rPr lang="en-US" sz="2100" dirty="0"/>
              <a:t>5.  Summer Site Information Form</a:t>
            </a:r>
          </a:p>
          <a:p>
            <a:br>
              <a:rPr lang="en-US" sz="1100" dirty="0"/>
            </a:br>
            <a:br>
              <a:rPr lang="en-US" sz="1100" dirty="0"/>
            </a:br>
            <a:endParaRPr lang="en-US" sz="1100" dirty="0"/>
          </a:p>
          <a:p>
            <a:endParaRPr lang="en-US" sz="1100" dirty="0"/>
          </a:p>
        </p:txBody>
      </p:sp>
    </p:spTree>
    <p:extLst>
      <p:ext uri="{BB962C8B-B14F-4D97-AF65-F5344CB8AC3E}">
        <p14:creationId xmlns:p14="http://schemas.microsoft.com/office/powerpoint/2010/main" val="744127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A3D7BDD-CB04-45E4-CDEB-B114FC6B60F8}"/>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E.K. Key Site Director – </a:t>
            </a:r>
            <a:br>
              <a:rPr lang="en-US" sz="3600" dirty="0">
                <a:solidFill>
                  <a:srgbClr val="FFFFFF"/>
                </a:solidFill>
              </a:rPr>
            </a:br>
            <a:r>
              <a:rPr lang="en-US" sz="3600" dirty="0">
                <a:solidFill>
                  <a:srgbClr val="FFFFFF"/>
                </a:solidFill>
              </a:rPr>
              <a:t>Tonja Wakefield</a:t>
            </a:r>
          </a:p>
        </p:txBody>
      </p:sp>
      <p:sp>
        <p:nvSpPr>
          <p:cNvPr id="13" name="Rectangle 1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BBC3ED70-C221-BD79-F36B-B32D8EA442A0}"/>
              </a:ext>
            </a:extLst>
          </p:cNvPr>
          <p:cNvGraphicFramePr>
            <a:graphicFrameLocks noGrp="1"/>
          </p:cNvGraphicFramePr>
          <p:nvPr>
            <p:ph idx="1"/>
            <p:extLst>
              <p:ext uri="{D42A27DB-BD31-4B8C-83A1-F6EECF244321}">
                <p14:modId xmlns:p14="http://schemas.microsoft.com/office/powerpoint/2010/main" val="30559756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327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9" name="Straight Connector 18">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Background pattern&#10;&#10;Description automatically generated with medium confidence">
            <a:extLst>
              <a:ext uri="{FF2B5EF4-FFF2-40B4-BE49-F238E27FC236}">
                <a16:creationId xmlns:a16="http://schemas.microsoft.com/office/drawing/2014/main" id="{998710B0-B88D-C130-97ED-706D29BD9AB8}"/>
              </a:ext>
            </a:extLst>
          </p:cNvPr>
          <p:cNvPicPr>
            <a:picLocks noChangeAspect="1"/>
          </p:cNvPicPr>
          <p:nvPr/>
        </p:nvPicPr>
        <p:blipFill rotWithShape="1">
          <a:blip r:embed="rId2">
            <a:duotone>
              <a:schemeClr val="bg2">
                <a:shade val="45000"/>
                <a:satMod val="135000"/>
              </a:schemeClr>
              <a:prstClr val="white"/>
            </a:duotone>
            <a:alphaModFix amt="35000"/>
            <a:extLst>
              <a:ext uri="{837473B0-CC2E-450A-ABE3-18F120FF3D39}">
                <a1611:picAttrSrcUrl xmlns:a1611="http://schemas.microsoft.com/office/drawing/2016/11/main" r:id="rId3"/>
              </a:ext>
            </a:extLst>
          </a:blip>
          <a:srcRect b="20213"/>
          <a:stretch/>
        </p:blipFill>
        <p:spPr>
          <a:xfrm>
            <a:off x="20" y="10"/>
            <a:ext cx="12191980" cy="6857990"/>
          </a:xfrm>
          <a:prstGeom prst="rect">
            <a:avLst/>
          </a:prstGeom>
        </p:spPr>
      </p:pic>
      <p:cxnSp>
        <p:nvCxnSpPr>
          <p:cNvPr id="21" name="Straight Connector 20">
            <a:extLst>
              <a:ext uri="{FF2B5EF4-FFF2-40B4-BE49-F238E27FC236}">
                <a16:creationId xmlns:a16="http://schemas.microsoft.com/office/drawing/2014/main" id="{20287E58-BFA2-4780-8829-AAA140F4AF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A887FFD-67E3-E7A4-AC85-65DC0570D4B9}"/>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Collaboration Sessions</a:t>
            </a:r>
          </a:p>
        </p:txBody>
      </p:sp>
      <p:sp>
        <p:nvSpPr>
          <p:cNvPr id="23" name="Rectangle 22">
            <a:extLst>
              <a:ext uri="{FF2B5EF4-FFF2-40B4-BE49-F238E27FC236}">
                <a16:creationId xmlns:a16="http://schemas.microsoft.com/office/drawing/2014/main" id="{6FA44386-17EF-471B-BBDB-C20ACD5A2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46C4828D-6EB3-42F1-B844-8F3B0D0E1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9" name="Content Placeholder 6">
            <a:extLst>
              <a:ext uri="{FF2B5EF4-FFF2-40B4-BE49-F238E27FC236}">
                <a16:creationId xmlns:a16="http://schemas.microsoft.com/office/drawing/2014/main" id="{12997000-111C-46A8-E12B-E14038541D9C}"/>
              </a:ext>
            </a:extLst>
          </p:cNvPr>
          <p:cNvGraphicFramePr>
            <a:graphicFrameLocks noGrp="1"/>
          </p:cNvGraphicFramePr>
          <p:nvPr>
            <p:ph sz="half" idx="2"/>
            <p:extLst>
              <p:ext uri="{D42A27DB-BD31-4B8C-83A1-F6EECF244321}">
                <p14:modId xmlns:p14="http://schemas.microsoft.com/office/powerpoint/2010/main" val="956363481"/>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134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2370" y="605896"/>
            <a:ext cx="3084844" cy="5646208"/>
          </a:xfrm>
        </p:spPr>
        <p:txBody>
          <a:bodyPr anchor="ctr">
            <a:normAutofit/>
          </a:bodyPr>
          <a:lstStyle/>
          <a:p>
            <a:r>
              <a:rPr lang="en-US" sz="3600">
                <a:solidFill>
                  <a:srgbClr val="FFFFFF"/>
                </a:solidFill>
              </a:rPr>
              <a:t>Payroll and Financial Statement </a:t>
            </a:r>
            <a:br>
              <a:rPr lang="en-US" sz="3600">
                <a:solidFill>
                  <a:srgbClr val="FFFFFF"/>
                </a:solidFill>
              </a:rPr>
            </a:br>
            <a:r>
              <a:rPr lang="en-US" sz="3600">
                <a:solidFill>
                  <a:srgbClr val="FFFFFF"/>
                </a:solidFill>
              </a:rPr>
              <a:t>Due Dates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Content Placeholder 2"/>
          <p:cNvSpPr>
            <a:spLocks noGrp="1"/>
          </p:cNvSpPr>
          <p:nvPr>
            <p:ph idx="1"/>
          </p:nvPr>
        </p:nvSpPr>
        <p:spPr>
          <a:xfrm>
            <a:off x="4742016" y="605896"/>
            <a:ext cx="6413663" cy="5646208"/>
          </a:xfrm>
        </p:spPr>
        <p:txBody>
          <a:bodyPr anchor="ctr">
            <a:normAutofit/>
          </a:bodyPr>
          <a:lstStyle/>
          <a:p>
            <a:r>
              <a:rPr lang="en-US" u="sng" dirty="0"/>
              <a:t>Supplemental Payroll is to be turned in to the Payroll Department:</a:t>
            </a:r>
          </a:p>
          <a:p>
            <a:r>
              <a:rPr lang="en-US" dirty="0"/>
              <a:t>Pay-period ends 5/31; Payroll due 6/7</a:t>
            </a:r>
          </a:p>
          <a:p>
            <a:r>
              <a:rPr lang="en-US" dirty="0"/>
              <a:t>Pay-period ends 6/28; Payroll due 7/5</a:t>
            </a:r>
          </a:p>
          <a:p>
            <a:r>
              <a:rPr lang="en-US" dirty="0"/>
              <a:t>Pay-period ends 7/26; Payroll due 8/2</a:t>
            </a:r>
          </a:p>
          <a:p>
            <a:endParaRPr lang="en-US" dirty="0"/>
          </a:p>
          <a:p>
            <a:r>
              <a:rPr lang="en-US" u="sng" dirty="0"/>
              <a:t>Financial statements are due to Internal Auditing on the by the following dates:</a:t>
            </a:r>
          </a:p>
          <a:p>
            <a:r>
              <a:rPr lang="en-US" dirty="0"/>
              <a:t>May financial statement due 6/7</a:t>
            </a:r>
          </a:p>
          <a:p>
            <a:r>
              <a:rPr lang="en-US" dirty="0"/>
              <a:t>June financial statement due 7/12</a:t>
            </a:r>
          </a:p>
          <a:p>
            <a:r>
              <a:rPr lang="en-US" dirty="0"/>
              <a:t>July financial statement due 8/9</a:t>
            </a:r>
          </a:p>
          <a:p>
            <a:endParaRPr lang="en-US" dirty="0"/>
          </a:p>
        </p:txBody>
      </p:sp>
    </p:spTree>
    <p:extLst>
      <p:ext uri="{BB962C8B-B14F-4D97-AF65-F5344CB8AC3E}">
        <p14:creationId xmlns:p14="http://schemas.microsoft.com/office/powerpoint/2010/main" val="166834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 Dates</a:t>
            </a:r>
          </a:p>
        </p:txBody>
      </p:sp>
      <p:sp>
        <p:nvSpPr>
          <p:cNvPr id="3" name="Content Placeholder 2"/>
          <p:cNvSpPr>
            <a:spLocks noGrp="1"/>
          </p:cNvSpPr>
          <p:nvPr>
            <p:ph idx="1"/>
          </p:nvPr>
        </p:nvSpPr>
        <p:spPr/>
        <p:txBody>
          <a:bodyPr>
            <a:normAutofit lnSpcReduction="10000"/>
          </a:bodyPr>
          <a:lstStyle/>
          <a:p>
            <a:pPr marL="0" indent="0">
              <a:buNone/>
            </a:pPr>
            <a:r>
              <a:rPr lang="en-US" sz="2100" dirty="0"/>
              <a:t>Summer dates open: </a:t>
            </a:r>
            <a:r>
              <a:rPr lang="en-US" sz="2100" b="1" dirty="0"/>
              <a:t>Tuesday, May 28 – Friday, July 26</a:t>
            </a:r>
          </a:p>
          <a:p>
            <a:pPr marL="0" indent="0">
              <a:buNone/>
            </a:pPr>
            <a:endParaRPr lang="en-US" sz="2100" dirty="0"/>
          </a:p>
          <a:p>
            <a:pPr marL="0" indent="0">
              <a:buNone/>
            </a:pPr>
            <a:r>
              <a:rPr lang="en-US" sz="2100" dirty="0"/>
              <a:t>If you choose to open before May 28</a:t>
            </a:r>
            <a:r>
              <a:rPr lang="en-US" sz="2100" baseline="30000" dirty="0"/>
              <a:t>th</a:t>
            </a:r>
            <a:r>
              <a:rPr lang="en-US" sz="2100" dirty="0"/>
              <a:t> or remain open after July 26</a:t>
            </a:r>
            <a:r>
              <a:rPr lang="en-US" sz="2100" baseline="30000" dirty="0"/>
              <a:t>th</a:t>
            </a:r>
            <a:r>
              <a:rPr lang="en-US" sz="2100" dirty="0"/>
              <a:t> , you will charge daily rates for those that attend on these extra days. </a:t>
            </a:r>
          </a:p>
          <a:p>
            <a:pPr marL="0" indent="0">
              <a:buNone/>
            </a:pPr>
            <a:endParaRPr lang="en-US" sz="2100" dirty="0"/>
          </a:p>
          <a:p>
            <a:pPr marL="0" indent="0">
              <a:buNone/>
            </a:pPr>
            <a:r>
              <a:rPr lang="en-US" sz="2100" dirty="0">
                <a:solidFill>
                  <a:schemeClr val="tx1"/>
                </a:solidFill>
              </a:rPr>
              <a:t>Our summer programs will follow the district’s calendar with regard holiday closures. All summer programs will be closed on Wednesday, June 19</a:t>
            </a:r>
            <a:r>
              <a:rPr lang="en-US" sz="2100" baseline="30000" dirty="0">
                <a:solidFill>
                  <a:schemeClr val="tx1"/>
                </a:solidFill>
              </a:rPr>
              <a:t>th</a:t>
            </a:r>
            <a:r>
              <a:rPr lang="en-US" sz="2100" dirty="0">
                <a:solidFill>
                  <a:schemeClr val="tx1"/>
                </a:solidFill>
              </a:rPr>
              <a:t> in observance of Juneteenth, and Thursday, July 4th in observance of Independence Day.</a:t>
            </a:r>
          </a:p>
          <a:p>
            <a:pPr marL="0" indent="0">
              <a:buNone/>
            </a:pPr>
            <a:endParaRPr lang="en-US" sz="2100" dirty="0"/>
          </a:p>
          <a:p>
            <a:pPr marL="0" indent="0">
              <a:buNone/>
            </a:pPr>
            <a:r>
              <a:rPr lang="en-US" sz="2100" dirty="0"/>
              <a:t>No additional closures are allowed unless there is an emergency situation.</a:t>
            </a:r>
          </a:p>
          <a:p>
            <a:endParaRPr lang="en-US" dirty="0"/>
          </a:p>
        </p:txBody>
      </p:sp>
    </p:spTree>
    <p:extLst>
      <p:ext uri="{BB962C8B-B14F-4D97-AF65-F5344CB8AC3E}">
        <p14:creationId xmlns:p14="http://schemas.microsoft.com/office/powerpoint/2010/main" val="1795732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Certification</a:t>
            </a:r>
          </a:p>
        </p:txBody>
      </p:sp>
      <p:sp>
        <p:nvSpPr>
          <p:cNvPr id="3" name="Content Placeholder 2"/>
          <p:cNvSpPr>
            <a:spLocks noGrp="1"/>
          </p:cNvSpPr>
          <p:nvPr>
            <p:ph idx="1"/>
          </p:nvPr>
        </p:nvSpPr>
        <p:spPr/>
        <p:txBody>
          <a:bodyPr/>
          <a:lstStyle/>
          <a:p>
            <a:r>
              <a:rPr lang="en-US" dirty="0"/>
              <a:t>You must have at least one medication certified employee present at all times.</a:t>
            </a:r>
          </a:p>
          <a:p>
            <a:endParaRPr lang="en-US" dirty="0"/>
          </a:p>
          <a:p>
            <a:r>
              <a:rPr lang="en-US" b="1" u="sng" dirty="0"/>
              <a:t>Medication Training</a:t>
            </a:r>
            <a:endParaRPr lang="en-US" dirty="0"/>
          </a:p>
          <a:p>
            <a:r>
              <a:rPr lang="en-US" dirty="0"/>
              <a:t>You will need to arrange medication training with your school nurse before school ends.</a:t>
            </a:r>
          </a:p>
          <a:p>
            <a:endParaRPr lang="en-US" dirty="0"/>
          </a:p>
        </p:txBody>
      </p:sp>
      <p:pic>
        <p:nvPicPr>
          <p:cNvPr id="5" name="Picture 4" descr="A picture containing text, businesscard, screenshot&#10;&#10;Description automatically generated">
            <a:extLst>
              <a:ext uri="{FF2B5EF4-FFF2-40B4-BE49-F238E27FC236}">
                <a16:creationId xmlns:a16="http://schemas.microsoft.com/office/drawing/2014/main" id="{C62496AE-27FD-8BE1-D935-D4B91B09706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462308" y="140208"/>
            <a:ext cx="2020841" cy="1597152"/>
          </a:xfrm>
          <a:prstGeom prst="rect">
            <a:avLst/>
          </a:prstGeom>
        </p:spPr>
      </p:pic>
    </p:spTree>
    <p:extLst>
      <p:ext uri="{BB962C8B-B14F-4D97-AF65-F5344CB8AC3E}">
        <p14:creationId xmlns:p14="http://schemas.microsoft.com/office/powerpoint/2010/main" val="222896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4771" y="634946"/>
            <a:ext cx="6574972" cy="1450757"/>
          </a:xfrm>
        </p:spPr>
        <p:txBody>
          <a:bodyPr>
            <a:normAutofit/>
          </a:bodyPr>
          <a:lstStyle/>
          <a:p>
            <a:r>
              <a:rPr lang="en-US" dirty="0"/>
              <a:t>CPR</a:t>
            </a:r>
          </a:p>
        </p:txBody>
      </p:sp>
      <p:pic>
        <p:nvPicPr>
          <p:cNvPr id="7" name="Picture 6" descr="Logo, arrow&#10;&#10;Description automatically generated">
            <a:extLst>
              <a:ext uri="{FF2B5EF4-FFF2-40B4-BE49-F238E27FC236}">
                <a16:creationId xmlns:a16="http://schemas.microsoft.com/office/drawing/2014/main" id="{67F03B1A-E74D-AF14-2F5F-C5B89525F9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3999" y="1956844"/>
            <a:ext cx="4001315" cy="2680880"/>
          </a:xfrm>
          <a:prstGeom prst="rect">
            <a:avLst/>
          </a:prstGeom>
        </p:spPr>
      </p:pic>
      <p:cxnSp>
        <p:nvCxnSpPr>
          <p:cNvPr id="27" name="Straight Connector 13">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4769" y="2198914"/>
            <a:ext cx="6574973" cy="3670180"/>
          </a:xfrm>
        </p:spPr>
        <p:txBody>
          <a:bodyPr>
            <a:normAutofit/>
          </a:bodyPr>
          <a:lstStyle/>
          <a:p>
            <a:r>
              <a:rPr lang="en-US" dirty="0"/>
              <a:t>You must have at least one CPR certified employee present at all times.</a:t>
            </a:r>
          </a:p>
          <a:p>
            <a:endParaRPr lang="en-US" dirty="0"/>
          </a:p>
          <a:p>
            <a:r>
              <a:rPr lang="en-US" dirty="0"/>
              <a:t>The AED and first aid kits must be taken with you on field trips.</a:t>
            </a:r>
          </a:p>
          <a:p>
            <a:r>
              <a:rPr lang="en-US" dirty="0"/>
              <a:t>There will be a CPR class scheduled before the summer begins.  You will be notified as soon as the date is scheduled.</a:t>
            </a:r>
          </a:p>
        </p:txBody>
      </p:sp>
      <p:sp>
        <p:nvSpPr>
          <p:cNvPr id="28" name="Rectangle 15">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17">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2770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Updates</a:t>
            </a:r>
          </a:p>
        </p:txBody>
      </p:sp>
    </p:spTree>
    <p:extLst>
      <p:ext uri="{BB962C8B-B14F-4D97-AF65-F5344CB8AC3E}">
        <p14:creationId xmlns:p14="http://schemas.microsoft.com/office/powerpoint/2010/main" val="4058388259"/>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30528</TotalTime>
  <Words>4051</Words>
  <Application>Microsoft Office PowerPoint</Application>
  <PresentationFormat>Widescreen</PresentationFormat>
  <Paragraphs>226</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Calibri</vt:lpstr>
      <vt:lpstr>Calibri Light</vt:lpstr>
      <vt:lpstr>Times New Roman</vt:lpstr>
      <vt:lpstr>Wingdings</vt:lpstr>
      <vt:lpstr>Wingdings 3</vt:lpstr>
      <vt:lpstr>Retrospect</vt:lpstr>
      <vt:lpstr>Summer 2024</vt:lpstr>
      <vt:lpstr>AGENDA</vt:lpstr>
      <vt:lpstr>AGENDA</vt:lpstr>
      <vt:lpstr>Important Dates</vt:lpstr>
      <vt:lpstr>Payroll and Financial Statement  Due Dates</vt:lpstr>
      <vt:lpstr>Summer Dates</vt:lpstr>
      <vt:lpstr>Medication Certification</vt:lpstr>
      <vt:lpstr>CPR</vt:lpstr>
      <vt:lpstr>Policy Updates</vt:lpstr>
      <vt:lpstr>Group by Age  and Location</vt:lpstr>
      <vt:lpstr>Group by Age  and Location</vt:lpstr>
      <vt:lpstr>Policy reminders</vt:lpstr>
      <vt:lpstr>Groups</vt:lpstr>
      <vt:lpstr>Groups</vt:lpstr>
      <vt:lpstr>Children Currently Checked In Report</vt:lpstr>
      <vt:lpstr>1:1 procedures for  special needs students</vt:lpstr>
      <vt:lpstr>Summer Cell Phone &amp; Electronics Policy</vt:lpstr>
      <vt:lpstr>Phone requirements</vt:lpstr>
      <vt:lpstr>Family Registration Form</vt:lpstr>
      <vt:lpstr>Parent Questionnaire</vt:lpstr>
      <vt:lpstr>Tuition for children of employees</vt:lpstr>
      <vt:lpstr>Delinquent balances</vt:lpstr>
      <vt:lpstr>Monthly Tuition</vt:lpstr>
      <vt:lpstr>Vacation Credits</vt:lpstr>
      <vt:lpstr>Drop In Tuition</vt:lpstr>
      <vt:lpstr>Student Attendance</vt:lpstr>
      <vt:lpstr>Safety/Security</vt:lpstr>
      <vt:lpstr>Emergency Plan</vt:lpstr>
      <vt:lpstr>Emergency Plan Acknowledgment Form</vt:lpstr>
      <vt:lpstr>Drills</vt:lpstr>
      <vt:lpstr>Staff to Student Ratios</vt:lpstr>
      <vt:lpstr>Summer Field Trip Policies</vt:lpstr>
      <vt:lpstr>Summer Field Trips</vt:lpstr>
      <vt:lpstr>Collecting Money For Field Trips</vt:lpstr>
      <vt:lpstr>Field Trip Reconciliation Form</vt:lpstr>
      <vt:lpstr>Field Trip Roster</vt:lpstr>
      <vt:lpstr>Field Trip Filing Requirements</vt:lpstr>
      <vt:lpstr>V10 Conversion to Summer/New School Year</vt:lpstr>
      <vt:lpstr>10 Minute Break</vt:lpstr>
      <vt:lpstr>E.K. Key Site Director –  Tonja Wakefield</vt:lpstr>
      <vt:lpstr>Collaboration Sessions</vt:lpstr>
    </vt:vector>
  </TitlesOfParts>
  <Company>Calcasieu Parish School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Elmer, Brittany</dc:creator>
  <cp:lastModifiedBy>Elmer, Brittany</cp:lastModifiedBy>
  <cp:revision>96</cp:revision>
  <cp:lastPrinted>2024-03-19T20:07:57Z</cp:lastPrinted>
  <dcterms:created xsi:type="dcterms:W3CDTF">2017-07-20T15:44:18Z</dcterms:created>
  <dcterms:modified xsi:type="dcterms:W3CDTF">2024-07-22T16:54:17Z</dcterms:modified>
</cp:coreProperties>
</file>