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4" r:id="rId8"/>
    <p:sldId id="266" r:id="rId9"/>
    <p:sldId id="267" r:id="rId10"/>
    <p:sldId id="269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82517-246F-4703-9A79-943E73692933}">
          <p14:sldIdLst>
            <p14:sldId id="256"/>
            <p14:sldId id="257"/>
            <p14:sldId id="260"/>
            <p14:sldId id="261"/>
            <p14:sldId id="262"/>
            <p14:sldId id="265"/>
            <p14:sldId id="264"/>
            <p14:sldId id="266"/>
            <p14:sldId id="267"/>
            <p14:sldId id="269"/>
            <p14:sldId id="270"/>
            <p14:sldId id="271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0" autoAdjust="0"/>
  </p:normalViewPr>
  <p:slideViewPr>
    <p:cSldViewPr>
      <p:cViewPr>
        <p:scale>
          <a:sx n="70" d="100"/>
          <a:sy n="7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B1911-A7F4-4D8E-9D7E-FA2B38F4B8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664492-E6F1-4406-A080-E60ACA2D0C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81400"/>
            <a:ext cx="2895600" cy="21336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Goal:</a:t>
            </a:r>
            <a:r>
              <a:rPr lang="en-US" sz="2000" dirty="0" smtClean="0"/>
              <a:t>  be able to measure segments and add segment lengths.</a:t>
            </a:r>
            <a:endParaRPr lang="en-US" sz="2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/>
              <a:t>Lesson 1-3:</a:t>
            </a:r>
            <a:r>
              <a:rPr lang="en-US" sz="4400" b="1" dirty="0" smtClean="0"/>
              <a:t>  Measuring Segments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9582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Checkpoint:</a:t>
            </a:r>
            <a:r>
              <a:rPr lang="en-US" sz="4400" dirty="0" smtClean="0"/>
              <a:t>  Congruent Segments</a:t>
            </a:r>
            <a:endParaRPr lang="en-US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001000" cy="419099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/>
                  <a:t>Plot the points in a coordinate plane.  Then decide whether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 smtClean="0"/>
                  <a:t> are congruent.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1.)	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(-2, 3),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(3, 3),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(-3, 4),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(-3, -1)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2)	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(0, 5),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(0, -1),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(5, 0), </a:t>
                </a:r>
                <a:r>
                  <a:rPr lang="en-US" i="1" dirty="0"/>
                  <a:t>D</a:t>
                </a:r>
                <a:r>
                  <a:rPr lang="en-US" dirty="0" smtClean="0"/>
                  <a:t>(-1, 0)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001000" cy="4190999"/>
              </a:xfrm>
              <a:blipFill rotWithShape="1">
                <a:blip r:embed="rId2"/>
                <a:stretch>
                  <a:fillRect l="-609" t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93086"/>
              </p:ext>
            </p:extLst>
          </p:nvPr>
        </p:nvGraphicFramePr>
        <p:xfrm>
          <a:off x="4953000" y="2819400"/>
          <a:ext cx="3220872" cy="3057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2609"/>
                <a:gridCol w="402609"/>
                <a:gridCol w="402609"/>
                <a:gridCol w="402609"/>
                <a:gridCol w="402609"/>
                <a:gridCol w="402609"/>
                <a:gridCol w="402609"/>
                <a:gridCol w="402609"/>
              </a:tblGrid>
              <a:tr h="382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553200" y="2590800"/>
            <a:ext cx="0" cy="3505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48200" y="4724400"/>
            <a:ext cx="3733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9445" y="249214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39974" y="4343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5711511" y="35052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7696200" y="3508501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stCxn id="15" idx="6"/>
            <a:endCxn id="16" idx="6"/>
          </p:cNvCxnSpPr>
          <p:nvPr/>
        </p:nvCxnSpPr>
        <p:spPr>
          <a:xfrm>
            <a:off x="5711511" y="3571875"/>
            <a:ext cx="1984689" cy="33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9561" y="320654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1634" y="32401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5279702" y="3139872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 flipV="1">
            <a:off x="5279702" y="5068259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346377" y="3191510"/>
            <a:ext cx="0" cy="19434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46377" y="28614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6377" y="47244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7400" y="3368785"/>
                <a:ext cx="1771254" cy="923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so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68785"/>
                <a:ext cx="1771254" cy="923907"/>
              </a:xfrm>
              <a:prstGeom prst="rect">
                <a:avLst/>
              </a:prstGeom>
              <a:blipFill rotWithShape="1">
                <a:blip r:embed="rId3"/>
                <a:stretch>
                  <a:fillRect l="-3103" t="-3311" r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172200" y="2590800"/>
            <a:ext cx="0" cy="3505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3130" y="246017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29" name="Oval 28"/>
          <p:cNvSpPr/>
          <p:nvPr/>
        </p:nvSpPr>
        <p:spPr>
          <a:xfrm flipH="1" flipV="1">
            <a:off x="6105525" y="276283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6105525" y="5027057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flipH="1" flipV="1">
            <a:off x="5703670" y="46577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flipH="1" flipV="1">
            <a:off x="7704959" y="4670551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826673" y="4724400"/>
            <a:ext cx="1984689" cy="33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0" idx="4"/>
          </p:cNvCxnSpPr>
          <p:nvPr/>
        </p:nvCxnSpPr>
        <p:spPr>
          <a:xfrm>
            <a:off x="6172200" y="2893747"/>
            <a:ext cx="0" cy="21333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27216" y="28221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3130" y="51349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6442" y="4343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1206" y="47244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57400" y="5027056"/>
                <a:ext cx="1771254" cy="923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so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27056"/>
                <a:ext cx="1771254" cy="923907"/>
              </a:xfrm>
              <a:prstGeom prst="rect">
                <a:avLst/>
              </a:prstGeom>
              <a:blipFill rotWithShape="1">
                <a:blip r:embed="rId4"/>
                <a:stretch>
                  <a:fillRect l="-3103" t="-3311" r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20" grpId="0"/>
      <p:bldP spid="21" grpId="0"/>
      <p:bldP spid="22" grpId="0" animBg="1"/>
      <p:bldP spid="23" grpId="0" animBg="1"/>
      <p:bldP spid="34" grpId="0"/>
      <p:bldP spid="35" grpId="0"/>
      <p:bldP spid="28" grpId="0"/>
      <p:bldP spid="29" grpId="0" animBg="1"/>
      <p:bldP spid="30" grpId="0" animBg="1"/>
      <p:bldP spid="31" grpId="0" animBg="1"/>
      <p:bldP spid="32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001000" cy="9906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/>
              <a:t>Midpoint:</a:t>
            </a:r>
            <a:r>
              <a:rPr lang="en-US" sz="2400" dirty="0" smtClean="0"/>
              <a:t>  a point that divides a segment into two congruent pieces.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u="sng" dirty="0" smtClean="0"/>
              <a:t>Segment Bisector</a:t>
            </a:r>
            <a:r>
              <a:rPr lang="en-US" sz="2400" dirty="0" smtClean="0"/>
              <a:t>:  a point, line, ray, or other segment  that intersects a segment at its midpoint.</a:t>
            </a:r>
            <a:endParaRPr lang="en-US" sz="2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9" t="60168" r="22144" b="24161"/>
          <a:stretch/>
        </p:blipFill>
        <p:spPr bwMode="auto">
          <a:xfrm>
            <a:off x="914400" y="3657600"/>
            <a:ext cx="717005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Example </a:t>
            </a:r>
            <a:r>
              <a:rPr lang="en-US" sz="4400" b="1" u="sng" dirty="0" smtClean="0"/>
              <a:t>5:</a:t>
            </a:r>
            <a:r>
              <a:rPr lang="en-US" sz="4400" dirty="0" smtClean="0"/>
              <a:t>  </a:t>
            </a:r>
            <a:r>
              <a:rPr lang="en-US" sz="3600" dirty="0" smtClean="0"/>
              <a:t>Using the Midpoint</a:t>
            </a:r>
            <a:endParaRPr lang="en-US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23508" r="16185" b="70522"/>
          <a:stretch/>
        </p:blipFill>
        <p:spPr bwMode="auto">
          <a:xfrm>
            <a:off x="457200" y="1746912"/>
            <a:ext cx="7930499" cy="6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36134" r="29431" b="60910"/>
          <a:stretch/>
        </p:blipFill>
        <p:spPr bwMode="auto">
          <a:xfrm>
            <a:off x="436728" y="3370997"/>
            <a:ext cx="7369202" cy="4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29617" r="29431" b="64025"/>
          <a:stretch/>
        </p:blipFill>
        <p:spPr bwMode="auto">
          <a:xfrm>
            <a:off x="436728" y="2461146"/>
            <a:ext cx="7369202" cy="9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42333" r="29431" b="54329"/>
          <a:stretch/>
        </p:blipFill>
        <p:spPr bwMode="auto">
          <a:xfrm>
            <a:off x="436728" y="4258101"/>
            <a:ext cx="7369202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45670" r="29431" b="47750"/>
          <a:stretch/>
        </p:blipFill>
        <p:spPr bwMode="auto">
          <a:xfrm>
            <a:off x="436728" y="4735773"/>
            <a:ext cx="7369202" cy="94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52250" r="29431" b="44221"/>
          <a:stretch/>
        </p:blipFill>
        <p:spPr bwMode="auto">
          <a:xfrm>
            <a:off x="436728" y="5677469"/>
            <a:ext cx="7369202" cy="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55779" r="29431" b="41169"/>
          <a:stretch/>
        </p:blipFill>
        <p:spPr bwMode="auto">
          <a:xfrm>
            <a:off x="436728" y="6182435"/>
            <a:ext cx="7369202" cy="4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39090" r="29431" b="57668"/>
          <a:stretch/>
        </p:blipFill>
        <p:spPr bwMode="auto">
          <a:xfrm>
            <a:off x="436728" y="3794078"/>
            <a:ext cx="7369202" cy="4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19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Assignment:</a:t>
            </a:r>
            <a:endParaRPr lang="en-US" sz="44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90999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smtClean="0"/>
              <a:t>Complete the worksheet 1- 3 Form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267199"/>
          </a:xfrm>
        </p:spPr>
        <p:txBody>
          <a:bodyPr anchor="t"/>
          <a:lstStyle/>
          <a:p>
            <a:r>
              <a:rPr lang="en-US" b="1" u="sng" dirty="0" smtClean="0"/>
              <a:t>Coordinate:</a:t>
            </a:r>
            <a:r>
              <a:rPr lang="en-US" dirty="0" smtClean="0"/>
              <a:t>	The real number that corresponds to a point on a line.</a:t>
            </a:r>
          </a:p>
          <a:p>
            <a:endParaRPr lang="en-US" b="1" u="sng" dirty="0"/>
          </a:p>
          <a:p>
            <a:r>
              <a:rPr lang="en-US" b="1" u="sng" dirty="0" smtClean="0"/>
              <a:t>Distance(between two points on a line):</a:t>
            </a:r>
            <a:r>
              <a:rPr lang="en-US" dirty="0" smtClean="0"/>
              <a:t>	The distance </a:t>
            </a:r>
            <a:r>
              <a:rPr lang="en-US" i="1" dirty="0" smtClean="0"/>
              <a:t>AB</a:t>
            </a:r>
            <a:r>
              <a:rPr lang="en-US" dirty="0" smtClean="0"/>
              <a:t>  is the absolute value of the difference of the coordinates of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.  </a:t>
            </a:r>
            <a:r>
              <a:rPr lang="en-US" i="1" dirty="0" smtClean="0"/>
              <a:t>AB</a:t>
            </a:r>
            <a:r>
              <a:rPr lang="en-US" dirty="0" smtClean="0"/>
              <a:t> is also called the </a:t>
            </a:r>
            <a:r>
              <a:rPr lang="en-US" i="1" dirty="0" smtClean="0"/>
              <a:t>length</a:t>
            </a:r>
            <a:r>
              <a:rPr lang="en-US" dirty="0" smtClean="0"/>
              <a:t>.</a:t>
            </a:r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Congruent Segments:</a:t>
            </a:r>
            <a:r>
              <a:rPr lang="en-US" dirty="0" smtClean="0"/>
              <a:t>	Segments that have the same length.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Key Words:</a:t>
            </a:r>
            <a:endParaRPr lang="en-US" sz="4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50234" r="55783" b="39272"/>
          <a:stretch/>
        </p:blipFill>
        <p:spPr bwMode="auto">
          <a:xfrm>
            <a:off x="2667000" y="3276600"/>
            <a:ext cx="3125338" cy="10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32894" r="57500" b="57311"/>
          <a:stretch/>
        </p:blipFill>
        <p:spPr bwMode="auto">
          <a:xfrm>
            <a:off x="2837597" y="5105400"/>
            <a:ext cx="2784144" cy="9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4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50664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u="sng" dirty="0" smtClean="0"/>
              <a:t>Example 1:</a:t>
            </a:r>
            <a:r>
              <a:rPr lang="en-US" sz="4400" dirty="0" smtClean="0"/>
              <a:t>  Finding the Distance 			      Between Two Points</a:t>
            </a:r>
            <a:endParaRPr lang="en-US" sz="4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049740" y="2286000"/>
            <a:ext cx="2895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9740" y="3659795"/>
            <a:ext cx="2667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9740" y="4648200"/>
            <a:ext cx="2667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9740" y="5638800"/>
            <a:ext cx="617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0319" y="3810000"/>
            <a:ext cx="3048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75059" y="3631442"/>
            <a:ext cx="3048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0084" y="3124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6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7817223" cy="243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Postulate 5: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40242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u="sng" dirty="0" smtClean="0"/>
              <a:t>Example 2:</a:t>
            </a:r>
            <a:r>
              <a:rPr lang="en-US" sz="4400" dirty="0" smtClean="0"/>
              <a:t>  </a:t>
            </a:r>
            <a:r>
              <a:rPr lang="en-US" sz="4000" dirty="0" smtClean="0"/>
              <a:t>Find a Distance by Adding</a:t>
            </a:r>
            <a:endParaRPr lang="en-US" sz="40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4" y="1905000"/>
            <a:ext cx="7959533" cy="4343400"/>
          </a:xfrm>
        </p:spPr>
      </p:pic>
      <p:sp>
        <p:nvSpPr>
          <p:cNvPr id="6" name="Rectangle 5"/>
          <p:cNvSpPr/>
          <p:nvPr/>
        </p:nvSpPr>
        <p:spPr>
          <a:xfrm>
            <a:off x="457200" y="2438400"/>
            <a:ext cx="4724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505200"/>
            <a:ext cx="472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475" y="3886200"/>
            <a:ext cx="472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474" y="4279143"/>
            <a:ext cx="525552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666399"/>
            <a:ext cx="525552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9473" y="5047399"/>
            <a:ext cx="525552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9475" y="5428399"/>
            <a:ext cx="5255525" cy="74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u="sng" dirty="0" smtClean="0"/>
              <a:t>Example 3:</a:t>
            </a:r>
            <a:r>
              <a:rPr lang="en-US" sz="4400" dirty="0" smtClean="0"/>
              <a:t>  </a:t>
            </a:r>
            <a:r>
              <a:rPr lang="en-US" sz="3600" dirty="0" smtClean="0"/>
              <a:t>Find a Distance by Subtracting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07735" cy="3352800"/>
          </a:xfrm>
        </p:spPr>
      </p:pic>
      <p:sp>
        <p:nvSpPr>
          <p:cNvPr id="5" name="Rectangle 4"/>
          <p:cNvSpPr/>
          <p:nvPr/>
        </p:nvSpPr>
        <p:spPr>
          <a:xfrm>
            <a:off x="609600" y="3200400"/>
            <a:ext cx="769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114800"/>
            <a:ext cx="769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493525"/>
            <a:ext cx="769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5522" y="4874524"/>
            <a:ext cx="7696200" cy="459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5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u="sng" dirty="0" smtClean="0"/>
              <a:t>Checkpoint:</a:t>
            </a:r>
            <a:r>
              <a:rPr lang="en-US" sz="4400" dirty="0" smtClean="0"/>
              <a:t>  </a:t>
            </a:r>
            <a:r>
              <a:rPr lang="en-US" sz="3600" dirty="0" smtClean="0"/>
              <a:t>Segment Addition Postulate</a:t>
            </a:r>
            <a:endParaRPr lang="en-US" sz="36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42817" r="13135" b="38013"/>
          <a:stretch/>
        </p:blipFill>
        <p:spPr bwMode="auto">
          <a:xfrm>
            <a:off x="381000" y="1984612"/>
            <a:ext cx="8077200" cy="21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4150124"/>
                <a:ext cx="188583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𝐴𝐶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14+6=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𝐴𝐶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𝐴𝐶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50124"/>
                <a:ext cx="1885837" cy="14773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00" y="4186519"/>
                <a:ext cx="1840184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𝑇𝑅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=23−15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86519"/>
                <a:ext cx="1840184" cy="14773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8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u="sng" dirty="0" smtClean="0"/>
              <a:t>Example 4:</a:t>
            </a:r>
            <a:r>
              <a:rPr lang="en-US" sz="4400" dirty="0" smtClean="0"/>
              <a:t>  Decide Whether Segments are Congruent</a:t>
            </a:r>
            <a:endParaRPr lang="en-US" sz="4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0" y="2133600"/>
            <a:ext cx="8368982" cy="3962399"/>
          </a:xfrm>
        </p:spPr>
      </p:pic>
      <p:sp>
        <p:nvSpPr>
          <p:cNvPr id="5" name="Rectangle 4"/>
          <p:cNvSpPr/>
          <p:nvPr/>
        </p:nvSpPr>
        <p:spPr>
          <a:xfrm>
            <a:off x="381000" y="2971800"/>
            <a:ext cx="5029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343400"/>
            <a:ext cx="5029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6553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4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/>
              <a:t>Checkpoint:</a:t>
            </a:r>
            <a:r>
              <a:rPr lang="en-US" sz="4400" dirty="0" smtClean="0"/>
              <a:t>  Congruent Segments</a:t>
            </a:r>
            <a:endParaRPr lang="en-US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001000" cy="419099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/>
                  <a:t>Plot the points in a coordinate plane.  Then decide whether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 smtClean="0"/>
                  <a:t> are congruent.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1.)	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(-2, 3),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(3, 3),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(-3, 4),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(-3, -1)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2)	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(0, 5),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(0, -1),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(5, 0), </a:t>
                </a:r>
                <a:r>
                  <a:rPr lang="en-US" i="1" dirty="0"/>
                  <a:t>D</a:t>
                </a:r>
                <a:r>
                  <a:rPr lang="en-US" dirty="0" smtClean="0"/>
                  <a:t>(-1, 0)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001000" cy="4190999"/>
              </a:xfrm>
              <a:blipFill rotWithShape="1">
                <a:blip r:embed="rId2"/>
                <a:stretch>
                  <a:fillRect l="-609" t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23525"/>
              </p:ext>
            </p:extLst>
          </p:nvPr>
        </p:nvGraphicFramePr>
        <p:xfrm>
          <a:off x="4953000" y="2819400"/>
          <a:ext cx="3220872" cy="3057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2609"/>
                <a:gridCol w="402609"/>
                <a:gridCol w="402609"/>
                <a:gridCol w="402609"/>
                <a:gridCol w="402609"/>
                <a:gridCol w="402609"/>
                <a:gridCol w="402609"/>
                <a:gridCol w="402609"/>
              </a:tblGrid>
              <a:tr h="382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553200" y="2590800"/>
            <a:ext cx="0" cy="3505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48200" y="4724400"/>
            <a:ext cx="3733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9445" y="249214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39974" y="4343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5711511" y="35052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7696200" y="3508501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stCxn id="15" idx="6"/>
            <a:endCxn id="16" idx="6"/>
          </p:cNvCxnSpPr>
          <p:nvPr/>
        </p:nvCxnSpPr>
        <p:spPr>
          <a:xfrm>
            <a:off x="5711511" y="3571875"/>
            <a:ext cx="1984689" cy="33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9561" y="320654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1634" y="32401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5279702" y="3139872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 flipV="1">
            <a:off x="5279702" y="5068259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346377" y="3191510"/>
            <a:ext cx="0" cy="19434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46377" y="28614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6377" y="47244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7400" y="3368785"/>
                <a:ext cx="1771254" cy="923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so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68785"/>
                <a:ext cx="1771254" cy="923907"/>
              </a:xfrm>
              <a:prstGeom prst="rect">
                <a:avLst/>
              </a:prstGeom>
              <a:blipFill rotWithShape="1">
                <a:blip r:embed="rId3"/>
                <a:stretch>
                  <a:fillRect l="-3103" t="-3311" r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13" grpId="0"/>
      <p:bldP spid="14" grpId="0"/>
      <p:bldP spid="15" grpId="0" animBg="1"/>
      <p:bldP spid="16" grpId="0" animBg="1"/>
      <p:bldP spid="20" grpId="0"/>
      <p:bldP spid="21" grpId="0"/>
      <p:bldP spid="22" grpId="0" animBg="1"/>
      <p:bldP spid="23" grpId="0" animBg="1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187</TotalTime>
  <Words>222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Composite</vt:lpstr>
      <vt:lpstr>Lesson 1-3:  Measuring Segments</vt:lpstr>
      <vt:lpstr>Key Words:</vt:lpstr>
      <vt:lpstr>Example 1:  Finding the Distance          Between Two Points</vt:lpstr>
      <vt:lpstr>Postulate 5:</vt:lpstr>
      <vt:lpstr>Example 2:  Find a Distance by Adding</vt:lpstr>
      <vt:lpstr>Example 3:  Find a Distance by Subtracting</vt:lpstr>
      <vt:lpstr>Checkpoint:  Segment Addition Postulate</vt:lpstr>
      <vt:lpstr>Example 4:  Decide Whether Segments are Congruent</vt:lpstr>
      <vt:lpstr>Checkpoint:  Congruent Segments</vt:lpstr>
      <vt:lpstr>Checkpoint:  Congruent Segments</vt:lpstr>
      <vt:lpstr>Midpoint:  a point that divides a segment into two congruent pieces.  Segment Bisector:  a point, line, ray, or other segment  that intersects a segment at its midpoint.</vt:lpstr>
      <vt:lpstr>Example 5:  Using the Midpoint</vt:lpstr>
      <vt:lpstr>Assignment: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1.5:  Segments and their Measures</dc:title>
  <dc:creator>Matthew Dolegiewitz</dc:creator>
  <cp:lastModifiedBy>Dolegiewitz, Matthew</cp:lastModifiedBy>
  <cp:revision>16</cp:revision>
  <dcterms:created xsi:type="dcterms:W3CDTF">2011-09-23T14:48:30Z</dcterms:created>
  <dcterms:modified xsi:type="dcterms:W3CDTF">2016-09-19T03:46:34Z</dcterms:modified>
</cp:coreProperties>
</file>