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3"/>
  </p:handoutMasterIdLst>
  <p:sldIdLst>
    <p:sldId id="256" r:id="rId2"/>
    <p:sldId id="258" r:id="rId3"/>
    <p:sldId id="259" r:id="rId4"/>
    <p:sldId id="261" r:id="rId5"/>
    <p:sldId id="262" r:id="rId6"/>
    <p:sldId id="263" r:id="rId7"/>
    <p:sldId id="264" r:id="rId8"/>
    <p:sldId id="266" r:id="rId9"/>
    <p:sldId id="267" r:id="rId10"/>
    <p:sldId id="268" r:id="rId11"/>
    <p:sldId id="269" r:id="rId12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E0000"/>
    <a:srgbClr val="3E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9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0449508120722901E-2"/>
          <c:y val="0.16124881750974965"/>
          <c:w val="0.59504124540234016"/>
          <c:h val="0.83295500066764583"/>
        </c:manualLayout>
      </c:layout>
      <c:pieChart>
        <c:varyColors val="1"/>
        <c:ser>
          <c:idx val="1"/>
          <c:order val="1"/>
          <c:tx>
            <c:strRef>
              <c:f>Sheet1!$C$1</c:f>
              <c:strCache>
                <c:ptCount val="1"/>
                <c:pt idx="0">
                  <c:v>Column2</c:v>
                </c:pt>
              </c:strCache>
            </c:strRef>
          </c:tx>
          <c:explosion val="1"/>
          <c:dPt>
            <c:idx val="0"/>
            <c:bubble3D val="0"/>
            <c:explosion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A-EE91-41C7-B63E-A21AAE545811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EE91-41C7-B63E-A21AAE545811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C-EE91-41C7-B63E-A21AAE545811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B-EE91-41C7-B63E-A21AAE545811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6-EE91-41C7-B63E-A21AAE545811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8-EE91-41C7-B63E-A21AAE545811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Lbls>
            <c:spPr>
              <a:pattFill prst="pct75">
                <a:fgClr>
                  <a:prstClr val="black">
                    <a:lumMod val="75000"/>
                    <a:lumOff val="25000"/>
                  </a:prstClr>
                </a:fgClr>
                <a:bgClr>
                  <a:prstClr val="black">
                    <a:lumMod val="65000"/>
                    <a:lumOff val="35000"/>
                  </a:prst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Sheet1!$A$2:$A$8</c:f>
              <c:strCache>
                <c:ptCount val="7"/>
                <c:pt idx="0">
                  <c:v>Local Tax Levy 87%</c:v>
                </c:pt>
                <c:pt idx="1">
                  <c:v>State aid 6.3%</c:v>
                </c:pt>
                <c:pt idx="2">
                  <c:v>Bud Fund Balance  3%</c:v>
                </c:pt>
                <c:pt idx="3">
                  <c:v>Tuition 2.7%</c:v>
                </c:pt>
                <c:pt idx="4">
                  <c:v>X-Ord Aid .5%</c:v>
                </c:pt>
                <c:pt idx="5">
                  <c:v>Capital Outlay .2%</c:v>
                </c:pt>
                <c:pt idx="6">
                  <c:v>Misc .2%</c:v>
                </c:pt>
              </c:strCache>
            </c:strRef>
          </c:cat>
          <c:val>
            <c:numRef>
              <c:f>Sheet1!$C$2:$C$8</c:f>
              <c:numCache>
                <c:formatCode>"$"#,##0_);[Red]\("$"#,##0\)</c:formatCode>
                <c:ptCount val="7"/>
                <c:pt idx="0">
                  <c:v>8106108</c:v>
                </c:pt>
                <c:pt idx="1">
                  <c:v>589621</c:v>
                </c:pt>
                <c:pt idx="2">
                  <c:v>282301</c:v>
                </c:pt>
                <c:pt idx="3">
                  <c:v>294840</c:v>
                </c:pt>
                <c:pt idx="4">
                  <c:v>50000</c:v>
                </c:pt>
                <c:pt idx="5">
                  <c:v>18205</c:v>
                </c:pt>
                <c:pt idx="6">
                  <c:v>18480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EE91-41C7-B63E-A21AAE545811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  <c:extLst xmlns:c16r2="http://schemas.microsoft.com/office/drawing/2015/06/chart">
          <c:ext xmlns:c15="http://schemas.microsoft.com/office/drawing/2012/chart" uri="{02D57815-91ED-43cb-92C2-25804820EDAC}">
            <c15:filteredPieSeries>
              <c15:ser>
                <c:idx val="0"/>
                <c:order val="0"/>
                <c:tx>
                  <c:strRef>
                    <c:extLst xmlns:c16r2="http://schemas.microsoft.com/office/drawing/2015/06/chart">
                      <c:ext uri="{02D57815-91ED-43cb-92C2-25804820EDAC}">
                        <c15:formulaRef>
                          <c15:sqref>Sheet1!$B$1</c15:sqref>
                        </c15:formulaRef>
                      </c:ext>
                    </c:extLst>
                    <c:strCache>
                      <c:ptCount val="1"/>
                      <c:pt idx="0">
                        <c:v>Column1</c:v>
                      </c:pt>
                    </c:strCache>
                  </c:strRef>
                </c:tx>
                <c:dPt>
                  <c:idx val="0"/>
                  <c:bubble3D val="0"/>
                  <c:spPr>
                    <a:solidFill>
                      <a:schemeClr val="accent1"/>
                    </a:solidFill>
                    <a:ln>
                      <a:noFill/>
                    </a:ln>
                    <a:effectLst>
                      <a:outerShdw blurRad="254000" sx="102000" sy="102000" algn="ctr" rotWithShape="0">
                        <a:prstClr val="black">
                          <a:alpha val="20000"/>
                        </a:prstClr>
                      </a:outerShdw>
                    </a:effectLst>
                  </c:spPr>
                  <c:extLst xmlns:c16r2="http://schemas.microsoft.com/office/drawing/2015/06/chart">
                    <c:ext xmlns:c16="http://schemas.microsoft.com/office/drawing/2014/chart" uri="{C3380CC4-5D6E-409C-BE32-E72D297353CC}">
                      <c16:uniqueId val="{00000001-EE91-41C7-B63E-A21AAE545811}"/>
                    </c:ext>
                  </c:extLst>
                </c:dPt>
                <c:dPt>
                  <c:idx val="1"/>
                  <c:bubble3D val="0"/>
                  <c:spPr>
                    <a:solidFill>
                      <a:schemeClr val="accent2"/>
                    </a:solidFill>
                    <a:ln>
                      <a:noFill/>
                    </a:ln>
                    <a:effectLst>
                      <a:outerShdw blurRad="254000" sx="102000" sy="102000" algn="ctr" rotWithShape="0">
                        <a:prstClr val="black">
                          <a:alpha val="20000"/>
                        </a:prstClr>
                      </a:outerShdw>
                    </a:effectLst>
                  </c:spPr>
                </c:dPt>
                <c:dPt>
                  <c:idx val="2"/>
                  <c:bubble3D val="0"/>
                  <c:spPr>
                    <a:solidFill>
                      <a:schemeClr val="accent3"/>
                    </a:solidFill>
                    <a:ln>
                      <a:noFill/>
                    </a:ln>
                    <a:effectLst>
                      <a:outerShdw blurRad="254000" sx="102000" sy="102000" algn="ctr" rotWithShape="0">
                        <a:prstClr val="black">
                          <a:alpha val="20000"/>
                        </a:prstClr>
                      </a:outerShdw>
                    </a:effectLst>
                  </c:spPr>
                  <c:extLst xmlns:c16r2="http://schemas.microsoft.com/office/drawing/2015/06/chart">
                    <c:ext xmlns:c16="http://schemas.microsoft.com/office/drawing/2014/chart" uri="{C3380CC4-5D6E-409C-BE32-E72D297353CC}">
                      <c16:uniqueId val="{00000005-EE91-41C7-B63E-A21AAE545811}"/>
                    </c:ext>
                  </c:extLst>
                </c:dPt>
                <c:dPt>
                  <c:idx val="3"/>
                  <c:bubble3D val="0"/>
                  <c:spPr>
                    <a:solidFill>
                      <a:schemeClr val="accent4"/>
                    </a:solidFill>
                    <a:ln>
                      <a:noFill/>
                    </a:ln>
                    <a:effectLst>
                      <a:outerShdw blurRad="254000" sx="102000" sy="102000" algn="ctr" rotWithShape="0">
                        <a:prstClr val="black">
                          <a:alpha val="20000"/>
                        </a:prstClr>
                      </a:outerShdw>
                    </a:effectLst>
                  </c:spPr>
                  <c:extLst xmlns:c16r2="http://schemas.microsoft.com/office/drawing/2015/06/chart">
                    <c:ext xmlns:c16="http://schemas.microsoft.com/office/drawing/2014/chart" uri="{C3380CC4-5D6E-409C-BE32-E72D297353CC}">
                      <c16:uniqueId val="{00000003-EE91-41C7-B63E-A21AAE545811}"/>
                    </c:ext>
                  </c:extLst>
                </c:dPt>
                <c:dPt>
                  <c:idx val="4"/>
                  <c:bubble3D val="0"/>
                  <c:spPr>
                    <a:solidFill>
                      <a:schemeClr val="accent5"/>
                    </a:solidFill>
                    <a:ln>
                      <a:noFill/>
                    </a:ln>
                    <a:effectLst>
                      <a:outerShdw blurRad="254000" sx="102000" sy="102000" algn="ctr" rotWithShape="0">
                        <a:prstClr val="black">
                          <a:alpha val="20000"/>
                        </a:prstClr>
                      </a:outerShdw>
                    </a:effectLst>
                  </c:spPr>
                </c:dPt>
                <c:dPt>
                  <c:idx val="5"/>
                  <c:bubble3D val="0"/>
                  <c:spPr>
                    <a:solidFill>
                      <a:schemeClr val="accent6"/>
                    </a:solidFill>
                    <a:ln>
                      <a:noFill/>
                    </a:ln>
                    <a:effectLst>
                      <a:outerShdw blurRad="254000" sx="102000" sy="102000" algn="ctr" rotWithShape="0">
                        <a:prstClr val="black">
                          <a:alpha val="20000"/>
                        </a:prstClr>
                      </a:outerShdw>
                    </a:effectLst>
                  </c:spPr>
                </c:dPt>
                <c:dPt>
                  <c:idx val="6"/>
                  <c:bubble3D val="0"/>
                  <c:spPr>
                    <a:solidFill>
                      <a:schemeClr val="accent1">
                        <a:lumMod val="60000"/>
                      </a:schemeClr>
                    </a:solidFill>
                    <a:ln>
                      <a:noFill/>
                    </a:ln>
                    <a:effectLst>
                      <a:outerShdw blurRad="254000" sx="102000" sy="102000" algn="ctr" rotWithShape="0">
                        <a:prstClr val="black">
                          <a:alpha val="20000"/>
                        </a:prstClr>
                      </a:outerShdw>
                    </a:effectLst>
                  </c:spPr>
                </c:dPt>
                <c:dLbls>
                  <c:spPr>
                    <a:pattFill prst="pct75">
                      <a:fgClr>
                        <a:prstClr val="black">
                          <a:lumMod val="75000"/>
                          <a:lumOff val="25000"/>
                        </a:prstClr>
                      </a:fgClr>
                      <a:bgClr>
                        <a:prstClr val="black">
                          <a:lumMod val="65000"/>
                          <a:lumOff val="35000"/>
                        </a:prstClr>
                      </a:bgClr>
                    </a:pattFill>
                    <a:ln>
                      <a:noFill/>
                    </a:ln>
                    <a:effectLst>
                      <a:outerShdw blurRad="50800" dist="38100" dir="2700000" algn="tl" rotWithShape="0">
                        <a:prstClr val="black">
                          <a:alpha val="40000"/>
                        </a:prstClr>
                      </a:outerShdw>
                    </a:effectLst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1330" b="1" i="0" u="none" strike="noStrike" kern="1200" baseline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en-US"/>
                    </a:p>
                  </c:txPr>
                  <c:dLblPos val="bestFit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1"/>
                  <c:leaderLines>
                    <c:spPr>
                      <a:ln w="9525">
                        <a:solidFill>
                          <a:schemeClr val="dk1">
                            <a:lumMod val="50000"/>
                            <a:lumOff val="50000"/>
                          </a:schemeClr>
                        </a:solidFill>
                      </a:ln>
                      <a:effectLst/>
                    </c:spPr>
                  </c:leaderLines>
                  <c:extLst xmlns:c16r2="http://schemas.microsoft.com/office/drawing/2015/06/chart">
                    <c:ext uri="{CE6537A1-D6FC-4f65-9D91-7224C49458BB}"/>
                  </c:extLst>
                </c:dLbls>
                <c:cat>
                  <c:strRef>
                    <c:extLst xmlns:c16r2="http://schemas.microsoft.com/office/drawing/2015/06/chart">
                      <c:ext uri="{02D57815-91ED-43cb-92C2-25804820EDAC}">
                        <c15:formulaRef>
                          <c15:sqref>Sheet1!$A$2:$A$8</c15:sqref>
                        </c15:formulaRef>
                      </c:ext>
                    </c:extLst>
                    <c:strCache>
                      <c:ptCount val="7"/>
                      <c:pt idx="0">
                        <c:v>Local Tax Levy 87%</c:v>
                      </c:pt>
                      <c:pt idx="1">
                        <c:v>State aid 6.3%</c:v>
                      </c:pt>
                      <c:pt idx="2">
                        <c:v>Bud Fund Balance  3%</c:v>
                      </c:pt>
                      <c:pt idx="3">
                        <c:v>Tuition 2.7%</c:v>
                      </c:pt>
                      <c:pt idx="4">
                        <c:v>X-Ord Aid .5%</c:v>
                      </c:pt>
                      <c:pt idx="5">
                        <c:v>Capital Outlay .2%</c:v>
                      </c:pt>
                      <c:pt idx="6">
                        <c:v>Misc .2%</c:v>
                      </c:pt>
                    </c:strCache>
                  </c:strRef>
                </c:cat>
                <c:val>
                  <c:numRef>
                    <c:extLst xmlns:c16r2="http://schemas.microsoft.com/office/drawing/2015/06/chart">
                      <c:ext uri="{02D57815-91ED-43cb-92C2-25804820EDAC}">
                        <c15:formulaRef>
                          <c15:sqref>Sheet1!$B$2:$B$8</c15:sqref>
                        </c15:formulaRef>
                      </c:ext>
                    </c:extLst>
                    <c:numCache>
                      <c:formatCode>0.00%</c:formatCode>
                      <c:ptCount val="7"/>
                      <c:pt idx="0" formatCode="0%">
                        <c:v>0.87</c:v>
                      </c:pt>
                      <c:pt idx="1">
                        <c:v>6.3E-2</c:v>
                      </c:pt>
                      <c:pt idx="2" formatCode="0%">
                        <c:v>0.03</c:v>
                      </c:pt>
                      <c:pt idx="3">
                        <c:v>2.7E-2</c:v>
                      </c:pt>
                      <c:pt idx="4">
                        <c:v>5.0000000000000001E-3</c:v>
                      </c:pt>
                      <c:pt idx="5">
                        <c:v>2E-3</c:v>
                      </c:pt>
                      <c:pt idx="6">
                        <c:v>2E-3</c:v>
                      </c:pt>
                    </c:numCache>
                  </c:numRef>
                </c:val>
                <c:extLst xmlns:c16r2="http://schemas.microsoft.com/office/drawing/2015/06/chart">
                  <c:ext xmlns:c16="http://schemas.microsoft.com/office/drawing/2014/chart" uri="{C3380CC4-5D6E-409C-BE32-E72D297353CC}">
                    <c16:uniqueId val="{00000000-EE91-41C7-B63E-A21AAE545811}"/>
                  </c:ext>
                </c:extLst>
              </c15:ser>
            </c15:filteredPieSeries>
          </c:ext>
        </c:extLst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6551606822254661"/>
          <c:y val="0.37269990486175308"/>
          <c:w val="0.32657049521912118"/>
          <c:h val="0.53600214532704105"/>
        </c:manualLayout>
      </c:layout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12700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2627489721568812E-2"/>
          <c:y val="0.12182312675095332"/>
          <c:w val="0.57353883340794654"/>
          <c:h val="0.79098734063989751"/>
        </c:manualLayout>
      </c:layout>
      <c:pieChart>
        <c:varyColors val="1"/>
        <c:ser>
          <c:idx val="1"/>
          <c:order val="0"/>
          <c:tx>
            <c:strRef>
              <c:f>Sheet1!$C$1</c:f>
              <c:strCache>
                <c:ptCount val="1"/>
                <c:pt idx="0">
                  <c:v>Column2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Lbls>
            <c:spPr>
              <a:pattFill prst="pct75">
                <a:fgClr>
                  <a:prstClr val="black">
                    <a:lumMod val="75000"/>
                    <a:lumOff val="25000"/>
                  </a:prstClr>
                </a:fgClr>
                <a:bgClr>
                  <a:prstClr val="black">
                    <a:lumMod val="65000"/>
                    <a:lumOff val="35000"/>
                  </a:prst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extLst>
                <c:ext xmlns:c15="http://schemas.microsoft.com/office/drawing/2012/chart" uri="{02D57815-91ED-43cb-92C2-25804820EDAC}">
                  <c15:fullRef>
                    <c15:sqref>Sheet1!$A$2:$A$9</c15:sqref>
                  </c15:fullRef>
                </c:ext>
              </c:extLst>
              <c:f>Sheet1!$A$2:$A$8</c:f>
              <c:strCache>
                <c:ptCount val="7"/>
                <c:pt idx="0">
                  <c:v>Local Tax Levy 88%</c:v>
                </c:pt>
                <c:pt idx="1">
                  <c:v>State Aid 6.2%</c:v>
                </c:pt>
                <c:pt idx="2">
                  <c:v>Bud Fund Balance 2%</c:v>
                </c:pt>
                <c:pt idx="3">
                  <c:v>Tuition 2.3%</c:v>
                </c:pt>
                <c:pt idx="4">
                  <c:v>X-Ord Aid .6%</c:v>
                </c:pt>
                <c:pt idx="5">
                  <c:v>Capital Outlay .7%</c:v>
                </c:pt>
                <c:pt idx="6">
                  <c:v>Misc .2%</c:v>
                </c:pt>
              </c:strCache>
            </c:strRef>
          </c:cat>
          <c:val>
            <c:numRef>
              <c:extLst>
                <c:ext xmlns:c15="http://schemas.microsoft.com/office/drawing/2012/chart" uri="{02D57815-91ED-43cb-92C2-25804820EDAC}">
                  <c15:fullRef>
                    <c15:sqref>Sheet1!$C$2:$C$9</c15:sqref>
                  </c15:fullRef>
                </c:ext>
              </c:extLst>
              <c:f>Sheet1!$C$2:$C$8</c:f>
              <c:numCache>
                <c:formatCode>"$"#,##0_);[Red]\("$"#,##0\)</c:formatCode>
                <c:ptCount val="7"/>
                <c:pt idx="0">
                  <c:v>8539307</c:v>
                </c:pt>
                <c:pt idx="1">
                  <c:v>598827</c:v>
                </c:pt>
                <c:pt idx="2">
                  <c:v>282301</c:v>
                </c:pt>
                <c:pt idx="3">
                  <c:v>220500</c:v>
                </c:pt>
                <c:pt idx="4">
                  <c:v>60000</c:v>
                </c:pt>
                <c:pt idx="5">
                  <c:v>70295</c:v>
                </c:pt>
                <c:pt idx="6">
                  <c:v>23000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56B1-4268-A943-0D48EC2DFCF6}"/>
            </c:ext>
            <c:ext xmlns:c15="http://schemas.microsoft.com/office/drawing/2012/chart" uri="{02D57815-91ED-43cb-92C2-25804820EDAC}">
              <c15:categoryFilterExceptions>
                <c15:categoryFilterException>
                  <c15:sqref>Sheet1!$C$9</c15:sqref>
                  <c15:spPr xmlns:c15="http://schemas.microsoft.com/office/drawing/2012/chart">
                    <a:solidFill>
                      <a:schemeClr val="accent2">
                        <a:lumMod val="60000"/>
                      </a:schemeClr>
                    </a:solidFill>
                    <a:ln>
                      <a:noFill/>
                    </a:ln>
                    <a:effectLst>
                      <a:outerShdw blurRad="254000" sx="102000" sy="102000" algn="ctr" rotWithShape="0">
                        <a:prstClr val="black">
                          <a:alpha val="20000"/>
                        </a:prstClr>
                      </a:outerShdw>
                    </a:effectLst>
                  </c15:spPr>
                  <c15:bubble3D val="0"/>
                </c15:categoryFilterException>
              </c15:categoryFilterExceptions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901729260032049"/>
          <c:y val="0.34811044985575124"/>
          <c:w val="0.30982716647792169"/>
          <c:h val="0.52382878216143147"/>
        </c:manualLayout>
      </c:layout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12700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cap="small" spc="15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000" cap="small" baseline="0" dirty="0" smtClean="0">
                <a:solidFill>
                  <a:schemeClr val="tx1"/>
                </a:solidFill>
              </a:rPr>
              <a:t>Comparison of K-6/8 Budgets throughout the County</a:t>
            </a:r>
          </a:p>
          <a:p>
            <a:pPr>
              <a:defRPr sz="2000" cap="small"/>
            </a:pPr>
            <a:r>
              <a:rPr lang="en-US" sz="2000" cap="small" baseline="0" dirty="0" smtClean="0">
                <a:solidFill>
                  <a:schemeClr val="tx1"/>
                </a:solidFill>
              </a:rPr>
              <a:t>Based on the 2016 Taxpayers Guide to Education S</a:t>
            </a:r>
            <a:r>
              <a:rPr lang="en-US" sz="2000" b="1" i="0" u="none" strike="noStrike" kern="1200" cap="small" spc="15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pe</a:t>
            </a:r>
            <a:r>
              <a:rPr lang="en-US" sz="2000" cap="small" baseline="0" dirty="0" smtClean="0">
                <a:solidFill>
                  <a:schemeClr val="tx1"/>
                </a:solidFill>
              </a:rPr>
              <a:t>nding (TGES</a:t>
            </a:r>
            <a:r>
              <a:rPr lang="en-US" sz="2000" cap="small" baseline="0" dirty="0" smtClean="0"/>
              <a:t>)</a:t>
            </a:r>
            <a:endParaRPr lang="en-US" sz="2000" cap="small" baseline="0" dirty="0"/>
          </a:p>
        </c:rich>
      </c:tx>
      <c:layout>
        <c:manualLayout>
          <c:xMode val="edge"/>
          <c:yMode val="edge"/>
          <c:x val="0.15466873965595065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cap="small" spc="150" baseline="0">
              <a:solidFill>
                <a:schemeClr val="tx1">
                  <a:lumMod val="50000"/>
                  <a:lumOff val="50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4822720934664402"/>
          <c:y val="0.16203997567816533"/>
          <c:w val="0.79965143688249163"/>
          <c:h val="0.76269932284545416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pattFill prst="narVert">
              <a:fgClr>
                <a:schemeClr val="accent1"/>
              </a:fgClr>
              <a:bgClr>
                <a:schemeClr val="accent1">
                  <a:lumMod val="20000"/>
                  <a:lumOff val="80000"/>
                </a:schemeClr>
              </a:bgClr>
            </a:pattFill>
            <a:ln>
              <a:noFill/>
            </a:ln>
            <a:effectLst>
              <a:innerShdw blurRad="114300">
                <a:schemeClr val="accent1"/>
              </a:inn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Sheet1!$A$2:$A$13</c:f>
              <c:strCache>
                <c:ptCount val="12"/>
                <c:pt idx="0">
                  <c:v>Rockaway Borough</c:v>
                </c:pt>
                <c:pt idx="1">
                  <c:v>Netcong</c:v>
                </c:pt>
                <c:pt idx="2">
                  <c:v>Wharton</c:v>
                </c:pt>
                <c:pt idx="3">
                  <c:v>Riverdale</c:v>
                </c:pt>
                <c:pt idx="4">
                  <c:v>Lincoln Park</c:v>
                </c:pt>
                <c:pt idx="5">
                  <c:v>Mine Hill</c:v>
                </c:pt>
                <c:pt idx="6">
                  <c:v>Denville</c:v>
                </c:pt>
                <c:pt idx="7">
                  <c:v>Boonton Township</c:v>
                </c:pt>
                <c:pt idx="8">
                  <c:v>Morris Plains</c:v>
                </c:pt>
                <c:pt idx="9">
                  <c:v>Rockaway Township</c:v>
                </c:pt>
                <c:pt idx="10">
                  <c:v>Mt. Arlington</c:v>
                </c:pt>
                <c:pt idx="11">
                  <c:v>Mendham Township</c:v>
                </c:pt>
              </c:strCache>
            </c:strRef>
          </c:cat>
          <c:val>
            <c:numRef>
              <c:f>Sheet1!$B$2:$B$13</c:f>
              <c:numCache>
                <c:formatCode>"$"#,##0.00_);[Red]\("$"#,##0.00\)</c:formatCode>
                <c:ptCount val="12"/>
                <c:pt idx="0">
                  <c:v>16169</c:v>
                </c:pt>
                <c:pt idx="1">
                  <c:v>18466</c:v>
                </c:pt>
                <c:pt idx="2">
                  <c:v>18669</c:v>
                </c:pt>
                <c:pt idx="3">
                  <c:v>18671</c:v>
                </c:pt>
                <c:pt idx="4">
                  <c:v>19015</c:v>
                </c:pt>
                <c:pt idx="5">
                  <c:v>19027</c:v>
                </c:pt>
                <c:pt idx="6">
                  <c:v>19190</c:v>
                </c:pt>
                <c:pt idx="7">
                  <c:v>19771</c:v>
                </c:pt>
                <c:pt idx="8">
                  <c:v>20853</c:v>
                </c:pt>
                <c:pt idx="9">
                  <c:v>22310</c:v>
                </c:pt>
                <c:pt idx="10">
                  <c:v>22310</c:v>
                </c:pt>
                <c:pt idx="11">
                  <c:v>27154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pattFill prst="narVert">
              <a:fgClr>
                <a:schemeClr val="accent2"/>
              </a:fgClr>
              <a:bgClr>
                <a:schemeClr val="accent2">
                  <a:lumMod val="20000"/>
                  <a:lumOff val="80000"/>
                </a:schemeClr>
              </a:bgClr>
            </a:pattFill>
            <a:ln>
              <a:noFill/>
            </a:ln>
            <a:effectLst>
              <a:innerShdw blurRad="114300">
                <a:schemeClr val="accent2"/>
              </a:inn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Sheet1!$A$2:$A$13</c:f>
              <c:strCache>
                <c:ptCount val="12"/>
                <c:pt idx="0">
                  <c:v>Rockaway Borough</c:v>
                </c:pt>
                <c:pt idx="1">
                  <c:v>Netcong</c:v>
                </c:pt>
                <c:pt idx="2">
                  <c:v>Wharton</c:v>
                </c:pt>
                <c:pt idx="3">
                  <c:v>Riverdale</c:v>
                </c:pt>
                <c:pt idx="4">
                  <c:v>Lincoln Park</c:v>
                </c:pt>
                <c:pt idx="5">
                  <c:v>Mine Hill</c:v>
                </c:pt>
                <c:pt idx="6">
                  <c:v>Denville</c:v>
                </c:pt>
                <c:pt idx="7">
                  <c:v>Boonton Township</c:v>
                </c:pt>
                <c:pt idx="8">
                  <c:v>Morris Plains</c:v>
                </c:pt>
                <c:pt idx="9">
                  <c:v>Rockaway Township</c:v>
                </c:pt>
                <c:pt idx="10">
                  <c:v>Mt. Arlington</c:v>
                </c:pt>
                <c:pt idx="11">
                  <c:v>Mendham Township</c:v>
                </c:pt>
              </c:strCache>
            </c:strRef>
          </c:cat>
          <c:val>
            <c:numRef>
              <c:f>Sheet1!$C$2:$C$13</c:f>
              <c:numCache>
                <c:formatCode>General</c:formatCode>
                <c:ptCount val="12"/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pattFill prst="narVert">
              <a:fgClr>
                <a:schemeClr val="accent3"/>
              </a:fgClr>
              <a:bgClr>
                <a:schemeClr val="accent3">
                  <a:lumMod val="20000"/>
                  <a:lumOff val="80000"/>
                </a:schemeClr>
              </a:bgClr>
            </a:pattFill>
            <a:ln>
              <a:noFill/>
            </a:ln>
            <a:effectLst>
              <a:innerShdw blurRad="114300">
                <a:schemeClr val="accent3"/>
              </a:inn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Sheet1!$A$2:$A$13</c:f>
              <c:strCache>
                <c:ptCount val="12"/>
                <c:pt idx="0">
                  <c:v>Rockaway Borough</c:v>
                </c:pt>
                <c:pt idx="1">
                  <c:v>Netcong</c:v>
                </c:pt>
                <c:pt idx="2">
                  <c:v>Wharton</c:v>
                </c:pt>
                <c:pt idx="3">
                  <c:v>Riverdale</c:v>
                </c:pt>
                <c:pt idx="4">
                  <c:v>Lincoln Park</c:v>
                </c:pt>
                <c:pt idx="5">
                  <c:v>Mine Hill</c:v>
                </c:pt>
                <c:pt idx="6">
                  <c:v>Denville</c:v>
                </c:pt>
                <c:pt idx="7">
                  <c:v>Boonton Township</c:v>
                </c:pt>
                <c:pt idx="8">
                  <c:v>Morris Plains</c:v>
                </c:pt>
                <c:pt idx="9">
                  <c:v>Rockaway Township</c:v>
                </c:pt>
                <c:pt idx="10">
                  <c:v>Mt. Arlington</c:v>
                </c:pt>
                <c:pt idx="11">
                  <c:v>Mendham Township</c:v>
                </c:pt>
              </c:strCache>
            </c:strRef>
          </c:cat>
          <c:val>
            <c:numRef>
              <c:f>Sheet1!$D$2:$D$13</c:f>
              <c:numCache>
                <c:formatCode>General</c:formatCode>
                <c:ptCount val="12"/>
              </c:numCache>
            </c:numRef>
          </c:val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227"/>
        <c:overlap val="-48"/>
        <c:axId val="205711224"/>
        <c:axId val="205711616"/>
      </c:barChart>
      <c:catAx>
        <c:axId val="20571122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1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5711616"/>
        <c:crosses val="autoZero"/>
        <c:auto val="1"/>
        <c:lblAlgn val="ctr"/>
        <c:lblOffset val="100"/>
        <c:noMultiLvlLbl val="0"/>
      </c:catAx>
      <c:valAx>
        <c:axId val="205711616"/>
        <c:scaling>
          <c:orientation val="minMax"/>
        </c:scaling>
        <c:delete val="1"/>
        <c:axPos val="b"/>
        <c:numFmt formatCode="&quot;$&quot;#,##0.00_);[Red]\(&quot;$&quot;#,##0.00\)" sourceLinked="1"/>
        <c:majorTickMark val="none"/>
        <c:minorTickMark val="none"/>
        <c:tickLblPos val="nextTo"/>
        <c:crossAx val="20571122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1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b="1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9050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>
      <cs:styleClr val="auto"/>
    </cs:effectRef>
    <cs:fontRef idx="minor">
      <a:schemeClr val="dk1"/>
    </cs:fontRef>
    <cs:spPr>
      <a:pattFill prst="narVert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pattFill prst="narVert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tx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2200" b="1" kern="1200" cap="all" spc="1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0.8594</cdr:x>
      <cdr:y>0.71683</cdr:y>
    </cdr:from>
    <cdr:to>
      <cdr:x>0.93829</cdr:x>
      <cdr:y>0.90179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9961836" y="3543785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0.82801</cdr:x>
      <cdr:y>0.53753</cdr:y>
    </cdr:from>
    <cdr:to>
      <cdr:x>0.90689</cdr:x>
      <cdr:y>0.72249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9597942" y="2657377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0.86262</cdr:x>
      <cdr:y>0.64699</cdr:y>
    </cdr:from>
    <cdr:to>
      <cdr:x>0.94151</cdr:x>
      <cdr:y>0.83196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9999159" y="3198553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EBF9E703-EE3F-4722-A7F7-3DE887DD2967}" type="datetimeFigureOut">
              <a:rPr lang="en-US" smtClean="0"/>
              <a:t>4/25/2018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03A46A1D-0DEF-4C90-9AFB-51EFDDA647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06461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E51FB-E5A4-4C1A-A48C-A326F8A35151}" type="datetimeFigureOut">
              <a:rPr lang="en-US" smtClean="0"/>
              <a:t>4/25/2018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DBA73-2AEB-4147-85F0-EE9FBC703F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07795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E51FB-E5A4-4C1A-A48C-A326F8A35151}" type="datetimeFigureOut">
              <a:rPr lang="en-US" smtClean="0"/>
              <a:t>4/25/2018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DBA73-2AEB-4147-85F0-EE9FBC703F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27267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E51FB-E5A4-4C1A-A48C-A326F8A35151}" type="datetimeFigureOut">
              <a:rPr lang="en-US" smtClean="0"/>
              <a:t>4/25/2018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DBA73-2AEB-4147-85F0-EE9FBC703F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5449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E51FB-E5A4-4C1A-A48C-A326F8A35151}" type="datetimeFigureOut">
              <a:rPr lang="en-US" smtClean="0"/>
              <a:t>4/25/2018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DBA73-2AEB-4147-85F0-EE9FBC703F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05157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E51FB-E5A4-4C1A-A48C-A326F8A35151}" type="datetimeFigureOut">
              <a:rPr lang="en-US" smtClean="0"/>
              <a:t>4/25/2018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DBA73-2AEB-4147-85F0-EE9FBC703F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34523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E51FB-E5A4-4C1A-A48C-A326F8A35151}" type="datetimeFigureOut">
              <a:rPr lang="en-US" smtClean="0"/>
              <a:t>4/25/2018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DBA73-2AEB-4147-85F0-EE9FBC703F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43588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E51FB-E5A4-4C1A-A48C-A326F8A35151}" type="datetimeFigureOut">
              <a:rPr lang="en-US" smtClean="0"/>
              <a:t>4/25/2018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DBA73-2AEB-4147-85F0-EE9FBC703F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3299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E51FB-E5A4-4C1A-A48C-A326F8A35151}" type="datetimeFigureOut">
              <a:rPr lang="en-US" smtClean="0"/>
              <a:t>4/25/2018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DBA73-2AEB-4147-85F0-EE9FBC703F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73474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E51FB-E5A4-4C1A-A48C-A326F8A35151}" type="datetimeFigureOut">
              <a:rPr lang="en-US" smtClean="0"/>
              <a:t>4/25/2018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DBA73-2AEB-4147-85F0-EE9FBC703F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35799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E51FB-E5A4-4C1A-A48C-A326F8A35151}" type="datetimeFigureOut">
              <a:rPr lang="en-US" smtClean="0"/>
              <a:t>4/25/2018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DBA73-2AEB-4147-85F0-EE9FBC703F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32551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E51FB-E5A4-4C1A-A48C-A326F8A35151}" type="datetimeFigureOut">
              <a:rPr lang="en-US" smtClean="0"/>
              <a:t>4/25/2018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DBA73-2AEB-4147-85F0-EE9FBC703F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92190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EE51FB-E5A4-4C1A-A48C-A326F8A35151}" type="datetimeFigureOut">
              <a:rPr lang="en-US" smtClean="0"/>
              <a:t>4/25/2018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7DBA73-2AEB-4147-85F0-EE9FBC703F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2070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5.xml"/><Relationship Id="rId4" Type="http://schemas.openxmlformats.org/officeDocument/2006/relationships/chart" Target="../charts/char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522515"/>
            <a:ext cx="9144000" cy="2322286"/>
          </a:xfrm>
        </p:spPr>
        <p:txBody>
          <a:bodyPr>
            <a:normAutofit/>
          </a:bodyPr>
          <a:lstStyle/>
          <a:p>
            <a:r>
              <a:rPr lang="en-US" sz="4400" b="1" dirty="0" smtClean="0"/>
              <a:t>Rockaway Borough Board of Education</a:t>
            </a:r>
            <a:br>
              <a:rPr lang="en-US" sz="4400" b="1" dirty="0" smtClean="0"/>
            </a:br>
            <a:r>
              <a:rPr lang="en-US" sz="4400" b="1" dirty="0" smtClean="0"/>
              <a:t>Public Hearing for the </a:t>
            </a:r>
            <a:br>
              <a:rPr lang="en-US" sz="4400" b="1" dirty="0" smtClean="0"/>
            </a:br>
            <a:r>
              <a:rPr lang="en-US" sz="4400" b="1" dirty="0" smtClean="0"/>
              <a:t>2018-19 School Budget</a:t>
            </a:r>
            <a:endParaRPr lang="en-US" sz="44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268686"/>
            <a:ext cx="9144000" cy="1069219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Presented by:</a:t>
            </a:r>
          </a:p>
          <a:p>
            <a:r>
              <a:rPr lang="en-US" dirty="0" smtClean="0"/>
              <a:t>Mrs. Phyllis Alpaugh, Superintendent of Schools &amp; </a:t>
            </a:r>
          </a:p>
          <a:p>
            <a:r>
              <a:rPr lang="en-US" dirty="0" smtClean="0"/>
              <a:t>Mr. William Stepka, Business Administrator/Board Secretary</a:t>
            </a:r>
          </a:p>
        </p:txBody>
      </p:sp>
      <p:pic>
        <p:nvPicPr>
          <p:cNvPr id="1026" name="Picture 2" descr="https://lh6.googleusercontent.com/XKRrlRRkouNyBKaDZXCVwMSaXgiLQMHpSz1gRWgIL5v-iCVRVt-sKfUriin2yS_PLa1b_T4U1K3dODxaXHcpvncrdG8Ffa6ALQU4ya0QO6AwAo_ZwhTfG9I85-RcbbeMhUCTpmwJjrLwzrKYh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6884" y="3018993"/>
            <a:ext cx="2240583" cy="20319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08315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9790" y="365125"/>
            <a:ext cx="9704010" cy="1325563"/>
          </a:xfrm>
        </p:spPr>
        <p:txBody>
          <a:bodyPr/>
          <a:lstStyle/>
          <a:p>
            <a:r>
              <a:rPr lang="en-US" b="1" dirty="0" smtClean="0"/>
              <a:t>Technology Concerns Addressed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07456" y="1825625"/>
            <a:ext cx="9746343" cy="4351338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Expansion of Technology Based Initiatives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600" dirty="0" smtClean="0"/>
              <a:t>1:1 Initiative expanded to include 6</a:t>
            </a:r>
            <a:r>
              <a:rPr lang="en-US" sz="2600" baseline="30000" dirty="0" smtClean="0"/>
              <a:t>th</a:t>
            </a:r>
            <a:r>
              <a:rPr lang="en-US" sz="2600" dirty="0" smtClean="0"/>
              <a:t> grade as well as 7</a:t>
            </a:r>
            <a:r>
              <a:rPr lang="en-US" sz="2600" baseline="30000" dirty="0" smtClean="0"/>
              <a:t>th</a:t>
            </a:r>
            <a:r>
              <a:rPr lang="en-US" sz="2600" dirty="0" smtClean="0"/>
              <a:t> &amp; 8</a:t>
            </a:r>
            <a:r>
              <a:rPr lang="en-US" sz="2600" baseline="30000" dirty="0" smtClean="0"/>
              <a:t>th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600" dirty="0" smtClean="0"/>
              <a:t>ST Math to include 1</a:t>
            </a:r>
            <a:r>
              <a:rPr lang="en-US" sz="2600" baseline="30000" dirty="0" smtClean="0"/>
              <a:t>st</a:t>
            </a:r>
            <a:r>
              <a:rPr lang="en-US" sz="2600" dirty="0" smtClean="0"/>
              <a:t>, 2</a:t>
            </a:r>
            <a:r>
              <a:rPr lang="en-US" sz="2600" baseline="30000" dirty="0" smtClean="0"/>
              <a:t>nd</a:t>
            </a:r>
            <a:r>
              <a:rPr lang="en-US" sz="2600" dirty="0" smtClean="0"/>
              <a:t>, 5</a:t>
            </a:r>
            <a:r>
              <a:rPr lang="en-US" sz="2600" baseline="30000" dirty="0" smtClean="0"/>
              <a:t>th</a:t>
            </a:r>
            <a:r>
              <a:rPr lang="en-US" sz="2600" dirty="0" smtClean="0"/>
              <a:t> and 6</a:t>
            </a:r>
            <a:r>
              <a:rPr lang="en-US" sz="2600" baseline="30000" dirty="0" smtClean="0"/>
              <a:t>th</a:t>
            </a:r>
            <a:r>
              <a:rPr lang="en-US" sz="2600" dirty="0" smtClean="0"/>
              <a:t> grades</a:t>
            </a:r>
          </a:p>
          <a:p>
            <a:pPr lvl="1">
              <a:buFont typeface="Wingdings" panose="05000000000000000000" pitchFamily="2" charset="2"/>
              <a:buChar char="Ø"/>
            </a:pPr>
            <a:endParaRPr lang="en-US" sz="2600" baseline="30000" dirty="0"/>
          </a:p>
          <a:p>
            <a:pPr lvl="1">
              <a:buFont typeface="Wingdings" panose="05000000000000000000" pitchFamily="2" charset="2"/>
              <a:buChar char="Ø"/>
            </a:pPr>
            <a:endParaRPr lang="en-US" baseline="30000" dirty="0" smtClean="0"/>
          </a:p>
          <a:p>
            <a:r>
              <a:rPr lang="en-US" dirty="0" smtClean="0"/>
              <a:t>Equipment and Services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600" dirty="0" smtClean="0"/>
              <a:t>Additional and replacement Chromebooks to support 1:1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600" dirty="0" smtClean="0"/>
              <a:t>Upkeep and replacement of Smartboards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600" dirty="0" smtClean="0">
                <a:solidFill>
                  <a:srgbClr val="7E0000"/>
                </a:solidFill>
              </a:rPr>
              <a:t>New laptops for faculty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600" dirty="0" smtClean="0"/>
              <a:t>Upgrades to virtual server network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600" dirty="0" smtClean="0">
                <a:solidFill>
                  <a:srgbClr val="7E0000"/>
                </a:solidFill>
              </a:rPr>
              <a:t>Additional security cameras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600" dirty="0" smtClean="0"/>
              <a:t>Transition to Gmail</a:t>
            </a:r>
          </a:p>
          <a:p>
            <a:pPr lvl="1">
              <a:buFont typeface="Wingdings" panose="05000000000000000000" pitchFamily="2" charset="2"/>
              <a:buChar char="Ø"/>
            </a:pPr>
            <a:endParaRPr lang="en-US" dirty="0" smtClean="0"/>
          </a:p>
          <a:p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2" descr="https://lh6.googleusercontent.com/XKRrlRRkouNyBKaDZXCVwMSaXgiLQMHpSz1gRWgIL5v-iCVRVt-sKfUriin2yS_PLa1b_T4U1K3dODxaXHcpvncrdG8Ffa6ALQU4ya0QO6AwAo_ZwhTfG9I85-RcbbeMhUCTpmwJjrLwzrKYh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8719" y="399488"/>
            <a:ext cx="1309776" cy="11878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56470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4952" y="365125"/>
            <a:ext cx="9708848" cy="1325563"/>
          </a:xfrm>
        </p:spPr>
        <p:txBody>
          <a:bodyPr>
            <a:normAutofit/>
          </a:bodyPr>
          <a:lstStyle/>
          <a:p>
            <a:r>
              <a:rPr lang="en-US" sz="4800" b="1" dirty="0" smtClean="0"/>
              <a:t>What is the Local Tax Impact?</a:t>
            </a:r>
            <a:endParaRPr lang="en-US" sz="4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44953" y="1825625"/>
            <a:ext cx="7583024" cy="4749346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en-US" sz="4000" dirty="0" smtClean="0"/>
              <a:t>The local </a:t>
            </a:r>
            <a:r>
              <a:rPr lang="en-US" sz="4000" smtClean="0"/>
              <a:t>school tax</a:t>
            </a:r>
          </a:p>
          <a:p>
            <a:pPr marL="0" indent="0" algn="ctr">
              <a:buNone/>
            </a:pPr>
            <a:r>
              <a:rPr lang="en-US" sz="4000" smtClean="0"/>
              <a:t>will </a:t>
            </a:r>
            <a:r>
              <a:rPr lang="en-US" sz="4000" dirty="0" smtClean="0"/>
              <a:t>increase</a:t>
            </a:r>
          </a:p>
          <a:p>
            <a:pPr marL="0" indent="0" algn="ctr">
              <a:buNone/>
            </a:pPr>
            <a:r>
              <a:rPr lang="en-US" sz="4000" dirty="0" smtClean="0"/>
              <a:t>$168 </a:t>
            </a:r>
          </a:p>
          <a:p>
            <a:pPr marL="0" indent="0" algn="ctr">
              <a:buNone/>
            </a:pPr>
            <a:r>
              <a:rPr lang="en-US" sz="4000" dirty="0" smtClean="0"/>
              <a:t>for the 2018-19 school year</a:t>
            </a:r>
          </a:p>
          <a:p>
            <a:pPr marL="0" indent="0" algn="ctr">
              <a:buNone/>
            </a:pPr>
            <a:r>
              <a:rPr lang="en-US" sz="4000" dirty="0" smtClean="0"/>
              <a:t> on the average home</a:t>
            </a:r>
          </a:p>
          <a:p>
            <a:pPr marL="0" indent="0" algn="ctr">
              <a:buNone/>
            </a:pPr>
            <a:r>
              <a:rPr lang="en-US" sz="4000" dirty="0" smtClean="0"/>
              <a:t> assessed at $300,819.</a:t>
            </a:r>
          </a:p>
          <a:p>
            <a:pPr marL="0" indent="0">
              <a:buNone/>
            </a:pPr>
            <a:r>
              <a:rPr lang="en-US" dirty="0"/>
              <a:t> </a:t>
            </a:r>
            <a:endParaRPr lang="en-US" sz="2600" dirty="0"/>
          </a:p>
          <a:p>
            <a:pPr marL="0" indent="0" algn="ctr">
              <a:buNone/>
            </a:pPr>
            <a:r>
              <a:rPr lang="en-US" sz="2600" i="1" dirty="0" smtClean="0">
                <a:solidFill>
                  <a:srgbClr val="7E0000"/>
                </a:solidFill>
              </a:rPr>
              <a:t>“</a:t>
            </a:r>
            <a:r>
              <a:rPr lang="en-US" sz="2900" i="1" dirty="0" smtClean="0">
                <a:solidFill>
                  <a:srgbClr val="7E0000"/>
                </a:solidFill>
              </a:rPr>
              <a:t>Empowering all students to reach their potential.”</a:t>
            </a:r>
            <a:endParaRPr lang="en-US" sz="2900" dirty="0" smtClean="0">
              <a:solidFill>
                <a:srgbClr val="7E0000"/>
              </a:solidFill>
            </a:endParaRPr>
          </a:p>
          <a:p>
            <a:pPr marL="0" indent="0" algn="ctr">
              <a:buNone/>
            </a:pPr>
            <a:endParaRPr lang="en-US" sz="4000" dirty="0"/>
          </a:p>
        </p:txBody>
      </p:sp>
      <p:pic>
        <p:nvPicPr>
          <p:cNvPr id="4" name="Picture 2" descr="https://lh6.googleusercontent.com/XKRrlRRkouNyBKaDZXCVwMSaXgiLQMHpSz1gRWgIL5v-iCVRVt-sKfUriin2yS_PLa1b_T4U1K3dODxaXHcpvncrdG8Ffa6ALQU4ya0QO6AwAo_ZwhTfG9I85-RcbbeMhUCTpmwJjrLwzrKYh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8718" y="399488"/>
            <a:ext cx="1303973" cy="11825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01109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72342" y="365126"/>
            <a:ext cx="9481457" cy="1202418"/>
          </a:xfrm>
        </p:spPr>
        <p:txBody>
          <a:bodyPr>
            <a:normAutofit/>
          </a:bodyPr>
          <a:lstStyle/>
          <a:p>
            <a:r>
              <a:rPr lang="en-US" b="1" dirty="0" smtClean="0"/>
              <a:t>Budget Priorities for 2018-19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8800" y="1754154"/>
            <a:ext cx="9524999" cy="4469363"/>
          </a:xfrm>
        </p:spPr>
        <p:txBody>
          <a:bodyPr>
            <a:normAutofit fontScale="77500" lnSpcReduction="20000"/>
          </a:bodyPr>
          <a:lstStyle/>
          <a:p>
            <a:r>
              <a:rPr lang="en-US" sz="4100" dirty="0" smtClean="0"/>
              <a:t>Preserving small class size</a:t>
            </a:r>
          </a:p>
          <a:p>
            <a:r>
              <a:rPr lang="en-US" sz="4100" dirty="0" smtClean="0"/>
              <a:t>Expanding faculty to address student needs</a:t>
            </a:r>
          </a:p>
          <a:p>
            <a:r>
              <a:rPr lang="en-US" sz="4100" dirty="0" smtClean="0"/>
              <a:t>Increasing integration of technology</a:t>
            </a:r>
          </a:p>
          <a:p>
            <a:r>
              <a:rPr lang="en-US" sz="4100" dirty="0" smtClean="0"/>
              <a:t>Enhancing building and campus security</a:t>
            </a:r>
          </a:p>
          <a:p>
            <a:r>
              <a:rPr lang="en-US" sz="4100" dirty="0" smtClean="0"/>
              <a:t>Promoting the health and well being of both students and staff</a:t>
            </a:r>
          </a:p>
          <a:p>
            <a:r>
              <a:rPr lang="en-US" sz="4100" dirty="0" smtClean="0"/>
              <a:t>Ensuring academic growth for all students</a:t>
            </a:r>
          </a:p>
          <a:p>
            <a:endParaRPr lang="en-US" dirty="0" smtClean="0"/>
          </a:p>
          <a:p>
            <a:pPr marL="0" indent="0">
              <a:buNone/>
            </a:pPr>
            <a:r>
              <a:rPr lang="en-US" i="1" dirty="0" smtClean="0"/>
              <a:t>*Budget developed with input from faculty, administrative team and community stakeholders to support both existing programs and student needs as well as expand upon current curricular offerings.</a:t>
            </a:r>
            <a:endParaRPr lang="en-US" i="1" dirty="0"/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  <p:pic>
        <p:nvPicPr>
          <p:cNvPr id="6" name="Picture 2" descr="https://lh6.googleusercontent.com/XKRrlRRkouNyBKaDZXCVwMSaXgiLQMHpSz1gRWgIL5v-iCVRVt-sKfUriin2yS_PLa1b_T4U1K3dODxaXHcpvncrdG8Ffa6ALQU4ya0QO6AwAo_ZwhTfG9I85-RcbbeMhUCTpmwJjrLwzrKYh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4241" y="422752"/>
            <a:ext cx="1334558" cy="12103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2672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915" y="365123"/>
            <a:ext cx="9905999" cy="1666875"/>
          </a:xfrm>
        </p:spPr>
        <p:txBody>
          <a:bodyPr/>
          <a:lstStyle/>
          <a:p>
            <a:r>
              <a:rPr lang="en-US" b="1" dirty="0" smtClean="0"/>
              <a:t>Enrollment Projections for 2018-19</a:t>
            </a:r>
            <a:br>
              <a:rPr lang="en-US" b="1" dirty="0" smtClean="0"/>
            </a:br>
            <a:r>
              <a:rPr lang="en-US" b="1" dirty="0" smtClean="0"/>
              <a:t>Lincoln Elementary School</a:t>
            </a:r>
            <a:endParaRPr lang="en-US" b="1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05108026"/>
              </p:ext>
            </p:extLst>
          </p:nvPr>
        </p:nvGraphicFramePr>
        <p:xfrm>
          <a:off x="1670092" y="2678148"/>
          <a:ext cx="6636657" cy="30119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25044">
                  <a:extLst>
                    <a:ext uri="{9D8B030D-6E8A-4147-A177-3AD203B41FA5}">
                      <a16:colId xmlns="" xmlns:a16="http://schemas.microsoft.com/office/drawing/2014/main" val="2692885822"/>
                    </a:ext>
                  </a:extLst>
                </a:gridCol>
                <a:gridCol w="1919918">
                  <a:extLst>
                    <a:ext uri="{9D8B030D-6E8A-4147-A177-3AD203B41FA5}">
                      <a16:colId xmlns="" xmlns:a16="http://schemas.microsoft.com/office/drawing/2014/main" val="3577035086"/>
                    </a:ext>
                  </a:extLst>
                </a:gridCol>
                <a:gridCol w="1891695">
                  <a:extLst>
                    <a:ext uri="{9D8B030D-6E8A-4147-A177-3AD203B41FA5}">
                      <a16:colId xmlns="" xmlns:a16="http://schemas.microsoft.com/office/drawing/2014/main" val="4134220197"/>
                    </a:ext>
                  </a:extLst>
                </a:gridCol>
              </a:tblGrid>
              <a:tr h="416076">
                <a:tc>
                  <a:txBody>
                    <a:bodyPr/>
                    <a:lstStyle/>
                    <a:p>
                      <a:r>
                        <a:rPr lang="en-US" dirty="0" smtClean="0"/>
                        <a:t>Grade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Students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Class Size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7836979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Pre-K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12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9162784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Kindergarten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17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930250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r>
                        <a:rPr lang="en-US" baseline="30000" dirty="0" smtClean="0"/>
                        <a:t>st</a:t>
                      </a:r>
                      <a:r>
                        <a:rPr lang="en-US" dirty="0" smtClean="0"/>
                        <a:t> grade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18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557941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r>
                        <a:rPr lang="en-US" baseline="30000" dirty="0" smtClean="0"/>
                        <a:t>nd</a:t>
                      </a:r>
                      <a:r>
                        <a:rPr lang="en-US" dirty="0" smtClean="0"/>
                        <a:t> grade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4723872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r>
                        <a:rPr lang="en-US" baseline="30000" dirty="0" smtClean="0"/>
                        <a:t>rd</a:t>
                      </a:r>
                      <a:r>
                        <a:rPr lang="en-US" dirty="0" smtClean="0"/>
                        <a:t> grade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17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3557506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PALS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2833972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Multiple</a:t>
                      </a:r>
                      <a:r>
                        <a:rPr lang="en-US" baseline="0" dirty="0" smtClean="0"/>
                        <a:t> Disabilities (MD)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645401090"/>
                  </a:ext>
                </a:extLst>
              </a:tr>
            </a:tbl>
          </a:graphicData>
        </a:graphic>
      </p:graphicFrame>
      <p:pic>
        <p:nvPicPr>
          <p:cNvPr id="6" name="Picture 2" descr="https://lh6.googleusercontent.com/XKRrlRRkouNyBKaDZXCVwMSaXgiLQMHpSz1gRWgIL5v-iCVRVt-sKfUriin2yS_PLa1b_T4U1K3dODxaXHcpvncrdG8Ffa6ALQU4ya0QO6AwAo_ZwhTfG9I85-RcbbeMhUCTpmwJjrLwzrKYh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095" y="581953"/>
            <a:ext cx="1359820" cy="12332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9094573" y="3262185"/>
            <a:ext cx="2236573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*According to Center for Public Education, a class size of under 20 is optimal for supporting academic achievement on the elementary level.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832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7867" y="365125"/>
            <a:ext cx="9795932" cy="1666875"/>
          </a:xfrm>
        </p:spPr>
        <p:txBody>
          <a:bodyPr/>
          <a:lstStyle/>
          <a:p>
            <a:r>
              <a:rPr lang="en-US" b="1" dirty="0" smtClean="0"/>
              <a:t>Enrollment Projections for 2018-19</a:t>
            </a:r>
            <a:br>
              <a:rPr lang="en-US" b="1" dirty="0" smtClean="0"/>
            </a:br>
            <a:r>
              <a:rPr lang="en-US" b="1" dirty="0" smtClean="0"/>
              <a:t>Thomas Jefferson Middle School</a:t>
            </a:r>
            <a:endParaRPr lang="en-US" b="1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56601775"/>
              </p:ext>
            </p:extLst>
          </p:nvPr>
        </p:nvGraphicFramePr>
        <p:xfrm>
          <a:off x="1781302" y="2533136"/>
          <a:ext cx="6636657" cy="33149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25044">
                  <a:extLst>
                    <a:ext uri="{9D8B030D-6E8A-4147-A177-3AD203B41FA5}">
                      <a16:colId xmlns="" xmlns:a16="http://schemas.microsoft.com/office/drawing/2014/main" val="2692885822"/>
                    </a:ext>
                  </a:extLst>
                </a:gridCol>
                <a:gridCol w="1919918">
                  <a:extLst>
                    <a:ext uri="{9D8B030D-6E8A-4147-A177-3AD203B41FA5}">
                      <a16:colId xmlns="" xmlns:a16="http://schemas.microsoft.com/office/drawing/2014/main" val="3577035086"/>
                    </a:ext>
                  </a:extLst>
                </a:gridCol>
                <a:gridCol w="1891695">
                  <a:extLst>
                    <a:ext uri="{9D8B030D-6E8A-4147-A177-3AD203B41FA5}">
                      <a16:colId xmlns="" xmlns:a16="http://schemas.microsoft.com/office/drawing/2014/main" val="4134220197"/>
                    </a:ext>
                  </a:extLst>
                </a:gridCol>
              </a:tblGrid>
              <a:tr h="449877">
                <a:tc>
                  <a:txBody>
                    <a:bodyPr/>
                    <a:lstStyle/>
                    <a:p>
                      <a:r>
                        <a:rPr lang="en-US" dirty="0" smtClean="0"/>
                        <a:t>Grade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Students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Class Size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7836979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r>
                        <a:rPr lang="en-US" baseline="30000" dirty="0" smtClean="0"/>
                        <a:t>th</a:t>
                      </a:r>
                      <a:r>
                        <a:rPr lang="en-US" dirty="0" smtClean="0"/>
                        <a:t> grade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16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9162784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r>
                        <a:rPr lang="en-US" baseline="30000" dirty="0" smtClean="0"/>
                        <a:t>th</a:t>
                      </a:r>
                      <a:r>
                        <a:rPr lang="en-US" dirty="0" smtClean="0"/>
                        <a:t> grade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19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930250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6</a:t>
                      </a:r>
                      <a:r>
                        <a:rPr lang="en-US" baseline="30000" dirty="0" smtClean="0"/>
                        <a:t>th</a:t>
                      </a:r>
                      <a:r>
                        <a:rPr lang="en-US" dirty="0" smtClean="0"/>
                        <a:t> grade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25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557941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7</a:t>
                      </a:r>
                      <a:r>
                        <a:rPr lang="en-US" baseline="30000" dirty="0" smtClean="0"/>
                        <a:t>th</a:t>
                      </a:r>
                      <a:r>
                        <a:rPr lang="en-US" dirty="0" smtClean="0"/>
                        <a:t> grade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24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4723872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8</a:t>
                      </a:r>
                      <a:r>
                        <a:rPr lang="en-US" baseline="30000" dirty="0" smtClean="0"/>
                        <a:t>th</a:t>
                      </a:r>
                      <a:r>
                        <a:rPr lang="en-US" dirty="0" smtClean="0"/>
                        <a:t> grade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24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3557506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Multiple</a:t>
                      </a:r>
                      <a:r>
                        <a:rPr lang="en-US" baseline="0" dirty="0" smtClean="0"/>
                        <a:t> Disabled (MD)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2833972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Learning</a:t>
                      </a:r>
                      <a:r>
                        <a:rPr lang="en-US" baseline="0" dirty="0" smtClean="0"/>
                        <a:t>/Language Disabled (LLD)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645401090"/>
                  </a:ext>
                </a:extLst>
              </a:tr>
            </a:tbl>
          </a:graphicData>
        </a:graphic>
      </p:graphicFrame>
      <p:pic>
        <p:nvPicPr>
          <p:cNvPr id="6" name="Picture 2" descr="https://lh6.googleusercontent.com/XKRrlRRkouNyBKaDZXCVwMSaXgiLQMHpSz1gRWgIL5v-iCVRVt-sKfUriin2yS_PLa1b_T4U1K3dODxaXHcpvncrdG8Ffa6ALQU4ya0QO6AwAo_ZwhTfG9I85-RcbbeMhUCTpmwJjrLwzrKYh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360" y="483810"/>
            <a:ext cx="1434507" cy="1300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43838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904035" y="361840"/>
            <a:ext cx="9763246" cy="1125507"/>
          </a:xfrm>
        </p:spPr>
        <p:txBody>
          <a:bodyPr>
            <a:normAutofit/>
          </a:bodyPr>
          <a:lstStyle/>
          <a:p>
            <a:r>
              <a:rPr lang="en-US" sz="4800" b="1" dirty="0" smtClean="0"/>
              <a:t>Revenue Budget Comparison</a:t>
            </a:r>
            <a:endParaRPr lang="en-US" sz="4800" b="1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2607274" y="1617921"/>
            <a:ext cx="2434283" cy="803277"/>
          </a:xfrm>
        </p:spPr>
        <p:txBody>
          <a:bodyPr>
            <a:noAutofit/>
          </a:bodyPr>
          <a:lstStyle/>
          <a:p>
            <a:pPr algn="ctr"/>
            <a:r>
              <a:rPr lang="en-US" dirty="0" smtClean="0"/>
              <a:t>2017-18</a:t>
            </a:r>
          </a:p>
          <a:p>
            <a:pPr algn="ctr"/>
            <a:r>
              <a:rPr lang="en-US" dirty="0" smtClean="0"/>
              <a:t>$9,341,555</a:t>
            </a:r>
            <a:endParaRPr lang="en-US" dirty="0"/>
          </a:p>
        </p:txBody>
      </p:sp>
      <p:graphicFrame>
        <p:nvGraphicFramePr>
          <p:cNvPr id="10" name="Content Placeholder 9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4116314397"/>
              </p:ext>
            </p:extLst>
          </p:nvPr>
        </p:nvGraphicFramePr>
        <p:xfrm>
          <a:off x="1315616" y="2657964"/>
          <a:ext cx="4814596" cy="37103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>
          <a:xfrm>
            <a:off x="7302844" y="1383958"/>
            <a:ext cx="3686432" cy="1167814"/>
          </a:xfrm>
        </p:spPr>
        <p:txBody>
          <a:bodyPr>
            <a:normAutofit fontScale="25000" lnSpcReduction="20000"/>
          </a:bodyPr>
          <a:lstStyle/>
          <a:p>
            <a:pPr algn="ctr"/>
            <a:endParaRPr lang="en-US" sz="2800" dirty="0" smtClean="0"/>
          </a:p>
          <a:p>
            <a:pPr algn="ctr"/>
            <a:endParaRPr lang="en-US" sz="2900" dirty="0" smtClean="0"/>
          </a:p>
          <a:p>
            <a:pPr algn="ctr"/>
            <a:r>
              <a:rPr lang="en-US" sz="9600" dirty="0" smtClean="0"/>
              <a:t>2018-19</a:t>
            </a:r>
            <a:endParaRPr lang="en-US" sz="9600" dirty="0"/>
          </a:p>
          <a:p>
            <a:pPr algn="ctr"/>
            <a:r>
              <a:rPr lang="en-US" sz="9600" dirty="0" smtClean="0"/>
              <a:t>$9,699,727</a:t>
            </a:r>
            <a:endParaRPr lang="en-US" sz="9600" dirty="0"/>
          </a:p>
          <a:p>
            <a:pPr algn="ctr"/>
            <a:endParaRPr lang="en-US" sz="2900" dirty="0"/>
          </a:p>
        </p:txBody>
      </p:sp>
      <p:pic>
        <p:nvPicPr>
          <p:cNvPr id="9" name="Picture 2" descr="https://lh6.googleusercontent.com/XKRrlRRkouNyBKaDZXCVwMSaXgiLQMHpSz1gRWgIL5v-iCVRVt-sKfUriin2yS_PLa1b_T4U1K3dODxaXHcpvncrdG8Ffa6ALQU4ya0QO6AwAo_ZwhTfG9I85-RcbbeMhUCTpmwJjrLwzrKYh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6254" y="361840"/>
            <a:ext cx="1304081" cy="11826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17" name="Content Placeholder 16"/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2629492175"/>
              </p:ext>
            </p:extLst>
          </p:nvPr>
        </p:nvGraphicFramePr>
        <p:xfrm>
          <a:off x="6699379" y="2682172"/>
          <a:ext cx="4967902" cy="36669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591657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1635276" y="365125"/>
            <a:ext cx="9718524" cy="1325563"/>
          </a:xfrm>
        </p:spPr>
        <p:txBody>
          <a:bodyPr>
            <a:normAutofit/>
          </a:bodyPr>
          <a:lstStyle/>
          <a:p>
            <a:r>
              <a:rPr lang="en-US" sz="4800" b="1" dirty="0" smtClean="0"/>
              <a:t>Actual Per Pupil Cost Comparison</a:t>
            </a:r>
            <a:endParaRPr lang="en-US" sz="4800" b="1" dirty="0"/>
          </a:p>
        </p:txBody>
      </p:sp>
      <p:graphicFrame>
        <p:nvGraphicFramePr>
          <p:cNvPr id="15" name="Content Placeholder 1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17323876"/>
              </p:ext>
            </p:extLst>
          </p:nvPr>
        </p:nvGraphicFramePr>
        <p:xfrm>
          <a:off x="584887" y="1690688"/>
          <a:ext cx="11607114" cy="41993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9" name="Picture 2" descr="https://lh6.googleusercontent.com/XKRrlRRkouNyBKaDZXCVwMSaXgiLQMHpSz1gRWgIL5v-iCVRVt-sKfUriin2yS_PLa1b_T4U1K3dODxaXHcpvncrdG8Ffa6ALQU4ya0QO6AwAo_ZwhTfG9I85-RcbbeMhUCTpmwJjrLwzrKYh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1601" y="365125"/>
            <a:ext cx="1283675" cy="11641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864973" y="5947417"/>
            <a:ext cx="104888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7E0000"/>
                </a:solidFill>
              </a:rPr>
              <a:t>Always fiscally responsible, but looking to address new educational opportunities with the upcoming budget</a:t>
            </a:r>
            <a:r>
              <a:rPr lang="en-US" b="1" dirty="0" smtClean="0"/>
              <a:t>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74101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6504" y="365125"/>
            <a:ext cx="9867296" cy="1325563"/>
          </a:xfrm>
        </p:spPr>
        <p:txBody>
          <a:bodyPr>
            <a:normAutofit/>
          </a:bodyPr>
          <a:lstStyle/>
          <a:p>
            <a:r>
              <a:rPr lang="en-US" sz="4000" b="1" dirty="0" smtClean="0"/>
              <a:t>Cost Savings through Shared Services</a:t>
            </a:r>
            <a:br>
              <a:rPr lang="en-US" sz="4000" b="1" dirty="0" smtClean="0"/>
            </a:br>
            <a:r>
              <a:rPr lang="en-US" sz="4000" b="1" dirty="0" smtClean="0"/>
              <a:t>&amp; Always Evaluating New Cost Saving Measures</a:t>
            </a:r>
            <a:endParaRPr lang="en-US" sz="4000" b="1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838200" y="1825624"/>
            <a:ext cx="5181600" cy="4385705"/>
          </a:xfrm>
        </p:spPr>
        <p:txBody>
          <a:bodyPr>
            <a:normAutofit/>
          </a:bodyPr>
          <a:lstStyle/>
          <a:p>
            <a:r>
              <a:rPr lang="en-US" sz="2400" dirty="0" smtClean="0"/>
              <a:t>Morris Hills Regional School District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000" dirty="0" smtClean="0"/>
              <a:t>Child Study Team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000" dirty="0" smtClean="0"/>
              <a:t>Transportation Services</a:t>
            </a:r>
          </a:p>
          <a:p>
            <a:endParaRPr lang="en-US" sz="2400" dirty="0"/>
          </a:p>
          <a:p>
            <a:r>
              <a:rPr lang="en-US" sz="2400" dirty="0" smtClean="0"/>
              <a:t>Municipality</a:t>
            </a:r>
            <a:endParaRPr lang="en-US" sz="2400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000" dirty="0" smtClean="0"/>
              <a:t>Recreational Field Use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000" dirty="0" smtClean="0"/>
              <a:t>School Resource officers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000" dirty="0" smtClean="0"/>
              <a:t>Snow removal &amp; supplies</a:t>
            </a:r>
          </a:p>
          <a:p>
            <a:pPr marL="457200" lvl="1" indent="0">
              <a:buNone/>
            </a:pPr>
            <a:endParaRPr lang="en-US" sz="2000" dirty="0"/>
          </a:p>
          <a:p>
            <a:pPr marL="457200" lvl="1" indent="0">
              <a:buNone/>
            </a:pPr>
            <a:endParaRPr lang="en-US" sz="2000" dirty="0" smtClean="0"/>
          </a:p>
          <a:p>
            <a:pPr marL="457200" lvl="1" indent="0">
              <a:buNone/>
            </a:pPr>
            <a:r>
              <a:rPr lang="en-US" sz="2000" b="1" dirty="0" smtClean="0"/>
              <a:t>Approximate Savings per year:  $350,000</a:t>
            </a:r>
          </a:p>
          <a:p>
            <a:pPr marL="457200" lvl="1" indent="0">
              <a:buNone/>
            </a:pPr>
            <a:r>
              <a:rPr lang="en-US" sz="2000" b="1" dirty="0" smtClean="0"/>
              <a:t>Approximate Cumulative Savings: $1.2M+</a:t>
            </a:r>
            <a:endParaRPr lang="en-US" sz="2000" b="1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846108"/>
          </a:xfrm>
        </p:spPr>
        <p:txBody>
          <a:bodyPr>
            <a:normAutofit/>
          </a:bodyPr>
          <a:lstStyle/>
          <a:p>
            <a:r>
              <a:rPr lang="en-US" sz="2400" dirty="0" smtClean="0"/>
              <a:t>Morris County Educational Services &amp; Sussex Co-op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000" dirty="0" smtClean="0"/>
              <a:t>Transportation for out of district special education students</a:t>
            </a:r>
          </a:p>
          <a:p>
            <a:endParaRPr lang="en-US" sz="2400" dirty="0"/>
          </a:p>
          <a:p>
            <a:r>
              <a:rPr lang="en-US" sz="2400" dirty="0" smtClean="0"/>
              <a:t>ACES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000" dirty="0" smtClean="0"/>
              <a:t>Electricity &amp; Gas bills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000" dirty="0" smtClean="0"/>
              <a:t>E-rate for telecommunications</a:t>
            </a:r>
          </a:p>
          <a:p>
            <a:pPr marL="0" indent="0">
              <a:buNone/>
            </a:pPr>
            <a:endParaRPr lang="en-US" sz="2400" dirty="0" smtClean="0"/>
          </a:p>
          <a:p>
            <a:r>
              <a:rPr lang="en-US" sz="2400" dirty="0" smtClean="0"/>
              <a:t>Education Data Services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000" dirty="0" smtClean="0"/>
              <a:t>Purchasing of school supplies</a:t>
            </a:r>
          </a:p>
          <a:p>
            <a:pPr marL="0" indent="0" algn="ctr">
              <a:buNone/>
            </a:pPr>
            <a:endParaRPr lang="en-US" sz="2400" u="sng" dirty="0"/>
          </a:p>
        </p:txBody>
      </p:sp>
      <p:pic>
        <p:nvPicPr>
          <p:cNvPr id="4" name="Picture 2" descr="https://lh6.googleusercontent.com/XKRrlRRkouNyBKaDZXCVwMSaXgiLQMHpSz1gRWgIL5v-iCVRVt-sKfUriin2yS_PLa1b_T4U1K3dODxaXHcpvncrdG8Ffa6ALQU4ya0QO6AwAo_ZwhTfG9I85-RcbbeMhUCTpmwJjrLwzrKYh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549" y="409763"/>
            <a:ext cx="1363203" cy="12362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88905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7457" y="365126"/>
            <a:ext cx="9746343" cy="1197580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Staffing Needs </a:t>
            </a:r>
            <a:r>
              <a:rPr lang="en-US" b="1" dirty="0"/>
              <a:t>Addressed in Upcoming Budget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03010" y="1825624"/>
            <a:ext cx="9650790" cy="4700965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Staffing Needs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 smtClean="0">
                <a:solidFill>
                  <a:srgbClr val="7E0000"/>
                </a:solidFill>
              </a:rPr>
              <a:t>Additional Elementary teacher to cover enrollment needs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 smtClean="0">
                <a:solidFill>
                  <a:srgbClr val="7E0000"/>
                </a:solidFill>
              </a:rPr>
              <a:t>Newly created Guidance position for Lincoln Elementary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 smtClean="0">
                <a:solidFill>
                  <a:srgbClr val="7E0000"/>
                </a:solidFill>
              </a:rPr>
              <a:t>Additional staff to cover increased enrollment </a:t>
            </a:r>
            <a:r>
              <a:rPr lang="en-US" dirty="0">
                <a:solidFill>
                  <a:srgbClr val="7E0000"/>
                </a:solidFill>
              </a:rPr>
              <a:t>f</a:t>
            </a:r>
            <a:r>
              <a:rPr lang="en-US" dirty="0" smtClean="0">
                <a:solidFill>
                  <a:srgbClr val="7E0000"/>
                </a:solidFill>
              </a:rPr>
              <a:t>or ESL/ELL students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 smtClean="0">
                <a:solidFill>
                  <a:srgbClr val="7E0000"/>
                </a:solidFill>
              </a:rPr>
              <a:t>Class III Security officer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 smtClean="0">
                <a:solidFill>
                  <a:srgbClr val="7E0000"/>
                </a:solidFill>
              </a:rPr>
              <a:t>Anticipated increase for staff health benefits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 smtClean="0">
                <a:solidFill>
                  <a:srgbClr val="7E0000"/>
                </a:solidFill>
              </a:rPr>
              <a:t>Negotiated increase in staff salaries</a:t>
            </a:r>
          </a:p>
          <a:p>
            <a:pPr marL="0" indent="0">
              <a:buNone/>
            </a:pPr>
            <a:endParaRPr lang="en-US" sz="2400" dirty="0" smtClean="0">
              <a:solidFill>
                <a:srgbClr val="7E0000"/>
              </a:solidFill>
            </a:endParaRPr>
          </a:p>
          <a:p>
            <a:r>
              <a:rPr lang="en-US" sz="2600" dirty="0" smtClean="0"/>
              <a:t>Continuation of all Special Education Programs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 smtClean="0"/>
              <a:t>Ongoing reduction of out-of-district placements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 smtClean="0"/>
              <a:t>Increasing more tuition students when possible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 smtClean="0"/>
              <a:t>OT, PT and Speech therapies provided when eligible</a:t>
            </a:r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endParaRPr lang="en-US" sz="2400" dirty="0" smtClean="0">
              <a:solidFill>
                <a:srgbClr val="7E0000"/>
              </a:solidFill>
            </a:endParaRPr>
          </a:p>
          <a:p>
            <a:pPr marL="0" indent="0">
              <a:buNone/>
            </a:pPr>
            <a:endParaRPr lang="en-US" sz="2000" dirty="0" smtClean="0">
              <a:solidFill>
                <a:srgbClr val="7E0000"/>
              </a:solidFill>
            </a:endParaRPr>
          </a:p>
          <a:p>
            <a:endParaRPr lang="en-US" sz="2000" dirty="0">
              <a:solidFill>
                <a:srgbClr val="3E00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half" idx="4294967295"/>
          </p:nvPr>
        </p:nvSpPr>
        <p:spPr>
          <a:xfrm>
            <a:off x="8969829" y="1825625"/>
            <a:ext cx="3222171" cy="3365651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sz="2400" dirty="0" smtClean="0"/>
          </a:p>
        </p:txBody>
      </p:sp>
      <p:pic>
        <p:nvPicPr>
          <p:cNvPr id="4" name="Picture 2" descr="https://lh6.googleusercontent.com/XKRrlRRkouNyBKaDZXCVwMSaXgiLQMHpSz1gRWgIL5v-iCVRVt-sKfUriin2yS_PLa1b_T4U1K3dODxaXHcpvncrdG8Ffa6ALQU4ya0QO6AwAo_ZwhTfG9I85-RcbbeMhUCTpmwJjrLwzrKYh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4851" y="361710"/>
            <a:ext cx="1324291" cy="12009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19859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59466" y="344163"/>
            <a:ext cx="9797144" cy="1325563"/>
          </a:xfrm>
        </p:spPr>
        <p:txBody>
          <a:bodyPr/>
          <a:lstStyle/>
          <a:p>
            <a:r>
              <a:rPr lang="en-US" b="1" dirty="0" smtClean="0"/>
              <a:t>Programming Needs Addressed in Budget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59466" y="1825625"/>
            <a:ext cx="9694334" cy="4351338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Continuation of existing programs and ongoing updates of curricula and resources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 smtClean="0"/>
              <a:t>WIN (What I Need) Intervention Program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 smtClean="0"/>
              <a:t>Reader’s and Writer’s Workshop for K-6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 smtClean="0"/>
              <a:t>Phonics First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 smtClean="0"/>
              <a:t>Reading Recovery &amp; Leveled Literacy Intervention (LLI)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 smtClean="0"/>
              <a:t>Renaissance—STAR and Accelerated Reader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 smtClean="0"/>
              <a:t>IXL Diagnostic Tool &amp; Practice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 smtClean="0">
                <a:solidFill>
                  <a:srgbClr val="7E0000"/>
                </a:solidFill>
              </a:rPr>
              <a:t>New Math Series for K-5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 smtClean="0">
                <a:solidFill>
                  <a:srgbClr val="7E0000"/>
                </a:solidFill>
              </a:rPr>
              <a:t>Addition of Coding to Technology Curriculum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>
                <a:solidFill>
                  <a:srgbClr val="7E0000"/>
                </a:solidFill>
              </a:rPr>
              <a:t>Partnership with Junior Achievement for CID classes</a:t>
            </a:r>
            <a:endParaRPr lang="en-US" dirty="0" smtClean="0">
              <a:solidFill>
                <a:srgbClr val="7E0000"/>
              </a:solidFill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 smtClean="0">
                <a:solidFill>
                  <a:srgbClr val="7E0000"/>
                </a:solidFill>
              </a:rPr>
              <a:t>All Athletic offerings and clubs plus Return of Interscholastic Soccer</a:t>
            </a:r>
          </a:p>
          <a:p>
            <a:pPr marL="0" indent="0">
              <a:buNone/>
            </a:pPr>
            <a:endParaRPr lang="en-US" sz="2400" dirty="0"/>
          </a:p>
        </p:txBody>
      </p:sp>
      <p:pic>
        <p:nvPicPr>
          <p:cNvPr id="4" name="Picture 2" descr="https://lh6.googleusercontent.com/XKRrlRRkouNyBKaDZXCVwMSaXgiLQMHpSz1gRWgIL5v-iCVRVt-sKfUriin2yS_PLa1b_T4U1K3dODxaXHcpvncrdG8Ffa6ALQU4ya0QO6AwAo_ZwhTfG9I85-RcbbeMhUCTpmwJjrLwzrKYh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0727" y="414674"/>
            <a:ext cx="1267443" cy="11494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06134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931</TotalTime>
  <Words>561</Words>
  <Application>Microsoft Office PowerPoint</Application>
  <PresentationFormat>Widescreen</PresentationFormat>
  <Paragraphs>148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Wingdings</vt:lpstr>
      <vt:lpstr>Office Theme</vt:lpstr>
      <vt:lpstr>Rockaway Borough Board of Education Public Hearing for the  2018-19 School Budget</vt:lpstr>
      <vt:lpstr>Budget Priorities for 2018-19</vt:lpstr>
      <vt:lpstr>Enrollment Projections for 2018-19 Lincoln Elementary School</vt:lpstr>
      <vt:lpstr>Enrollment Projections for 2018-19 Thomas Jefferson Middle School</vt:lpstr>
      <vt:lpstr>Revenue Budget Comparison</vt:lpstr>
      <vt:lpstr>Actual Per Pupil Cost Comparison</vt:lpstr>
      <vt:lpstr>Cost Savings through Shared Services &amp; Always Evaluating New Cost Saving Measures</vt:lpstr>
      <vt:lpstr>Staffing Needs Addressed in Upcoming Budget</vt:lpstr>
      <vt:lpstr>Programming Needs Addressed in Budget</vt:lpstr>
      <vt:lpstr>Technology Concerns Addressed</vt:lpstr>
      <vt:lpstr>What is the Local Tax Impact?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Rockaway Borough Board of Education Public Hearing for the 2018-19  School Budget</dc:title>
  <dc:creator>Alpaugh, Phyllis</dc:creator>
  <cp:lastModifiedBy>William Stepka</cp:lastModifiedBy>
  <cp:revision>71</cp:revision>
  <cp:lastPrinted>2018-04-24T16:17:27Z</cp:lastPrinted>
  <dcterms:created xsi:type="dcterms:W3CDTF">2018-04-18T00:13:56Z</dcterms:created>
  <dcterms:modified xsi:type="dcterms:W3CDTF">2018-04-25T16:55:22Z</dcterms:modified>
</cp:coreProperties>
</file>