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4"/>
    <p:sldMasterId id="2147483674" r:id="rId5"/>
  </p:sldMasterIdLst>
  <p:notesMasterIdLst>
    <p:notesMasterId r:id="rId17"/>
  </p:notesMasterIdLst>
  <p:handoutMasterIdLst>
    <p:handoutMasterId r:id="rId18"/>
  </p:handoutMasterIdLst>
  <p:sldIdLst>
    <p:sldId id="259" r:id="rId6"/>
    <p:sldId id="261" r:id="rId7"/>
    <p:sldId id="262" r:id="rId8"/>
    <p:sldId id="263" r:id="rId9"/>
    <p:sldId id="265" r:id="rId10"/>
    <p:sldId id="266" r:id="rId11"/>
    <p:sldId id="269" r:id="rId12"/>
    <p:sldId id="271" r:id="rId13"/>
    <p:sldId id="272" r:id="rId14"/>
    <p:sldId id="274" r:id="rId15"/>
    <p:sldId id="275" r:id="rId16"/>
  </p:sldIdLst>
  <p:sldSz cx="9144000" cy="6858000" type="screen4x3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30113B-C0C7-4029-AED9-988E70B98BF9}">
  <a:tblStyle styleId="{F330113B-C0C7-4029-AED9-988E70B98B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6A5A5-1E7B-4296-8A2D-48071FB3EB6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19D3A0-7AB4-4EB8-8C1D-186B37A7343F}">
      <dgm:prSet/>
      <dgm:spPr/>
      <dgm:t>
        <a:bodyPr/>
        <a:lstStyle/>
        <a:p>
          <a:r>
            <a:rPr lang="en-US" b="0" i="0"/>
            <a:t>Our goal is to keep you informed, today and throughout the year, on the implementation of our redesign plan.</a:t>
          </a:r>
          <a:endParaRPr lang="en-US"/>
        </a:p>
      </dgm:t>
    </dgm:pt>
    <dgm:pt modelId="{68F77814-ACA4-4FF6-98DF-8C4DC5637422}" type="parTrans" cxnId="{74D2A6E5-1545-435F-B58C-DD6A5B319696}">
      <dgm:prSet/>
      <dgm:spPr/>
      <dgm:t>
        <a:bodyPr/>
        <a:lstStyle/>
        <a:p>
          <a:endParaRPr lang="en-US"/>
        </a:p>
      </dgm:t>
    </dgm:pt>
    <dgm:pt modelId="{5944E6AC-0348-478B-80F9-39978FFF46B9}" type="sibTrans" cxnId="{74D2A6E5-1545-435F-B58C-DD6A5B319696}">
      <dgm:prSet/>
      <dgm:spPr/>
      <dgm:t>
        <a:bodyPr/>
        <a:lstStyle/>
        <a:p>
          <a:endParaRPr lang="en-US"/>
        </a:p>
      </dgm:t>
    </dgm:pt>
    <dgm:pt modelId="{AB14BF64-8CFA-48EE-AA5F-BC58F6E26882}">
      <dgm:prSet/>
      <dgm:spPr/>
      <dgm:t>
        <a:bodyPr/>
        <a:lstStyle/>
        <a:p>
          <a:r>
            <a:rPr lang="en-US" b="0" i="0"/>
            <a:t>Today, we’ll provide information on: </a:t>
          </a:r>
          <a:endParaRPr lang="en-US"/>
        </a:p>
      </dgm:t>
    </dgm:pt>
    <dgm:pt modelId="{951DB936-53CF-4847-97FF-A3BCE5E50E79}" type="parTrans" cxnId="{42FFF6E2-E203-455B-856F-1F06C45CC440}">
      <dgm:prSet/>
      <dgm:spPr/>
      <dgm:t>
        <a:bodyPr/>
        <a:lstStyle/>
        <a:p>
          <a:endParaRPr lang="en-US"/>
        </a:p>
      </dgm:t>
    </dgm:pt>
    <dgm:pt modelId="{9FDEE662-B3E4-4C25-866D-8807A168A33A}" type="sibTrans" cxnId="{42FFF6E2-E203-455B-856F-1F06C45CC440}">
      <dgm:prSet/>
      <dgm:spPr/>
      <dgm:t>
        <a:bodyPr/>
        <a:lstStyle/>
        <a:p>
          <a:endParaRPr lang="en-US"/>
        </a:p>
      </dgm:t>
    </dgm:pt>
    <dgm:pt modelId="{2C500D65-35B9-49EB-8F81-C616CF1FA86D}">
      <dgm:prSet custT="1"/>
      <dgm:spPr/>
      <dgm:t>
        <a:bodyPr/>
        <a:lstStyle/>
        <a:p>
          <a:r>
            <a:rPr lang="en-US" sz="1800" b="0" i="0" dirty="0"/>
            <a:t>our school and student performance data that caused the department to identify our school as being in need of improvement; </a:t>
          </a:r>
          <a:endParaRPr lang="en-US" sz="1800" dirty="0"/>
        </a:p>
      </dgm:t>
    </dgm:pt>
    <dgm:pt modelId="{A0652483-41DE-4381-9890-56E1007EE58F}" type="parTrans" cxnId="{8A645247-49DE-4E29-8DD5-11C07799F12F}">
      <dgm:prSet/>
      <dgm:spPr/>
      <dgm:t>
        <a:bodyPr/>
        <a:lstStyle/>
        <a:p>
          <a:endParaRPr lang="en-US"/>
        </a:p>
      </dgm:t>
    </dgm:pt>
    <dgm:pt modelId="{72A0DFD5-9E7A-476E-9454-05C7C8CA2A0D}" type="sibTrans" cxnId="{8A645247-49DE-4E29-8DD5-11C07799F12F}">
      <dgm:prSet/>
      <dgm:spPr/>
      <dgm:t>
        <a:bodyPr/>
        <a:lstStyle/>
        <a:p>
          <a:endParaRPr lang="en-US"/>
        </a:p>
      </dgm:t>
    </dgm:pt>
    <dgm:pt modelId="{70364AC5-3AB7-4164-A946-26F5FDCA41CC}">
      <dgm:prSet custT="1"/>
      <dgm:spPr/>
      <dgm:t>
        <a:bodyPr/>
        <a:lstStyle/>
        <a:p>
          <a:r>
            <a:rPr lang="en-US" sz="1800" b="0" i="0" dirty="0"/>
            <a:t>overview of our redesign plan; </a:t>
          </a:r>
          <a:endParaRPr lang="en-US" sz="1800" dirty="0"/>
        </a:p>
      </dgm:t>
    </dgm:pt>
    <dgm:pt modelId="{DD70BCC9-8179-40E0-9B3F-99DD8632081B}" type="parTrans" cxnId="{1D66CEF6-A37F-42F4-8050-4BBAB5E0B507}">
      <dgm:prSet/>
      <dgm:spPr/>
      <dgm:t>
        <a:bodyPr/>
        <a:lstStyle/>
        <a:p>
          <a:endParaRPr lang="en-US"/>
        </a:p>
      </dgm:t>
    </dgm:pt>
    <dgm:pt modelId="{D2B94B35-DE1A-4E8B-9EAF-DE055391C323}" type="sibTrans" cxnId="{1D66CEF6-A37F-42F4-8050-4BBAB5E0B507}">
      <dgm:prSet/>
      <dgm:spPr/>
      <dgm:t>
        <a:bodyPr/>
        <a:lstStyle/>
        <a:p>
          <a:endParaRPr lang="en-US"/>
        </a:p>
      </dgm:t>
    </dgm:pt>
    <dgm:pt modelId="{5BE62663-D2E1-4EE4-B578-A87A6D0E2AD8}">
      <dgm:prSet custT="1"/>
      <dgm:spPr/>
      <dgm:t>
        <a:bodyPr/>
        <a:lstStyle/>
        <a:p>
          <a:r>
            <a:rPr lang="en-US" sz="1800" b="0" i="0" dirty="0"/>
            <a:t>timelines for implementation of our plan and attainment of performance goals; and </a:t>
          </a:r>
          <a:endParaRPr lang="en-US" sz="1800" dirty="0"/>
        </a:p>
      </dgm:t>
    </dgm:pt>
    <dgm:pt modelId="{0C435EEF-9CB1-42B2-B6BE-6B4101ED29AD}" type="parTrans" cxnId="{3D475304-32C4-4483-8345-B8EF82EC420A}">
      <dgm:prSet/>
      <dgm:spPr/>
      <dgm:t>
        <a:bodyPr/>
        <a:lstStyle/>
        <a:p>
          <a:endParaRPr lang="en-US"/>
        </a:p>
      </dgm:t>
    </dgm:pt>
    <dgm:pt modelId="{680D44FC-7E4C-4FB8-A783-E82B7AA76CE3}" type="sibTrans" cxnId="{3D475304-32C4-4483-8345-B8EF82EC420A}">
      <dgm:prSet/>
      <dgm:spPr/>
      <dgm:t>
        <a:bodyPr/>
        <a:lstStyle/>
        <a:p>
          <a:endParaRPr lang="en-US"/>
        </a:p>
      </dgm:t>
    </dgm:pt>
    <dgm:pt modelId="{28637E9B-F6B8-4A4D-B7B0-D910F5D12299}">
      <dgm:prSet custT="1"/>
      <dgm:spPr/>
      <dgm:t>
        <a:bodyPr/>
        <a:lstStyle/>
        <a:p>
          <a:r>
            <a:rPr lang="en-US" sz="1800" b="0" i="0" dirty="0"/>
            <a:t>implications of our plan for students, families, and educators.</a:t>
          </a:r>
          <a:br>
            <a:rPr lang="en-US" sz="1700" b="0" i="0" dirty="0"/>
          </a:br>
          <a:endParaRPr lang="en-US" sz="1700" dirty="0"/>
        </a:p>
      </dgm:t>
    </dgm:pt>
    <dgm:pt modelId="{61964B02-47D0-46BF-94BF-27066F546388}" type="parTrans" cxnId="{CA87DD25-F6D3-4471-B2DF-DDB172B2CCDE}">
      <dgm:prSet/>
      <dgm:spPr/>
      <dgm:t>
        <a:bodyPr/>
        <a:lstStyle/>
        <a:p>
          <a:endParaRPr lang="en-US"/>
        </a:p>
      </dgm:t>
    </dgm:pt>
    <dgm:pt modelId="{949888CA-7B8D-4695-B50D-E29690B15CED}" type="sibTrans" cxnId="{CA87DD25-F6D3-4471-B2DF-DDB172B2CCDE}">
      <dgm:prSet/>
      <dgm:spPr/>
      <dgm:t>
        <a:bodyPr/>
        <a:lstStyle/>
        <a:p>
          <a:endParaRPr lang="en-US"/>
        </a:p>
      </dgm:t>
    </dgm:pt>
    <dgm:pt modelId="{63F189F3-0BAC-4B00-9343-CBF94E2565CF}" type="pres">
      <dgm:prSet presAssocID="{9946A5A5-1E7B-4296-8A2D-48071FB3EB67}" presName="linear" presStyleCnt="0">
        <dgm:presLayoutVars>
          <dgm:animLvl val="lvl"/>
          <dgm:resizeHandles val="exact"/>
        </dgm:presLayoutVars>
      </dgm:prSet>
      <dgm:spPr/>
    </dgm:pt>
    <dgm:pt modelId="{5B3CB298-B6C5-45C0-87EC-060A6EF252F7}" type="pres">
      <dgm:prSet presAssocID="{8919D3A0-7AB4-4EB8-8C1D-186B37A7343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F3D228F-7DF7-4695-9239-448318BEFBFA}" type="pres">
      <dgm:prSet presAssocID="{5944E6AC-0348-478B-80F9-39978FFF46B9}" presName="spacer" presStyleCnt="0"/>
      <dgm:spPr/>
    </dgm:pt>
    <dgm:pt modelId="{7E2CF324-C935-4ACF-83C1-FF4BA3091A36}" type="pres">
      <dgm:prSet presAssocID="{AB14BF64-8CFA-48EE-AA5F-BC58F6E2688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9620331-CEFC-4C23-86A5-3A3C52615CC8}" type="pres">
      <dgm:prSet presAssocID="{AB14BF64-8CFA-48EE-AA5F-BC58F6E2688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6E19F01-8AB2-4516-B46C-70A48F072182}" type="presOf" srcId="{28637E9B-F6B8-4A4D-B7B0-D910F5D12299}" destId="{E9620331-CEFC-4C23-86A5-3A3C52615CC8}" srcOrd="0" destOrd="3" presId="urn:microsoft.com/office/officeart/2005/8/layout/vList2"/>
    <dgm:cxn modelId="{3D475304-32C4-4483-8345-B8EF82EC420A}" srcId="{AB14BF64-8CFA-48EE-AA5F-BC58F6E26882}" destId="{5BE62663-D2E1-4EE4-B578-A87A6D0E2AD8}" srcOrd="2" destOrd="0" parTransId="{0C435EEF-9CB1-42B2-B6BE-6B4101ED29AD}" sibTransId="{680D44FC-7E4C-4FB8-A783-E82B7AA76CE3}"/>
    <dgm:cxn modelId="{E7559121-661E-42CC-99D9-BEB0E41FA5B2}" type="presOf" srcId="{AB14BF64-8CFA-48EE-AA5F-BC58F6E26882}" destId="{7E2CF324-C935-4ACF-83C1-FF4BA3091A36}" srcOrd="0" destOrd="0" presId="urn:microsoft.com/office/officeart/2005/8/layout/vList2"/>
    <dgm:cxn modelId="{CA87DD25-F6D3-4471-B2DF-DDB172B2CCDE}" srcId="{AB14BF64-8CFA-48EE-AA5F-BC58F6E26882}" destId="{28637E9B-F6B8-4A4D-B7B0-D910F5D12299}" srcOrd="3" destOrd="0" parTransId="{61964B02-47D0-46BF-94BF-27066F546388}" sibTransId="{949888CA-7B8D-4695-B50D-E29690B15CED}"/>
    <dgm:cxn modelId="{8A645247-49DE-4E29-8DD5-11C07799F12F}" srcId="{AB14BF64-8CFA-48EE-AA5F-BC58F6E26882}" destId="{2C500D65-35B9-49EB-8F81-C616CF1FA86D}" srcOrd="0" destOrd="0" parTransId="{A0652483-41DE-4381-9890-56E1007EE58F}" sibTransId="{72A0DFD5-9E7A-476E-9454-05C7C8CA2A0D}"/>
    <dgm:cxn modelId="{5173C969-584B-4BEB-98A4-6074F1557239}" type="presOf" srcId="{70364AC5-3AB7-4164-A946-26F5FDCA41CC}" destId="{E9620331-CEFC-4C23-86A5-3A3C52615CC8}" srcOrd="0" destOrd="1" presId="urn:microsoft.com/office/officeart/2005/8/layout/vList2"/>
    <dgm:cxn modelId="{8D079F85-D559-4F5B-9751-BDD4B5612800}" type="presOf" srcId="{8919D3A0-7AB4-4EB8-8C1D-186B37A7343F}" destId="{5B3CB298-B6C5-45C0-87EC-060A6EF252F7}" srcOrd="0" destOrd="0" presId="urn:microsoft.com/office/officeart/2005/8/layout/vList2"/>
    <dgm:cxn modelId="{1151ADBA-01DC-486A-9EF4-1FF128A56DAA}" type="presOf" srcId="{9946A5A5-1E7B-4296-8A2D-48071FB3EB67}" destId="{63F189F3-0BAC-4B00-9343-CBF94E2565CF}" srcOrd="0" destOrd="0" presId="urn:microsoft.com/office/officeart/2005/8/layout/vList2"/>
    <dgm:cxn modelId="{C46900E1-385A-458E-BB0F-DF1A9725B1FC}" type="presOf" srcId="{5BE62663-D2E1-4EE4-B578-A87A6D0E2AD8}" destId="{E9620331-CEFC-4C23-86A5-3A3C52615CC8}" srcOrd="0" destOrd="2" presId="urn:microsoft.com/office/officeart/2005/8/layout/vList2"/>
    <dgm:cxn modelId="{42FFF6E2-E203-455B-856F-1F06C45CC440}" srcId="{9946A5A5-1E7B-4296-8A2D-48071FB3EB67}" destId="{AB14BF64-8CFA-48EE-AA5F-BC58F6E26882}" srcOrd="1" destOrd="0" parTransId="{951DB936-53CF-4847-97FF-A3BCE5E50E79}" sibTransId="{9FDEE662-B3E4-4C25-866D-8807A168A33A}"/>
    <dgm:cxn modelId="{74D2A6E5-1545-435F-B58C-DD6A5B319696}" srcId="{9946A5A5-1E7B-4296-8A2D-48071FB3EB67}" destId="{8919D3A0-7AB4-4EB8-8C1D-186B37A7343F}" srcOrd="0" destOrd="0" parTransId="{68F77814-ACA4-4FF6-98DF-8C4DC5637422}" sibTransId="{5944E6AC-0348-478B-80F9-39978FFF46B9}"/>
    <dgm:cxn modelId="{1D66CEF6-A37F-42F4-8050-4BBAB5E0B507}" srcId="{AB14BF64-8CFA-48EE-AA5F-BC58F6E26882}" destId="{70364AC5-3AB7-4164-A946-26F5FDCA41CC}" srcOrd="1" destOrd="0" parTransId="{DD70BCC9-8179-40E0-9B3F-99DD8632081B}" sibTransId="{D2B94B35-DE1A-4E8B-9EAF-DE055391C323}"/>
    <dgm:cxn modelId="{F0BE51FF-43FE-4A35-88E5-3A969CCD0860}" type="presOf" srcId="{2C500D65-35B9-49EB-8F81-C616CF1FA86D}" destId="{E9620331-CEFC-4C23-86A5-3A3C52615CC8}" srcOrd="0" destOrd="0" presId="urn:microsoft.com/office/officeart/2005/8/layout/vList2"/>
    <dgm:cxn modelId="{81819479-4796-4004-9297-0000E882FF3F}" type="presParOf" srcId="{63F189F3-0BAC-4B00-9343-CBF94E2565CF}" destId="{5B3CB298-B6C5-45C0-87EC-060A6EF252F7}" srcOrd="0" destOrd="0" presId="urn:microsoft.com/office/officeart/2005/8/layout/vList2"/>
    <dgm:cxn modelId="{4DFDAB8B-B1EE-4D80-8C55-EC8F4C1F321E}" type="presParOf" srcId="{63F189F3-0BAC-4B00-9343-CBF94E2565CF}" destId="{0F3D228F-7DF7-4695-9239-448318BEFBFA}" srcOrd="1" destOrd="0" presId="urn:microsoft.com/office/officeart/2005/8/layout/vList2"/>
    <dgm:cxn modelId="{CF853203-81EC-4BBD-BADF-4C7EB0E7F4CF}" type="presParOf" srcId="{63F189F3-0BAC-4B00-9343-CBF94E2565CF}" destId="{7E2CF324-C935-4ACF-83C1-FF4BA3091A36}" srcOrd="2" destOrd="0" presId="urn:microsoft.com/office/officeart/2005/8/layout/vList2"/>
    <dgm:cxn modelId="{C4B1555D-7B97-43AB-B3EB-CB993BE75DEA}" type="presParOf" srcId="{63F189F3-0BAC-4B00-9343-CBF94E2565CF}" destId="{E9620331-CEFC-4C23-86A5-3A3C52615CC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CB298-B6C5-45C0-87EC-060A6EF252F7}">
      <dsp:nvSpPr>
        <dsp:cNvPr id="0" name=""/>
        <dsp:cNvSpPr/>
      </dsp:nvSpPr>
      <dsp:spPr>
        <a:xfrm>
          <a:off x="0" y="321588"/>
          <a:ext cx="4435656" cy="113256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Our goal is to keep you informed, today and throughout the year, on the implementation of our redesign plan.</a:t>
          </a:r>
          <a:endParaRPr lang="en-US" sz="2200" kern="1200"/>
        </a:p>
      </dsp:txBody>
      <dsp:txXfrm>
        <a:off x="55287" y="376875"/>
        <a:ext cx="4325082" cy="1021986"/>
      </dsp:txXfrm>
    </dsp:sp>
    <dsp:sp modelId="{7E2CF324-C935-4ACF-83C1-FF4BA3091A36}">
      <dsp:nvSpPr>
        <dsp:cNvPr id="0" name=""/>
        <dsp:cNvSpPr/>
      </dsp:nvSpPr>
      <dsp:spPr>
        <a:xfrm>
          <a:off x="0" y="1517508"/>
          <a:ext cx="4435656" cy="113256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Today, we’ll provide information on: </a:t>
          </a:r>
          <a:endParaRPr lang="en-US" sz="2200" kern="1200"/>
        </a:p>
      </dsp:txBody>
      <dsp:txXfrm>
        <a:off x="55287" y="1572795"/>
        <a:ext cx="4325082" cy="1021986"/>
      </dsp:txXfrm>
    </dsp:sp>
    <dsp:sp modelId="{E9620331-CEFC-4C23-86A5-3A3C52615CC8}">
      <dsp:nvSpPr>
        <dsp:cNvPr id="0" name=""/>
        <dsp:cNvSpPr/>
      </dsp:nvSpPr>
      <dsp:spPr>
        <a:xfrm>
          <a:off x="0" y="2650068"/>
          <a:ext cx="4435656" cy="227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83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dirty="0"/>
            <a:t>our school and student performance data that caused the department to identify our school as being in need of improvement;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dirty="0"/>
            <a:t>overview of our redesign plan;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dirty="0"/>
            <a:t>timelines for implementation of our plan and attainment of performance goals; and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dirty="0"/>
            <a:t>implications of our plan for students, families, and educators.</a:t>
          </a:r>
          <a:br>
            <a:rPr lang="en-US" sz="1700" b="0" i="0" kern="1200" dirty="0"/>
          </a:br>
          <a:endParaRPr lang="en-US" sz="1700" kern="1200" dirty="0"/>
        </a:p>
      </dsp:txBody>
      <dsp:txXfrm>
        <a:off x="0" y="2650068"/>
        <a:ext cx="4435656" cy="2277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E99A9-F362-4C81-96CB-8DEB26E762DD}" type="datetimeFigureOut">
              <a:rPr lang="en-US" smtClean="0"/>
              <a:t>1/1/21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A6348-384E-425B-AE1E-8870A1302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77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36682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40106cb42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g40106cb428_0_22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40106cb428_0_22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3516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0106cb428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0106cb428_0_142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40106cb428_0_142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7929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0106cb428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0106cb428_0_151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40106cb428_0_151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69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0106cb42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0106cb428_0_34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40106cb428_0_34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083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0106cb42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0106cb428_0_41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40106cb428_0_41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5171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0106cb42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0106cb428_0_48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40106cb428_0_48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461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0106cb42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0106cb428_0_61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40106cb428_0_61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9222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0106cb42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0106cb428_0_69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40106cb428_0_69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7446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0106cb42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0106cb428_0_10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40106cb428_0_103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1490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0106cb428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0106cb428_0_117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40106cb428_0_117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605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0106cb42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0106cb428_0_126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40106cb428_0_126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074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7010400" y="65532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199" cy="510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1000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217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173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54227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75897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6796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93235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56172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36651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49319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827575" y="2265800"/>
            <a:ext cx="75303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46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52400" y="1524000"/>
            <a:ext cx="88392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6800850" y="6400800"/>
            <a:ext cx="2229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464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30593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2624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51003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7096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58292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68031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100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8839199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7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lagarde@stmaryk12.ne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stmaryk12.net/mcjh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diagramData" Target="../diagrams/data1.xml"/><Relationship Id="rId5" Type="http://schemas.openxmlformats.org/officeDocument/2006/relationships/image" Target="../media/image14.png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8BABCA7-C1E0-41BA-A822-5F61251A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E5D6EB5-6FDB-477A-98F5-7409CD537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618" cy="6872226"/>
            <a:chOff x="0" y="0"/>
            <a:chExt cx="12188825" cy="6872226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5BB75167-5757-4E5F-869B-5A350BF43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8338DAE-FFCB-472B-A9EE-77E42FDBD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2B2E0A0-4D94-4C05-97C1-32B5D88A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A91E75C9-3350-4F0B-993E-89D3DBD76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2019298" y="1871131"/>
            <a:ext cx="5111752" cy="155786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Morgan City Junior High School -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SCHOOL REDESIGN 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January 4, 2021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89FB2CC-C7A1-4A53-A088-636FB487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6717675" y="5037663"/>
            <a:ext cx="413375" cy="2794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 defTabSz="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A8A8A"/>
              </a:buClr>
              <a:buFont typeface="Calibri"/>
              <a:buNone/>
            </a:pP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title" idx="4294967295"/>
          </p:nvPr>
        </p:nvSpPr>
        <p:spPr>
          <a:xfrm>
            <a:off x="0" y="-19050"/>
            <a:ext cx="914400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Working Together for School Improvement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1234800" y="1377950"/>
            <a:ext cx="6674400" cy="41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We are committed to providing families with meaningful, two-way communication about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Morgan City Junior High School’s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plan and your child’s academic progress throughout the year.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Here are ways we can partner to meet our plan’s goals: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Communicate with us: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Contact your child’s teacher or principal with questions about your child’s progress, learning needs, or school events/programs through TEAMS, MCJHS website, MCJHS Facebook page and email.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Support learning at home: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Visit our Parent Command Center, your child’s Team page, and attend any upcoming virtual parent workshops to learn more about supporting your child’s learning at home.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title" idx="4294967295"/>
          </p:nvPr>
        </p:nvSpPr>
        <p:spPr>
          <a:xfrm>
            <a:off x="0" y="-19050"/>
            <a:ext cx="9144000" cy="15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Any questions, please contact me and Thank you.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7"/>
          <p:cNvSpPr txBox="1"/>
          <p:nvPr/>
        </p:nvSpPr>
        <p:spPr>
          <a:xfrm>
            <a:off x="577350" y="1555100"/>
            <a:ext cx="7989300" cy="41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Principal’s Contact Information</a:t>
            </a:r>
          </a:p>
          <a:p>
            <a:pPr marL="285750" lvl="0" indent="-285750" rtl="0"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msouth@stmaryk12.net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rtl="0"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985-384-5922</a:t>
            </a:r>
          </a:p>
          <a:p>
            <a:pPr marL="285750" lvl="0" indent="-285750" rtl="0"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www.stmaryk12.net/mcjhs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D6E5E839-040E-4D3E-B50A-8D803DFE4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FF3F4B4-A2E6-47B5-92FB-37BEEAFA4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4294967295"/>
          </p:nvPr>
        </p:nvSpPr>
        <p:spPr>
          <a:xfrm>
            <a:off x="480060" y="635508"/>
            <a:ext cx="2515852" cy="558698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Aft>
                <a:spcPts val="0"/>
              </a:spcAft>
            </a:pPr>
            <a:r>
              <a:rPr lang="en-US" sz="4200">
                <a:solidFill>
                  <a:schemeClr val="tx2"/>
                </a:solidFill>
                <a:sym typeface="Calibri"/>
              </a:rPr>
              <a:t>Welcome Morgan City Junior High School Tiger Families!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D124D17-3A82-47D5-80C1-F990ABB1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0561" y="469900"/>
            <a:ext cx="4937237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4213353" y="954756"/>
            <a:ext cx="4209962" cy="485388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171450" lvl="0" indent="-381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Here at Morgan City Junior High School, our students are just as capable as any students across the US. </a:t>
            </a:r>
            <a:b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b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Every day, we are committed to ensuring that our students have the opportunity to grow and thrive so they can reach their potential. </a:t>
            </a:r>
            <a:b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b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 do this, we have a plan in place to ensure every teacher is prepared to provide every student what they need to be successful. </a:t>
            </a:r>
            <a:br>
              <a:rPr lang="en-US" sz="19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en-US" sz="19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8100528" y="5875868"/>
            <a:ext cx="407022" cy="2794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 defTabSz="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pPr lvl="0" indent="0" defTabSz="45720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A8A8A"/>
                </a:buClr>
                <a:buFont typeface="Calibri"/>
                <a:buNone/>
              </a:pPr>
              <a:t>2</a:t>
            </a:fld>
            <a:endParaRPr lang="en-US" sz="800" b="0" i="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B4A78C8-C0E0-45DA-BC2C-2C8D4153B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743" y="635508"/>
            <a:ext cx="469087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294967295"/>
          </p:nvPr>
        </p:nvSpPr>
        <p:spPr>
          <a:xfrm>
            <a:off x="603315" y="796374"/>
            <a:ext cx="7937369" cy="8800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lnSpc>
                <a:spcPct val="90000"/>
              </a:lnSpc>
              <a:spcAft>
                <a:spcPts val="0"/>
              </a:spcAft>
            </a:pPr>
            <a:r>
              <a:rPr lang="en-US" sz="3400">
                <a:solidFill>
                  <a:srgbClr val="FFFFFF"/>
                </a:solidFill>
                <a:sym typeface="Calibri"/>
              </a:rPr>
              <a:t>Creating a Redesign Plan for Improvement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971550" y="2612256"/>
            <a:ext cx="7200897" cy="326361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92500" lnSpcReduction="20000"/>
          </a:bodyPr>
          <a:lstStyle/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Therefore, as required by state and federal laws and regulations, we submitted a redesign plan to the Louisiana Department of Education in the winter of 2018 to support our school’s improvement. </a:t>
            </a: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We received approval of this plan from the Department in spring of 2018. </a:t>
            </a: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The key components of our plan that will lead to school improvement include: </a:t>
            </a:r>
          </a:p>
          <a:p>
            <a:pPr marL="457200" lvl="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an improved, standards-aligned curriculum for students that meets the criteria to be the highest rated curriculum in the state</a:t>
            </a:r>
          </a:p>
          <a:p>
            <a:pPr marL="457200" lvl="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training for our teachers on the use of this curriculum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7765425" y="5969000"/>
            <a:ext cx="407023" cy="2794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 defTabSz="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 lvl="0" indent="0" defTabSz="45720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A8A8A"/>
                </a:buClr>
                <a:buFont typeface="Calibri"/>
                <a:buNone/>
              </a:pPr>
              <a:t>3</a:t>
            </a:fld>
            <a:endParaRPr lang="en-US" sz="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1" name="Picture 101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13" name="Straight Connector 103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05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07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88"/>
            <a:ext cx="2867411" cy="588329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Google Shape;89;p15"/>
          <p:cNvSpPr txBox="1">
            <a:spLocks noGrp="1"/>
          </p:cNvSpPr>
          <p:nvPr>
            <p:ph type="title" idx="4294967295"/>
          </p:nvPr>
        </p:nvSpPr>
        <p:spPr>
          <a:xfrm>
            <a:off x="791699" y="1055077"/>
            <a:ext cx="1899682" cy="479457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lnSpc>
                <a:spcPct val="90000"/>
              </a:lnSpc>
              <a:spcAft>
                <a:spcPts val="0"/>
              </a:spcAft>
            </a:pPr>
            <a:r>
              <a:rPr lang="en-US" sz="2400" dirty="0">
                <a:solidFill>
                  <a:srgbClr val="262626"/>
                </a:solidFill>
                <a:sym typeface="Calibri"/>
              </a:rPr>
              <a:t>Commitment to Morgan City Junior High School Families</a:t>
            </a:r>
          </a:p>
        </p:txBody>
      </p: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039" y="-2"/>
            <a:ext cx="5654961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287222" y="6379383"/>
            <a:ext cx="407023" cy="2794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 defTabSz="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 lvl="0" indent="0" defTabSz="45720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A8A8A"/>
                </a:buClr>
                <a:buFont typeface="Calibri"/>
                <a:buNone/>
              </a:pPr>
              <a:t>4</a:t>
            </a:fld>
            <a:endParaRPr lang="en-US" sz="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3" name="Google Shape;90;p15">
            <a:extLst>
              <a:ext uri="{FF2B5EF4-FFF2-40B4-BE49-F238E27FC236}">
                <a16:creationId xmlns:a16="http://schemas.microsoft.com/office/drawing/2014/main" id="{DF778930-D547-4AAE-BAB2-67DF3B9CC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355981"/>
              </p:ext>
            </p:extLst>
          </p:nvPr>
        </p:nvGraphicFramePr>
        <p:xfrm>
          <a:off x="4102554" y="804670"/>
          <a:ext cx="4435656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title" idx="4294967295"/>
          </p:nvPr>
        </p:nvSpPr>
        <p:spPr>
          <a:xfrm>
            <a:off x="0" y="-19050"/>
            <a:ext cx="914400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School Performance: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Three Year Trend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185250" y="1514842"/>
            <a:ext cx="87735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How have we performed over time? 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br>
              <a:rPr lang="en-US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50850B7-3490-49B3-A518-FBB8A687A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704670"/>
              </p:ext>
            </p:extLst>
          </p:nvPr>
        </p:nvGraphicFramePr>
        <p:xfrm>
          <a:off x="1524000" y="2345866"/>
          <a:ext cx="6096000" cy="2926080"/>
        </p:xfrm>
        <a:graphic>
          <a:graphicData uri="http://schemas.openxmlformats.org/drawingml/2006/table">
            <a:tbl>
              <a:tblPr firstRow="1" bandRow="1">
                <a:tableStyleId>{F330113B-C0C7-4029-AED9-988E70B98BF9}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3853552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966659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68206430"/>
                    </a:ext>
                  </a:extLst>
                </a:gridCol>
              </a:tblGrid>
              <a:tr h="3771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School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Letter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927587"/>
                  </a:ext>
                </a:extLst>
              </a:tr>
              <a:tr h="3771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2016-2017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77.4 (Old Scale)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 (Old Scale)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549418"/>
                  </a:ext>
                </a:extLst>
              </a:tr>
              <a:tr h="3771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116836"/>
                  </a:ext>
                </a:extLst>
              </a:tr>
              <a:tr h="3771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2018-2019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8748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4294967295"/>
          </p:nvPr>
        </p:nvSpPr>
        <p:spPr>
          <a:xfrm>
            <a:off x="0" y="-19050"/>
            <a:ext cx="914400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School Performance: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Understanding LEAP Achievement Levels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612175" y="1569025"/>
            <a:ext cx="80769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LEAP 2025 is divided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five levels of achievement.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Our goal is for every student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reach at least “Mastery” which signals readiness for the next grade level. 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1106863" y="2879625"/>
            <a:ext cx="7087500" cy="222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2150138" y="3200100"/>
            <a:ext cx="216900" cy="224400"/>
          </a:xfrm>
          <a:prstGeom prst="ellipse">
            <a:avLst/>
          </a:prstGeom>
          <a:solidFill>
            <a:srgbClr val="4BACC6">
              <a:alpha val="61890"/>
            </a:srgbClr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2156088" y="3525163"/>
            <a:ext cx="216900" cy="224400"/>
          </a:xfrm>
          <a:prstGeom prst="ellipse">
            <a:avLst/>
          </a:prstGeom>
          <a:solidFill>
            <a:srgbClr val="00FF00">
              <a:alpha val="41130"/>
            </a:srgbClr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2156088" y="3854400"/>
            <a:ext cx="216900" cy="224400"/>
          </a:xfrm>
          <a:prstGeom prst="ellipse">
            <a:avLst/>
          </a:prstGeom>
          <a:solidFill>
            <a:srgbClr val="FFFF00">
              <a:alpha val="61130"/>
            </a:srgbClr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2156088" y="4183613"/>
            <a:ext cx="216900" cy="224400"/>
          </a:xfrm>
          <a:prstGeom prst="ellipse">
            <a:avLst/>
          </a:prstGeom>
          <a:solidFill>
            <a:srgbClr val="BF6F02">
              <a:alpha val="49590"/>
            </a:srgbClr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2156088" y="4507500"/>
            <a:ext cx="216900" cy="224400"/>
          </a:xfrm>
          <a:prstGeom prst="ellipse">
            <a:avLst/>
          </a:prstGeom>
          <a:solidFill>
            <a:srgbClr val="FF0000">
              <a:alpha val="38050"/>
            </a:srgbClr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22" name="Google Shape;122;p18"/>
          <p:cNvGraphicFramePr/>
          <p:nvPr/>
        </p:nvGraphicFramePr>
        <p:xfrm>
          <a:off x="949638" y="3092175"/>
          <a:ext cx="6990750" cy="1706850"/>
        </p:xfrm>
        <a:graphic>
          <a:graphicData uri="http://schemas.openxmlformats.org/drawingml/2006/table">
            <a:tbl>
              <a:tblPr>
                <a:noFill/>
                <a:tableStyleId>{F330113B-C0C7-4029-AED9-988E70B98BF9}</a:tableStyleId>
              </a:tblPr>
              <a:tblGrid>
                <a:gridCol w="204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7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LEVEL  5</a:t>
                      </a:r>
                      <a:endParaRPr sz="16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LEVEL  4</a:t>
                      </a:r>
                      <a:endParaRPr sz="16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LEVEL  3</a:t>
                      </a:r>
                      <a:endParaRPr sz="16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LEVEL  2</a:t>
                      </a:r>
                      <a:endParaRPr sz="16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LEVEL  1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ADVANCED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MASTERY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BASIC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APPROACHING BASIC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UNSATISFACTORY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Exceeded Expectations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 Expectations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Approached Expectations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Partially Met Expectations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Did Not Meet Expectations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 idx="4294967295"/>
          </p:nvPr>
        </p:nvSpPr>
        <p:spPr>
          <a:xfrm>
            <a:off x="0" y="-19050"/>
            <a:ext cx="914400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School Performance: </a:t>
            </a:r>
            <a:br>
              <a:rPr lang="en-US" sz="2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LEAP Trends Over Time with Specific Groups of Students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185238" y="1508333"/>
            <a:ext cx="8773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have we prepared specific groups of students to master grade-level content? </a:t>
            </a:r>
            <a:endParaRPr sz="1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2" name="Google Shape;152;p21"/>
          <p:cNvGraphicFramePr/>
          <p:nvPr>
            <p:extLst>
              <p:ext uri="{D42A27DB-BD31-4B8C-83A1-F6EECF244321}">
                <p14:modId xmlns:p14="http://schemas.microsoft.com/office/powerpoint/2010/main" val="2409620166"/>
              </p:ext>
            </p:extLst>
          </p:nvPr>
        </p:nvGraphicFramePr>
        <p:xfrm>
          <a:off x="662730" y="2535326"/>
          <a:ext cx="7860485" cy="3447380"/>
        </p:xfrm>
        <a:graphic>
          <a:graphicData uri="http://schemas.openxmlformats.org/drawingml/2006/table">
            <a:tbl>
              <a:tblPr>
                <a:noFill/>
                <a:tableStyleId>{F330113B-C0C7-4029-AED9-988E70B98BF9}</a:tableStyleId>
              </a:tblPr>
              <a:tblGrid>
                <a:gridCol w="225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912">
                  <a:extLst>
                    <a:ext uri="{9D8B030D-6E8A-4147-A177-3AD203B41FA5}">
                      <a16:colId xmlns:a16="http://schemas.microsoft.com/office/drawing/2014/main" val="2756270300"/>
                    </a:ext>
                  </a:extLst>
                </a:gridCol>
                <a:gridCol w="1765882">
                  <a:extLst>
                    <a:ext uri="{9D8B030D-6E8A-4147-A177-3AD203B41FA5}">
                      <a16:colId xmlns:a16="http://schemas.microsoft.com/office/drawing/2014/main" val="26378086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Subgroup - % Mastery and Above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2016-2017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2017-2018</a:t>
                      </a:r>
                      <a:endParaRPr lang="en-US" dirty="0"/>
                    </a:p>
                  </a:txBody>
                  <a:tcPr marL="91425" marR="91425" marT="121900" marB="121900"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2018-2019</a:t>
                      </a:r>
                      <a:endParaRPr lang="en-US" dirty="0"/>
                    </a:p>
                  </a:txBody>
                  <a:tcPr marL="91425" marR="91425" marT="121900" marB="121900"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Economically Disadvantaged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68.8 C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67.2 C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121900" marB="121900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70.3 C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121900" marB="121900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89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African American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59.7 D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58.3 D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61.7 C</a:t>
                      </a:r>
                    </a:p>
                  </a:txBody>
                  <a:tcPr marL="91425" marR="91425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72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Students with Disabilities</a:t>
                      </a:r>
                      <a:endParaRPr lang="en-US" dirty="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33.4 F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43.1 F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46.8 F</a:t>
                      </a:r>
                    </a:p>
                  </a:txBody>
                  <a:tcPr marL="91425" marR="91425" marT="121900" marB="121900"/>
                </a:tc>
                <a:extLst>
                  <a:ext uri="{0D108BD9-81ED-4DB2-BD59-A6C34878D82A}">
                    <a16:rowId xmlns:a16="http://schemas.microsoft.com/office/drawing/2014/main" val="1863398157"/>
                  </a:ext>
                </a:extLst>
              </a:tr>
              <a:tr h="52489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English Learners</a:t>
                      </a:r>
                      <a:endParaRPr lang="en-US" dirty="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39.6 F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48.8 F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59.2 D</a:t>
                      </a:r>
                    </a:p>
                  </a:txBody>
                  <a:tcPr marL="91425" marR="91425" marT="121900" marB="121900"/>
                </a:tc>
                <a:extLst>
                  <a:ext uri="{0D108BD9-81ED-4DB2-BD59-A6C34878D82A}">
                    <a16:rowId xmlns:a16="http://schemas.microsoft.com/office/drawing/2014/main" val="103896559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110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2" name="Rectangle 112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53" name="Straight Connector 116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54" name="Rectangle 118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120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Google Shape;169;p23"/>
          <p:cNvSpPr txBox="1">
            <a:spLocks noGrp="1"/>
          </p:cNvSpPr>
          <p:nvPr>
            <p:ph type="title" idx="4294967295"/>
          </p:nvPr>
        </p:nvSpPr>
        <p:spPr>
          <a:xfrm>
            <a:off x="603315" y="796374"/>
            <a:ext cx="7937369" cy="8800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lnSpc>
                <a:spcPct val="90000"/>
              </a:lnSpc>
              <a:spcAft>
                <a:spcPts val="0"/>
              </a:spcAft>
            </a:pPr>
            <a:r>
              <a:rPr lang="en-US" sz="3100" dirty="0">
                <a:solidFill>
                  <a:srgbClr val="FFFFFF"/>
                </a:solidFill>
                <a:sym typeface="Calibri"/>
              </a:rPr>
              <a:t>2020-2021 School Redesign Goals and Priorities</a:t>
            </a:r>
          </a:p>
        </p:txBody>
      </p:sp>
      <p:sp>
        <p:nvSpPr>
          <p:cNvPr id="256" name="Rectangle 122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7" name="Rectangle 124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Google Shape;166;p23"/>
          <p:cNvSpPr txBox="1"/>
          <p:nvPr/>
        </p:nvSpPr>
        <p:spPr>
          <a:xfrm>
            <a:off x="971550" y="2612256"/>
            <a:ext cx="7200897" cy="326361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marR="0" lvl="0" indent="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Given the data we’ve shared, Morgan City Junior High School</a:t>
            </a:r>
            <a:r>
              <a:rPr lang="en-US" sz="20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 is focused on the following priorities for the 2020-2021 school year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:</a:t>
            </a:r>
            <a:endParaRPr lang="en-US" sz="2000" b="0" i="0" u="none" strike="noStrike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444500" lvl="0" indent="-3302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Using Tier I 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c</a:t>
            </a:r>
            <a:r>
              <a:rPr lang="en-US" sz="20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u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rriculum in the subject areas where it is available.</a:t>
            </a:r>
          </a:p>
          <a:p>
            <a:pPr marL="444500" lvl="0" indent="-3302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Providing Tier I curriculum to help our EL population be able to read and understand in English proficiently.  </a:t>
            </a:r>
            <a:r>
              <a:rPr lang="en-US" sz="20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</a:p>
          <a:p>
            <a:pPr marL="444500" lvl="0" indent="-3302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Providing Tier I curriculum in our special services and ELA classes to increase reading levels and therefore increase comprehension in all content areas.</a:t>
            </a:r>
            <a:endPara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0" name="Google Shape;170;p23"/>
          <p:cNvSpPr txBox="1">
            <a:spLocks noGrp="1"/>
          </p:cNvSpPr>
          <p:nvPr>
            <p:ph type="sldNum" idx="12"/>
          </p:nvPr>
        </p:nvSpPr>
        <p:spPr>
          <a:xfrm>
            <a:off x="7765425" y="5969000"/>
            <a:ext cx="407023" cy="2794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 defTabSz="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 lvl="0" indent="0" defTabSz="45720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A8A8A"/>
                </a:buClr>
                <a:buFont typeface="Calibri"/>
                <a:buNone/>
              </a:pPr>
              <a:t>8</a:t>
            </a:fld>
            <a:endParaRPr lang="en-US" sz="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 121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07" name="Straight Connector 186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Rectangle 18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19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19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6" name="Google Shape;176;p24"/>
          <p:cNvSpPr txBox="1">
            <a:spLocks noGrp="1"/>
          </p:cNvSpPr>
          <p:nvPr>
            <p:ph type="title" idx="4294967295"/>
          </p:nvPr>
        </p:nvSpPr>
        <p:spPr>
          <a:xfrm>
            <a:off x="696855" y="972766"/>
            <a:ext cx="2423158" cy="125486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lvl="0" indent="0">
              <a:spcAft>
                <a:spcPts val="0"/>
              </a:spcAft>
            </a:pPr>
            <a:r>
              <a:rPr lang="en-US" sz="2800" dirty="0">
                <a:solidFill>
                  <a:srgbClr val="262626"/>
                </a:solidFill>
                <a:sym typeface="Calibri"/>
              </a:rPr>
              <a:t>Redesign Plan Implementation Timeline </a:t>
            </a:r>
          </a:p>
        </p:txBody>
      </p:sp>
      <p:sp>
        <p:nvSpPr>
          <p:cNvPr id="177" name="Google Shape;177;p24"/>
          <p:cNvSpPr txBox="1"/>
          <p:nvPr/>
        </p:nvSpPr>
        <p:spPr>
          <a:xfrm>
            <a:off x="696855" y="2430471"/>
            <a:ext cx="2126598" cy="3552039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kern="1200" dirty="0">
                <a:solidFill>
                  <a:srgbClr val="262626"/>
                </a:solidFill>
                <a:latin typeface="+mn-lt"/>
                <a:ea typeface="+mn-ea"/>
                <a:cs typeface="+mn-cs"/>
                <a:sym typeface="Calibri"/>
              </a:rPr>
              <a:t>Here is our timeline for attaining the goals outlined in our school’s redesign plan.</a:t>
            </a:r>
          </a:p>
          <a:p>
            <a:pPr marL="0" lvl="0" indent="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600" kern="1200" dirty="0">
              <a:solidFill>
                <a:srgbClr val="262626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 useBgFill="1">
        <p:nvSpPr>
          <p:cNvPr id="211" name="Rectangle 19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Google Shape;181;p24"/>
          <p:cNvSpPr txBox="1">
            <a:spLocks noGrp="1"/>
          </p:cNvSpPr>
          <p:nvPr>
            <p:ph type="sldNum" idx="12"/>
          </p:nvPr>
        </p:nvSpPr>
        <p:spPr>
          <a:xfrm>
            <a:off x="8287222" y="6379383"/>
            <a:ext cx="407023" cy="2794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A8A8A"/>
                </a:buClr>
                <a:buFont typeface="Calibri"/>
                <a:buNone/>
              </a:pPr>
              <a:t>9</a:t>
            </a:fld>
            <a:endParaRPr lang="en-US" sz="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78" name="Google Shape;178;p24"/>
          <p:cNvGraphicFramePr/>
          <p:nvPr>
            <p:extLst>
              <p:ext uri="{D42A27DB-BD31-4B8C-83A1-F6EECF244321}">
                <p14:modId xmlns:p14="http://schemas.microsoft.com/office/powerpoint/2010/main" val="2416878253"/>
              </p:ext>
            </p:extLst>
          </p:nvPr>
        </p:nvGraphicFramePr>
        <p:xfrm>
          <a:off x="4076932" y="198783"/>
          <a:ext cx="4573531" cy="4515390"/>
        </p:xfrm>
        <a:graphic>
          <a:graphicData uri="http://schemas.openxmlformats.org/drawingml/2006/table">
            <a:tbl>
              <a:tblPr>
                <a:noFill/>
                <a:tableStyleId>{F330113B-C0C7-4029-AED9-988E70B98BF9}</a:tableStyleId>
              </a:tblPr>
              <a:tblGrid>
                <a:gridCol w="1451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2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58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Timeframe</a:t>
                      </a:r>
                    </a:p>
                  </a:txBody>
                  <a:tcPr marL="80950" marR="80950" marT="107933" marB="107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Activity</a:t>
                      </a:r>
                    </a:p>
                  </a:txBody>
                  <a:tcPr marL="80950" marR="80950" marT="107933" marB="107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65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Spring-Summer 2018</a:t>
                      </a:r>
                    </a:p>
                  </a:txBody>
                  <a:tcPr marL="80950" marR="80950" marT="107933" marB="107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Learned about UIR (Urgent Intervention Required) status and implications; received test scores.</a:t>
                      </a:r>
                    </a:p>
                  </a:txBody>
                  <a:tcPr marL="80950" marR="80950" marT="107933" marB="107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2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Fall 2018</a:t>
                      </a:r>
                    </a:p>
                  </a:txBody>
                  <a:tcPr marL="80950" marR="80950" marT="107933" marB="107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 IRLA program for EL population and begin professional development opportunities for teachers with classroom coach and school board program managers.</a:t>
                      </a:r>
                    </a:p>
                  </a:txBody>
                  <a:tcPr marL="80950" marR="80950" marT="107933" marB="107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994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Spring 2019</a:t>
                      </a:r>
                    </a:p>
                  </a:txBody>
                  <a:tcPr marL="80950" marR="80950" marT="107933" marB="107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Learn about continued UIR status and professional development; testing takes place.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lang="en-US" sz="16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0950" marR="80950" marT="107933" marB="10793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397DA1-4C03-491B-AF5F-5896C9B0B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913223"/>
              </p:ext>
            </p:extLst>
          </p:nvPr>
        </p:nvGraphicFramePr>
        <p:xfrm>
          <a:off x="4091426" y="4714173"/>
          <a:ext cx="4535739" cy="2520614"/>
        </p:xfrm>
        <a:graphic>
          <a:graphicData uri="http://schemas.openxmlformats.org/drawingml/2006/table">
            <a:tbl>
              <a:tblPr/>
              <a:tblGrid>
                <a:gridCol w="1444487">
                  <a:extLst>
                    <a:ext uri="{9D8B030D-6E8A-4147-A177-3AD203B41FA5}">
                      <a16:colId xmlns:a16="http://schemas.microsoft.com/office/drawing/2014/main" val="1749735901"/>
                    </a:ext>
                  </a:extLst>
                </a:gridCol>
                <a:gridCol w="3091252">
                  <a:extLst>
                    <a:ext uri="{9D8B030D-6E8A-4147-A177-3AD203B41FA5}">
                      <a16:colId xmlns:a16="http://schemas.microsoft.com/office/drawing/2014/main" val="1563063958"/>
                    </a:ext>
                  </a:extLst>
                </a:gridCol>
              </a:tblGrid>
              <a:tr h="25206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Spring-Summer 2020</a:t>
                      </a:r>
                    </a:p>
                    <a:p>
                      <a:endParaRPr lang="en-US" sz="1600" dirty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Spring 2021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Testing cancelled due to Covid19 for Spring 2020.</a:t>
                      </a:r>
                    </a:p>
                    <a:p>
                      <a:endParaRPr lang="en-US" sz="1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Continued Professional Development for UIR/Independent Reading Level Assessment /Virtual classes; testing takes place.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2825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uisiana Believ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111176A9C4CA4E892C6A2CEABDEBEA" ma:contentTypeVersion="12" ma:contentTypeDescription="Create a new document." ma:contentTypeScope="" ma:versionID="1c675e38c5c3857b5ef55a64b862171c">
  <xsd:schema xmlns:xsd="http://www.w3.org/2001/XMLSchema" xmlns:xs="http://www.w3.org/2001/XMLSchema" xmlns:p="http://schemas.microsoft.com/office/2006/metadata/properties" xmlns:ns3="e20adaed-bd6d-4501-8707-a18fd8744fa9" xmlns:ns4="fef7c83f-499a-477f-ad08-0df7f250882b" targetNamespace="http://schemas.microsoft.com/office/2006/metadata/properties" ma:root="true" ma:fieldsID="3c3daff9556bbf25699407810e3c0aa5" ns3:_="" ns4:_="">
    <xsd:import namespace="e20adaed-bd6d-4501-8707-a18fd8744fa9"/>
    <xsd:import namespace="fef7c83f-499a-477f-ad08-0df7f250882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adaed-bd6d-4501-8707-a18fd8744fa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7c83f-499a-477f-ad08-0df7f25088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9EAACF-B36A-498D-8AC2-C85ABA35F6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0adaed-bd6d-4501-8707-a18fd8744fa9"/>
    <ds:schemaRef ds:uri="fef7c83f-499a-477f-ad08-0df7f25088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BFFA43-A644-4F55-A4C8-5CDCCE59C2A6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fef7c83f-499a-477f-ad08-0df7f250882b"/>
    <ds:schemaRef ds:uri="e20adaed-bd6d-4501-8707-a18fd8744fa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E21C194-3AA1-422D-8C0F-161CF24639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826</Words>
  <Application>Microsoft Macintosh PowerPoint</Application>
  <PresentationFormat>On-screen Show (4:3)</PresentationFormat>
  <Paragraphs>134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Louisiana Believes</vt:lpstr>
      <vt:lpstr>Organic</vt:lpstr>
      <vt:lpstr>Morgan City Junior High School - SCHOOL REDESIGN  January 4, 2021</vt:lpstr>
      <vt:lpstr>Welcome Morgan City Junior High School Tiger Families!</vt:lpstr>
      <vt:lpstr>Creating a Redesign Plan for Improvement</vt:lpstr>
      <vt:lpstr>Commitment to Morgan City Junior High School Families</vt:lpstr>
      <vt:lpstr> School Performance:  Three Year Trend</vt:lpstr>
      <vt:lpstr> School Performance:  Understanding LEAP Achievement Levels</vt:lpstr>
      <vt:lpstr> School Performance:  LEAP Trends Over Time with Specific Groups of Students</vt:lpstr>
      <vt:lpstr>2020-2021 School Redesign Goals and Priorities</vt:lpstr>
      <vt:lpstr>Redesign Plan Implementation Timeline </vt:lpstr>
      <vt:lpstr> Working Together for School Improvement</vt:lpstr>
      <vt:lpstr> Any questions, please contact me and 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Morgan City Junior High School REDESIGN FAMILY MEETING November 19, 2019</dc:title>
  <dc:creator>Lagarde, Carmen</dc:creator>
  <cp:lastModifiedBy>Williams, Therra</cp:lastModifiedBy>
  <cp:revision>11</cp:revision>
  <dcterms:created xsi:type="dcterms:W3CDTF">2019-11-15T17:35:51Z</dcterms:created>
  <dcterms:modified xsi:type="dcterms:W3CDTF">2021-01-02T04:18:19Z</dcterms:modified>
</cp:coreProperties>
</file>