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CEBE9E7-2DCC-4C4E-912E-69ACF4652F48}">
  <a:tblStyle styleId="{0CEBE9E7-2DCC-4C4E-912E-69ACF4652F4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269d7eaa40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269d7eaa40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Amy will open.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a01169cf2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a01169cf2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8b74c3fc00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8b74c3fc00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a01169cf2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a01169cf2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8b74c3fc0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8b74c3fc0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9bcac1bba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9bcac1bba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8b74c3fc0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8b74c3fc00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269d7eaa4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269d7eaa4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1f0113542d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1f0113542d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Amy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a0529700e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a0529700e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Amy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8b74c3fc0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8b74c3fc0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8b74c3fc0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8b74c3fc0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8b74c3fc0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8b74c3fc0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8b74c3fc00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8b74c3fc00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800"/>
              <a:buNone/>
              <a:defRPr sz="2800">
                <a:solidFill>
                  <a:srgbClr val="CC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bpts.or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bloomboard.com/program/nbct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bpts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bpts.org/wp-content/uploads/2021/05/Certification-Areas-1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subTitle" idx="1"/>
          </p:nvPr>
        </p:nvSpPr>
        <p:spPr>
          <a:xfrm>
            <a:off x="311700" y="38628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latin typeface="Times New Roman"/>
                <a:ea typeface="Times New Roman"/>
                <a:cs typeface="Times New Roman"/>
                <a:sym typeface="Times New Roman"/>
              </a:rPr>
              <a:t>Teacher Incentive Allotment and National Board Certification</a:t>
            </a:r>
            <a:endParaRPr b="1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20" b="1"/>
              <a:t>Additional Information</a:t>
            </a:r>
            <a:endParaRPr sz="2720" b="1"/>
          </a:p>
        </p:txBody>
      </p:sp>
      <p:sp>
        <p:nvSpPr>
          <p:cNvPr id="118" name="Google Shape;118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700"/>
              <a:buChar char="●"/>
            </a:pPr>
            <a:r>
              <a:rPr lang="en" sz="1700">
                <a:solidFill>
                  <a:srgbClr val="404040"/>
                </a:solidFill>
              </a:rPr>
              <a:t>Completing the certification may take anywhere from one to five years, depending on the approach you take</a:t>
            </a:r>
            <a:endParaRPr sz="1700">
              <a:solidFill>
                <a:srgbClr val="404040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700"/>
              <a:buChar char="●"/>
            </a:pPr>
            <a:r>
              <a:rPr lang="en" sz="1700">
                <a:solidFill>
                  <a:srgbClr val="404040"/>
                </a:solidFill>
              </a:rPr>
              <a:t>The following rules apply:</a:t>
            </a:r>
            <a:endParaRPr sz="1700">
              <a:solidFill>
                <a:srgbClr val="404040"/>
              </a:solidFill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700"/>
              <a:buChar char="○"/>
            </a:pPr>
            <a:r>
              <a:rPr lang="en" sz="1700">
                <a:solidFill>
                  <a:srgbClr val="404040"/>
                </a:solidFill>
              </a:rPr>
              <a:t>You must attempt each of the four components within the first three years of your candidacy.</a:t>
            </a:r>
            <a:endParaRPr sz="1700">
              <a:solidFill>
                <a:srgbClr val="404040"/>
              </a:solidFill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700"/>
              <a:buChar char="○"/>
            </a:pPr>
            <a:r>
              <a:rPr lang="en" sz="1700">
                <a:solidFill>
                  <a:srgbClr val="404040"/>
                </a:solidFill>
              </a:rPr>
              <a:t>You have a five-year window to achieve certification.</a:t>
            </a:r>
            <a:endParaRPr sz="1700">
              <a:solidFill>
                <a:srgbClr val="404040"/>
              </a:solidFill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700"/>
              <a:buChar char="○"/>
            </a:pPr>
            <a:r>
              <a:rPr lang="en" sz="1700">
                <a:solidFill>
                  <a:srgbClr val="404040"/>
                </a:solidFill>
              </a:rPr>
              <a:t>Components must be completed during the assessment cycle in which they are purchased.</a:t>
            </a:r>
            <a:endParaRPr sz="1700">
              <a:solidFill>
                <a:srgbClr val="404040"/>
              </a:solidFill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700"/>
              <a:buChar char="○"/>
            </a:pPr>
            <a:r>
              <a:rPr lang="en" sz="1700">
                <a:solidFill>
                  <a:srgbClr val="404040"/>
                </a:solidFill>
              </a:rPr>
              <a:t>You have up to two retake attempts for each component. Each retake requires additional fee.</a:t>
            </a:r>
            <a:endParaRPr sz="1700">
              <a:solidFill>
                <a:srgbClr val="40404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>
            <a:spLocks noGrp="1"/>
          </p:cNvSpPr>
          <p:nvPr>
            <p:ph type="title"/>
          </p:nvPr>
        </p:nvSpPr>
        <p:spPr>
          <a:xfrm>
            <a:off x="311700" y="2618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11" b="1"/>
              <a:t>Fees and Reimbursement</a:t>
            </a:r>
            <a:endParaRPr sz="2711" b="1"/>
          </a:p>
        </p:txBody>
      </p:sp>
      <p:sp>
        <p:nvSpPr>
          <p:cNvPr id="124" name="Google Shape;124;p24"/>
          <p:cNvSpPr txBox="1"/>
          <p:nvPr/>
        </p:nvSpPr>
        <p:spPr>
          <a:xfrm>
            <a:off x="404450" y="877600"/>
            <a:ext cx="7997700" cy="39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</a:rPr>
              <a:t>The teacher seeking the National Board Certification will pay the </a:t>
            </a:r>
            <a:r>
              <a:rPr lang="en" sz="1700" b="1">
                <a:solidFill>
                  <a:srgbClr val="434343"/>
                </a:solidFill>
              </a:rPr>
              <a:t>registration fee</a:t>
            </a:r>
            <a:r>
              <a:rPr lang="en" sz="1700">
                <a:solidFill>
                  <a:srgbClr val="434343"/>
                </a:solidFill>
              </a:rPr>
              <a:t>. </a:t>
            </a:r>
            <a:endParaRPr sz="17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</a:rPr>
              <a:t>FISD, within their current budget, will pay the component fees upfront for a cohort of 10 teachers. The Fredericksburg Education Foundation will also pay the $3000 fee, per teacher, for BloomBoard services for this cohort. </a:t>
            </a:r>
            <a:r>
              <a:rPr lang="en" sz="1700" u="sng">
                <a:solidFill>
                  <a:srgbClr val="434343"/>
                </a:solidFill>
              </a:rPr>
              <a:t>An application process will be used for the cohort - coming January.</a:t>
            </a:r>
            <a:endParaRPr sz="1700" u="sng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u="sng">
                <a:solidFill>
                  <a:srgbClr val="434343"/>
                </a:solidFill>
              </a:rPr>
              <a:t>Fees:</a:t>
            </a:r>
            <a:endParaRPr sz="1700" u="sng">
              <a:solidFill>
                <a:srgbClr val="434343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Char char="●"/>
            </a:pPr>
            <a:r>
              <a:rPr lang="en" sz="1700" b="1">
                <a:solidFill>
                  <a:srgbClr val="434343"/>
                </a:solidFill>
              </a:rPr>
              <a:t>Registration fee: $75</a:t>
            </a:r>
            <a:r>
              <a:rPr lang="en" sz="1700">
                <a:solidFill>
                  <a:srgbClr val="434343"/>
                </a:solidFill>
              </a:rPr>
              <a:t> (does not qualify for reimbursement)</a:t>
            </a:r>
            <a:endParaRPr sz="1700">
              <a:solidFill>
                <a:srgbClr val="434343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Char char="●"/>
            </a:pPr>
            <a:r>
              <a:rPr lang="en" sz="1700">
                <a:solidFill>
                  <a:srgbClr val="434343"/>
                </a:solidFill>
              </a:rPr>
              <a:t>Components 1-4: $475 each (qualifies for reimbursement, able to set up a payment plan) ($1900 total)</a:t>
            </a:r>
            <a:endParaRPr sz="1700">
              <a:solidFill>
                <a:srgbClr val="434343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Char char="●"/>
            </a:pPr>
            <a:r>
              <a:rPr lang="en" sz="1700">
                <a:solidFill>
                  <a:srgbClr val="434343"/>
                </a:solidFill>
              </a:rPr>
              <a:t>Retake an assessment or re-doing a component (does not qualify for reimbursement)</a:t>
            </a:r>
            <a:endParaRPr sz="17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</a:rPr>
              <a:t>**If you do not want to be a part of the cohort - you can get reimbursement for the component fees once you become certified. The district submits your certification to TEA, TEA reimburses the district, then the district will reimburse you.</a:t>
            </a:r>
            <a:endParaRPr sz="17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</a:rPr>
              <a:t>This does not cover BloomBoard.</a:t>
            </a:r>
            <a:endParaRPr sz="17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20" b="1"/>
              <a:t>Timeline for 2023-2024 Assessment Cycle</a:t>
            </a:r>
            <a:endParaRPr sz="2720" b="1"/>
          </a:p>
        </p:txBody>
      </p:sp>
      <p:graphicFrame>
        <p:nvGraphicFramePr>
          <p:cNvPr id="130" name="Google Shape;130;p25"/>
          <p:cNvGraphicFramePr/>
          <p:nvPr/>
        </p:nvGraphicFramePr>
        <p:xfrm>
          <a:off x="578575" y="1125825"/>
          <a:ext cx="7204700" cy="3367740"/>
        </p:xfrm>
        <a:graphic>
          <a:graphicData uri="http://schemas.openxmlformats.org/drawingml/2006/table">
            <a:tbl>
              <a:tblPr>
                <a:noFill/>
                <a:tableStyleId>{0CEBE9E7-2DCC-4C4E-912E-69ACF4652F48}</a:tableStyleId>
              </a:tblPr>
              <a:tblGrid>
                <a:gridCol w="432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7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75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2023-24 Important Dates and Deadlines</a:t>
                      </a:r>
                      <a:endParaRPr sz="1100" b="1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Registration Window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May 22, 2023 - February 29, 2024</a:t>
                      </a:r>
                      <a:endParaRPr sz="1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Registration (includes $75 fee)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February 29, 2024</a:t>
                      </a:r>
                      <a:endParaRPr sz="1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Component Selection (includes payment of component fees)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February 29, 2024</a:t>
                      </a:r>
                      <a:endParaRPr sz="1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Change of Component Selection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February 29, 2024</a:t>
                      </a:r>
                      <a:endParaRPr sz="1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Withdrawal Deadline</a:t>
                      </a:r>
                      <a:endParaRPr sz="10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February 29, 2024</a:t>
                      </a:r>
                      <a:endParaRPr sz="10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Change of Certificate and/or Specialty Area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March 22, 2024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Component 1: Content Knowledge Testing Window</a:t>
                      </a:r>
                      <a:endParaRPr sz="10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March 1 - June 15, 2024</a:t>
                      </a:r>
                      <a:endParaRPr sz="10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2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ePortfolio Submission Window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April 1 - May 18, 2024</a:t>
                      </a:r>
                      <a:endParaRPr sz="1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2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Score Release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December 7, 2024</a:t>
                      </a:r>
                      <a:endParaRPr sz="1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31" name="Google Shape;131;p25"/>
          <p:cNvSpPr txBox="1"/>
          <p:nvPr/>
        </p:nvSpPr>
        <p:spPr>
          <a:xfrm>
            <a:off x="1251525" y="4708525"/>
            <a:ext cx="6260700" cy="2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**The 2024-25 Assessment Cycle should open sometime between May-July 2024</a:t>
            </a:r>
            <a:endParaRPr sz="1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20" b="1"/>
              <a:t>Timeline for BloomBoard Program</a:t>
            </a:r>
            <a:endParaRPr sz="2720" b="1"/>
          </a:p>
        </p:txBody>
      </p:sp>
      <p:pic>
        <p:nvPicPr>
          <p:cNvPr id="137" name="Google Shape;13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250" y="1081950"/>
            <a:ext cx="7192426" cy="374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Questions??</a:t>
            </a:r>
            <a:endParaRPr/>
          </a:p>
        </p:txBody>
      </p:sp>
      <p:sp>
        <p:nvSpPr>
          <p:cNvPr id="143" name="Google Shape;143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https://www.nbpts.org/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https://bloomboard.com/program/nbct/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311700" y="1285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/>
              <a:t>What is the Teacher Incentive Allotment?</a:t>
            </a:r>
            <a:endParaRPr sz="2700" b="1"/>
          </a:p>
        </p:txBody>
      </p:sp>
      <p:sp>
        <p:nvSpPr>
          <p:cNvPr id="66" name="Google Shape;66;p15"/>
          <p:cNvSpPr txBox="1"/>
          <p:nvPr/>
        </p:nvSpPr>
        <p:spPr>
          <a:xfrm>
            <a:off x="236575" y="869975"/>
            <a:ext cx="8402100" cy="43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04040"/>
                </a:solidFill>
              </a:rPr>
              <a:t>The Teacher Incentive Allotment (TIA) was created by the Texas Legislature as part of House Bill 3 to help attract and retain highly effective teachers at traditionally hard-to-staff schools. Particular emphasis is being placed on high need and rural schools. The TIA is a statewide program that aims to recruit, reward, and retain effective teachers through the building and implementing of local designation systems with multiple measures of effectiveness.</a:t>
            </a:r>
            <a:endParaRPr sz="1700">
              <a:solidFill>
                <a:srgbClr val="40404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04040"/>
                </a:solidFill>
              </a:rPr>
              <a:t>The TIA would provide additional funding to eligible teachers who earn local designations through this allotment system.</a:t>
            </a:r>
            <a:endParaRPr sz="1700">
              <a:solidFill>
                <a:srgbClr val="40404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04040"/>
                </a:solidFill>
              </a:rPr>
              <a:t>In April 2024, (Cohort G); Fredericksburg ISD plans to submit an application to the Texas Education Agency (TEA) to participate in this process.</a:t>
            </a:r>
            <a:endParaRPr sz="1700">
              <a:solidFill>
                <a:srgbClr val="40404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404040"/>
                </a:solidFill>
              </a:rPr>
              <a:t>The intent is to provide a realistic pathway for highly effective teachers to earn more while remaining in the classroom, and to help attract and retain highly effective teachers.</a:t>
            </a:r>
            <a:endParaRPr sz="1700" b="1">
              <a:solidFill>
                <a:srgbClr val="40404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1200"/>
              </a:spcAft>
              <a:buNone/>
            </a:pP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243025" y="282350"/>
            <a:ext cx="8520600" cy="71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C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 sz="3000" b="1">
                <a:solidFill>
                  <a:srgbClr val="C00000"/>
                </a:solidFill>
              </a:rPr>
              <a:t>Pathways for Teacher Designation</a:t>
            </a:r>
            <a:endParaRPr sz="3000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6"/>
          <p:cNvSpPr txBox="1"/>
          <p:nvPr/>
        </p:nvSpPr>
        <p:spPr>
          <a:xfrm>
            <a:off x="243025" y="1266800"/>
            <a:ext cx="8143800" cy="3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 u="sng">
                <a:solidFill>
                  <a:srgbClr val="C00000"/>
                </a:solidFill>
              </a:rPr>
              <a:t>Pathway 1</a:t>
            </a:r>
            <a:r>
              <a:rPr lang="en" sz="1700" u="sng">
                <a:solidFill>
                  <a:srgbClr val="C00000"/>
                </a:solidFill>
              </a:rPr>
              <a:t>: (what we will be discussing today)</a:t>
            </a:r>
            <a:endParaRPr sz="1700" u="sng">
              <a:solidFill>
                <a:srgbClr val="C00000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404040"/>
                </a:solidFill>
              </a:rPr>
              <a:t>National Board Teacher Certification</a:t>
            </a:r>
            <a:r>
              <a:rPr lang="en" sz="1700">
                <a:solidFill>
                  <a:srgbClr val="404040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17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https://www.nbpts.org/</a:t>
            </a:r>
            <a:endParaRPr sz="1700" u="sng">
              <a:solidFill>
                <a:schemeClr val="accent5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04040"/>
                </a:solidFill>
              </a:rPr>
              <a:t>Automatically qualifies a teacher at the </a:t>
            </a:r>
            <a:r>
              <a:rPr lang="en" sz="1700" b="1" u="sng">
                <a:solidFill>
                  <a:srgbClr val="404040"/>
                </a:solidFill>
              </a:rPr>
              <a:t>RECOGNIZED</a:t>
            </a:r>
            <a:r>
              <a:rPr lang="en" sz="1700">
                <a:solidFill>
                  <a:srgbClr val="404040"/>
                </a:solidFill>
              </a:rPr>
              <a:t> designation.</a:t>
            </a:r>
            <a:endParaRPr sz="1700">
              <a:solidFill>
                <a:srgbClr val="40404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rgbClr val="C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u="sng">
                <a:solidFill>
                  <a:srgbClr val="C00000"/>
                </a:solidFill>
              </a:rPr>
              <a:t>Pathway 2</a:t>
            </a:r>
            <a:r>
              <a:rPr lang="en" sz="1700" u="sng">
                <a:solidFill>
                  <a:srgbClr val="C00000"/>
                </a:solidFill>
              </a:rPr>
              <a:t>: Local Designation System</a:t>
            </a:r>
            <a:endParaRPr sz="1700" u="sng">
              <a:solidFill>
                <a:srgbClr val="C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C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04040"/>
                </a:solidFill>
              </a:rPr>
              <a:t>FISD’s teacher designation system must include teacher observation (T-TESS) and the performance of a teacher’s students (student growth).</a:t>
            </a:r>
            <a:endParaRPr sz="1700">
              <a:solidFill>
                <a:srgbClr val="40404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9DBFBE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04040"/>
                </a:solidFill>
              </a:rPr>
              <a:t>TEA and Texas Tech University will review the quality, validity, and reliability of the observation tools and student performance measures as part of the designation system approval process.</a:t>
            </a:r>
            <a:endParaRPr sz="1700">
              <a:solidFill>
                <a:srgbClr val="40404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10">
              <a:solidFill>
                <a:srgbClr val="9DBFBE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rgbClr val="404040"/>
              </a:solidFill>
            </a:endParaRPr>
          </a:p>
          <a:p>
            <a:pPr marL="101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rgbClr val="820000"/>
                </a:solidFill>
              </a:rPr>
              <a:t> </a:t>
            </a:r>
            <a:endParaRPr sz="2000" b="1">
              <a:solidFill>
                <a:srgbClr val="820000"/>
              </a:solidFill>
            </a:endParaRPr>
          </a:p>
          <a:p>
            <a:pPr marL="101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rgbClr val="820000"/>
                </a:solidFill>
              </a:rPr>
              <a:t> </a:t>
            </a:r>
            <a:endParaRPr sz="2000" b="1">
              <a:solidFill>
                <a:srgbClr val="820000"/>
              </a:solidFill>
            </a:endParaRPr>
          </a:p>
          <a:p>
            <a:pPr marL="101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>
              <a:solidFill>
                <a:srgbClr val="820000"/>
              </a:solidFill>
            </a:endParaRPr>
          </a:p>
          <a:p>
            <a:pPr marL="101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>
              <a:solidFill>
                <a:srgbClr val="820000"/>
              </a:solidFill>
            </a:endParaRPr>
          </a:p>
          <a:p>
            <a:pPr marL="101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>
              <a:solidFill>
                <a:srgbClr val="820000"/>
              </a:solidFill>
            </a:endParaRPr>
          </a:p>
          <a:p>
            <a:pPr marL="101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>
              <a:solidFill>
                <a:srgbClr val="820000"/>
              </a:solidFill>
            </a:endParaRPr>
          </a:p>
          <a:p>
            <a:pPr marL="101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>
              <a:solidFill>
                <a:srgbClr val="820000"/>
              </a:solidFill>
            </a:endParaRPr>
          </a:p>
          <a:p>
            <a:pPr marL="101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>
              <a:solidFill>
                <a:srgbClr val="820000"/>
              </a:solidFill>
            </a:endParaRPr>
          </a:p>
          <a:p>
            <a:pPr marL="101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>
              <a:solidFill>
                <a:srgbClr val="82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10">
              <a:solidFill>
                <a:srgbClr val="9DBFBE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235375" y="292400"/>
            <a:ext cx="859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20" b="1"/>
              <a:t>Teacher Incentive Allotment Funding</a:t>
            </a:r>
            <a:endParaRPr sz="2720" b="1"/>
          </a:p>
        </p:txBody>
      </p:sp>
      <p:sp>
        <p:nvSpPr>
          <p:cNvPr id="78" name="Google Shape;78;p17"/>
          <p:cNvSpPr txBox="1"/>
          <p:nvPr/>
        </p:nvSpPr>
        <p:spPr>
          <a:xfrm>
            <a:off x="6623975" y="1923100"/>
            <a:ext cx="2388600" cy="19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*Once you qualify for TIA funds, you must remain coded as a teacher to continue receiving the funds.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*Designation is good for 5 years or duration of National Board Certification</a:t>
            </a:r>
            <a:endParaRPr/>
          </a:p>
        </p:txBody>
      </p:sp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200" y="1017500"/>
            <a:ext cx="6173952" cy="364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235375" y="292400"/>
            <a:ext cx="859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20" b="1"/>
              <a:t>Teacher Incentive Allotment Funding</a:t>
            </a:r>
            <a:endParaRPr sz="2720" b="1"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235375" y="865100"/>
            <a:ext cx="8520600" cy="41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04040"/>
                </a:solidFill>
              </a:rPr>
              <a:t>Funding amounts are based on two primary sources:</a:t>
            </a:r>
            <a:endParaRPr sz="1700">
              <a:solidFill>
                <a:srgbClr val="404040"/>
              </a:solidFill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04040"/>
              </a:buClr>
              <a:buSzPts val="1700"/>
              <a:buChar char="●"/>
            </a:pPr>
            <a:r>
              <a:rPr lang="en" sz="1700">
                <a:solidFill>
                  <a:srgbClr val="404040"/>
                </a:solidFill>
              </a:rPr>
              <a:t>Rural or non-rural designations by TEA</a:t>
            </a:r>
            <a:endParaRPr sz="1700">
              <a:solidFill>
                <a:srgbClr val="404040"/>
              </a:solidFill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700"/>
              <a:buChar char="●"/>
            </a:pPr>
            <a:r>
              <a:rPr lang="en" sz="1700">
                <a:solidFill>
                  <a:srgbClr val="404040"/>
                </a:solidFill>
              </a:rPr>
              <a:t>Percent economically disadvantaged 		</a:t>
            </a:r>
            <a:endParaRPr sz="1700">
              <a:solidFill>
                <a:srgbClr val="40404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04040"/>
                </a:solidFill>
              </a:rPr>
              <a:t>Amounts based on 2022-2023 Data:</a:t>
            </a:r>
            <a:endParaRPr sz="1700">
              <a:solidFill>
                <a:srgbClr val="40404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graphicFrame>
        <p:nvGraphicFramePr>
          <p:cNvPr id="86" name="Google Shape;86;p18"/>
          <p:cNvGraphicFramePr/>
          <p:nvPr/>
        </p:nvGraphicFramePr>
        <p:xfrm>
          <a:off x="334375" y="2444025"/>
          <a:ext cx="5460900" cy="2377260"/>
        </p:xfrm>
        <a:graphic>
          <a:graphicData uri="http://schemas.openxmlformats.org/drawingml/2006/table">
            <a:tbl>
              <a:tblPr>
                <a:noFill/>
                <a:tableStyleId>{0CEBE9E7-2DCC-4C4E-912E-69ACF4652F48}</a:tableStyleId>
              </a:tblPr>
              <a:tblGrid>
                <a:gridCol w="951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2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9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7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Status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Campus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Recognized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Exemplary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Master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non-rural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FPS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$4,790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$9,580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$17,966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non-rural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FES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$4,448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$8,897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$16,828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non-rural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FMS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$4,334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$8,669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$16,448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non-rural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FHS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$4,116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$8,233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$15,721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rural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SES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$6,042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$12,083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$22,139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7" name="Google Shape;87;p18"/>
          <p:cNvSpPr txBox="1"/>
          <p:nvPr/>
        </p:nvSpPr>
        <p:spPr>
          <a:xfrm>
            <a:off x="6082150" y="2503075"/>
            <a:ext cx="2388600" cy="19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*Once you qualify for TIA funds, you must remain coded as a teacher to continue receiving the funds.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*Designation is good for 5 years or duration of National Board Certification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311700" y="2084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11" b="1"/>
              <a:t>What is the National Board?</a:t>
            </a:r>
            <a:endParaRPr sz="2711" b="1"/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1"/>
          </p:nvPr>
        </p:nvSpPr>
        <p:spPr>
          <a:xfrm>
            <a:off x="311700" y="781150"/>
            <a:ext cx="8520600" cy="40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04040"/>
                </a:solidFill>
              </a:rPr>
              <a:t>The National Board for Professional Teaching Standards is a not-for-profit professional organization, created and governed by practicing teachers and their advocates. The founding mission of the National Board is to advance the quality of teaching and learning by</a:t>
            </a:r>
            <a:endParaRPr sz="1700">
              <a:solidFill>
                <a:srgbClr val="404040"/>
              </a:solidFill>
            </a:endParaRPr>
          </a:p>
          <a:p>
            <a:pPr marL="457200" lvl="0" indent="-33655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404040"/>
              </a:buClr>
              <a:buSzPts val="1700"/>
              <a:buChar char="●"/>
            </a:pPr>
            <a:r>
              <a:rPr lang="en" sz="1700">
                <a:solidFill>
                  <a:srgbClr val="404040"/>
                </a:solidFill>
              </a:rPr>
              <a:t>maintaining high and rigorous standards for what accomplished teachers should know and be able to do;</a:t>
            </a:r>
            <a:endParaRPr sz="1700">
              <a:solidFill>
                <a:srgbClr val="404040"/>
              </a:solidFill>
            </a:endParaRPr>
          </a:p>
          <a:p>
            <a:pPr marL="457200" lvl="0" indent="-3365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700"/>
              <a:buChar char="●"/>
            </a:pPr>
            <a:r>
              <a:rPr lang="en" sz="1700">
                <a:solidFill>
                  <a:srgbClr val="404040"/>
                </a:solidFill>
              </a:rPr>
              <a:t>providing a national voluntary system certifying teachers who meet these standards; and</a:t>
            </a:r>
            <a:endParaRPr sz="1700">
              <a:solidFill>
                <a:srgbClr val="404040"/>
              </a:solidFill>
            </a:endParaRPr>
          </a:p>
          <a:p>
            <a:pPr marL="457200" lvl="0" indent="-3365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700"/>
              <a:buChar char="●"/>
            </a:pPr>
            <a:r>
              <a:rPr lang="en" sz="1700">
                <a:solidFill>
                  <a:srgbClr val="404040"/>
                </a:solidFill>
              </a:rPr>
              <a:t>advocating related education reforms to integrate National Board Certification into American education and to capitalize on the expertise of National Board Certified Teachers.</a:t>
            </a:r>
            <a:endParaRPr sz="1700">
              <a:solidFill>
                <a:srgbClr val="40404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700">
                <a:solidFill>
                  <a:srgbClr val="404040"/>
                </a:solidFill>
              </a:rPr>
              <a:t>Recognized as the “gold standard” in teacher certification, the National Board believes in higher standards for teachers means better learning for students.</a:t>
            </a:r>
            <a:endParaRPr sz="1700">
              <a:solidFill>
                <a:srgbClr val="40404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title"/>
          </p:nvPr>
        </p:nvSpPr>
        <p:spPr>
          <a:xfrm>
            <a:off x="311700" y="284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11" b="1"/>
              <a:t>Certification Process</a:t>
            </a:r>
            <a:endParaRPr sz="2711" b="1"/>
          </a:p>
        </p:txBody>
      </p:sp>
      <p:sp>
        <p:nvSpPr>
          <p:cNvPr id="99" name="Google Shape;99;p20"/>
          <p:cNvSpPr txBox="1">
            <a:spLocks noGrp="1"/>
          </p:cNvSpPr>
          <p:nvPr>
            <p:ph type="body" idx="1"/>
          </p:nvPr>
        </p:nvSpPr>
        <p:spPr>
          <a:xfrm>
            <a:off x="311700" y="946425"/>
            <a:ext cx="8520600" cy="38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04040"/>
                </a:solidFill>
              </a:rPr>
              <a:t>Four Components: three portfolio entries, which are submitted online, and a computer-based assessment, which is administered at a testing center.</a:t>
            </a:r>
            <a:endParaRPr sz="1700">
              <a:solidFill>
                <a:srgbClr val="404040"/>
              </a:solidFill>
            </a:endParaRPr>
          </a:p>
          <a:p>
            <a:pPr marL="457200" lvl="0" indent="-336550" algn="l" rtl="0">
              <a:spcBef>
                <a:spcPts val="1200"/>
              </a:spcBef>
              <a:spcAft>
                <a:spcPts val="0"/>
              </a:spcAft>
              <a:buClr>
                <a:srgbClr val="404040"/>
              </a:buClr>
              <a:buSzPts val="1700"/>
              <a:buChar char="●"/>
            </a:pPr>
            <a:r>
              <a:rPr lang="en" sz="1700" b="1">
                <a:solidFill>
                  <a:srgbClr val="404040"/>
                </a:solidFill>
              </a:rPr>
              <a:t>Component 1 - Content Knowledge:</a:t>
            </a:r>
            <a:r>
              <a:rPr lang="en" sz="1700">
                <a:solidFill>
                  <a:srgbClr val="404040"/>
                </a:solidFill>
              </a:rPr>
              <a:t> computer-based assessment in your field</a:t>
            </a:r>
            <a:endParaRPr sz="1700">
              <a:solidFill>
                <a:srgbClr val="404040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700"/>
              <a:buChar char="●"/>
            </a:pPr>
            <a:r>
              <a:rPr lang="en" sz="1700" b="1">
                <a:solidFill>
                  <a:srgbClr val="404040"/>
                </a:solidFill>
              </a:rPr>
              <a:t>Component 2 - Differentiation in Instruction:</a:t>
            </a:r>
            <a:r>
              <a:rPr lang="en" sz="1700">
                <a:solidFill>
                  <a:srgbClr val="404040"/>
                </a:solidFill>
              </a:rPr>
              <a:t> classroom-based portfolio entry (student work samples and written commentary)</a:t>
            </a:r>
            <a:endParaRPr sz="1700">
              <a:solidFill>
                <a:srgbClr val="404040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700"/>
              <a:buChar char="●"/>
            </a:pPr>
            <a:r>
              <a:rPr lang="en" sz="1700" b="1">
                <a:solidFill>
                  <a:srgbClr val="404040"/>
                </a:solidFill>
              </a:rPr>
              <a:t>Component 3 - Teaching Practice and Learning Environment:</a:t>
            </a:r>
            <a:r>
              <a:rPr lang="en" sz="1700">
                <a:solidFill>
                  <a:srgbClr val="404040"/>
                </a:solidFill>
              </a:rPr>
              <a:t> classroom-based portfolio entry which includes video recordings and two written commentaries</a:t>
            </a:r>
            <a:endParaRPr sz="1700">
              <a:solidFill>
                <a:srgbClr val="404040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700"/>
              <a:buChar char="●"/>
            </a:pPr>
            <a:r>
              <a:rPr lang="en" sz="1700" b="1">
                <a:solidFill>
                  <a:srgbClr val="404040"/>
                </a:solidFill>
              </a:rPr>
              <a:t>Component 4 - Effective and Reflective Practitioner:</a:t>
            </a:r>
            <a:r>
              <a:rPr lang="en" sz="1700">
                <a:solidFill>
                  <a:srgbClr val="404040"/>
                </a:solidFill>
              </a:rPr>
              <a:t> portfolio entry</a:t>
            </a:r>
            <a:endParaRPr sz="1700">
              <a:solidFill>
                <a:srgbClr val="40404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700">
              <a:solidFill>
                <a:srgbClr val="40404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>
            <a:spLocks noGrp="1"/>
          </p:cNvSpPr>
          <p:nvPr>
            <p:ph type="title"/>
          </p:nvPr>
        </p:nvSpPr>
        <p:spPr>
          <a:xfrm>
            <a:off x="311700" y="238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11" b="1"/>
              <a:t>Eligibility Requirements</a:t>
            </a:r>
            <a:endParaRPr sz="2711" b="1"/>
          </a:p>
        </p:txBody>
      </p:sp>
      <p:graphicFrame>
        <p:nvGraphicFramePr>
          <p:cNvPr id="105" name="Google Shape;105;p21"/>
          <p:cNvGraphicFramePr/>
          <p:nvPr/>
        </p:nvGraphicFramePr>
        <p:xfrm>
          <a:off x="383950" y="1054550"/>
          <a:ext cx="7784650" cy="3901290"/>
        </p:xfrm>
        <a:graphic>
          <a:graphicData uri="http://schemas.openxmlformats.org/drawingml/2006/table">
            <a:tbl>
              <a:tblPr>
                <a:noFill/>
                <a:tableStyleId>{0CEBE9E7-2DCC-4C4E-912E-69ACF4652F48}</a:tableStyleId>
              </a:tblPr>
              <a:tblGrid>
                <a:gridCol w="3892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Eligibility Requirement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Requirement Must Be Met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Must possess a bachelor’s degree from accredited institution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 u="sng"/>
                        <a:t>Before</a:t>
                      </a:r>
                      <a:r>
                        <a:rPr lang="en"/>
                        <a:t> a candidate registers and purchases their first component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Hold a valid state teaching certification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i="1" u="sng"/>
                        <a:t>Before</a:t>
                      </a:r>
                      <a:r>
                        <a:rPr lang="en"/>
                        <a:t> a candidate registers and purchases their first component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Candidate must also hold a valid teaching certificate for each of the three years they verify towards the employment requirement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Successfully completed three years of teaching at one or more early childhood, elementary, middle, or secondary schools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 later than June 30 of a candidate’s third year of candidacy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World Language Candidates: ACTFL language proficiency requirement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 later than June 30 of the assessment cycle in which the candidate completes initial testing  on all four components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title"/>
          </p:nvPr>
        </p:nvSpPr>
        <p:spPr>
          <a:xfrm>
            <a:off x="311700" y="2618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20" b="1"/>
              <a:t>Additional Information</a:t>
            </a:r>
            <a:endParaRPr sz="2720" b="1"/>
          </a:p>
        </p:txBody>
      </p:sp>
      <p:sp>
        <p:nvSpPr>
          <p:cNvPr id="111" name="Google Shape;111;p22"/>
          <p:cNvSpPr txBox="1">
            <a:spLocks noGrp="1"/>
          </p:cNvSpPr>
          <p:nvPr>
            <p:ph type="body" idx="1"/>
          </p:nvPr>
        </p:nvSpPr>
        <p:spPr>
          <a:xfrm>
            <a:off x="311700" y="801425"/>
            <a:ext cx="8520600" cy="37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700"/>
              <a:buChar char="●"/>
            </a:pPr>
            <a:r>
              <a:rPr lang="en" sz="1700">
                <a:solidFill>
                  <a:srgbClr val="404040"/>
                </a:solidFill>
              </a:rPr>
              <a:t>25 certification areas </a:t>
            </a:r>
            <a:r>
              <a:rPr lang="en" sz="1700" u="sng">
                <a:solidFill>
                  <a:schemeClr val="hlink"/>
                </a:solidFill>
                <a:hlinkClick r:id="rId3"/>
              </a:rPr>
              <a:t>https://www.nbpts.org/wp-content/uploads/2021/05/Certification-Areas-1.pdf</a:t>
            </a:r>
            <a:endParaRPr sz="1700">
              <a:solidFill>
                <a:srgbClr val="40404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700">
              <a:solidFill>
                <a:srgbClr val="404040"/>
              </a:solidFill>
            </a:endParaRPr>
          </a:p>
        </p:txBody>
      </p:sp>
      <p:pic>
        <p:nvPicPr>
          <p:cNvPr id="112" name="Google Shape;11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3100" y="1430225"/>
            <a:ext cx="4403274" cy="360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1165</Words>
  <Application>Microsoft Office PowerPoint</Application>
  <PresentationFormat>On-screen Show (16:9)</PresentationFormat>
  <Paragraphs>137</Paragraphs>
  <Slides>14</Slides>
  <Notes>14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Open Sans</vt:lpstr>
      <vt:lpstr>Times New Roman</vt:lpstr>
      <vt:lpstr>Simple Light</vt:lpstr>
      <vt:lpstr>PowerPoint Presentation</vt:lpstr>
      <vt:lpstr>What is the Teacher Incentive Allotment?</vt:lpstr>
      <vt:lpstr> Pathways for Teacher Designation </vt:lpstr>
      <vt:lpstr>Teacher Incentive Allotment Funding</vt:lpstr>
      <vt:lpstr>Teacher Incentive Allotment Funding</vt:lpstr>
      <vt:lpstr>What is the National Board?</vt:lpstr>
      <vt:lpstr>Certification Process</vt:lpstr>
      <vt:lpstr>Eligibility Requirements</vt:lpstr>
      <vt:lpstr>Additional Information</vt:lpstr>
      <vt:lpstr>Additional Information</vt:lpstr>
      <vt:lpstr>Fees and Reimbursement</vt:lpstr>
      <vt:lpstr>Timeline for 2023-2024 Assessment Cycle</vt:lpstr>
      <vt:lpstr>Timeline for BloomBoard Program</vt:lpstr>
      <vt:lpstr>Questions??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LORI MAXCEY</dc:creator>
  <cp:lastModifiedBy>LORI MAXCEY</cp:lastModifiedBy>
  <cp:revision>2</cp:revision>
  <dcterms:modified xsi:type="dcterms:W3CDTF">2024-07-30T15:13:03Z</dcterms:modified>
</cp:coreProperties>
</file>