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gif" ContentType="image/gif"/>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sldIdLst>
    <p:sldId id="269" r:id="rId2"/>
    <p:sldId id="275" r:id="rId3"/>
    <p:sldId id="279" r:id="rId4"/>
    <p:sldId id="280" r:id="rId5"/>
    <p:sldId id="285" r:id="rId6"/>
    <p:sldId id="300" r:id="rId7"/>
    <p:sldId id="301" r:id="rId8"/>
    <p:sldId id="304" r:id="rId9"/>
    <p:sldId id="309" r:id="rId10"/>
    <p:sldId id="308" r:id="rId11"/>
    <p:sldId id="292" r:id="rId12"/>
    <p:sldId id="307" r:id="rId13"/>
    <p:sldId id="306" r:id="rId14"/>
    <p:sldId id="305" r:id="rId15"/>
    <p:sldId id="302" r:id="rId16"/>
    <p:sldId id="296" r:id="rId17"/>
    <p:sldId id="297"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vmd" initials="vmd" lastIdx="9" clrIdx="0"/>
  <p:cmAuthor id="1" name="V Harts" initials="VH" lastIdx="2"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97" autoAdjust="0"/>
    <p:restoredTop sz="86435" autoAdjust="0"/>
  </p:normalViewPr>
  <p:slideViewPr>
    <p:cSldViewPr snapToGrid="0" snapToObjects="1">
      <p:cViewPr>
        <p:scale>
          <a:sx n="40" d="100"/>
          <a:sy n="40" d="100"/>
        </p:scale>
        <p:origin x="-1112" y="-512"/>
      </p:cViewPr>
      <p:guideLst>
        <p:guide orient="horz" pos="2160"/>
        <p:guide pos="2880"/>
      </p:guideLst>
    </p:cSldViewPr>
  </p:slideViewPr>
  <p:outlineViewPr>
    <p:cViewPr>
      <p:scale>
        <a:sx n="33" d="100"/>
        <a:sy n="33" d="100"/>
      </p:scale>
      <p:origin x="0" y="744"/>
    </p:cViewPr>
  </p:outlineViewPr>
  <p:notesTextViewPr>
    <p:cViewPr>
      <p:scale>
        <a:sx n="100" d="100"/>
        <a:sy n="100" d="100"/>
      </p:scale>
      <p:origin x="0" y="0"/>
    </p:cViewPr>
  </p:notesTextViewPr>
  <p:sorterViewPr>
    <p:cViewPr>
      <p:scale>
        <a:sx n="50" d="100"/>
        <a:sy n="50" d="100"/>
      </p:scale>
      <p:origin x="0" y="0"/>
    </p:cViewPr>
  </p:sorterViewPr>
  <p:notesViewPr>
    <p:cSldViewPr snapToGrid="0" snapToObjects="1">
      <p:cViewPr>
        <p:scale>
          <a:sx n="100" d="100"/>
          <a:sy n="100" d="100"/>
        </p:scale>
        <p:origin x="210"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commentAuthors" Target="commentAuthors.xml"/><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D004381-667E-444B-A38F-DD642BF68B0E}" type="datetimeFigureOut">
              <a:rPr lang="en-US" smtClean="0"/>
              <a:t>10/28/13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FDC9E07-40FF-4064-BD68-334C6E99B8D2}" type="slidenum">
              <a:rPr lang="en-US" smtClean="0"/>
              <a:t>‹#›</a:t>
            </a:fld>
            <a:endParaRPr lang="en-US" dirty="0"/>
          </a:p>
        </p:txBody>
      </p:sp>
    </p:spTree>
    <p:extLst>
      <p:ext uri="{BB962C8B-B14F-4D97-AF65-F5344CB8AC3E}">
        <p14:creationId xmlns:p14="http://schemas.microsoft.com/office/powerpoint/2010/main" val="38950574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 to Lead Evaluator:</a:t>
            </a:r>
          </a:p>
          <a:p>
            <a:r>
              <a:rPr lang="en-US" dirty="0" smtClean="0"/>
              <a:t>The External Review Exit Report has been prepared with</a:t>
            </a:r>
            <a:r>
              <a:rPr lang="en-US" baseline="0" dirty="0" smtClean="0"/>
              <a:t> pertinent information related to the External Review.  AdvancED content is provided on each slide and notes that support the content is provided in the note page section of this slide deck.  Lead Evaluators will insert specific information on the following slides:</a:t>
            </a:r>
          </a:p>
          <a:p>
            <a:r>
              <a:rPr lang="en-US" baseline="0" dirty="0" smtClean="0"/>
              <a:t>Slide 1 – date of the External Review</a:t>
            </a:r>
          </a:p>
          <a:p>
            <a:r>
              <a:rPr lang="en-US" baseline="0" dirty="0" smtClean="0"/>
              <a:t>Slide 6 – Standard ratings</a:t>
            </a:r>
          </a:p>
          <a:p>
            <a:r>
              <a:rPr lang="en-US" baseline="0" dirty="0" smtClean="0"/>
              <a:t>Slide 7 – Learning Environment ratings</a:t>
            </a:r>
          </a:p>
          <a:p>
            <a:r>
              <a:rPr lang="en-US" baseline="0" dirty="0" smtClean="0"/>
              <a:t>Slide 8 – Required Actions (add slide(s) if needed)</a:t>
            </a:r>
          </a:p>
          <a:p>
            <a:r>
              <a:rPr lang="en-US" baseline="0" dirty="0" smtClean="0"/>
              <a:t>Slide 9 – Conclusion</a:t>
            </a:r>
          </a:p>
          <a:p>
            <a:endParaRPr lang="en-US" baseline="0" dirty="0" smtClean="0"/>
          </a:p>
          <a:p>
            <a:r>
              <a:rPr lang="en-US" baseline="0" dirty="0" smtClean="0"/>
              <a:t>The Exit Report should be presented in 20 – 30 minutes.</a:t>
            </a:r>
            <a:endParaRPr lang="en-US" dirty="0"/>
          </a:p>
        </p:txBody>
      </p:sp>
      <p:sp>
        <p:nvSpPr>
          <p:cNvPr id="4" name="Slide Number Placeholder 3"/>
          <p:cNvSpPr>
            <a:spLocks noGrp="1"/>
          </p:cNvSpPr>
          <p:nvPr>
            <p:ph type="sldNum" sz="quarter" idx="10"/>
          </p:nvPr>
        </p:nvSpPr>
        <p:spPr/>
        <p:txBody>
          <a:bodyPr/>
          <a:lstStyle/>
          <a:p>
            <a:fld id="{DFDC9E07-40FF-4064-BD68-334C6E99B8D2}" type="slidenum">
              <a:rPr lang="en-US" smtClean="0"/>
              <a:t>1</a:t>
            </a:fld>
            <a:endParaRPr lang="en-US" dirty="0"/>
          </a:p>
        </p:txBody>
      </p:sp>
    </p:spTree>
    <p:extLst>
      <p:ext uri="{BB962C8B-B14F-4D97-AF65-F5344CB8AC3E}">
        <p14:creationId xmlns:p14="http://schemas.microsoft.com/office/powerpoint/2010/main" val="33738983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1" kern="1200" dirty="0" smtClean="0">
                <a:solidFill>
                  <a:schemeClr val="tx1"/>
                </a:solidFill>
                <a:effectLst/>
                <a:latin typeface="+mn-lt"/>
                <a:ea typeface="+mn-ea"/>
                <a:cs typeface="+mn-cs"/>
              </a:rPr>
              <a:t>Make a few bullet points</a:t>
            </a:r>
            <a:r>
              <a:rPr lang="en-US" sz="1200" b="1" i="1" kern="1200" baseline="0" dirty="0" smtClean="0">
                <a:solidFill>
                  <a:schemeClr val="tx1"/>
                </a:solidFill>
                <a:effectLst/>
                <a:latin typeface="+mn-lt"/>
                <a:ea typeface="+mn-ea"/>
                <a:cs typeface="+mn-cs"/>
              </a:rPr>
              <a:t> on this slide that will describe</a:t>
            </a:r>
          </a:p>
          <a:p>
            <a:pPr marL="171450" indent="-171450">
              <a:buFont typeface="Arial" pitchFamily="34" charset="0"/>
              <a:buChar char="•"/>
            </a:pPr>
            <a:r>
              <a:rPr lang="en-US" dirty="0" smtClean="0"/>
              <a:t>Talk about the stakeholders you talked with</a:t>
            </a:r>
          </a:p>
          <a:p>
            <a:pPr marL="171450" indent="-171450">
              <a:buFont typeface="Arial" pitchFamily="34" charset="0"/>
              <a:buChar char="•"/>
            </a:pPr>
            <a:r>
              <a:rPr lang="en-US" dirty="0" smtClean="0"/>
              <a:t>List themes that emerged</a:t>
            </a:r>
          </a:p>
          <a:p>
            <a:pPr marL="171450" indent="-171450">
              <a:buFont typeface="Arial" pitchFamily="34" charset="0"/>
              <a:buChar char="•"/>
            </a:pPr>
            <a:r>
              <a:rPr lang="en-US" dirty="0" smtClean="0"/>
              <a:t>List some good things you saw (Powerful Practices plus…)</a:t>
            </a:r>
          </a:p>
          <a:p>
            <a:pPr marL="171450" indent="-171450">
              <a:buFont typeface="Arial" pitchFamily="34" charset="0"/>
              <a:buChar char="•"/>
            </a:pPr>
            <a:r>
              <a:rPr lang="en-US" dirty="0" smtClean="0"/>
              <a:t>Comments about how to proceed on required actions</a:t>
            </a:r>
          </a:p>
          <a:p>
            <a:pPr marL="0" indent="0">
              <a:buFont typeface="Arial" pitchFamily="34" charset="0"/>
              <a:buNone/>
            </a:pPr>
            <a:endParaRPr lang="en-US" dirty="0" smtClean="0"/>
          </a:p>
          <a:p>
            <a:pPr marL="0" indent="0">
              <a:buFont typeface="Arial" pitchFamily="34" charset="0"/>
              <a:buNone/>
            </a:pPr>
            <a:r>
              <a:rPr lang="en-US" b="1" i="1" dirty="0" smtClean="0"/>
              <a:t>End your comments for this slide</a:t>
            </a:r>
            <a:r>
              <a:rPr lang="en-US" b="1" i="1" baseline="0" dirty="0" smtClean="0"/>
              <a:t> with the following or similar language:</a:t>
            </a:r>
            <a:endParaRPr lang="en-US" b="1" i="1" dirty="0" smtClean="0"/>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charge of the external review team is to review, validate, and evaluate the evidence your institution has provided and relay those findings to AdvancED.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Based on our findings from the review of evidence,</a:t>
            </a:r>
            <a:r>
              <a:rPr lang="en-US" sz="1200" kern="1200" baseline="0" dirty="0" smtClean="0">
                <a:solidFill>
                  <a:schemeClr val="tx1"/>
                </a:solidFill>
                <a:effectLst/>
                <a:latin typeface="+mn-lt"/>
                <a:ea typeface="+mn-ea"/>
                <a:cs typeface="+mn-cs"/>
              </a:rPr>
              <a:t> this external review team recommends that [name of institution] be accredited, pending further review and final action by the AdvancED Accreditation Commission.” </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FDC9E07-40FF-4064-BD68-334C6E99B8D2}" type="slidenum">
              <a:rPr lang="en-US" smtClean="0"/>
              <a:t>10</a:t>
            </a:fld>
            <a:endParaRPr lang="en-US" dirty="0"/>
          </a:p>
        </p:txBody>
      </p:sp>
    </p:spTree>
    <p:extLst>
      <p:ext uri="{BB962C8B-B14F-4D97-AF65-F5344CB8AC3E}">
        <p14:creationId xmlns:p14="http://schemas.microsoft.com/office/powerpoint/2010/main" val="9917431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a:t>AdvancED believes that all institutions can improve. As a result, the External Review team has identified a number of actions that the institution should engage in to support improvement.  AdvancED refers to these as Required Actions, and once again, ALL institutions are given Required Actions upon </a:t>
            </a:r>
            <a:r>
              <a:rPr lang="en-US" dirty="0" smtClean="0"/>
              <a:t>the completion </a:t>
            </a:r>
            <a:r>
              <a:rPr lang="en-US" dirty="0"/>
              <a:t>of the External Review</a:t>
            </a:r>
            <a:r>
              <a:rPr lang="en-US" dirty="0" smtClean="0"/>
              <a:t>.</a:t>
            </a:r>
          </a:p>
          <a:p>
            <a:endParaRPr lang="en-US" baseline="0" dirty="0" smtClean="0"/>
          </a:p>
          <a:p>
            <a:r>
              <a:rPr lang="en-US" baseline="0" dirty="0" smtClean="0"/>
              <a:t>(Read each Required Action.)</a:t>
            </a:r>
          </a:p>
        </p:txBody>
      </p:sp>
      <p:sp>
        <p:nvSpPr>
          <p:cNvPr id="5" name="Slide Number Placeholder 4"/>
          <p:cNvSpPr>
            <a:spLocks noGrp="1"/>
          </p:cNvSpPr>
          <p:nvPr>
            <p:ph type="sldNum" sz="quarter" idx="5"/>
          </p:nvPr>
        </p:nvSpPr>
        <p:spPr/>
        <p:txBody>
          <a:bodyPr/>
          <a:lstStyle/>
          <a:p>
            <a:pPr>
              <a:defRPr/>
            </a:pPr>
            <a:fld id="{E9BA7C65-E2B3-49FF-99ED-B6A8A80AACD9}" type="slidenum">
              <a:rPr lang="en-US" smtClean="0"/>
              <a:pPr>
                <a:defRPr/>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a:t>AdvancED believes that all institutions can improve. As a result, the External Review team has identified a number of actions that the institution should engage in to support improvement.  AdvancED refers to these as Required Actions, and once again, ALL institutions are given Required Actions upon </a:t>
            </a:r>
            <a:r>
              <a:rPr lang="en-US" dirty="0" smtClean="0"/>
              <a:t>the completion </a:t>
            </a:r>
            <a:r>
              <a:rPr lang="en-US" dirty="0"/>
              <a:t>of the External Review</a:t>
            </a:r>
            <a:r>
              <a:rPr lang="en-US" dirty="0" smtClean="0"/>
              <a:t>.</a:t>
            </a:r>
          </a:p>
          <a:p>
            <a:endParaRPr lang="en-US" baseline="0" dirty="0" smtClean="0"/>
          </a:p>
          <a:p>
            <a:r>
              <a:rPr lang="en-US" baseline="0" dirty="0" smtClean="0"/>
              <a:t>(Read each Required Action.)</a:t>
            </a:r>
          </a:p>
        </p:txBody>
      </p:sp>
      <p:sp>
        <p:nvSpPr>
          <p:cNvPr id="5" name="Slide Number Placeholder 4"/>
          <p:cNvSpPr>
            <a:spLocks noGrp="1"/>
          </p:cNvSpPr>
          <p:nvPr>
            <p:ph type="sldNum" sz="quarter" idx="5"/>
          </p:nvPr>
        </p:nvSpPr>
        <p:spPr/>
        <p:txBody>
          <a:bodyPr/>
          <a:lstStyle/>
          <a:p>
            <a:pPr>
              <a:defRPr/>
            </a:pPr>
            <a:fld id="{E9BA7C65-E2B3-49FF-99ED-B6A8A80AACD9}" type="slidenum">
              <a:rPr lang="en-US" smtClean="0"/>
              <a:pPr>
                <a:defRPr/>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a:t>AdvancED believes that all institutions can improve. As a result, the External Review team has identified a number of actions that the institution should engage in to support improvement.  AdvancED refers to these as Required Actions, and once again, ALL institutions are given Required Actions upon </a:t>
            </a:r>
            <a:r>
              <a:rPr lang="en-US" dirty="0" smtClean="0"/>
              <a:t>the completion </a:t>
            </a:r>
            <a:r>
              <a:rPr lang="en-US" dirty="0"/>
              <a:t>of the External Review</a:t>
            </a:r>
            <a:r>
              <a:rPr lang="en-US" dirty="0" smtClean="0"/>
              <a:t>.</a:t>
            </a:r>
          </a:p>
          <a:p>
            <a:endParaRPr lang="en-US" baseline="0" dirty="0" smtClean="0"/>
          </a:p>
          <a:p>
            <a:r>
              <a:rPr lang="en-US" baseline="0" dirty="0" smtClean="0"/>
              <a:t>(Read each Required Action.)</a:t>
            </a:r>
          </a:p>
        </p:txBody>
      </p:sp>
      <p:sp>
        <p:nvSpPr>
          <p:cNvPr id="5" name="Slide Number Placeholder 4"/>
          <p:cNvSpPr>
            <a:spLocks noGrp="1"/>
          </p:cNvSpPr>
          <p:nvPr>
            <p:ph type="sldNum" sz="quarter" idx="5"/>
          </p:nvPr>
        </p:nvSpPr>
        <p:spPr/>
        <p:txBody>
          <a:bodyPr/>
          <a:lstStyle/>
          <a:p>
            <a:pPr>
              <a:defRPr/>
            </a:pPr>
            <a:fld id="{E9BA7C65-E2B3-49FF-99ED-B6A8A80AACD9}" type="slidenum">
              <a:rPr lang="en-US" smtClean="0"/>
              <a:pPr>
                <a:defRPr/>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1" kern="1200" dirty="0" smtClean="0">
                <a:solidFill>
                  <a:schemeClr val="tx1"/>
                </a:solidFill>
                <a:effectLst/>
                <a:latin typeface="+mn-lt"/>
                <a:ea typeface="+mn-ea"/>
                <a:cs typeface="+mn-cs"/>
              </a:rPr>
              <a:t>Make a few bullet points</a:t>
            </a:r>
            <a:r>
              <a:rPr lang="en-US" sz="1200" b="1" i="1" kern="1200" baseline="0" dirty="0" smtClean="0">
                <a:solidFill>
                  <a:schemeClr val="tx1"/>
                </a:solidFill>
                <a:effectLst/>
                <a:latin typeface="+mn-lt"/>
                <a:ea typeface="+mn-ea"/>
                <a:cs typeface="+mn-cs"/>
              </a:rPr>
              <a:t> on this slide that will describe</a:t>
            </a:r>
          </a:p>
          <a:p>
            <a:pPr marL="171450" indent="-171450">
              <a:buFont typeface="Arial" pitchFamily="34" charset="0"/>
              <a:buChar char="•"/>
            </a:pPr>
            <a:r>
              <a:rPr lang="en-US" dirty="0" smtClean="0"/>
              <a:t>Talk about the stakeholders you talked with</a:t>
            </a:r>
          </a:p>
          <a:p>
            <a:pPr marL="171450" indent="-171450">
              <a:buFont typeface="Arial" pitchFamily="34" charset="0"/>
              <a:buChar char="•"/>
            </a:pPr>
            <a:r>
              <a:rPr lang="en-US" dirty="0" smtClean="0"/>
              <a:t>List themes that emerged</a:t>
            </a:r>
          </a:p>
          <a:p>
            <a:pPr marL="171450" indent="-171450">
              <a:buFont typeface="Arial" pitchFamily="34" charset="0"/>
              <a:buChar char="•"/>
            </a:pPr>
            <a:r>
              <a:rPr lang="en-US" dirty="0" smtClean="0"/>
              <a:t>List some good things you saw (Powerful Practices plus…)</a:t>
            </a:r>
          </a:p>
          <a:p>
            <a:pPr marL="171450" indent="-171450">
              <a:buFont typeface="Arial" pitchFamily="34" charset="0"/>
              <a:buChar char="•"/>
            </a:pPr>
            <a:r>
              <a:rPr lang="en-US" dirty="0" smtClean="0"/>
              <a:t>Comments about how to proceed on required actions</a:t>
            </a:r>
          </a:p>
          <a:p>
            <a:pPr marL="0" indent="0">
              <a:buFont typeface="Arial" pitchFamily="34" charset="0"/>
              <a:buNone/>
            </a:pPr>
            <a:endParaRPr lang="en-US" dirty="0" smtClean="0"/>
          </a:p>
          <a:p>
            <a:pPr marL="0" indent="0">
              <a:buFont typeface="Arial" pitchFamily="34" charset="0"/>
              <a:buNone/>
            </a:pPr>
            <a:r>
              <a:rPr lang="en-US" b="1" i="1" dirty="0" smtClean="0"/>
              <a:t>End your comments for this slide</a:t>
            </a:r>
            <a:r>
              <a:rPr lang="en-US" b="1" i="1" baseline="0" dirty="0" smtClean="0"/>
              <a:t> with the following or similar language:</a:t>
            </a:r>
            <a:endParaRPr lang="en-US" b="1" i="1" dirty="0" smtClean="0"/>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charge of the external review team is to review, validate, and evaluate the evidence your institution has provided and relay those findings to AdvancED.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Based on our findings from the review of evidence,</a:t>
            </a:r>
            <a:r>
              <a:rPr lang="en-US" sz="1200" kern="1200" baseline="0" dirty="0" smtClean="0">
                <a:solidFill>
                  <a:schemeClr val="tx1"/>
                </a:solidFill>
                <a:effectLst/>
                <a:latin typeface="+mn-lt"/>
                <a:ea typeface="+mn-ea"/>
                <a:cs typeface="+mn-cs"/>
              </a:rPr>
              <a:t> this external review team recommends that [name of institution] be accredited, pending further review and final action by the AdvancED Accreditation Commission.” </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FDC9E07-40FF-4064-BD68-334C6E99B8D2}" type="slidenum">
              <a:rPr lang="en-US" smtClean="0"/>
              <a:t>14</a:t>
            </a:fld>
            <a:endParaRPr lang="en-US" dirty="0"/>
          </a:p>
        </p:txBody>
      </p:sp>
    </p:spTree>
    <p:extLst>
      <p:ext uri="{BB962C8B-B14F-4D97-AF65-F5344CB8AC3E}">
        <p14:creationId xmlns:p14="http://schemas.microsoft.com/office/powerpoint/2010/main" val="99174314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what does “pending further review” really mean?  The completion of this external review is the first in a series of reviews by external groups that take place.  </a:t>
            </a:r>
            <a:r>
              <a:rPr lang="en-US" dirty="0" smtClean="0"/>
              <a:t>Once the Lead Evaluator submits</a:t>
            </a:r>
            <a:r>
              <a:rPr lang="en-US" baseline="0" dirty="0" smtClean="0"/>
              <a:t> the final web-based report, it will be </a:t>
            </a:r>
            <a:r>
              <a:rPr lang="en-US" dirty="0" smtClean="0"/>
              <a:t>reviewed by</a:t>
            </a:r>
            <a:r>
              <a:rPr lang="en-US" baseline="0" dirty="0" smtClean="0"/>
              <a:t> the </a:t>
            </a:r>
            <a:r>
              <a:rPr lang="en-US" dirty="0" smtClean="0"/>
              <a:t>AdvancED Accreditation Division’s national office.  </a:t>
            </a:r>
            <a:r>
              <a:rPr lang="en-US" dirty="0"/>
              <a:t>The written report is much more comprehensive than this exit briefing, and should be used in coming years to guide the continuous improvement work of the system</a:t>
            </a:r>
            <a:r>
              <a:rPr lang="en-US" dirty="0" smtClean="0"/>
              <a:t>.</a:t>
            </a:r>
          </a:p>
          <a:p>
            <a:endParaRPr lang="en-US" dirty="0"/>
          </a:p>
          <a:p>
            <a:r>
              <a:rPr lang="en-US" dirty="0" smtClean="0"/>
              <a:t>Within </a:t>
            </a:r>
            <a:r>
              <a:rPr lang="en-US" dirty="0"/>
              <a:t>30 business days, this system will receive a copy of the completed and approved External Review report. At that time, the report should be shared with all stakeholders, and work can begin on the required actions and other opportunities identified by the External Review Team. </a:t>
            </a:r>
            <a:endParaRPr lang="en-US" dirty="0" smtClean="0"/>
          </a:p>
          <a:p>
            <a:endParaRPr lang="en-US" dirty="0"/>
          </a:p>
          <a:p>
            <a:r>
              <a:rPr lang="en-US" dirty="0" smtClean="0"/>
              <a:t>The </a:t>
            </a:r>
            <a:r>
              <a:rPr lang="en-US" dirty="0"/>
              <a:t>AdvancED Accreditation Commission meets twice yearly to review and approve all the External Review reports that have been completed during the previous semester. The Commission makes the final decision regarding the granting of accreditation.</a:t>
            </a:r>
          </a:p>
        </p:txBody>
      </p:sp>
      <p:sp>
        <p:nvSpPr>
          <p:cNvPr id="4" name="Slide Number Placeholder 3"/>
          <p:cNvSpPr>
            <a:spLocks noGrp="1"/>
          </p:cNvSpPr>
          <p:nvPr>
            <p:ph type="sldNum" sz="quarter" idx="10"/>
          </p:nvPr>
        </p:nvSpPr>
        <p:spPr/>
        <p:txBody>
          <a:bodyPr/>
          <a:lstStyle/>
          <a:p>
            <a:fld id="{DFDC9E07-40FF-4064-BD68-334C6E99B8D2}" type="slidenum">
              <a:rPr lang="en-US" smtClean="0"/>
              <a:t>15</a:t>
            </a:fld>
            <a:endParaRPr lang="en-US" dirty="0"/>
          </a:p>
        </p:txBody>
      </p:sp>
    </p:spTree>
    <p:extLst>
      <p:ext uri="{BB962C8B-B14F-4D97-AF65-F5344CB8AC3E}">
        <p14:creationId xmlns:p14="http://schemas.microsoft.com/office/powerpoint/2010/main" val="267541209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smtClean="0"/>
              <a:t>Give your closing comments, thank the members</a:t>
            </a:r>
            <a:r>
              <a:rPr lang="en-US" baseline="0" dirty="0" smtClean="0"/>
              <a:t> of the External Review Team and recognize leaders and others in the system that have provided information and support to make the visit a success.</a:t>
            </a:r>
          </a:p>
          <a:p>
            <a:endParaRPr lang="en-US" baseline="0" dirty="0" smtClean="0"/>
          </a:p>
          <a:p>
            <a:r>
              <a:rPr lang="en-US" baseline="0" dirty="0" smtClean="0"/>
              <a:t>Note to Lead Evaluator:</a:t>
            </a:r>
          </a:p>
          <a:p>
            <a:r>
              <a:rPr lang="en-US" baseline="0" dirty="0" smtClean="0"/>
              <a:t>You may insert the name of the institution:</a:t>
            </a:r>
          </a:p>
          <a:p>
            <a:pPr marL="171450" indent="-171450">
              <a:buFont typeface="Arial" pitchFamily="34" charset="0"/>
              <a:buChar char="•"/>
            </a:pPr>
            <a:r>
              <a:rPr lang="en-US" dirty="0" smtClean="0">
                <a:solidFill>
                  <a:schemeClr val="tx2"/>
                </a:solidFill>
              </a:rPr>
              <a:t>Appreciates</a:t>
            </a:r>
            <a:r>
              <a:rPr lang="en-US" b="1" i="1" dirty="0" smtClean="0">
                <a:solidFill>
                  <a:schemeClr val="tx2"/>
                </a:solidFill>
              </a:rPr>
              <a:t> Webber County’s hospitality, support, and professionalism.</a:t>
            </a:r>
            <a:endParaRPr lang="en-US" dirty="0" smtClean="0"/>
          </a:p>
        </p:txBody>
      </p:sp>
      <p:sp>
        <p:nvSpPr>
          <p:cNvPr id="5" name="Slide Number Placeholder 4"/>
          <p:cNvSpPr>
            <a:spLocks noGrp="1"/>
          </p:cNvSpPr>
          <p:nvPr>
            <p:ph type="sldNum" sz="quarter" idx="5"/>
          </p:nvPr>
        </p:nvSpPr>
        <p:spPr/>
        <p:txBody>
          <a:bodyPr/>
          <a:lstStyle/>
          <a:p>
            <a:pPr>
              <a:defRPr/>
            </a:pPr>
            <a:fld id="{7B2290EE-1FD7-4F34-A792-FAA2A7B94997}" type="slidenum">
              <a:rPr lang="en-US" smtClean="0"/>
              <a:pPr>
                <a:defRPr/>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57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b="1" i="1" dirty="0" smtClean="0"/>
              <a:t>Close with the following or</a:t>
            </a:r>
            <a:r>
              <a:rPr lang="en-US" b="1" i="1" baseline="0" dirty="0" smtClean="0"/>
              <a:t> similar language:</a:t>
            </a:r>
          </a:p>
          <a:p>
            <a:endParaRPr lang="en-US" baseline="0" dirty="0" smtClean="0"/>
          </a:p>
          <a:p>
            <a:r>
              <a:rPr lang="en-US" baseline="0" dirty="0" smtClean="0"/>
              <a:t>“And on behalf of AdvancED, thank you for committing to quality education for all learners through your commitment to continuous improvement and the accreditation process. Thank you.”</a:t>
            </a:r>
            <a:endParaRPr lang="en-US" dirty="0" smtClean="0"/>
          </a:p>
        </p:txBody>
      </p:sp>
      <p:sp>
        <p:nvSpPr>
          <p:cNvPr id="5" name="Slide Number Placeholder 4"/>
          <p:cNvSpPr>
            <a:spLocks noGrp="1"/>
          </p:cNvSpPr>
          <p:nvPr>
            <p:ph type="sldNum" sz="quarter" idx="5"/>
          </p:nvPr>
        </p:nvSpPr>
        <p:spPr/>
        <p:txBody>
          <a:bodyPr/>
          <a:lstStyle/>
          <a:p>
            <a:pPr>
              <a:defRPr/>
            </a:pPr>
            <a:fld id="{4E154793-B661-4085-9632-52AF9DC7C27A}" type="slidenum">
              <a:rPr lang="en-US" smtClean="0"/>
              <a:pPr>
                <a:defRPr/>
              </a:pPr>
              <a:t>17</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buFont typeface="Arial" pitchFamily="34" charset="0"/>
              <a:buNone/>
            </a:pPr>
            <a:r>
              <a:rPr lang="en-US" b="0" i="0" dirty="0" smtClean="0">
                <a:solidFill>
                  <a:schemeClr val="tx2"/>
                </a:solidFill>
              </a:rPr>
              <a:t>AdvancED is the world’s largest educational network that touches:</a:t>
            </a:r>
          </a:p>
          <a:p>
            <a:pPr marL="171450" lvl="0" indent="-171450">
              <a:buFont typeface="Arial" pitchFamily="34" charset="0"/>
              <a:buChar char="•"/>
            </a:pPr>
            <a:r>
              <a:rPr lang="en-US" dirty="0" smtClean="0">
                <a:solidFill>
                  <a:schemeClr val="tx2"/>
                </a:solidFill>
              </a:rPr>
              <a:t>30,000 public and private schools throughout the United States and 70 countries worldwide</a:t>
            </a:r>
          </a:p>
          <a:p>
            <a:pPr marL="171450" lvl="0" indent="-171450">
              <a:buFont typeface="Arial" pitchFamily="34" charset="0"/>
              <a:buChar char="•"/>
            </a:pPr>
            <a:r>
              <a:rPr lang="en-US" dirty="0" smtClean="0">
                <a:solidFill>
                  <a:schemeClr val="tx2"/>
                </a:solidFill>
              </a:rPr>
              <a:t>All Department of Defense schools</a:t>
            </a:r>
          </a:p>
          <a:p>
            <a:pPr marL="171450" lvl="0" indent="-171450">
              <a:buFont typeface="Arial" pitchFamily="34" charset="0"/>
              <a:buChar char="•"/>
            </a:pPr>
            <a:r>
              <a:rPr lang="en-US" dirty="0" smtClean="0">
                <a:solidFill>
                  <a:schemeClr val="tx2"/>
                </a:solidFill>
              </a:rPr>
              <a:t>15 million students</a:t>
            </a:r>
          </a:p>
          <a:p>
            <a:pPr marL="171450" lvl="0" indent="-171450">
              <a:buFont typeface="Arial" pitchFamily="34" charset="0"/>
              <a:buChar char="•"/>
            </a:pPr>
            <a:r>
              <a:rPr lang="en-US" dirty="0" smtClean="0">
                <a:solidFill>
                  <a:schemeClr val="tx2"/>
                </a:solidFill>
              </a:rPr>
              <a:t>18 thousand volunteers</a:t>
            </a:r>
          </a:p>
          <a:p>
            <a:pPr marL="171450" lvl="0" indent="-171450">
              <a:buFont typeface="Arial" pitchFamily="34" charset="0"/>
              <a:buChar char="•"/>
            </a:pPr>
            <a:r>
              <a:rPr lang="en-US" dirty="0" smtClean="0">
                <a:solidFill>
                  <a:schemeClr val="tx2"/>
                </a:solidFill>
              </a:rPr>
              <a:t>More than 3 million teachers.</a:t>
            </a:r>
          </a:p>
          <a:p>
            <a:pPr defTabSz="456491"/>
            <a:endParaRPr lang="en-US" dirty="0" smtClean="0"/>
          </a:p>
        </p:txBody>
      </p:sp>
      <p:sp>
        <p:nvSpPr>
          <p:cNvPr id="5" name="Slide Number Placeholder 4"/>
          <p:cNvSpPr>
            <a:spLocks noGrp="1"/>
          </p:cNvSpPr>
          <p:nvPr>
            <p:ph type="sldNum" sz="quarter" idx="5"/>
          </p:nvPr>
        </p:nvSpPr>
        <p:spPr/>
        <p:txBody>
          <a:bodyPr/>
          <a:lstStyle/>
          <a:p>
            <a:pPr>
              <a:defRPr/>
            </a:pPr>
            <a:fld id="{AF3DDD0B-DDEC-429E-9FA2-2593C8D6C236}" type="slidenum">
              <a:rPr lang="en-US" smtClean="0"/>
              <a:pPr>
                <a:defRPr/>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456491"/>
            <a:r>
              <a:rPr lang="en-US" dirty="0" smtClean="0"/>
              <a:t>The AdvancED protocol transcends state and even national boundaries.</a:t>
            </a:r>
            <a:r>
              <a:rPr lang="en-US" baseline="0" dirty="0" smtClean="0"/>
              <a:t> </a:t>
            </a:r>
          </a:p>
          <a:p>
            <a:pPr defTabSz="456491"/>
            <a:r>
              <a:rPr lang="en-US" baseline="0" dirty="0" smtClean="0"/>
              <a:t>At the local level, the AdvancED process gives educational institutions a framework for quality and continuous improvement so that they may achieve ever higher degrees of excellence. </a:t>
            </a:r>
            <a:endParaRPr lang="en-US" dirty="0" smtClean="0"/>
          </a:p>
        </p:txBody>
      </p:sp>
      <p:sp>
        <p:nvSpPr>
          <p:cNvPr id="5" name="Slide Number Placeholder 4"/>
          <p:cNvSpPr>
            <a:spLocks noGrp="1"/>
          </p:cNvSpPr>
          <p:nvPr>
            <p:ph type="sldNum" sz="quarter" idx="5"/>
          </p:nvPr>
        </p:nvSpPr>
        <p:spPr/>
        <p:txBody>
          <a:bodyPr/>
          <a:lstStyle/>
          <a:p>
            <a:pPr>
              <a:defRPr/>
            </a:pPr>
            <a:fld id="{5EB1A1B0-3253-4BBC-9251-5639CE468C8D}" type="slidenum">
              <a:rPr lang="en-US" smtClean="0"/>
              <a:pPr>
                <a:defRPr/>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DFDC9E07-40FF-4064-BD68-334C6E99B8D2}" type="slidenum">
              <a:rPr lang="en-US" smtClean="0"/>
              <a:t>4</a:t>
            </a:fld>
            <a:endParaRPr lang="en-US" dirty="0"/>
          </a:p>
        </p:txBody>
      </p:sp>
      <p:sp>
        <p:nvSpPr>
          <p:cNvPr id="8" name="Rectangle 7"/>
          <p:cNvSpPr/>
          <p:nvPr/>
        </p:nvSpPr>
        <p:spPr>
          <a:xfrm>
            <a:off x="1105988" y="4826049"/>
            <a:ext cx="4681203" cy="1200329"/>
          </a:xfrm>
          <a:prstGeom prst="rect">
            <a:avLst/>
          </a:prstGeom>
        </p:spPr>
        <p:txBody>
          <a:bodyPr wrap="square">
            <a:spAutoFit/>
          </a:bodyPr>
          <a:lstStyle/>
          <a:p>
            <a:pPr lvl="0">
              <a:spcAft>
                <a:spcPts val="600"/>
              </a:spcAft>
              <a:tabLst>
                <a:tab pos="962025" algn="l"/>
              </a:tabLst>
            </a:pPr>
            <a:r>
              <a:rPr lang="en-US" sz="1200" dirty="0">
                <a:solidFill>
                  <a:prstClr val="black"/>
                </a:solidFill>
              </a:rPr>
              <a:t>Unlike other governmental and non-governmental agencies that focus on only one facet of the institution, AdvancED uses a BALANCED, PERFORMANCE-BASED protocol that examines multiple facets of the institution and how these facets work together to produce results. The AdvancED process takes into consideration not just an evaluation of standards, but also student performance and stakeholder feedback.</a:t>
            </a:r>
            <a:endParaRPr lang="en-US" sz="1200" dirty="0">
              <a:solidFill>
                <a:prstClr val="black"/>
              </a:solidFill>
              <a:ea typeface="Calibri"/>
              <a:cs typeface="Arial"/>
            </a:endParaRPr>
          </a:p>
        </p:txBody>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Unlike</a:t>
            </a:r>
            <a:r>
              <a:rPr lang="en-US" baseline="0" dirty="0" smtClean="0"/>
              <a:t> other governmental and non-governmental agencies that focus on only one facet of the institution, AdvancED uses a BALANCED, PERFORMANCE BASED protocol that examines multiple facets of the organization and how they work together to produce results. The AdvancED process takes into consideration not</a:t>
            </a:r>
            <a:r>
              <a:rPr lang="en-US" dirty="0" smtClean="0"/>
              <a:t> </a:t>
            </a:r>
            <a:r>
              <a:rPr lang="en-US" baseline="0" dirty="0" smtClean="0"/>
              <a:t>just an evaluation of standards, but also student performance and stakeholder feedback.</a:t>
            </a:r>
            <a:endParaRPr lang="en-US" dirty="0" smtClean="0"/>
          </a:p>
          <a:p>
            <a:endParaRPr lang="en-US" dirty="0"/>
          </a:p>
        </p:txBody>
      </p:sp>
    </p:spTree>
    <p:extLst>
      <p:ext uri="{BB962C8B-B14F-4D97-AF65-F5344CB8AC3E}">
        <p14:creationId xmlns:p14="http://schemas.microsoft.com/office/powerpoint/2010/main" val="16334190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indent="0" eaLnBrk="1" hangingPunct="1">
              <a:buFont typeface="Wingdings" pitchFamily="2" charset="2"/>
              <a:buNone/>
            </a:pPr>
            <a:endParaRPr lang="en-US" sz="1200" dirty="0" smtClean="0">
              <a:solidFill>
                <a:schemeClr val="tx2"/>
              </a:solidFill>
            </a:endParaRPr>
          </a:p>
          <a:p>
            <a:pPr marL="0" indent="0" eaLnBrk="1" hangingPunct="1">
              <a:buFont typeface="Wingdings" pitchFamily="2" charset="2"/>
              <a:buNone/>
            </a:pPr>
            <a:r>
              <a:rPr lang="en-US" sz="1200" dirty="0" smtClean="0">
                <a:solidFill>
                  <a:schemeClr val="tx2"/>
                </a:solidFill>
              </a:rPr>
              <a:t>The </a:t>
            </a:r>
            <a:r>
              <a:rPr lang="en-US" sz="1200" baseline="0" dirty="0" smtClean="0">
                <a:solidFill>
                  <a:schemeClr val="tx2"/>
                </a:solidFill>
              </a:rPr>
              <a:t>External Review Team completed a variety of activities:</a:t>
            </a:r>
          </a:p>
          <a:p>
            <a:pPr marL="171450" indent="-171450" eaLnBrk="1" hangingPunct="1">
              <a:buFont typeface="Arial" pitchFamily="34" charset="0"/>
              <a:buChar char="•"/>
            </a:pPr>
            <a:r>
              <a:rPr lang="en-US" sz="1200" dirty="0" smtClean="0">
                <a:solidFill>
                  <a:schemeClr val="tx2"/>
                </a:solidFill>
              </a:rPr>
              <a:t>Reviewed Standard Self Assessment,</a:t>
            </a:r>
            <a:r>
              <a:rPr lang="en-US" sz="1200" baseline="0" dirty="0" smtClean="0">
                <a:solidFill>
                  <a:schemeClr val="tx2"/>
                </a:solidFill>
              </a:rPr>
              <a:t> Executive Summary, </a:t>
            </a:r>
            <a:r>
              <a:rPr lang="en-US" sz="1200" dirty="0" smtClean="0">
                <a:solidFill>
                  <a:schemeClr val="tx2"/>
                </a:solidFill>
              </a:rPr>
              <a:t>and the system and</a:t>
            </a:r>
            <a:r>
              <a:rPr lang="en-US" sz="1200" baseline="0" dirty="0" smtClean="0">
                <a:solidFill>
                  <a:schemeClr val="tx2"/>
                </a:solidFill>
              </a:rPr>
              <a:t> s</a:t>
            </a:r>
            <a:r>
              <a:rPr lang="en-US" sz="1200" dirty="0" smtClean="0">
                <a:solidFill>
                  <a:schemeClr val="tx2"/>
                </a:solidFill>
              </a:rPr>
              <a:t>chool websites</a:t>
            </a:r>
          </a:p>
          <a:p>
            <a:pPr marL="171450" indent="-171450" eaLnBrk="1" hangingPunct="1">
              <a:buFont typeface="Arial" pitchFamily="34" charset="0"/>
              <a:buChar char="•"/>
            </a:pPr>
            <a:r>
              <a:rPr lang="en-US" sz="1200" dirty="0" smtClean="0">
                <a:solidFill>
                  <a:schemeClr val="tx2"/>
                </a:solidFill>
              </a:rPr>
              <a:t>Listened to presentations by the system and school leadership</a:t>
            </a:r>
          </a:p>
          <a:p>
            <a:pPr marL="171450" indent="-171450" eaLnBrk="1" hangingPunct="1">
              <a:buFont typeface="Arial" pitchFamily="34" charset="0"/>
              <a:buChar char="•"/>
            </a:pPr>
            <a:r>
              <a:rPr lang="en-US" sz="1200" dirty="0" smtClean="0">
                <a:solidFill>
                  <a:schemeClr val="tx2"/>
                </a:solidFill>
              </a:rPr>
              <a:t>Interviewed stakeholders at the system</a:t>
            </a:r>
            <a:r>
              <a:rPr lang="en-US" sz="1200" baseline="0" dirty="0" smtClean="0">
                <a:solidFill>
                  <a:schemeClr val="tx2"/>
                </a:solidFill>
              </a:rPr>
              <a:t> and school levels</a:t>
            </a:r>
            <a:endParaRPr lang="en-US" sz="1200" dirty="0" smtClean="0">
              <a:solidFill>
                <a:schemeClr val="tx2"/>
              </a:solidFill>
            </a:endParaRPr>
          </a:p>
          <a:p>
            <a:pPr marL="171450" indent="-171450" eaLnBrk="1" hangingPunct="1">
              <a:buFont typeface="Arial" pitchFamily="34" charset="0"/>
              <a:buChar char="•"/>
            </a:pPr>
            <a:r>
              <a:rPr lang="en-US" sz="1200" dirty="0" smtClean="0">
                <a:solidFill>
                  <a:schemeClr val="tx2"/>
                </a:solidFill>
              </a:rPr>
              <a:t>Examined artifacts</a:t>
            </a:r>
          </a:p>
          <a:p>
            <a:pPr marL="171450" indent="-171450" eaLnBrk="1" hangingPunct="1">
              <a:buFont typeface="Arial" pitchFamily="34" charset="0"/>
              <a:buChar char="•"/>
            </a:pPr>
            <a:r>
              <a:rPr lang="en-US" sz="1200" dirty="0" smtClean="0">
                <a:solidFill>
                  <a:schemeClr val="tx2"/>
                </a:solidFill>
              </a:rPr>
              <a:t>Observed practices and classroom</a:t>
            </a:r>
            <a:r>
              <a:rPr lang="en-US" sz="1200" baseline="0" dirty="0" smtClean="0">
                <a:solidFill>
                  <a:schemeClr val="tx2"/>
                </a:solidFill>
              </a:rPr>
              <a:t> l</a:t>
            </a:r>
            <a:r>
              <a:rPr lang="en-US" sz="1200" dirty="0" smtClean="0">
                <a:solidFill>
                  <a:schemeClr val="tx2"/>
                </a:solidFill>
              </a:rPr>
              <a:t>earning environments</a:t>
            </a:r>
          </a:p>
          <a:p>
            <a:pPr marL="171450" indent="-171450" eaLnBrk="1" hangingPunct="1">
              <a:buFont typeface="Arial" pitchFamily="34" charset="0"/>
              <a:buChar char="•"/>
            </a:pPr>
            <a:r>
              <a:rPr lang="en-US" sz="1200" dirty="0" smtClean="0">
                <a:solidFill>
                  <a:schemeClr val="tx2"/>
                </a:solidFill>
              </a:rPr>
              <a:t>Collected and organized data  </a:t>
            </a:r>
          </a:p>
          <a:p>
            <a:pPr marL="171450" indent="-171450" eaLnBrk="1" hangingPunct="1">
              <a:buFont typeface="Arial" pitchFamily="34" charset="0"/>
              <a:buChar char="•"/>
            </a:pPr>
            <a:r>
              <a:rPr lang="en-US" sz="1200" dirty="0" smtClean="0">
                <a:solidFill>
                  <a:schemeClr val="tx2"/>
                </a:solidFill>
              </a:rPr>
              <a:t>Engaged in team deliberations</a:t>
            </a:r>
          </a:p>
          <a:p>
            <a:pPr marL="509588" indent="-509588" eaLnBrk="1" hangingPunct="1">
              <a:buFont typeface="Wingdings" pitchFamily="2" charset="2"/>
              <a:buChar char="q"/>
            </a:pPr>
            <a:endParaRPr lang="en-US" sz="1200" dirty="0" smtClean="0">
              <a:solidFill>
                <a:schemeClr val="tx2"/>
              </a:solidFill>
            </a:endParaRPr>
          </a:p>
          <a:p>
            <a:pPr marL="0" indent="0" eaLnBrk="1" hangingPunct="1">
              <a:buFont typeface="Wingdings" pitchFamily="2" charset="2"/>
              <a:buNone/>
            </a:pPr>
            <a:r>
              <a:rPr lang="en-US" sz="1200" dirty="0" smtClean="0">
                <a:solidFill>
                  <a:schemeClr val="tx2"/>
                </a:solidFill>
              </a:rPr>
              <a:t>As a result</a:t>
            </a:r>
            <a:r>
              <a:rPr lang="en-US" sz="1200" baseline="0" dirty="0" smtClean="0">
                <a:solidFill>
                  <a:schemeClr val="tx2"/>
                </a:solidFill>
              </a:rPr>
              <a:t> of the work of the institution and our team, we will be able to provide helpful feedback to help your system continue to improve.</a:t>
            </a:r>
            <a:endParaRPr lang="en-US" sz="1200" dirty="0" smtClean="0">
              <a:solidFill>
                <a:schemeClr val="tx2"/>
              </a:solidFill>
            </a:endParaRPr>
          </a:p>
          <a:p>
            <a:pPr defTabSz="456491"/>
            <a:endParaRPr lang="en-US" dirty="0" smtClean="0"/>
          </a:p>
          <a:p>
            <a:pPr defTabSz="456491"/>
            <a:endParaRPr lang="en-US" dirty="0" smtClean="0"/>
          </a:p>
        </p:txBody>
      </p:sp>
      <p:sp>
        <p:nvSpPr>
          <p:cNvPr id="5" name="Slide Number Placeholder 4"/>
          <p:cNvSpPr>
            <a:spLocks noGrp="1"/>
          </p:cNvSpPr>
          <p:nvPr>
            <p:ph type="sldNum" sz="quarter" idx="5"/>
          </p:nvPr>
        </p:nvSpPr>
        <p:spPr/>
        <p:txBody>
          <a:bodyPr/>
          <a:lstStyle/>
          <a:p>
            <a:pPr>
              <a:defRPr/>
            </a:pPr>
            <a:fld id="{D56189CD-CDD2-42C0-B713-7D04AC1720B7}" type="slidenum">
              <a:rPr lang="en-US" smtClean="0"/>
              <a:pPr>
                <a:defRPr/>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1" kern="1200" dirty="0" smtClean="0">
                <a:solidFill>
                  <a:schemeClr val="tx1"/>
                </a:solidFill>
                <a:effectLst/>
                <a:latin typeface="+mn-lt"/>
                <a:ea typeface="+mn-ea"/>
                <a:cs typeface="+mn-cs"/>
              </a:rPr>
              <a:t>Make a few bullet points</a:t>
            </a:r>
            <a:r>
              <a:rPr lang="en-US" sz="1200" b="1" i="1" kern="1200" baseline="0" dirty="0" smtClean="0">
                <a:solidFill>
                  <a:schemeClr val="tx1"/>
                </a:solidFill>
                <a:effectLst/>
                <a:latin typeface="+mn-lt"/>
                <a:ea typeface="+mn-ea"/>
                <a:cs typeface="+mn-cs"/>
              </a:rPr>
              <a:t> on this slide that will describe</a:t>
            </a:r>
          </a:p>
          <a:p>
            <a:pPr marL="171450" indent="-171450">
              <a:buFont typeface="Arial" pitchFamily="34" charset="0"/>
              <a:buChar char="•"/>
            </a:pPr>
            <a:r>
              <a:rPr lang="en-US" dirty="0" smtClean="0"/>
              <a:t>Talk about the stakeholders you talked with</a:t>
            </a:r>
          </a:p>
          <a:p>
            <a:pPr marL="171450" indent="-171450">
              <a:buFont typeface="Arial" pitchFamily="34" charset="0"/>
              <a:buChar char="•"/>
            </a:pPr>
            <a:r>
              <a:rPr lang="en-US" dirty="0" smtClean="0"/>
              <a:t>List themes that emerged</a:t>
            </a:r>
          </a:p>
          <a:p>
            <a:pPr marL="171450" indent="-171450">
              <a:buFont typeface="Arial" pitchFamily="34" charset="0"/>
              <a:buChar char="•"/>
            </a:pPr>
            <a:r>
              <a:rPr lang="en-US" dirty="0" smtClean="0"/>
              <a:t>List some good things you saw (Powerful Practices plus…)</a:t>
            </a:r>
          </a:p>
          <a:p>
            <a:pPr marL="171450" indent="-171450">
              <a:buFont typeface="Arial" pitchFamily="34" charset="0"/>
              <a:buChar char="•"/>
            </a:pPr>
            <a:r>
              <a:rPr lang="en-US" dirty="0" smtClean="0"/>
              <a:t>Comments about how to proceed on required actions</a:t>
            </a:r>
          </a:p>
          <a:p>
            <a:pPr marL="0" indent="0">
              <a:buFont typeface="Arial" pitchFamily="34" charset="0"/>
              <a:buNone/>
            </a:pPr>
            <a:endParaRPr lang="en-US" dirty="0" smtClean="0"/>
          </a:p>
          <a:p>
            <a:pPr marL="0" indent="0">
              <a:buFont typeface="Arial" pitchFamily="34" charset="0"/>
              <a:buNone/>
            </a:pPr>
            <a:r>
              <a:rPr lang="en-US" b="1" i="1" dirty="0" smtClean="0"/>
              <a:t>End your comments for this slide</a:t>
            </a:r>
            <a:r>
              <a:rPr lang="en-US" b="1" i="1" baseline="0" dirty="0" smtClean="0"/>
              <a:t> with the following or similar language:</a:t>
            </a:r>
            <a:endParaRPr lang="en-US" b="1" i="1" dirty="0" smtClean="0"/>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charge of the external review team is to review, validate, and evaluate the evidence your institution has provided and relay those findings to AdvancED.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Based on our findings from the review of evidence,</a:t>
            </a:r>
            <a:r>
              <a:rPr lang="en-US" sz="1200" kern="1200" baseline="0" dirty="0" smtClean="0">
                <a:solidFill>
                  <a:schemeClr val="tx1"/>
                </a:solidFill>
                <a:effectLst/>
                <a:latin typeface="+mn-lt"/>
                <a:ea typeface="+mn-ea"/>
                <a:cs typeface="+mn-cs"/>
              </a:rPr>
              <a:t> this external review team recommends that [name of institution] be accredited, pending further review and final action by the AdvancED Accreditation Commission.” </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FDC9E07-40FF-4064-BD68-334C6E99B8D2}" type="slidenum">
              <a:rPr lang="en-US" smtClean="0"/>
              <a:t>6</a:t>
            </a:fld>
            <a:endParaRPr lang="en-US" dirty="0"/>
          </a:p>
        </p:txBody>
      </p:sp>
    </p:spTree>
    <p:extLst>
      <p:ext uri="{BB962C8B-B14F-4D97-AF65-F5344CB8AC3E}">
        <p14:creationId xmlns:p14="http://schemas.microsoft.com/office/powerpoint/2010/main" val="9917431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standards are the heart of accreditation process.  The AdvancED standards are crafted in a way that provides a roadmap toward excellence. The standards are defined in detail by over 30 indicators, each of which is even further defined</a:t>
            </a:r>
            <a:r>
              <a:rPr lang="en-US" baseline="0" dirty="0" smtClean="0"/>
              <a:t> by 4 performance levels.</a:t>
            </a:r>
            <a:endParaRPr lang="en-US" dirty="0" smtClean="0"/>
          </a:p>
          <a:p>
            <a:endParaRPr lang="en-US" dirty="0" smtClean="0"/>
          </a:p>
          <a:p>
            <a:r>
              <a:rPr lang="en-US" dirty="0" smtClean="0"/>
              <a:t>Our</a:t>
            </a:r>
            <a:r>
              <a:rPr lang="en-US" baseline="0" dirty="0" smtClean="0"/>
              <a:t> External Review team has examined collected, reviewed, and evaluated evidence to arrive at ratings for each indicator related to the five AdvancED standards.</a:t>
            </a:r>
          </a:p>
          <a:p>
            <a:endParaRPr lang="en-US" baseline="0" dirty="0" smtClean="0"/>
          </a:p>
          <a:p>
            <a:r>
              <a:rPr lang="en-US" b="1" baseline="0" dirty="0" smtClean="0">
                <a:solidFill>
                  <a:srgbClr val="FF0000"/>
                </a:solidFill>
              </a:rPr>
              <a:t>[click to show ratings]</a:t>
            </a:r>
          </a:p>
          <a:p>
            <a:endParaRPr lang="en-US" b="1" baseline="0" dirty="0" smtClean="0"/>
          </a:p>
          <a:p>
            <a:r>
              <a:rPr lang="en-US" baseline="0" dirty="0" smtClean="0"/>
              <a:t>The averages of the External Review team’s ratings on all the indicators are reported for each standard on a scale of 1 (which indicates minimal performance on the standard) to 4 (which indicates outstanding performance). All accredited institutions fall somewhere on this scale, with most toward the middle (the 2 to 3 range).</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317AE0B2-C8CD-4D0E-BEDF-362FA01D3682}" type="slidenum">
              <a:rPr lang="en-US" smtClean="0"/>
              <a:t>7</a:t>
            </a:fld>
            <a:endParaRPr lang="en-US" dirty="0"/>
          </a:p>
        </p:txBody>
      </p:sp>
    </p:spTree>
    <p:extLst>
      <p:ext uri="{BB962C8B-B14F-4D97-AF65-F5344CB8AC3E}">
        <p14:creationId xmlns:p14="http://schemas.microsoft.com/office/powerpoint/2010/main" val="13360224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1" kern="1200" dirty="0" smtClean="0">
                <a:solidFill>
                  <a:schemeClr val="tx1"/>
                </a:solidFill>
                <a:effectLst/>
                <a:latin typeface="+mn-lt"/>
                <a:ea typeface="+mn-ea"/>
                <a:cs typeface="+mn-cs"/>
              </a:rPr>
              <a:t>Make a few bullet points</a:t>
            </a:r>
            <a:r>
              <a:rPr lang="en-US" sz="1200" b="1" i="1" kern="1200" baseline="0" dirty="0" smtClean="0">
                <a:solidFill>
                  <a:schemeClr val="tx1"/>
                </a:solidFill>
                <a:effectLst/>
                <a:latin typeface="+mn-lt"/>
                <a:ea typeface="+mn-ea"/>
                <a:cs typeface="+mn-cs"/>
              </a:rPr>
              <a:t> on this slide that will describe</a:t>
            </a:r>
          </a:p>
          <a:p>
            <a:pPr marL="171450" indent="-171450">
              <a:buFont typeface="Arial" pitchFamily="34" charset="0"/>
              <a:buChar char="•"/>
            </a:pPr>
            <a:r>
              <a:rPr lang="en-US" dirty="0" smtClean="0"/>
              <a:t>Talk about the stakeholders you talked with</a:t>
            </a:r>
          </a:p>
          <a:p>
            <a:pPr marL="171450" indent="-171450">
              <a:buFont typeface="Arial" pitchFamily="34" charset="0"/>
              <a:buChar char="•"/>
            </a:pPr>
            <a:r>
              <a:rPr lang="en-US" dirty="0" smtClean="0"/>
              <a:t>List themes that emerged</a:t>
            </a:r>
          </a:p>
          <a:p>
            <a:pPr marL="171450" indent="-171450">
              <a:buFont typeface="Arial" pitchFamily="34" charset="0"/>
              <a:buChar char="•"/>
            </a:pPr>
            <a:r>
              <a:rPr lang="en-US" dirty="0" smtClean="0"/>
              <a:t>List some good things you saw (Powerful Practices plus…)</a:t>
            </a:r>
          </a:p>
          <a:p>
            <a:pPr marL="171450" indent="-171450">
              <a:buFont typeface="Arial" pitchFamily="34" charset="0"/>
              <a:buChar char="•"/>
            </a:pPr>
            <a:r>
              <a:rPr lang="en-US" dirty="0" smtClean="0"/>
              <a:t>Comments about how to proceed on required actions</a:t>
            </a:r>
          </a:p>
          <a:p>
            <a:pPr marL="0" indent="0">
              <a:buFont typeface="Arial" pitchFamily="34" charset="0"/>
              <a:buNone/>
            </a:pPr>
            <a:endParaRPr lang="en-US" dirty="0" smtClean="0"/>
          </a:p>
          <a:p>
            <a:pPr marL="0" indent="0">
              <a:buFont typeface="Arial" pitchFamily="34" charset="0"/>
              <a:buNone/>
            </a:pPr>
            <a:r>
              <a:rPr lang="en-US" b="1" i="1" dirty="0" smtClean="0"/>
              <a:t>End your comments for this slide</a:t>
            </a:r>
            <a:r>
              <a:rPr lang="en-US" b="1" i="1" baseline="0" dirty="0" smtClean="0"/>
              <a:t> with the following or similar language:</a:t>
            </a:r>
            <a:endParaRPr lang="en-US" b="1" i="1" dirty="0" smtClean="0"/>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charge of the external review team is to review, validate, and evaluate the evidence your institution has provided and relay those findings to AdvancED.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Based on our findings from the review of evidence,</a:t>
            </a:r>
            <a:r>
              <a:rPr lang="en-US" sz="1200" kern="1200" baseline="0" dirty="0" smtClean="0">
                <a:solidFill>
                  <a:schemeClr val="tx1"/>
                </a:solidFill>
                <a:effectLst/>
                <a:latin typeface="+mn-lt"/>
                <a:ea typeface="+mn-ea"/>
                <a:cs typeface="+mn-cs"/>
              </a:rPr>
              <a:t> this external review team recommends that [name of institution] be accredited, pending further review and final action by the AdvancED Accreditation Commission.” </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FDC9E07-40FF-4064-BD68-334C6E99B8D2}" type="slidenum">
              <a:rPr lang="en-US" smtClean="0"/>
              <a:t>8</a:t>
            </a:fld>
            <a:endParaRPr lang="en-US" dirty="0"/>
          </a:p>
        </p:txBody>
      </p:sp>
    </p:spTree>
    <p:extLst>
      <p:ext uri="{BB962C8B-B14F-4D97-AF65-F5344CB8AC3E}">
        <p14:creationId xmlns:p14="http://schemas.microsoft.com/office/powerpoint/2010/main" val="9917431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1" kern="1200" dirty="0" smtClean="0">
                <a:solidFill>
                  <a:schemeClr val="tx1"/>
                </a:solidFill>
                <a:effectLst/>
                <a:latin typeface="+mn-lt"/>
                <a:ea typeface="+mn-ea"/>
                <a:cs typeface="+mn-cs"/>
              </a:rPr>
              <a:t>Make a few bullet points</a:t>
            </a:r>
            <a:r>
              <a:rPr lang="en-US" sz="1200" b="1" i="1" kern="1200" baseline="0" dirty="0" smtClean="0">
                <a:solidFill>
                  <a:schemeClr val="tx1"/>
                </a:solidFill>
                <a:effectLst/>
                <a:latin typeface="+mn-lt"/>
                <a:ea typeface="+mn-ea"/>
                <a:cs typeface="+mn-cs"/>
              </a:rPr>
              <a:t> on this slide that will describe</a:t>
            </a:r>
          </a:p>
          <a:p>
            <a:pPr marL="171450" indent="-171450">
              <a:buFont typeface="Arial" pitchFamily="34" charset="0"/>
              <a:buChar char="•"/>
            </a:pPr>
            <a:r>
              <a:rPr lang="en-US" dirty="0" smtClean="0"/>
              <a:t>Talk about the stakeholders you talked with</a:t>
            </a:r>
          </a:p>
          <a:p>
            <a:pPr marL="171450" indent="-171450">
              <a:buFont typeface="Arial" pitchFamily="34" charset="0"/>
              <a:buChar char="•"/>
            </a:pPr>
            <a:r>
              <a:rPr lang="en-US" dirty="0" smtClean="0"/>
              <a:t>List themes that emerged</a:t>
            </a:r>
          </a:p>
          <a:p>
            <a:pPr marL="171450" indent="-171450">
              <a:buFont typeface="Arial" pitchFamily="34" charset="0"/>
              <a:buChar char="•"/>
            </a:pPr>
            <a:r>
              <a:rPr lang="en-US" dirty="0" smtClean="0"/>
              <a:t>List some good things you saw (Powerful Practices plus…)</a:t>
            </a:r>
          </a:p>
          <a:p>
            <a:pPr marL="171450" indent="-171450">
              <a:buFont typeface="Arial" pitchFamily="34" charset="0"/>
              <a:buChar char="•"/>
            </a:pPr>
            <a:r>
              <a:rPr lang="en-US" dirty="0" smtClean="0"/>
              <a:t>Comments about how to proceed on required actions</a:t>
            </a:r>
          </a:p>
          <a:p>
            <a:pPr marL="0" indent="0">
              <a:buFont typeface="Arial" pitchFamily="34" charset="0"/>
              <a:buNone/>
            </a:pPr>
            <a:endParaRPr lang="en-US" dirty="0" smtClean="0"/>
          </a:p>
          <a:p>
            <a:pPr marL="0" indent="0">
              <a:buFont typeface="Arial" pitchFamily="34" charset="0"/>
              <a:buNone/>
            </a:pPr>
            <a:r>
              <a:rPr lang="en-US" b="1" i="1" dirty="0" smtClean="0"/>
              <a:t>End your comments for this slide</a:t>
            </a:r>
            <a:r>
              <a:rPr lang="en-US" b="1" i="1" baseline="0" dirty="0" smtClean="0"/>
              <a:t> with the following or similar language:</a:t>
            </a:r>
            <a:endParaRPr lang="en-US" b="1" i="1" dirty="0" smtClean="0"/>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charge of the external review team is to review, validate, and evaluate the evidence your institution has provided and relay those findings to AdvancED.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Based on our findings from the review of evidence,</a:t>
            </a:r>
            <a:r>
              <a:rPr lang="en-US" sz="1200" kern="1200" baseline="0" dirty="0" smtClean="0">
                <a:solidFill>
                  <a:schemeClr val="tx1"/>
                </a:solidFill>
                <a:effectLst/>
                <a:latin typeface="+mn-lt"/>
                <a:ea typeface="+mn-ea"/>
                <a:cs typeface="+mn-cs"/>
              </a:rPr>
              <a:t> this external review team recommends that [name of institution] be accredited, pending further review and final action by the AdvancED Accreditation Commission.” </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FDC9E07-40FF-4064-BD68-334C6E99B8D2}" type="slidenum">
              <a:rPr lang="en-US" smtClean="0"/>
              <a:t>9</a:t>
            </a:fld>
            <a:endParaRPr lang="en-US" dirty="0"/>
          </a:p>
        </p:txBody>
      </p:sp>
    </p:spTree>
    <p:extLst>
      <p:ext uri="{BB962C8B-B14F-4D97-AF65-F5344CB8AC3E}">
        <p14:creationId xmlns:p14="http://schemas.microsoft.com/office/powerpoint/2010/main" val="9917431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userDrawn="1"/>
        </p:nvSpPr>
        <p:spPr>
          <a:xfrm>
            <a:off x="-151650" y="0"/>
            <a:ext cx="9516016" cy="6858000"/>
          </a:xfrm>
          <a:prstGeom prst="rect">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85800" y="2691549"/>
            <a:ext cx="7772400" cy="1042501"/>
          </a:xfrm>
          <a:prstGeom prst="rect">
            <a:avLst/>
          </a:prstGeom>
        </p:spPr>
        <p:txBody>
          <a:bodyPr/>
          <a:lstStyle>
            <a:lvl1pPr algn="r">
              <a:defRPr b="1">
                <a:solidFill>
                  <a:srgbClr val="4F81BD"/>
                </a:solidFill>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2057400" y="3895164"/>
            <a:ext cx="6400800" cy="1242895"/>
          </a:xfrm>
        </p:spPr>
        <p:txBody>
          <a:bodyPr/>
          <a:lstStyle>
            <a:lvl1pPr marL="0" indent="0" algn="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solidFill>
                  <a:srgbClr val="4F81BD"/>
                </a:solidFill>
              </a:defRPr>
            </a:lvl1pPr>
          </a:lstStyle>
          <a:p>
            <a:fld id="{CD163867-5792-6045-91B7-AD39DA7B04A3}" type="datetimeFigureOut">
              <a:rPr lang="en-US" smtClean="0"/>
              <a:pPr/>
              <a:t>10/28/13</a:t>
            </a:fld>
            <a:endParaRPr lang="en-US" dirty="0"/>
          </a:p>
        </p:txBody>
      </p:sp>
      <p:sp>
        <p:nvSpPr>
          <p:cNvPr id="5" name="Footer Placeholder 4"/>
          <p:cNvSpPr>
            <a:spLocks noGrp="1"/>
          </p:cNvSpPr>
          <p:nvPr>
            <p:ph type="ftr" sz="quarter" idx="11"/>
          </p:nvPr>
        </p:nvSpPr>
        <p:spPr/>
        <p:txBody>
          <a:bodyPr/>
          <a:lstStyle>
            <a:lvl1pPr>
              <a:defRPr>
                <a:solidFill>
                  <a:srgbClr val="4F81BD"/>
                </a:solidFill>
              </a:defRPr>
            </a:lvl1pPr>
          </a:lstStyle>
          <a:p>
            <a:pPr algn="l"/>
            <a:r>
              <a:rPr lang="en-US" dirty="0" smtClean="0"/>
              <a:t>© 2012 AdvancED</a:t>
            </a:r>
          </a:p>
        </p:txBody>
      </p:sp>
      <p:sp>
        <p:nvSpPr>
          <p:cNvPr id="6" name="Slide Number Placeholder 5"/>
          <p:cNvSpPr>
            <a:spLocks noGrp="1"/>
          </p:cNvSpPr>
          <p:nvPr>
            <p:ph type="sldNum" sz="quarter" idx="12"/>
          </p:nvPr>
        </p:nvSpPr>
        <p:spPr/>
        <p:txBody>
          <a:bodyPr/>
          <a:lstStyle>
            <a:lvl1pPr>
              <a:defRPr>
                <a:solidFill>
                  <a:srgbClr val="4F81BD"/>
                </a:solidFill>
              </a:defRPr>
            </a:lvl1pPr>
          </a:lstStyle>
          <a:p>
            <a:fld id="{036D4E3C-A3D7-484B-9717-0ED91813C96A}" type="slidenum">
              <a:rPr lang="en-US" smtClean="0"/>
              <a:pPr/>
              <a:t>‹#›</a:t>
            </a:fld>
            <a:endParaRPr lang="en-US" dirty="0"/>
          </a:p>
        </p:txBody>
      </p:sp>
    </p:spTree>
  </p:cSld>
  <p:clrMapOvr>
    <a:masterClrMapping/>
  </p:clrMapOvr>
  <p:transition xmlns:p14="http://schemas.microsoft.com/office/powerpoint/2010/main">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cSld name="1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E2E6186-4F53-4339-B112-42B4A76D802A}" type="datetime1">
              <a:rPr lang="en-US" smtClean="0"/>
              <a:t>10/28/13</a:t>
            </a:fld>
            <a:endParaRPr lang="en-US" dirty="0"/>
          </a:p>
        </p:txBody>
      </p:sp>
      <p:sp>
        <p:nvSpPr>
          <p:cNvPr id="3" name="Footer Placeholder 4"/>
          <p:cNvSpPr>
            <a:spLocks noGrp="1"/>
          </p:cNvSpPr>
          <p:nvPr>
            <p:ph type="ftr" sz="quarter" idx="11"/>
          </p:nvPr>
        </p:nvSpPr>
        <p:spPr>
          <a:xfrm>
            <a:off x="1099460" y="6356350"/>
            <a:ext cx="4445230" cy="365125"/>
          </a:xfrm>
          <a:prstGeom prst="rect">
            <a:avLst/>
          </a:prstGeom>
        </p:spPr>
        <p:txBody>
          <a:bodyPr/>
          <a:lstStyle>
            <a:lvl1pPr>
              <a:defRPr/>
            </a:lvl1pPr>
          </a:lstStyle>
          <a:p>
            <a:pPr>
              <a:defRPr/>
            </a:pPr>
            <a:r>
              <a:rPr lang="en-US" dirty="0" smtClean="0"/>
              <a:t>© 2012 AdvancED </a:t>
            </a: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84F4C265-03B4-4284-B7C8-8C0782571381}" type="slidenum">
              <a:rPr lang="en-US"/>
              <a:pPr>
                <a:defRPr/>
              </a:pPr>
              <a:t>‹#›</a:t>
            </a:fld>
            <a:endParaRPr lang="en-US" dirty="0"/>
          </a:p>
        </p:txBody>
      </p:sp>
    </p:spTree>
    <p:extLst>
      <p:ext uri="{BB962C8B-B14F-4D97-AF65-F5344CB8AC3E}">
        <p14:creationId xmlns:p14="http://schemas.microsoft.com/office/powerpoint/2010/main" val="2028191285"/>
      </p:ext>
    </p:extLst>
  </p:cSld>
  <p:clrMapOvr>
    <a:masterClrMapping/>
  </p:clrMapOvr>
  <p:transition xmlns:p14="http://schemas.microsoft.com/office/powerpoint/2010/mai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6361044" cy="977000"/>
          </a:xfrm>
          <a:prstGeom prst="rect">
            <a:avLst/>
          </a:prstGeom>
        </p:spPr>
        <p:txBody>
          <a:bodyPr/>
          <a:lstStyle>
            <a:lvl1pPr algn="l">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1328025"/>
            <a:ext cx="8229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D163867-5792-6045-91B7-AD39DA7B04A3}" type="datetimeFigureOut">
              <a:rPr lang="en-US" smtClean="0"/>
              <a:pPr/>
              <a:t>10/28/13</a:t>
            </a:fld>
            <a:endParaRPr lang="en-US" dirty="0"/>
          </a:p>
        </p:txBody>
      </p:sp>
      <p:sp>
        <p:nvSpPr>
          <p:cNvPr id="5" name="Footer Placeholder 4"/>
          <p:cNvSpPr>
            <a:spLocks noGrp="1"/>
          </p:cNvSpPr>
          <p:nvPr>
            <p:ph type="ftr" sz="quarter" idx="11"/>
          </p:nvPr>
        </p:nvSpPr>
        <p:spPr/>
        <p:txBody>
          <a:bodyPr/>
          <a:lstStyle/>
          <a:p>
            <a:pPr algn="l"/>
            <a:r>
              <a:rPr lang="en-US" dirty="0" smtClean="0"/>
              <a:t>© 2012 AdvancED</a:t>
            </a:r>
          </a:p>
        </p:txBody>
      </p:sp>
      <p:sp>
        <p:nvSpPr>
          <p:cNvPr id="6" name="Slide Number Placeholder 5"/>
          <p:cNvSpPr>
            <a:spLocks noGrp="1"/>
          </p:cNvSpPr>
          <p:nvPr>
            <p:ph type="sldNum" sz="quarter" idx="12"/>
          </p:nvPr>
        </p:nvSpPr>
        <p:spPr/>
        <p:txBody>
          <a:bodyPr/>
          <a:lstStyle/>
          <a:p>
            <a:fld id="{036D4E3C-A3D7-484B-9717-0ED91813C96A}" type="slidenum">
              <a:rPr lang="en-US" smtClean="0"/>
              <a:pPr/>
              <a:t>‹#›</a:t>
            </a:fld>
            <a:endParaRPr lang="en-US" dirty="0"/>
          </a:p>
        </p:txBody>
      </p:sp>
    </p:spTree>
  </p:cSld>
  <p:clrMapOvr>
    <a:masterClrMapping/>
  </p:clrMapOvr>
  <p:transition xmlns:p14="http://schemas.microsoft.com/office/powerpoint/2010/main">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D163867-5792-6045-91B7-AD39DA7B04A3}" type="datetimeFigureOut">
              <a:rPr lang="en-US" smtClean="0"/>
              <a:pPr/>
              <a:t>10/28/13</a:t>
            </a:fld>
            <a:endParaRPr lang="en-US" dirty="0"/>
          </a:p>
        </p:txBody>
      </p:sp>
      <p:sp>
        <p:nvSpPr>
          <p:cNvPr id="5" name="Footer Placeholder 4"/>
          <p:cNvSpPr>
            <a:spLocks noGrp="1"/>
          </p:cNvSpPr>
          <p:nvPr>
            <p:ph type="ftr" sz="quarter" idx="11"/>
          </p:nvPr>
        </p:nvSpPr>
        <p:spPr/>
        <p:txBody>
          <a:bodyPr/>
          <a:lstStyle/>
          <a:p>
            <a:pPr algn="l"/>
            <a:r>
              <a:rPr lang="en-US" dirty="0" smtClean="0"/>
              <a:t>© 2012 AdvancED</a:t>
            </a:r>
          </a:p>
        </p:txBody>
      </p:sp>
      <p:sp>
        <p:nvSpPr>
          <p:cNvPr id="6" name="Slide Number Placeholder 5"/>
          <p:cNvSpPr>
            <a:spLocks noGrp="1"/>
          </p:cNvSpPr>
          <p:nvPr>
            <p:ph type="sldNum" sz="quarter" idx="12"/>
          </p:nvPr>
        </p:nvSpPr>
        <p:spPr/>
        <p:txBody>
          <a:bodyPr/>
          <a:lstStyle/>
          <a:p>
            <a:fld id="{036D4E3C-A3D7-484B-9717-0ED91813C96A}" type="slidenum">
              <a:rPr lang="en-US" smtClean="0"/>
              <a:pPr/>
              <a:t>‹#›</a:t>
            </a:fld>
            <a:endParaRPr lang="en-US" dirty="0"/>
          </a:p>
        </p:txBody>
      </p:sp>
      <p:sp>
        <p:nvSpPr>
          <p:cNvPr id="7" name="Title 1"/>
          <p:cNvSpPr txBox="1">
            <a:spLocks/>
          </p:cNvSpPr>
          <p:nvPr userDrawn="1"/>
        </p:nvSpPr>
        <p:spPr bwMode="auto">
          <a:xfrm>
            <a:off x="293515" y="0"/>
            <a:ext cx="6361044" cy="97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3600" b="0" i="0" u="none" strike="noStrike" kern="1200" cap="none" spc="0" normalizeH="0" baseline="0" noProof="0" dirty="0" smtClean="0">
                <a:ln>
                  <a:noFill/>
                </a:ln>
                <a:solidFill>
                  <a:srgbClr val="FFFFFF"/>
                </a:solidFill>
                <a:effectLst/>
                <a:uLnTx/>
                <a:uFillTx/>
                <a:latin typeface="+mj-lt"/>
                <a:ea typeface="+mj-ea"/>
                <a:cs typeface="+mj-cs"/>
              </a:rPr>
              <a:t>Click to edit Master title style</a:t>
            </a:r>
          </a:p>
        </p:txBody>
      </p:sp>
    </p:spTree>
  </p:cSld>
  <p:clrMapOvr>
    <a:masterClrMapping/>
  </p:clrMapOvr>
  <p:transition xmlns:p14="http://schemas.microsoft.com/office/powerpoint/2010/main">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384363"/>
            <a:ext cx="48895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fld id="{CD163867-5792-6045-91B7-AD39DA7B04A3}" type="datetimeFigureOut">
              <a:rPr lang="en-US" smtClean="0"/>
              <a:pPr/>
              <a:t>10/28/13</a:t>
            </a:fld>
            <a:endParaRPr lang="en-US" dirty="0"/>
          </a:p>
        </p:txBody>
      </p:sp>
      <p:sp>
        <p:nvSpPr>
          <p:cNvPr id="6" name="Footer Placeholder 5"/>
          <p:cNvSpPr>
            <a:spLocks noGrp="1"/>
          </p:cNvSpPr>
          <p:nvPr>
            <p:ph type="ftr" sz="quarter" idx="11"/>
          </p:nvPr>
        </p:nvSpPr>
        <p:spPr/>
        <p:txBody>
          <a:bodyPr/>
          <a:lstStyle/>
          <a:p>
            <a:pPr algn="l"/>
            <a:r>
              <a:rPr lang="en-US" dirty="0" smtClean="0"/>
              <a:t>© 2012 AdvancED</a:t>
            </a:r>
          </a:p>
        </p:txBody>
      </p:sp>
      <p:sp>
        <p:nvSpPr>
          <p:cNvPr id="7" name="Slide Number Placeholder 6"/>
          <p:cNvSpPr>
            <a:spLocks noGrp="1"/>
          </p:cNvSpPr>
          <p:nvPr>
            <p:ph type="sldNum" sz="quarter" idx="12"/>
          </p:nvPr>
        </p:nvSpPr>
        <p:spPr/>
        <p:txBody>
          <a:bodyPr/>
          <a:lstStyle/>
          <a:p>
            <a:fld id="{036D4E3C-A3D7-484B-9717-0ED91813C96A}" type="slidenum">
              <a:rPr lang="en-US" smtClean="0"/>
              <a:pPr/>
              <a:t>‹#›</a:t>
            </a:fld>
            <a:endParaRPr lang="en-US" dirty="0"/>
          </a:p>
        </p:txBody>
      </p:sp>
      <p:sp>
        <p:nvSpPr>
          <p:cNvPr id="8" name="Title 1"/>
          <p:cNvSpPr>
            <a:spLocks noGrp="1"/>
          </p:cNvSpPr>
          <p:nvPr>
            <p:ph type="title"/>
          </p:nvPr>
        </p:nvSpPr>
        <p:spPr>
          <a:xfrm>
            <a:off x="457200" y="0"/>
            <a:ext cx="6361044" cy="977000"/>
          </a:xfrm>
          <a:prstGeom prst="rect">
            <a:avLst/>
          </a:prstGeom>
        </p:spPr>
        <p:txBody>
          <a:bodyPr/>
          <a:lstStyle>
            <a:lvl1pPr algn="l">
              <a:defRPr/>
            </a:lvl1pPr>
          </a:lstStyle>
          <a:p>
            <a:r>
              <a:rPr lang="en-US" dirty="0" smtClean="0"/>
              <a:t>Click to edit Master title style</a:t>
            </a:r>
            <a:endParaRPr lang="en-US" dirty="0"/>
          </a:p>
        </p:txBody>
      </p:sp>
      <p:pic>
        <p:nvPicPr>
          <p:cNvPr id="9" name="Picture 8" descr="teacher-79944847.jpg"/>
          <p:cNvPicPr>
            <a:picLocks noChangeAspect="1"/>
          </p:cNvPicPr>
          <p:nvPr userDrawn="1"/>
        </p:nvPicPr>
        <p:blipFill>
          <a:blip r:embed="rId2"/>
          <a:stretch>
            <a:fillRect/>
          </a:stretch>
        </p:blipFill>
        <p:spPr>
          <a:xfrm>
            <a:off x="5544690" y="1371663"/>
            <a:ext cx="3124200" cy="4521200"/>
          </a:xfrm>
          <a:prstGeom prst="rect">
            <a:avLst/>
          </a:prstGeom>
        </p:spPr>
      </p:pic>
    </p:spTree>
  </p:cSld>
  <p:clrMapOvr>
    <a:masterClrMapping/>
  </p:clrMapOvr>
  <p:transition xmlns:p14="http://schemas.microsoft.com/office/powerpoint/2010/main">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a:prstGeom prst="rect">
            <a:avLst/>
          </a:prstGeom>
        </p:spPr>
        <p:txBody>
          <a:bodyPr/>
          <a:lstStyle>
            <a:lvl1pPr algn="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D163867-5792-6045-91B7-AD39DA7B04A3}" type="datetimeFigureOut">
              <a:rPr lang="en-US" smtClean="0"/>
              <a:pPr/>
              <a:t>10/28/13</a:t>
            </a:fld>
            <a:endParaRPr lang="en-US" dirty="0"/>
          </a:p>
        </p:txBody>
      </p:sp>
      <p:sp>
        <p:nvSpPr>
          <p:cNvPr id="8" name="Footer Placeholder 7"/>
          <p:cNvSpPr>
            <a:spLocks noGrp="1"/>
          </p:cNvSpPr>
          <p:nvPr>
            <p:ph type="ftr" sz="quarter" idx="11"/>
          </p:nvPr>
        </p:nvSpPr>
        <p:spPr/>
        <p:txBody>
          <a:bodyPr/>
          <a:lstStyle/>
          <a:p>
            <a:pPr algn="l"/>
            <a:r>
              <a:rPr lang="en-US" dirty="0" smtClean="0"/>
              <a:t>© 2012 AdvancED</a:t>
            </a:r>
          </a:p>
        </p:txBody>
      </p:sp>
      <p:sp>
        <p:nvSpPr>
          <p:cNvPr id="9" name="Slide Number Placeholder 8"/>
          <p:cNvSpPr>
            <a:spLocks noGrp="1"/>
          </p:cNvSpPr>
          <p:nvPr>
            <p:ph type="sldNum" sz="quarter" idx="12"/>
          </p:nvPr>
        </p:nvSpPr>
        <p:spPr/>
        <p:txBody>
          <a:bodyPr/>
          <a:lstStyle/>
          <a:p>
            <a:fld id="{036D4E3C-A3D7-484B-9717-0ED91813C96A}" type="slidenum">
              <a:rPr lang="en-US" smtClean="0"/>
              <a:pPr/>
              <a:t>‹#›</a:t>
            </a:fld>
            <a:endParaRPr lang="en-US" dirty="0"/>
          </a:p>
        </p:txBody>
      </p:sp>
    </p:spTree>
  </p:cSld>
  <p:clrMapOvr>
    <a:masterClrMapping/>
  </p:clrMapOvr>
  <p:transition xmlns:p14="http://schemas.microsoft.com/office/powerpoint/2010/main">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CD163867-5792-6045-91B7-AD39DA7B04A3}" type="datetimeFigureOut">
              <a:rPr lang="en-US" smtClean="0"/>
              <a:pPr/>
              <a:t>10/28/13</a:t>
            </a:fld>
            <a:endParaRPr lang="en-US" dirty="0"/>
          </a:p>
        </p:txBody>
      </p:sp>
      <p:sp>
        <p:nvSpPr>
          <p:cNvPr id="4" name="Footer Placeholder 3"/>
          <p:cNvSpPr>
            <a:spLocks noGrp="1"/>
          </p:cNvSpPr>
          <p:nvPr>
            <p:ph type="ftr" sz="quarter" idx="11"/>
          </p:nvPr>
        </p:nvSpPr>
        <p:spPr/>
        <p:txBody>
          <a:bodyPr/>
          <a:lstStyle/>
          <a:p>
            <a:endParaRPr lang="en-US" dirty="0" smtClean="0"/>
          </a:p>
          <a:p>
            <a:pPr algn="l"/>
            <a:r>
              <a:rPr lang="en-US" dirty="0" smtClean="0"/>
              <a:t>© 2012 AdvancED</a:t>
            </a:r>
          </a:p>
          <a:p>
            <a:endParaRPr lang="en-US" dirty="0"/>
          </a:p>
        </p:txBody>
      </p:sp>
      <p:sp>
        <p:nvSpPr>
          <p:cNvPr id="5" name="Slide Number Placeholder 4"/>
          <p:cNvSpPr>
            <a:spLocks noGrp="1"/>
          </p:cNvSpPr>
          <p:nvPr>
            <p:ph type="sldNum" sz="quarter" idx="12"/>
          </p:nvPr>
        </p:nvSpPr>
        <p:spPr/>
        <p:txBody>
          <a:bodyPr/>
          <a:lstStyle/>
          <a:p>
            <a:fld id="{036D4E3C-A3D7-484B-9717-0ED91813C96A}" type="slidenum">
              <a:rPr lang="en-US" smtClean="0"/>
              <a:pPr/>
              <a:t>‹#›</a:t>
            </a:fld>
            <a:endParaRPr lang="en-US" dirty="0"/>
          </a:p>
        </p:txBody>
      </p:sp>
      <p:sp>
        <p:nvSpPr>
          <p:cNvPr id="6" name="Title 1"/>
          <p:cNvSpPr>
            <a:spLocks noGrp="1"/>
          </p:cNvSpPr>
          <p:nvPr>
            <p:ph type="title"/>
          </p:nvPr>
        </p:nvSpPr>
        <p:spPr>
          <a:xfrm>
            <a:off x="893617" y="0"/>
            <a:ext cx="5608541" cy="977000"/>
          </a:xfrm>
          <a:prstGeom prst="rect">
            <a:avLst/>
          </a:prstGeom>
        </p:spPr>
        <p:txBody>
          <a:bodyPr/>
          <a:lstStyle>
            <a:lvl1pPr algn="l">
              <a:defRPr/>
            </a:lvl1pPr>
          </a:lstStyle>
          <a:p>
            <a:r>
              <a:rPr lang="en-US" dirty="0" smtClean="0"/>
              <a:t>Click to edit Master title style</a:t>
            </a:r>
            <a:endParaRPr lang="en-US" dirty="0"/>
          </a:p>
        </p:txBody>
      </p:sp>
    </p:spTree>
  </p:cSld>
  <p:clrMapOvr>
    <a:masterClrMapping/>
  </p:clrMapOvr>
  <p:transition xmlns:p14="http://schemas.microsoft.com/office/powerpoint/2010/main">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163867-5792-6045-91B7-AD39DA7B04A3}" type="datetimeFigureOut">
              <a:rPr lang="en-US" smtClean="0"/>
              <a:pPr/>
              <a:t>10/28/13</a:t>
            </a:fld>
            <a:endParaRPr lang="en-US" dirty="0"/>
          </a:p>
        </p:txBody>
      </p:sp>
      <p:sp>
        <p:nvSpPr>
          <p:cNvPr id="3" name="Footer Placeholder 2"/>
          <p:cNvSpPr>
            <a:spLocks noGrp="1"/>
          </p:cNvSpPr>
          <p:nvPr>
            <p:ph type="ftr" sz="quarter" idx="11"/>
          </p:nvPr>
        </p:nvSpPr>
        <p:spPr/>
        <p:txBody>
          <a:bodyPr/>
          <a:lstStyle>
            <a:lvl1pPr>
              <a:defRPr>
                <a:solidFill>
                  <a:schemeClr val="tx2"/>
                </a:solidFill>
              </a:defRPr>
            </a:lvl1pPr>
          </a:lstStyle>
          <a:p>
            <a:endParaRPr lang="en-US" dirty="0" smtClean="0"/>
          </a:p>
          <a:p>
            <a:endParaRPr lang="en-US" dirty="0" smtClean="0"/>
          </a:p>
          <a:p>
            <a:pPr algn="l"/>
            <a:r>
              <a:rPr lang="en-US" dirty="0" smtClean="0"/>
              <a:t>© 2012 AdvancED</a:t>
            </a:r>
          </a:p>
          <a:p>
            <a:endParaRPr lang="en-US" dirty="0" smtClean="0">
              <a:solidFill>
                <a:schemeClr val="bg1"/>
              </a:solidFill>
            </a:endParaRPr>
          </a:p>
          <a:p>
            <a:endParaRPr lang="en-US" dirty="0"/>
          </a:p>
        </p:txBody>
      </p:sp>
      <p:sp>
        <p:nvSpPr>
          <p:cNvPr id="4" name="Slide Number Placeholder 3"/>
          <p:cNvSpPr>
            <a:spLocks noGrp="1"/>
          </p:cNvSpPr>
          <p:nvPr>
            <p:ph type="sldNum" sz="quarter" idx="12"/>
          </p:nvPr>
        </p:nvSpPr>
        <p:spPr/>
        <p:txBody>
          <a:bodyPr/>
          <a:lstStyle/>
          <a:p>
            <a:fld id="{036D4E3C-A3D7-484B-9717-0ED91813C96A}" type="slidenum">
              <a:rPr lang="en-US" smtClean="0"/>
              <a:pPr/>
              <a:t>‹#›</a:t>
            </a:fld>
            <a:endParaRPr lang="en-US" dirty="0"/>
          </a:p>
        </p:txBody>
      </p:sp>
      <p:sp>
        <p:nvSpPr>
          <p:cNvPr id="5" name="Title 1"/>
          <p:cNvSpPr>
            <a:spLocks noGrp="1"/>
          </p:cNvSpPr>
          <p:nvPr>
            <p:ph type="title"/>
          </p:nvPr>
        </p:nvSpPr>
        <p:spPr>
          <a:xfrm>
            <a:off x="893617" y="0"/>
            <a:ext cx="5760941" cy="977000"/>
          </a:xfrm>
          <a:prstGeom prst="rect">
            <a:avLst/>
          </a:prstGeom>
        </p:spPr>
        <p:txBody>
          <a:bodyPr/>
          <a:lstStyle>
            <a:lvl1pPr algn="l">
              <a:defRPr/>
            </a:lvl1pPr>
          </a:lstStyle>
          <a:p>
            <a:r>
              <a:rPr lang="en-US" dirty="0" smtClean="0"/>
              <a:t>Click to edit Master title style</a:t>
            </a:r>
            <a:endParaRPr lang="en-US" dirty="0"/>
          </a:p>
        </p:txBody>
      </p:sp>
    </p:spTree>
  </p:cSld>
  <p:clrMapOvr>
    <a:masterClrMapping/>
  </p:clrMapOvr>
  <p:transition xmlns:p14="http://schemas.microsoft.com/office/powerpoint/2010/main">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272260"/>
            <a:ext cx="5111750" cy="46910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27226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163867-5792-6045-91B7-AD39DA7B04A3}" type="datetimeFigureOut">
              <a:rPr lang="en-US" smtClean="0"/>
              <a:pPr/>
              <a:t>10/28/13</a:t>
            </a:fld>
            <a:endParaRPr lang="en-US" dirty="0"/>
          </a:p>
        </p:txBody>
      </p:sp>
      <p:sp>
        <p:nvSpPr>
          <p:cNvPr id="6" name="Footer Placeholder 5"/>
          <p:cNvSpPr>
            <a:spLocks noGrp="1"/>
          </p:cNvSpPr>
          <p:nvPr>
            <p:ph type="ftr" sz="quarter" idx="11"/>
          </p:nvPr>
        </p:nvSpPr>
        <p:spPr/>
        <p:txBody>
          <a:bodyPr/>
          <a:lstStyle/>
          <a:p>
            <a:pPr algn="l"/>
            <a:r>
              <a:rPr lang="en-US" dirty="0" smtClean="0"/>
              <a:t>© 2012 AdvancED</a:t>
            </a:r>
          </a:p>
        </p:txBody>
      </p:sp>
      <p:sp>
        <p:nvSpPr>
          <p:cNvPr id="7" name="Slide Number Placeholder 6"/>
          <p:cNvSpPr>
            <a:spLocks noGrp="1"/>
          </p:cNvSpPr>
          <p:nvPr>
            <p:ph type="sldNum" sz="quarter" idx="12"/>
          </p:nvPr>
        </p:nvSpPr>
        <p:spPr/>
        <p:txBody>
          <a:bodyPr/>
          <a:lstStyle/>
          <a:p>
            <a:fld id="{036D4E3C-A3D7-484B-9717-0ED91813C96A}" type="slidenum">
              <a:rPr lang="en-US" smtClean="0"/>
              <a:pPr/>
              <a:t>‹#›</a:t>
            </a:fld>
            <a:endParaRPr lang="en-US" dirty="0"/>
          </a:p>
        </p:txBody>
      </p:sp>
      <p:sp>
        <p:nvSpPr>
          <p:cNvPr id="8" name="Title 1"/>
          <p:cNvSpPr>
            <a:spLocks noGrp="1"/>
          </p:cNvSpPr>
          <p:nvPr>
            <p:ph type="title"/>
          </p:nvPr>
        </p:nvSpPr>
        <p:spPr>
          <a:xfrm>
            <a:off x="872835" y="0"/>
            <a:ext cx="5773199" cy="977000"/>
          </a:xfrm>
          <a:prstGeom prst="rect">
            <a:avLst/>
          </a:prstGeom>
        </p:spPr>
        <p:txBody>
          <a:bodyPr/>
          <a:lstStyle>
            <a:lvl1pPr algn="l">
              <a:defRPr/>
            </a:lvl1pPr>
          </a:lstStyle>
          <a:p>
            <a:r>
              <a:rPr lang="en-US" dirty="0" smtClean="0"/>
              <a:t>Click to edit Master title style</a:t>
            </a:r>
            <a:endParaRPr lang="en-US" dirty="0"/>
          </a:p>
        </p:txBody>
      </p:sp>
    </p:spTree>
  </p:cSld>
  <p:clrMapOvr>
    <a:masterClrMapping/>
  </p:clrMapOvr>
  <p:transition xmlns:p14="http://schemas.microsoft.com/office/powerpoint/2010/main">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4940300" y="1384299"/>
            <a:ext cx="3797300" cy="441755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457200" y="1384298"/>
            <a:ext cx="4140200" cy="44175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163867-5792-6045-91B7-AD39DA7B04A3}" type="datetimeFigureOut">
              <a:rPr lang="en-US" smtClean="0"/>
              <a:pPr/>
              <a:t>10/28/13</a:t>
            </a:fld>
            <a:endParaRPr lang="en-US" dirty="0"/>
          </a:p>
        </p:txBody>
      </p:sp>
      <p:sp>
        <p:nvSpPr>
          <p:cNvPr id="6" name="Footer Placeholder 5"/>
          <p:cNvSpPr>
            <a:spLocks noGrp="1"/>
          </p:cNvSpPr>
          <p:nvPr>
            <p:ph type="ftr" sz="quarter" idx="11"/>
          </p:nvPr>
        </p:nvSpPr>
        <p:spPr/>
        <p:txBody>
          <a:bodyPr/>
          <a:lstStyle/>
          <a:p>
            <a:pPr algn="l"/>
            <a:r>
              <a:rPr lang="en-US" dirty="0" smtClean="0"/>
              <a:t>© 2012 AdvancED</a:t>
            </a:r>
          </a:p>
        </p:txBody>
      </p:sp>
      <p:sp>
        <p:nvSpPr>
          <p:cNvPr id="7" name="Slide Number Placeholder 6"/>
          <p:cNvSpPr>
            <a:spLocks noGrp="1"/>
          </p:cNvSpPr>
          <p:nvPr>
            <p:ph type="sldNum" sz="quarter" idx="12"/>
          </p:nvPr>
        </p:nvSpPr>
        <p:spPr/>
        <p:txBody>
          <a:bodyPr/>
          <a:lstStyle/>
          <a:p>
            <a:fld id="{036D4E3C-A3D7-484B-9717-0ED91813C96A}" type="slidenum">
              <a:rPr lang="en-US" smtClean="0"/>
              <a:pPr/>
              <a:t>‹#›</a:t>
            </a:fld>
            <a:endParaRPr lang="en-US" dirty="0"/>
          </a:p>
        </p:txBody>
      </p:sp>
      <p:sp>
        <p:nvSpPr>
          <p:cNvPr id="8" name="Title 1"/>
          <p:cNvSpPr>
            <a:spLocks noGrp="1"/>
          </p:cNvSpPr>
          <p:nvPr>
            <p:ph type="title"/>
          </p:nvPr>
        </p:nvSpPr>
        <p:spPr>
          <a:xfrm>
            <a:off x="768927" y="0"/>
            <a:ext cx="5885632" cy="977000"/>
          </a:xfrm>
          <a:prstGeom prst="rect">
            <a:avLst/>
          </a:prstGeom>
        </p:spPr>
        <p:txBody>
          <a:bodyPr/>
          <a:lstStyle>
            <a:lvl1pPr algn="l">
              <a:defRPr/>
            </a:lvl1pPr>
          </a:lstStyle>
          <a:p>
            <a:r>
              <a:rPr lang="en-US" dirty="0" smtClean="0"/>
              <a:t>Click to edit Master title style</a:t>
            </a:r>
            <a:endParaRPr lang="en-US" dirty="0"/>
          </a:p>
        </p:txBody>
      </p:sp>
    </p:spTree>
  </p:cSld>
  <p:clrMapOvr>
    <a:masterClrMapping/>
  </p:clrMapOvr>
  <p:transition xmlns:p14="http://schemas.microsoft.com/office/powerpoint/2010/main">
    <p:fade thruBlk="1"/>
  </p:transition>
</p:sldLayout>
</file>

<file path=ppt/slideMasters/_rels/slideMaster1.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2"/>
          <a:srcRect/>
          <a:stretch>
            <a:fillRect/>
          </a:stretch>
        </a:blip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393161"/>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642260" cy="365125"/>
          </a:xfrm>
          <a:prstGeom prst="rect">
            <a:avLst/>
          </a:prstGeom>
        </p:spPr>
        <p:txBody>
          <a:bodyPr vert="horz" lIns="91440" tIns="45720" rIns="91440" bIns="45720" rtlCol="0" anchor="ctr"/>
          <a:lstStyle>
            <a:lvl1pPr algn="l">
              <a:defRPr sz="1000">
                <a:solidFill>
                  <a:srgbClr val="FFFFFF"/>
                </a:solidFill>
              </a:defRPr>
            </a:lvl1pPr>
          </a:lstStyle>
          <a:p>
            <a:fld id="{CD163867-5792-6045-91B7-AD39DA7B04A3}" type="datetimeFigureOut">
              <a:rPr lang="en-US" smtClean="0"/>
              <a:pPr/>
              <a:t>10/28/13</a:t>
            </a:fld>
            <a:endParaRPr lang="en-US" dirty="0"/>
          </a:p>
        </p:txBody>
      </p:sp>
      <p:sp>
        <p:nvSpPr>
          <p:cNvPr id="5" name="Footer Placeholder 4"/>
          <p:cNvSpPr>
            <a:spLocks noGrp="1"/>
          </p:cNvSpPr>
          <p:nvPr>
            <p:ph type="ftr" sz="quarter" idx="3"/>
          </p:nvPr>
        </p:nvSpPr>
        <p:spPr>
          <a:xfrm>
            <a:off x="1099460" y="6356350"/>
            <a:ext cx="4445230" cy="365125"/>
          </a:xfrm>
          <a:prstGeom prst="rect">
            <a:avLst/>
          </a:prstGeom>
        </p:spPr>
        <p:txBody>
          <a:bodyPr vert="horz" lIns="91440" tIns="45720" rIns="91440" bIns="45720" rtlCol="0" anchor="ctr"/>
          <a:lstStyle>
            <a:lvl1pPr algn="ctr">
              <a:defRPr sz="1000">
                <a:solidFill>
                  <a:schemeClr val="tx2"/>
                </a:solidFill>
              </a:defRPr>
            </a:lvl1pPr>
          </a:lstStyle>
          <a:p>
            <a:pPr algn="l"/>
            <a:r>
              <a:rPr lang="en-US" dirty="0" smtClean="0"/>
              <a:t>©2012 AdvancED</a:t>
            </a:r>
            <a:endParaRPr lang="en-US" dirty="0"/>
          </a:p>
        </p:txBody>
      </p:sp>
      <p:sp>
        <p:nvSpPr>
          <p:cNvPr id="6" name="Slide Number Placeholder 5"/>
          <p:cNvSpPr>
            <a:spLocks noGrp="1"/>
          </p:cNvSpPr>
          <p:nvPr>
            <p:ph type="sldNum" sz="quarter" idx="4"/>
          </p:nvPr>
        </p:nvSpPr>
        <p:spPr>
          <a:xfrm>
            <a:off x="5667906" y="6356350"/>
            <a:ext cx="637264" cy="365125"/>
          </a:xfrm>
          <a:prstGeom prst="rect">
            <a:avLst/>
          </a:prstGeom>
        </p:spPr>
        <p:txBody>
          <a:bodyPr vert="horz" lIns="91440" tIns="45720" rIns="91440" bIns="45720" rtlCol="0" anchor="ctr"/>
          <a:lstStyle>
            <a:lvl1pPr algn="r">
              <a:defRPr sz="1000">
                <a:solidFill>
                  <a:srgbClr val="FFFFFF"/>
                </a:solidFill>
              </a:defRPr>
            </a:lvl1pPr>
          </a:lstStyle>
          <a:p>
            <a:fld id="{036D4E3C-A3D7-484B-9717-0ED91813C96A}" type="slidenum">
              <a:rPr lang="en-US" smtClean="0"/>
              <a:pPr/>
              <a:t>‹#›</a:t>
            </a:fld>
            <a:endParaRPr lang="en-US" dirty="0"/>
          </a:p>
        </p:txBody>
      </p:sp>
      <p:sp>
        <p:nvSpPr>
          <p:cNvPr id="7" name="Title Placeholder 1"/>
          <p:cNvSpPr>
            <a:spLocks noGrp="1"/>
          </p:cNvSpPr>
          <p:nvPr>
            <p:ph type="title"/>
          </p:nvPr>
        </p:nvSpPr>
        <p:spPr bwMode="auto">
          <a:xfrm>
            <a:off x="0" y="0"/>
            <a:ext cx="66294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ransition xmlns:p14="http://schemas.microsoft.com/office/powerpoint/2010/main">
    <p:fade thruBlk="1"/>
  </p:transition>
  <p:txStyles>
    <p:titleStyle>
      <a:lvl1pPr algn="ctr" defTabSz="457200" rtl="0" eaLnBrk="1" latinLnBrk="0" hangingPunct="1">
        <a:spcBef>
          <a:spcPct val="0"/>
        </a:spcBef>
        <a:buNone/>
        <a:defRPr sz="3600" kern="1200">
          <a:solidFill>
            <a:srgbClr val="FFFFFF"/>
          </a:solidFill>
          <a:latin typeface="+mj-lt"/>
          <a:ea typeface="+mj-ea"/>
          <a:cs typeface="+mj-cs"/>
        </a:defRPr>
      </a:lvl1pPr>
    </p:titleStyle>
    <p:bodyStyle>
      <a:lvl1pPr marL="342900" indent="-342900" algn="l" defTabSz="457200" rtl="0" eaLnBrk="1" latinLnBrk="0" hangingPunct="1">
        <a:spcBef>
          <a:spcPct val="20000"/>
        </a:spcBef>
        <a:buFont typeface="Wingdings" pitchFamily="2" charset="2"/>
        <a:buChar char="§"/>
        <a:defRPr sz="3200" kern="1200">
          <a:solidFill>
            <a:schemeClr val="tx2"/>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2"/>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2"/>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2"/>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2"/>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 Id="rId3"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7.xml"/><Relationship Id="rId3" Type="http://schemas.openxmlformats.org/officeDocument/2006/relationships/image" Target="../media/image6.gi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4.gi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 Id="rId3"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723394" y="2876398"/>
            <a:ext cx="6361044" cy="733520"/>
          </a:xfrm>
          <a:noFill/>
          <a:ln>
            <a:noFill/>
          </a:ln>
        </p:spPr>
        <p:txBody>
          <a:bodyPr vert="horz" wrap="square" lIns="91440" tIns="45720" rIns="91440" bIns="45720" numCol="1" anchor="ctr" anchorCtr="0" compatLnSpc="1">
            <a:prstTxWarp prst="textNoShape">
              <a:avLst/>
            </a:prstTxWarp>
          </a:bodyPr>
          <a:lstStyle/>
          <a:p>
            <a:r>
              <a:rPr lang="en-US" sz="4800" dirty="0" smtClean="0">
                <a:solidFill>
                  <a:schemeClr val="bg1"/>
                </a:solidFill>
              </a:rPr>
              <a:t>Troy City Schools</a:t>
            </a:r>
            <a:endParaRPr lang="en-US" sz="4800" dirty="0">
              <a:solidFill>
                <a:schemeClr val="bg1"/>
              </a:solidFill>
            </a:endParaRPr>
          </a:p>
        </p:txBody>
      </p:sp>
      <p:sp>
        <p:nvSpPr>
          <p:cNvPr id="5" name="Title 1"/>
          <p:cNvSpPr txBox="1">
            <a:spLocks/>
          </p:cNvSpPr>
          <p:nvPr/>
        </p:nvSpPr>
        <p:spPr bwMode="auto">
          <a:xfrm>
            <a:off x="2774194" y="3468024"/>
            <a:ext cx="6361044" cy="488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defTabSz="457200" rtl="0" eaLnBrk="1" latinLnBrk="0" hangingPunct="1">
              <a:spcBef>
                <a:spcPct val="0"/>
              </a:spcBef>
              <a:buNone/>
              <a:defRPr sz="3000" kern="1200">
                <a:solidFill>
                  <a:srgbClr val="FFFFFF"/>
                </a:solidFill>
                <a:latin typeface="+mj-lt"/>
                <a:ea typeface="+mj-ea"/>
                <a:cs typeface="+mj-cs"/>
              </a:defRPr>
            </a:lvl1pPr>
          </a:lstStyle>
          <a:p>
            <a:r>
              <a:rPr lang="en-US" sz="2400" dirty="0" smtClean="0">
                <a:solidFill>
                  <a:schemeClr val="accent1">
                    <a:lumMod val="60000"/>
                    <a:lumOff val="40000"/>
                  </a:schemeClr>
                </a:solidFill>
              </a:rPr>
              <a:t>External Review Exit Report</a:t>
            </a:r>
            <a:endParaRPr lang="en-US" sz="2400" dirty="0">
              <a:solidFill>
                <a:schemeClr val="accent1">
                  <a:lumMod val="60000"/>
                  <a:lumOff val="40000"/>
                </a:schemeClr>
              </a:solidFill>
            </a:endParaRPr>
          </a:p>
        </p:txBody>
      </p:sp>
      <p:sp>
        <p:nvSpPr>
          <p:cNvPr id="3" name="TextBox 2"/>
          <p:cNvSpPr txBox="1"/>
          <p:nvPr/>
        </p:nvSpPr>
        <p:spPr>
          <a:xfrm>
            <a:off x="2971798" y="4364182"/>
            <a:ext cx="4826001" cy="461665"/>
          </a:xfrm>
          <a:prstGeom prst="rect">
            <a:avLst/>
          </a:prstGeom>
          <a:noFill/>
        </p:spPr>
        <p:txBody>
          <a:bodyPr wrap="square" rtlCol="0">
            <a:spAutoFit/>
          </a:bodyPr>
          <a:lstStyle/>
          <a:p>
            <a:r>
              <a:rPr lang="en-US" sz="2400" b="1" dirty="0" smtClean="0">
                <a:solidFill>
                  <a:schemeClr val="tx2"/>
                </a:solidFill>
              </a:rPr>
              <a:t>April 28 – May 1, 2013</a:t>
            </a:r>
            <a:endParaRPr lang="en-US" sz="2400" b="1" dirty="0">
              <a:solidFill>
                <a:schemeClr val="tx2"/>
              </a:solidFill>
            </a:endParaRPr>
          </a:p>
        </p:txBody>
      </p:sp>
    </p:spTree>
    <p:extLst>
      <p:ext uri="{BB962C8B-B14F-4D97-AF65-F5344CB8AC3E}">
        <p14:creationId xmlns:p14="http://schemas.microsoft.com/office/powerpoint/2010/main" val="2838574346"/>
      </p:ext>
    </p:extLst>
  </p:cSld>
  <p:clrMapOvr>
    <a:masterClrMapping/>
  </p:clrMapOvr>
  <p:transition xmlns:p14="http://schemas.microsoft.com/office/powerpoint/2010/main" spd="med">
    <p:fade thruBlk="1"/>
  </p:transitio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Powerful Practices Continued</a:t>
            </a:r>
            <a:endParaRPr lang="en-US" dirty="0"/>
          </a:p>
        </p:txBody>
      </p:sp>
      <p:sp>
        <p:nvSpPr>
          <p:cNvPr id="3" name="Content Placeholder 2"/>
          <p:cNvSpPr>
            <a:spLocks noGrp="1"/>
          </p:cNvSpPr>
          <p:nvPr>
            <p:ph idx="1"/>
          </p:nvPr>
        </p:nvSpPr>
        <p:spPr/>
        <p:txBody>
          <a:bodyPr>
            <a:normAutofit fontScale="92500" lnSpcReduction="10000"/>
          </a:bodyPr>
          <a:lstStyle/>
          <a:p>
            <a:r>
              <a:rPr lang="en-US" sz="2400" dirty="0" smtClean="0"/>
              <a:t>The </a:t>
            </a:r>
            <a:r>
              <a:rPr lang="en-US" sz="2400" dirty="0"/>
              <a:t>system and its schools provide and coordinate learning support services to meet the unique learning needs of students</a:t>
            </a:r>
            <a:r>
              <a:rPr lang="en-US" sz="2400" dirty="0" smtClean="0"/>
              <a:t>. (3.12)</a:t>
            </a:r>
            <a:endParaRPr lang="en-US" sz="2800" dirty="0" smtClean="0"/>
          </a:p>
          <a:p>
            <a:r>
              <a:rPr lang="en-US" sz="2800" dirty="0"/>
              <a:t>Fiscal resources and clearly defined policies, processes and procedures are followed to ensure the system selects, employs, and retains highly qualified </a:t>
            </a:r>
            <a:r>
              <a:rPr lang="en-US" sz="2800" dirty="0" smtClean="0"/>
              <a:t>personnel. (4.1)</a:t>
            </a:r>
          </a:p>
          <a:p>
            <a:r>
              <a:rPr lang="en-US" sz="2800" dirty="0"/>
              <a:t>System and school leaders have formed community partnerships to meet the needs of all </a:t>
            </a:r>
            <a:r>
              <a:rPr lang="en-US" sz="2800" dirty="0" smtClean="0"/>
              <a:t>students. (4.2)</a:t>
            </a:r>
          </a:p>
          <a:p>
            <a:r>
              <a:rPr lang="en-US" sz="2800" dirty="0" smtClean="0"/>
              <a:t>Comprehensive information about student learning, school performance, and achievement of system and school improvement goals is communicated effectively to stakeholders. (5.5)</a:t>
            </a:r>
          </a:p>
        </p:txBody>
      </p:sp>
      <p:sp>
        <p:nvSpPr>
          <p:cNvPr id="4" name="Footer Placeholder 7"/>
          <p:cNvSpPr>
            <a:spLocks noGrp="1"/>
          </p:cNvSpPr>
          <p:nvPr>
            <p:ph type="ftr" sz="quarter" idx="11"/>
          </p:nvPr>
        </p:nvSpPr>
        <p:spPr>
          <a:xfrm>
            <a:off x="1099460" y="6356350"/>
            <a:ext cx="4445230" cy="365125"/>
          </a:xfrm>
          <a:prstGeom prst="rect">
            <a:avLst/>
          </a:prstGeom>
        </p:spPr>
        <p:txBody>
          <a:bodyPr/>
          <a:lstStyle/>
          <a:p>
            <a:endParaRPr lang="en-US" dirty="0" smtClean="0"/>
          </a:p>
          <a:p>
            <a:pPr algn="l"/>
            <a:r>
              <a:rPr lang="en-US" sz="1000" dirty="0" smtClean="0"/>
              <a:t>© 2012 AdvancED </a:t>
            </a:r>
          </a:p>
          <a:p>
            <a:endParaRPr lang="en-US" dirty="0"/>
          </a:p>
        </p:txBody>
      </p:sp>
    </p:spTree>
    <p:extLst>
      <p:ext uri="{BB962C8B-B14F-4D97-AF65-F5344CB8AC3E}">
        <p14:creationId xmlns:p14="http://schemas.microsoft.com/office/powerpoint/2010/main" val="2051304488"/>
      </p:ext>
    </p:extLst>
  </p:cSld>
  <p:clrMapOvr>
    <a:masterClrMapping/>
  </p:clrMapOvr>
  <p:transition xmlns:p14="http://schemas.microsoft.com/office/powerpoint/2010/main" spd="med">
    <p:fade thruBlk="1"/>
  </p:transitio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p:cNvSpPr>
          <p:nvPr>
            <p:ph type="title"/>
          </p:nvPr>
        </p:nvSpPr>
        <p:spPr>
          <a:xfrm>
            <a:off x="787400" y="0"/>
            <a:ext cx="5893112" cy="977000"/>
          </a:xfrm>
        </p:spPr>
        <p:txBody>
          <a:bodyPr/>
          <a:lstStyle/>
          <a:p>
            <a:pPr eaLnBrk="1" hangingPunct="1">
              <a:defRPr/>
            </a:pPr>
            <a:r>
              <a:rPr lang="en-US" dirty="0" smtClean="0">
                <a:latin typeface="Calibri" pitchFamily="34" charset="0"/>
                <a:cs typeface="Calibri" pitchFamily="34" charset="0"/>
              </a:rPr>
              <a:t>Required Action #1</a:t>
            </a:r>
          </a:p>
        </p:txBody>
      </p:sp>
      <p:sp>
        <p:nvSpPr>
          <p:cNvPr id="36867" name="Rectangle 3"/>
          <p:cNvSpPr>
            <a:spLocks noGrp="1"/>
          </p:cNvSpPr>
          <p:nvPr>
            <p:ph type="body" idx="1"/>
          </p:nvPr>
        </p:nvSpPr>
        <p:spPr/>
        <p:txBody>
          <a:bodyPr>
            <a:normAutofit/>
          </a:bodyPr>
          <a:lstStyle/>
          <a:p>
            <a:pPr marL="0" indent="0" eaLnBrk="1" hangingPunct="1">
              <a:buFont typeface="Arial" pitchFamily="34" charset="0"/>
              <a:buNone/>
            </a:pPr>
            <a:r>
              <a:rPr lang="en-US" sz="2800" dirty="0" smtClean="0">
                <a:solidFill>
                  <a:schemeClr val="tx2"/>
                </a:solidFill>
              </a:rPr>
              <a:t>The External Review team determined that Troy City Schools must act on the following:</a:t>
            </a:r>
            <a:br>
              <a:rPr lang="en-US" sz="2800" dirty="0" smtClean="0">
                <a:solidFill>
                  <a:schemeClr val="tx2"/>
                </a:solidFill>
              </a:rPr>
            </a:br>
            <a:endParaRPr lang="en-US" sz="2800" dirty="0" smtClean="0">
              <a:solidFill>
                <a:schemeClr val="tx2"/>
              </a:solidFill>
            </a:endParaRPr>
          </a:p>
          <a:p>
            <a:r>
              <a:rPr lang="en-US" sz="2800" b="1" dirty="0"/>
              <a:t>Provide systemic coordination and monitoring of data analysis leading to adjustments to curriculum, instruction, and </a:t>
            </a:r>
            <a:r>
              <a:rPr lang="en-US" sz="2800" b="1" dirty="0" smtClean="0"/>
              <a:t>assessment. (3.2)</a:t>
            </a:r>
            <a:br>
              <a:rPr lang="en-US" sz="2800" b="1" dirty="0" smtClean="0"/>
            </a:br>
            <a:endParaRPr lang="en-US" sz="2800" b="1" dirty="0" smtClean="0"/>
          </a:p>
          <a:p>
            <a:pPr marL="800100" marR="0">
              <a:spcBef>
                <a:spcPts val="0"/>
              </a:spcBef>
              <a:spcAft>
                <a:spcPts val="0"/>
              </a:spcAft>
            </a:pPr>
            <a:r>
              <a:rPr lang="en-US" sz="2800" dirty="0"/>
              <a:t>Teachers at each level use multiple sources to drive data and learning, however, vertical coordination at the system level is lacking. </a:t>
            </a:r>
            <a:r>
              <a:rPr lang="en-US" sz="2800" dirty="0" smtClean="0"/>
              <a:t>. </a:t>
            </a:r>
            <a:endParaRPr lang="en-US" dirty="0" smtClean="0"/>
          </a:p>
        </p:txBody>
      </p:sp>
      <p:sp>
        <p:nvSpPr>
          <p:cNvPr id="6" name="Footer Placeholder 7"/>
          <p:cNvSpPr>
            <a:spLocks noGrp="1"/>
          </p:cNvSpPr>
          <p:nvPr>
            <p:ph type="ftr" sz="quarter" idx="11"/>
          </p:nvPr>
        </p:nvSpPr>
        <p:spPr>
          <a:xfrm>
            <a:off x="1099460" y="6356350"/>
            <a:ext cx="4445230" cy="365125"/>
          </a:xfrm>
          <a:prstGeom prst="rect">
            <a:avLst/>
          </a:prstGeom>
        </p:spPr>
        <p:txBody>
          <a:bodyPr/>
          <a:lstStyle/>
          <a:p>
            <a:endParaRPr lang="en-US" dirty="0" smtClean="0"/>
          </a:p>
          <a:p>
            <a:pPr algn="l"/>
            <a:r>
              <a:rPr lang="en-US" sz="1000" dirty="0" smtClean="0"/>
              <a:t>© 2012 AdvancED </a:t>
            </a:r>
          </a:p>
          <a:p>
            <a:endParaRPr lang="en-US" dirty="0"/>
          </a:p>
        </p:txBody>
      </p:sp>
    </p:spTree>
    <p:extLst>
      <p:ext uri="{BB962C8B-B14F-4D97-AF65-F5344CB8AC3E}">
        <p14:creationId xmlns:p14="http://schemas.microsoft.com/office/powerpoint/2010/main" val="3871784747"/>
      </p:ext>
    </p:extLst>
  </p:cSld>
  <p:clrMapOvr>
    <a:masterClrMapping/>
  </p:clrMapOvr>
  <p:transition xmlns:p14="http://schemas.microsoft.com/office/powerpoint/2010/main" spd="med">
    <p:fade thruBlk="1"/>
  </p:transition>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p:cNvSpPr>
          <p:nvPr>
            <p:ph type="title"/>
          </p:nvPr>
        </p:nvSpPr>
        <p:spPr>
          <a:xfrm>
            <a:off x="787400" y="0"/>
            <a:ext cx="5893112" cy="977000"/>
          </a:xfrm>
        </p:spPr>
        <p:txBody>
          <a:bodyPr/>
          <a:lstStyle/>
          <a:p>
            <a:pPr eaLnBrk="1" hangingPunct="1">
              <a:defRPr/>
            </a:pPr>
            <a:r>
              <a:rPr lang="en-US" dirty="0" smtClean="0">
                <a:latin typeface="Calibri" pitchFamily="34" charset="0"/>
                <a:cs typeface="Calibri" pitchFamily="34" charset="0"/>
              </a:rPr>
              <a:t>Required Action #2</a:t>
            </a:r>
          </a:p>
        </p:txBody>
      </p:sp>
      <p:sp>
        <p:nvSpPr>
          <p:cNvPr id="36867" name="Rectangle 3"/>
          <p:cNvSpPr>
            <a:spLocks noGrp="1"/>
          </p:cNvSpPr>
          <p:nvPr>
            <p:ph type="body" idx="1"/>
          </p:nvPr>
        </p:nvSpPr>
        <p:spPr/>
        <p:txBody>
          <a:bodyPr>
            <a:normAutofit fontScale="92500" lnSpcReduction="10000"/>
          </a:bodyPr>
          <a:lstStyle/>
          <a:p>
            <a:pPr marL="0" indent="0" eaLnBrk="1" hangingPunct="1">
              <a:buFont typeface="Arial" pitchFamily="34" charset="0"/>
              <a:buNone/>
            </a:pPr>
            <a:r>
              <a:rPr lang="en-US" sz="2800" dirty="0" smtClean="0">
                <a:solidFill>
                  <a:schemeClr val="tx2"/>
                </a:solidFill>
              </a:rPr>
              <a:t>The External Review team determined that Troy City Schools must act on the following:</a:t>
            </a:r>
            <a:br>
              <a:rPr lang="en-US" sz="2800" dirty="0" smtClean="0">
                <a:solidFill>
                  <a:schemeClr val="tx2"/>
                </a:solidFill>
              </a:rPr>
            </a:br>
            <a:endParaRPr lang="en-US" sz="2800" b="1" dirty="0" smtClean="0">
              <a:solidFill>
                <a:schemeClr val="tx2"/>
              </a:solidFill>
            </a:endParaRPr>
          </a:p>
          <a:p>
            <a:r>
              <a:rPr lang="en-US" sz="2800" b="1" dirty="0"/>
              <a:t>Develop and implement a formal, systematic process for mentoring, coaching and inducting all </a:t>
            </a:r>
            <a:r>
              <a:rPr lang="en-US" sz="2800" b="1" dirty="0" smtClean="0"/>
              <a:t>personnel. (3.7)</a:t>
            </a:r>
            <a:br>
              <a:rPr lang="en-US" sz="2800" b="1" dirty="0" smtClean="0"/>
            </a:br>
            <a:endParaRPr lang="en-US" sz="2800" b="1" dirty="0" smtClean="0"/>
          </a:p>
          <a:p>
            <a:pPr marL="800100" marR="0">
              <a:spcBef>
                <a:spcPts val="0"/>
              </a:spcBef>
              <a:spcAft>
                <a:spcPts val="0"/>
              </a:spcAft>
            </a:pPr>
            <a:r>
              <a:rPr lang="en-US" sz="2800" dirty="0" smtClean="0"/>
              <a:t>Employees reported informal structures for mentoring. Peer coaching was facilitated primarily through the reading coaches, with little for supporting math strategies. </a:t>
            </a:r>
            <a:r>
              <a:rPr lang="en-US" sz="2800" dirty="0"/>
              <a:t>O</a:t>
            </a:r>
            <a:r>
              <a:rPr lang="en-US" sz="2800" dirty="0" smtClean="0"/>
              <a:t>fficial training and documentation on the process was lacking.</a:t>
            </a:r>
            <a:endParaRPr lang="en-US" dirty="0" smtClean="0"/>
          </a:p>
        </p:txBody>
      </p:sp>
      <p:sp>
        <p:nvSpPr>
          <p:cNvPr id="6" name="Footer Placeholder 7"/>
          <p:cNvSpPr>
            <a:spLocks noGrp="1"/>
          </p:cNvSpPr>
          <p:nvPr>
            <p:ph type="ftr" sz="quarter" idx="11"/>
          </p:nvPr>
        </p:nvSpPr>
        <p:spPr>
          <a:xfrm>
            <a:off x="1099460" y="6356350"/>
            <a:ext cx="4445230" cy="365125"/>
          </a:xfrm>
          <a:prstGeom prst="rect">
            <a:avLst/>
          </a:prstGeom>
        </p:spPr>
        <p:txBody>
          <a:bodyPr/>
          <a:lstStyle/>
          <a:p>
            <a:endParaRPr lang="en-US" dirty="0" smtClean="0"/>
          </a:p>
          <a:p>
            <a:pPr algn="l"/>
            <a:r>
              <a:rPr lang="en-US" sz="1000" dirty="0" smtClean="0"/>
              <a:t>© 2012 AdvancED </a:t>
            </a:r>
          </a:p>
          <a:p>
            <a:endParaRPr lang="en-US" dirty="0"/>
          </a:p>
        </p:txBody>
      </p:sp>
    </p:spTree>
    <p:extLst>
      <p:ext uri="{BB962C8B-B14F-4D97-AF65-F5344CB8AC3E}">
        <p14:creationId xmlns:p14="http://schemas.microsoft.com/office/powerpoint/2010/main" val="2869902338"/>
      </p:ext>
    </p:extLst>
  </p:cSld>
  <p:clrMapOvr>
    <a:masterClrMapping/>
  </p:clrMapOvr>
  <p:transition xmlns:p14="http://schemas.microsoft.com/office/powerpoint/2010/main" spd="med">
    <p:fade thruBlk="1"/>
  </p:transition>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p:cNvSpPr>
          <p:nvPr>
            <p:ph type="title"/>
          </p:nvPr>
        </p:nvSpPr>
        <p:spPr>
          <a:xfrm>
            <a:off x="787400" y="0"/>
            <a:ext cx="5893112" cy="977000"/>
          </a:xfrm>
        </p:spPr>
        <p:txBody>
          <a:bodyPr/>
          <a:lstStyle/>
          <a:p>
            <a:pPr eaLnBrk="1" hangingPunct="1">
              <a:defRPr/>
            </a:pPr>
            <a:r>
              <a:rPr lang="en-US" dirty="0" smtClean="0">
                <a:latin typeface="Calibri" pitchFamily="34" charset="0"/>
                <a:cs typeface="Calibri" pitchFamily="34" charset="0"/>
              </a:rPr>
              <a:t>Required Action #3</a:t>
            </a:r>
          </a:p>
        </p:txBody>
      </p:sp>
      <p:sp>
        <p:nvSpPr>
          <p:cNvPr id="36867" name="Rectangle 3"/>
          <p:cNvSpPr>
            <a:spLocks noGrp="1"/>
          </p:cNvSpPr>
          <p:nvPr>
            <p:ph type="body" idx="1"/>
          </p:nvPr>
        </p:nvSpPr>
        <p:spPr/>
        <p:txBody>
          <a:bodyPr>
            <a:normAutofit lnSpcReduction="10000"/>
          </a:bodyPr>
          <a:lstStyle/>
          <a:p>
            <a:pPr marL="0" indent="0" eaLnBrk="1" hangingPunct="1">
              <a:buFont typeface="Arial" pitchFamily="34" charset="0"/>
              <a:buNone/>
            </a:pPr>
            <a:r>
              <a:rPr lang="en-US" sz="2800" dirty="0" smtClean="0">
                <a:solidFill>
                  <a:schemeClr val="tx2"/>
                </a:solidFill>
              </a:rPr>
              <a:t>The External Review team determined that Troy City Schools must act on the following:</a:t>
            </a:r>
            <a:br>
              <a:rPr lang="en-US" sz="2800" dirty="0" smtClean="0">
                <a:solidFill>
                  <a:schemeClr val="tx2"/>
                </a:solidFill>
              </a:rPr>
            </a:br>
            <a:endParaRPr lang="en-US" sz="2800" dirty="0" smtClean="0">
              <a:solidFill>
                <a:schemeClr val="tx2"/>
              </a:solidFill>
            </a:endParaRPr>
          </a:p>
          <a:p>
            <a:r>
              <a:rPr lang="en-US" sz="2800" b="1" dirty="0"/>
              <a:t>Facilitate a </a:t>
            </a:r>
            <a:r>
              <a:rPr lang="en-US" sz="2800" b="1" dirty="0" smtClean="0"/>
              <a:t>formal strategic </a:t>
            </a:r>
            <a:r>
              <a:rPr lang="en-US" sz="2800" b="1" dirty="0"/>
              <a:t>planning process that includes regular evaluation of the effectiveness of short and long term </a:t>
            </a:r>
            <a:r>
              <a:rPr lang="en-US" sz="2800" b="1" dirty="0" smtClean="0"/>
              <a:t>strategies and ensures successful implementation. (4.4)</a:t>
            </a:r>
          </a:p>
          <a:p>
            <a:pPr marL="800100" marR="0">
              <a:spcBef>
                <a:spcPts val="0"/>
              </a:spcBef>
              <a:spcAft>
                <a:spcPts val="0"/>
              </a:spcAft>
            </a:pPr>
            <a:r>
              <a:rPr lang="en-US" sz="2800" dirty="0" smtClean="0"/>
              <a:t>The 2008 strategic plan was updated via an informal review lacking comprehensive data analysis and stakeholder involvement. There are few measureable performance targets. </a:t>
            </a:r>
            <a:endParaRPr lang="en-US" dirty="0" smtClean="0"/>
          </a:p>
        </p:txBody>
      </p:sp>
      <p:sp>
        <p:nvSpPr>
          <p:cNvPr id="6" name="Footer Placeholder 7"/>
          <p:cNvSpPr>
            <a:spLocks noGrp="1"/>
          </p:cNvSpPr>
          <p:nvPr>
            <p:ph type="ftr" sz="quarter" idx="11"/>
          </p:nvPr>
        </p:nvSpPr>
        <p:spPr>
          <a:xfrm>
            <a:off x="1099460" y="6356350"/>
            <a:ext cx="4445230" cy="365125"/>
          </a:xfrm>
          <a:prstGeom prst="rect">
            <a:avLst/>
          </a:prstGeom>
        </p:spPr>
        <p:txBody>
          <a:bodyPr/>
          <a:lstStyle/>
          <a:p>
            <a:endParaRPr lang="en-US" dirty="0" smtClean="0"/>
          </a:p>
          <a:p>
            <a:pPr algn="l"/>
            <a:r>
              <a:rPr lang="en-US" sz="1000" dirty="0" smtClean="0"/>
              <a:t>© 2012 AdvancED </a:t>
            </a:r>
          </a:p>
          <a:p>
            <a:endParaRPr lang="en-US" dirty="0"/>
          </a:p>
        </p:txBody>
      </p:sp>
    </p:spTree>
    <p:extLst>
      <p:ext uri="{BB962C8B-B14F-4D97-AF65-F5344CB8AC3E}">
        <p14:creationId xmlns:p14="http://schemas.microsoft.com/office/powerpoint/2010/main" val="3967503084"/>
      </p:ext>
    </p:extLst>
  </p:cSld>
  <p:clrMapOvr>
    <a:masterClrMapping/>
  </p:clrMapOvr>
  <p:transition xmlns:p14="http://schemas.microsoft.com/office/powerpoint/2010/main" spd="med">
    <p:fade thruBlk="1"/>
  </p:transition>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Conclusions</a:t>
            </a:r>
            <a:endParaRPr lang="en-US" dirty="0"/>
          </a:p>
        </p:txBody>
      </p:sp>
      <p:sp>
        <p:nvSpPr>
          <p:cNvPr id="3" name="Content Placeholder 2"/>
          <p:cNvSpPr>
            <a:spLocks noGrp="1"/>
          </p:cNvSpPr>
          <p:nvPr>
            <p:ph idx="1"/>
          </p:nvPr>
        </p:nvSpPr>
        <p:spPr/>
        <p:txBody>
          <a:bodyPr/>
          <a:lstStyle/>
          <a:p>
            <a:r>
              <a:rPr lang="en-US" dirty="0" smtClean="0"/>
              <a:t>Next Steps</a:t>
            </a:r>
          </a:p>
          <a:p>
            <a:pPr lvl="1"/>
            <a:r>
              <a:rPr lang="en-US" dirty="0" smtClean="0"/>
              <a:t>Required Actions</a:t>
            </a:r>
          </a:p>
          <a:p>
            <a:pPr lvl="1"/>
            <a:endParaRPr lang="en-US" dirty="0" smtClean="0"/>
          </a:p>
          <a:p>
            <a:r>
              <a:rPr lang="en-US" dirty="0" smtClean="0"/>
              <a:t>Accreditation</a:t>
            </a:r>
          </a:p>
          <a:p>
            <a:pPr lvl="1"/>
            <a:r>
              <a:rPr lang="en-US" dirty="0"/>
              <a:t>The External Review Team recommends </a:t>
            </a:r>
            <a:r>
              <a:rPr lang="en-US" dirty="0" smtClean="0"/>
              <a:t>Troy City Schools for </a:t>
            </a:r>
            <a:r>
              <a:rPr lang="en-US" dirty="0"/>
              <a:t>accreditation!!</a:t>
            </a:r>
          </a:p>
          <a:p>
            <a:endParaRPr lang="en-US" dirty="0" smtClean="0"/>
          </a:p>
        </p:txBody>
      </p:sp>
      <p:sp>
        <p:nvSpPr>
          <p:cNvPr id="4" name="Footer Placeholder 7"/>
          <p:cNvSpPr>
            <a:spLocks noGrp="1"/>
          </p:cNvSpPr>
          <p:nvPr>
            <p:ph type="ftr" sz="quarter" idx="11"/>
          </p:nvPr>
        </p:nvSpPr>
        <p:spPr>
          <a:xfrm>
            <a:off x="1099460" y="6356350"/>
            <a:ext cx="4445230" cy="365125"/>
          </a:xfrm>
          <a:prstGeom prst="rect">
            <a:avLst/>
          </a:prstGeom>
        </p:spPr>
        <p:txBody>
          <a:bodyPr/>
          <a:lstStyle/>
          <a:p>
            <a:endParaRPr lang="en-US" dirty="0" smtClean="0"/>
          </a:p>
          <a:p>
            <a:pPr algn="l"/>
            <a:r>
              <a:rPr lang="en-US" sz="1000" dirty="0" smtClean="0"/>
              <a:t>© 2012 AdvancED </a:t>
            </a:r>
          </a:p>
          <a:p>
            <a:endParaRPr lang="en-US" dirty="0"/>
          </a:p>
        </p:txBody>
      </p:sp>
    </p:spTree>
    <p:extLst>
      <p:ext uri="{BB962C8B-B14F-4D97-AF65-F5344CB8AC3E}">
        <p14:creationId xmlns:p14="http://schemas.microsoft.com/office/powerpoint/2010/main" val="80073271"/>
      </p:ext>
    </p:extLst>
  </p:cSld>
  <p:clrMapOvr>
    <a:masterClrMapping/>
  </p:clrMapOvr>
  <p:transition xmlns:p14="http://schemas.microsoft.com/office/powerpoint/2010/main" spd="med">
    <p:fade thruBlk="1"/>
  </p:transition>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32151" y="0"/>
            <a:ext cx="5752024" cy="977000"/>
          </a:xfrm>
        </p:spPr>
        <p:txBody>
          <a:bodyPr/>
          <a:lstStyle/>
          <a:p>
            <a:r>
              <a:rPr lang="en-US" dirty="0" smtClean="0"/>
              <a:t>Accreditation Decision</a:t>
            </a:r>
            <a:endParaRPr lang="en-US" dirty="0"/>
          </a:p>
        </p:txBody>
      </p:sp>
      <p:sp>
        <p:nvSpPr>
          <p:cNvPr id="5" name="Rectangle 4"/>
          <p:cNvSpPr/>
          <p:nvPr/>
        </p:nvSpPr>
        <p:spPr>
          <a:xfrm>
            <a:off x="632150" y="1388532"/>
            <a:ext cx="6300663" cy="1117600"/>
          </a:xfrm>
          <a:prstGeom prst="rect">
            <a:avLst/>
          </a:prstGeom>
          <a:solidFill>
            <a:srgbClr val="00B050"/>
          </a:solidFill>
          <a:ln>
            <a:solidFill>
              <a:srgbClr val="00B050"/>
            </a:solidFill>
          </a:ln>
          <a:effectLst>
            <a:innerShdw blurRad="63500" dist="50800" dir="2700000">
              <a:prstClr val="black">
                <a:alpha val="50000"/>
              </a:prstClr>
            </a:innerShdw>
          </a:effectLst>
          <a:scene3d>
            <a:camera prst="orthographicFront"/>
            <a:lightRig rig="threePt" dir="t"/>
          </a:scene3d>
          <a:sp3d prstMaterial="plastic">
            <a:bevelT w="152400" h="152400"/>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b="1" dirty="0" smtClean="0"/>
              <a:t>External Review</a:t>
            </a:r>
            <a:endParaRPr lang="en-US" sz="2800" b="1" dirty="0"/>
          </a:p>
        </p:txBody>
      </p:sp>
      <p:sp>
        <p:nvSpPr>
          <p:cNvPr id="6" name="Rectangle 5"/>
          <p:cNvSpPr/>
          <p:nvPr/>
        </p:nvSpPr>
        <p:spPr>
          <a:xfrm>
            <a:off x="632152" y="2982725"/>
            <a:ext cx="6300663" cy="1240137"/>
          </a:xfrm>
          <a:prstGeom prst="rect">
            <a:avLst/>
          </a:prstGeom>
          <a:solidFill>
            <a:srgbClr val="C00000"/>
          </a:solidFill>
          <a:ln>
            <a:solidFill>
              <a:srgbClr val="C00000"/>
            </a:solidFill>
          </a:ln>
          <a:effectLst>
            <a:innerShdw blurRad="63500" dist="50800" dir="2700000">
              <a:prstClr val="black">
                <a:alpha val="50000"/>
              </a:prstClr>
            </a:innerShdw>
          </a:effectLst>
          <a:scene3d>
            <a:camera prst="orthographicFront"/>
            <a:lightRig rig="threePt" dir="t"/>
          </a:scene3d>
          <a:sp3d prstMaterial="plastic">
            <a:bevelT w="152400" h="152400"/>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b="1" dirty="0" smtClean="0"/>
              <a:t>AdvancED Accreditation Office Reviews and Sends Report Back to Institution</a:t>
            </a:r>
            <a:endParaRPr lang="en-US" sz="2800" b="1" dirty="0"/>
          </a:p>
        </p:txBody>
      </p:sp>
      <p:sp>
        <p:nvSpPr>
          <p:cNvPr id="7" name="Rectangle 6"/>
          <p:cNvSpPr/>
          <p:nvPr/>
        </p:nvSpPr>
        <p:spPr>
          <a:xfrm>
            <a:off x="632151" y="4741308"/>
            <a:ext cx="6300663" cy="1127476"/>
          </a:xfrm>
          <a:prstGeom prst="rect">
            <a:avLst/>
          </a:prstGeom>
          <a:solidFill>
            <a:srgbClr val="002060"/>
          </a:solidFill>
          <a:ln>
            <a:solidFill>
              <a:srgbClr val="002060"/>
            </a:solidFill>
          </a:ln>
          <a:effectLst>
            <a:innerShdw blurRad="63500" dist="50800" dir="2700000">
              <a:prstClr val="black">
                <a:alpha val="50000"/>
              </a:prstClr>
            </a:innerShdw>
          </a:effectLst>
          <a:scene3d>
            <a:camera prst="orthographicFront"/>
            <a:lightRig rig="threePt" dir="t"/>
          </a:scene3d>
          <a:sp3d prstMaterial="plastic">
            <a:bevelT w="152400" h="152400"/>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b="1" dirty="0" smtClean="0"/>
              <a:t>AdvancED Accreditation Commission Grants Accreditation and Status</a:t>
            </a:r>
            <a:endParaRPr lang="en-US" sz="2800" b="1" dirty="0"/>
          </a:p>
        </p:txBody>
      </p:sp>
      <p:sp>
        <p:nvSpPr>
          <p:cNvPr id="8" name="Rectangle 7"/>
          <p:cNvSpPr/>
          <p:nvPr/>
        </p:nvSpPr>
        <p:spPr>
          <a:xfrm>
            <a:off x="7071028" y="1730582"/>
            <a:ext cx="1682384" cy="461665"/>
          </a:xfrm>
          <a:prstGeom prst="rect">
            <a:avLst/>
          </a:prstGeom>
        </p:spPr>
        <p:txBody>
          <a:bodyPr wrap="none">
            <a:spAutoFit/>
          </a:bodyPr>
          <a:lstStyle/>
          <a:p>
            <a:r>
              <a:rPr lang="en-US" sz="2400" b="1" dirty="0" smtClean="0"/>
              <a:t>Completed!</a:t>
            </a:r>
            <a:endParaRPr lang="en-US" sz="2400" dirty="0"/>
          </a:p>
        </p:txBody>
      </p:sp>
      <p:sp>
        <p:nvSpPr>
          <p:cNvPr id="9" name="Rectangle 8"/>
          <p:cNvSpPr/>
          <p:nvPr/>
        </p:nvSpPr>
        <p:spPr>
          <a:xfrm>
            <a:off x="7124739" y="3241985"/>
            <a:ext cx="1690078" cy="830997"/>
          </a:xfrm>
          <a:prstGeom prst="rect">
            <a:avLst/>
          </a:prstGeom>
        </p:spPr>
        <p:txBody>
          <a:bodyPr wrap="square">
            <a:spAutoFit/>
          </a:bodyPr>
          <a:lstStyle/>
          <a:p>
            <a:pPr algn="ctr"/>
            <a:r>
              <a:rPr lang="en-US" sz="2400" b="1" dirty="0" smtClean="0"/>
              <a:t>30 Business Days</a:t>
            </a:r>
            <a:endParaRPr lang="en-US" sz="2400" dirty="0"/>
          </a:p>
        </p:txBody>
      </p:sp>
      <p:sp>
        <p:nvSpPr>
          <p:cNvPr id="10" name="Rectangle 9"/>
          <p:cNvSpPr/>
          <p:nvPr/>
        </p:nvSpPr>
        <p:spPr>
          <a:xfrm>
            <a:off x="7307595" y="4921268"/>
            <a:ext cx="1209251" cy="830997"/>
          </a:xfrm>
          <a:prstGeom prst="rect">
            <a:avLst/>
          </a:prstGeom>
        </p:spPr>
        <p:txBody>
          <a:bodyPr wrap="square">
            <a:spAutoFit/>
          </a:bodyPr>
          <a:lstStyle/>
          <a:p>
            <a:pPr algn="ctr"/>
            <a:r>
              <a:rPr lang="en-US" sz="2400" b="1" dirty="0" smtClean="0"/>
              <a:t>January  June</a:t>
            </a:r>
            <a:endParaRPr lang="en-US" sz="2400" dirty="0"/>
          </a:p>
        </p:txBody>
      </p:sp>
      <p:sp>
        <p:nvSpPr>
          <p:cNvPr id="11" name="Footer Placeholder 7"/>
          <p:cNvSpPr>
            <a:spLocks noGrp="1"/>
          </p:cNvSpPr>
          <p:nvPr>
            <p:ph type="ftr" sz="quarter" idx="11"/>
          </p:nvPr>
        </p:nvSpPr>
        <p:spPr>
          <a:xfrm>
            <a:off x="1099460" y="6356350"/>
            <a:ext cx="4445230" cy="365125"/>
          </a:xfrm>
          <a:prstGeom prst="rect">
            <a:avLst/>
          </a:prstGeom>
        </p:spPr>
        <p:txBody>
          <a:bodyPr/>
          <a:lstStyle/>
          <a:p>
            <a:endParaRPr lang="en-US" dirty="0" smtClean="0"/>
          </a:p>
          <a:p>
            <a:pPr algn="l"/>
            <a:r>
              <a:rPr lang="en-US" sz="1000" dirty="0" smtClean="0"/>
              <a:t>© 2012 AdvancED </a:t>
            </a:r>
          </a:p>
          <a:p>
            <a:endParaRPr lang="en-US" dirty="0"/>
          </a:p>
        </p:txBody>
      </p:sp>
    </p:spTree>
    <p:extLst>
      <p:ext uri="{BB962C8B-B14F-4D97-AF65-F5344CB8AC3E}">
        <p14:creationId xmlns:p14="http://schemas.microsoft.com/office/powerpoint/2010/main" val="36345917"/>
      </p:ext>
    </p:extLst>
  </p:cSld>
  <p:clrMapOvr>
    <a:masterClrMapping/>
  </p:clrMapOvr>
  <p:transition xmlns:p14="http://schemas.microsoft.com/office/powerpoint/2010/main" spd="med">
    <p:fade thruBlk="1"/>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100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fade">
                                      <p:cBhvr>
                                        <p:cTn id="11" dur="1000"/>
                                        <p:tgtEl>
                                          <p:spTgt spid="8"/>
                                        </p:tgtEl>
                                      </p:cBhvr>
                                    </p:animEffect>
                                  </p:childTnLst>
                                </p:cTn>
                              </p:par>
                            </p:childTnLst>
                          </p:cTn>
                        </p:par>
                        <p:par>
                          <p:cTn id="12" fill="hold">
                            <p:stCondLst>
                              <p:cond delay="3000"/>
                            </p:stCondLst>
                            <p:childTnLst>
                              <p:par>
                                <p:cTn id="13" presetID="10" presetClass="entr" presetSubtype="0" fill="hold" grpId="0" nodeType="afterEffect">
                                  <p:stCondLst>
                                    <p:cond delay="100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1000"/>
                                        <p:tgtEl>
                                          <p:spTgt spid="6"/>
                                        </p:tgtEl>
                                      </p:cBhvr>
                                    </p:animEffect>
                                  </p:childTnLst>
                                </p:cTn>
                              </p:par>
                            </p:childTnLst>
                          </p:cTn>
                        </p:par>
                        <p:par>
                          <p:cTn id="16" fill="hold">
                            <p:stCondLst>
                              <p:cond delay="5000"/>
                            </p:stCondLst>
                            <p:childTnLst>
                              <p:par>
                                <p:cTn id="17" presetID="10" presetClass="entr" presetSubtype="0" fill="hold" grpId="0" nodeType="after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1000"/>
                                        <p:tgtEl>
                                          <p:spTgt spid="9"/>
                                        </p:tgtEl>
                                      </p:cBhvr>
                                    </p:animEffect>
                                  </p:childTnLst>
                                </p:cTn>
                              </p:par>
                            </p:childTnLst>
                          </p:cTn>
                        </p:par>
                        <p:par>
                          <p:cTn id="20" fill="hold">
                            <p:stCondLst>
                              <p:cond delay="6000"/>
                            </p:stCondLst>
                            <p:childTnLst>
                              <p:par>
                                <p:cTn id="21" presetID="10" presetClass="entr" presetSubtype="0" fill="hold" grpId="0" nodeType="afterEffect">
                                  <p:stCondLst>
                                    <p:cond delay="1000"/>
                                  </p:stCondLst>
                                  <p:childTnLst>
                                    <p:set>
                                      <p:cBhvr>
                                        <p:cTn id="22" dur="1" fill="hold">
                                          <p:stCondLst>
                                            <p:cond delay="0"/>
                                          </p:stCondLst>
                                        </p:cTn>
                                        <p:tgtEl>
                                          <p:spTgt spid="7"/>
                                        </p:tgtEl>
                                        <p:attrNameLst>
                                          <p:attrName>style.visibility</p:attrName>
                                        </p:attrNameLst>
                                      </p:cBhvr>
                                      <p:to>
                                        <p:strVal val="visible"/>
                                      </p:to>
                                    </p:set>
                                    <p:animEffect transition="in" filter="fade">
                                      <p:cBhvr>
                                        <p:cTn id="23" dur="1000"/>
                                        <p:tgtEl>
                                          <p:spTgt spid="7"/>
                                        </p:tgtEl>
                                      </p:cBhvr>
                                    </p:animEffect>
                                  </p:childTnLst>
                                </p:cTn>
                              </p:par>
                            </p:childTnLst>
                          </p:cTn>
                        </p:par>
                        <p:par>
                          <p:cTn id="24" fill="hold">
                            <p:stCondLst>
                              <p:cond delay="8000"/>
                            </p:stCondLst>
                            <p:childTnLst>
                              <p:par>
                                <p:cTn id="25" presetID="10" presetClass="entr" presetSubtype="0" fill="hold" grpId="0" nodeType="after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p:bldP spid="9" grpId="0"/>
      <p:bldP spid="10"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2"/>
          <p:cNvSpPr>
            <a:spLocks noGrp="1" noChangeArrowheads="1"/>
          </p:cNvSpPr>
          <p:nvPr>
            <p:ph type="title"/>
          </p:nvPr>
        </p:nvSpPr>
        <p:spPr>
          <a:xfrm>
            <a:off x="660400" y="0"/>
            <a:ext cx="6157844" cy="977000"/>
          </a:xfrm>
        </p:spPr>
        <p:txBody>
          <a:bodyPr/>
          <a:lstStyle/>
          <a:p>
            <a:pPr algn="l" eaLnBrk="1" hangingPunct="1">
              <a:defRPr/>
            </a:pPr>
            <a:r>
              <a:rPr lang="en-US" dirty="0" smtClean="0">
                <a:latin typeface="Calibri" pitchFamily="34" charset="0"/>
                <a:cs typeface="Calibri" pitchFamily="34" charset="0"/>
              </a:rPr>
              <a:t>Final Thoughts</a:t>
            </a:r>
          </a:p>
        </p:txBody>
      </p:sp>
      <p:sp>
        <p:nvSpPr>
          <p:cNvPr id="44035" name="Rectangle 3"/>
          <p:cNvSpPr>
            <a:spLocks noGrp="1" noChangeArrowheads="1"/>
          </p:cNvSpPr>
          <p:nvPr>
            <p:ph idx="1"/>
          </p:nvPr>
        </p:nvSpPr>
        <p:spPr/>
        <p:txBody>
          <a:bodyPr/>
          <a:lstStyle/>
          <a:p>
            <a:pPr marL="0" indent="0" eaLnBrk="1" hangingPunct="1">
              <a:buFont typeface="Arial" pitchFamily="34" charset="0"/>
              <a:buNone/>
            </a:pPr>
            <a:r>
              <a:rPr lang="en-US" sz="2800" b="1" dirty="0" smtClean="0">
                <a:solidFill>
                  <a:schemeClr val="tx2"/>
                </a:solidFill>
              </a:rPr>
              <a:t>The External Review team:</a:t>
            </a:r>
          </a:p>
          <a:p>
            <a:pPr lvl="1" eaLnBrk="1" hangingPunct="1">
              <a:buFont typeface="Wingdings" pitchFamily="2" charset="2"/>
              <a:buChar char="§"/>
            </a:pPr>
            <a:r>
              <a:rPr lang="en-US" dirty="0" smtClean="0">
                <a:solidFill>
                  <a:schemeClr val="tx2"/>
                </a:solidFill>
              </a:rPr>
              <a:t>Appreciates</a:t>
            </a:r>
            <a:r>
              <a:rPr lang="en-US" b="1" i="1" dirty="0" smtClean="0">
                <a:solidFill>
                  <a:schemeClr val="tx2"/>
                </a:solidFill>
              </a:rPr>
              <a:t> your hospitality, support, and professionalism</a:t>
            </a:r>
            <a:r>
              <a:rPr lang="en-US" b="1" dirty="0" smtClean="0">
                <a:solidFill>
                  <a:schemeClr val="tx2"/>
                </a:solidFill>
              </a:rPr>
              <a:t>;</a:t>
            </a:r>
          </a:p>
          <a:p>
            <a:pPr lvl="1" eaLnBrk="1" hangingPunct="1">
              <a:buFont typeface="Wingdings" pitchFamily="2" charset="2"/>
              <a:buChar char="§"/>
            </a:pPr>
            <a:r>
              <a:rPr lang="en-US" dirty="0" smtClean="0">
                <a:solidFill>
                  <a:schemeClr val="tx2"/>
                </a:solidFill>
              </a:rPr>
              <a:t>Respects</a:t>
            </a:r>
            <a:r>
              <a:rPr lang="en-US" b="1" dirty="0" smtClean="0">
                <a:solidFill>
                  <a:schemeClr val="tx2"/>
                </a:solidFill>
              </a:rPr>
              <a:t> </a:t>
            </a:r>
            <a:r>
              <a:rPr lang="en-US" dirty="0" smtClean="0">
                <a:solidFill>
                  <a:schemeClr val="tx2"/>
                </a:solidFill>
              </a:rPr>
              <a:t>and acknowledges the </a:t>
            </a:r>
            <a:r>
              <a:rPr lang="en-US" b="1" i="1" dirty="0" smtClean="0">
                <a:solidFill>
                  <a:schemeClr val="tx2"/>
                </a:solidFill>
              </a:rPr>
              <a:t>efforts to improve the quality of your school district</a:t>
            </a:r>
            <a:r>
              <a:rPr lang="en-US" b="1" dirty="0" smtClean="0">
                <a:solidFill>
                  <a:schemeClr val="tx2"/>
                </a:solidFill>
              </a:rPr>
              <a:t>; and</a:t>
            </a:r>
          </a:p>
          <a:p>
            <a:pPr lvl="1" eaLnBrk="1" hangingPunct="1">
              <a:buFont typeface="Wingdings" pitchFamily="2" charset="2"/>
              <a:buChar char="§"/>
            </a:pPr>
            <a:r>
              <a:rPr lang="en-US" dirty="0" smtClean="0">
                <a:solidFill>
                  <a:schemeClr val="tx2"/>
                </a:solidFill>
              </a:rPr>
              <a:t>Congratulates your </a:t>
            </a:r>
            <a:r>
              <a:rPr lang="en-US" b="1" i="1" dirty="0" smtClean="0">
                <a:solidFill>
                  <a:schemeClr val="tx2"/>
                </a:solidFill>
              </a:rPr>
              <a:t>progress</a:t>
            </a:r>
            <a:r>
              <a:rPr lang="en-US" dirty="0" smtClean="0">
                <a:solidFill>
                  <a:schemeClr val="tx2"/>
                </a:solidFill>
              </a:rPr>
              <a:t> towards </a:t>
            </a:r>
            <a:r>
              <a:rPr lang="en-US" b="1" i="1" dirty="0" smtClean="0">
                <a:solidFill>
                  <a:schemeClr val="tx2"/>
                </a:solidFill>
              </a:rPr>
              <a:t>achieving Systems Accreditation.</a:t>
            </a:r>
          </a:p>
        </p:txBody>
      </p:sp>
      <p:sp>
        <p:nvSpPr>
          <p:cNvPr id="6" name="Footer Placeholder 3"/>
          <p:cNvSpPr>
            <a:spLocks noGrp="1"/>
          </p:cNvSpPr>
          <p:nvPr>
            <p:ph type="ftr" sz="quarter" idx="11"/>
          </p:nvPr>
        </p:nvSpPr>
        <p:spPr/>
        <p:txBody>
          <a:bodyPr/>
          <a:lstStyle/>
          <a:p>
            <a:pPr algn="l"/>
            <a:r>
              <a:rPr lang="en-US" dirty="0" smtClean="0"/>
              <a:t>© 2012 AdvancED </a:t>
            </a:r>
            <a:endParaRPr lang="en-US" dirty="0"/>
          </a:p>
        </p:txBody>
      </p:sp>
    </p:spTree>
    <p:extLst>
      <p:ext uri="{BB962C8B-B14F-4D97-AF65-F5344CB8AC3E}">
        <p14:creationId xmlns:p14="http://schemas.microsoft.com/office/powerpoint/2010/main" val="3199245432"/>
      </p:ext>
    </p:extLst>
  </p:cSld>
  <p:clrMapOvr>
    <a:masterClrMapping/>
  </p:clrMapOvr>
  <p:transition xmlns:p14="http://schemas.microsoft.com/office/powerpoint/2010/main" spd="med">
    <p:fade thruBlk="1"/>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1000"/>
                                  </p:stCondLst>
                                  <p:childTnLst>
                                    <p:set>
                                      <p:cBhvr>
                                        <p:cTn id="6" dur="1" fill="hold">
                                          <p:stCondLst>
                                            <p:cond delay="0"/>
                                          </p:stCondLst>
                                        </p:cTn>
                                        <p:tgtEl>
                                          <p:spTgt spid="44035">
                                            <p:txEl>
                                              <p:pRg st="0" end="0"/>
                                            </p:txEl>
                                          </p:spTgt>
                                        </p:tgtEl>
                                        <p:attrNameLst>
                                          <p:attrName>style.visibility</p:attrName>
                                        </p:attrNameLst>
                                      </p:cBhvr>
                                      <p:to>
                                        <p:strVal val="visible"/>
                                      </p:to>
                                    </p:set>
                                    <p:animEffect transition="in" filter="wipe(left)">
                                      <p:cBhvr>
                                        <p:cTn id="7" dur="1000"/>
                                        <p:tgtEl>
                                          <p:spTgt spid="44035">
                                            <p:txEl>
                                              <p:pRg st="0" end="0"/>
                                            </p:txEl>
                                          </p:spTgt>
                                        </p:tgtEl>
                                      </p:cBhvr>
                                    </p:animEffect>
                                  </p:childTnLst>
                                </p:cTn>
                              </p:par>
                            </p:childTnLst>
                          </p:cTn>
                        </p:par>
                        <p:par>
                          <p:cTn id="8" fill="hold">
                            <p:stCondLst>
                              <p:cond delay="2000"/>
                            </p:stCondLst>
                            <p:childTnLst>
                              <p:par>
                                <p:cTn id="9" presetID="22" presetClass="entr" presetSubtype="8" fill="hold" grpId="0" nodeType="afterEffect">
                                  <p:stCondLst>
                                    <p:cond delay="1000"/>
                                  </p:stCondLst>
                                  <p:childTnLst>
                                    <p:set>
                                      <p:cBhvr>
                                        <p:cTn id="10" dur="1" fill="hold">
                                          <p:stCondLst>
                                            <p:cond delay="0"/>
                                          </p:stCondLst>
                                        </p:cTn>
                                        <p:tgtEl>
                                          <p:spTgt spid="44035">
                                            <p:txEl>
                                              <p:pRg st="1" end="1"/>
                                            </p:txEl>
                                          </p:spTgt>
                                        </p:tgtEl>
                                        <p:attrNameLst>
                                          <p:attrName>style.visibility</p:attrName>
                                        </p:attrNameLst>
                                      </p:cBhvr>
                                      <p:to>
                                        <p:strVal val="visible"/>
                                      </p:to>
                                    </p:set>
                                    <p:animEffect transition="in" filter="wipe(left)">
                                      <p:cBhvr>
                                        <p:cTn id="11" dur="1000"/>
                                        <p:tgtEl>
                                          <p:spTgt spid="44035">
                                            <p:txEl>
                                              <p:pRg st="1" end="1"/>
                                            </p:txEl>
                                          </p:spTgt>
                                        </p:tgtEl>
                                      </p:cBhvr>
                                    </p:animEffect>
                                  </p:childTnLst>
                                </p:cTn>
                              </p:par>
                            </p:childTnLst>
                          </p:cTn>
                        </p:par>
                        <p:par>
                          <p:cTn id="12" fill="hold">
                            <p:stCondLst>
                              <p:cond delay="4000"/>
                            </p:stCondLst>
                            <p:childTnLst>
                              <p:par>
                                <p:cTn id="13" presetID="22" presetClass="entr" presetSubtype="8" fill="hold" grpId="0" nodeType="afterEffect">
                                  <p:stCondLst>
                                    <p:cond delay="1000"/>
                                  </p:stCondLst>
                                  <p:childTnLst>
                                    <p:set>
                                      <p:cBhvr>
                                        <p:cTn id="14" dur="1" fill="hold">
                                          <p:stCondLst>
                                            <p:cond delay="0"/>
                                          </p:stCondLst>
                                        </p:cTn>
                                        <p:tgtEl>
                                          <p:spTgt spid="44035">
                                            <p:txEl>
                                              <p:pRg st="2" end="2"/>
                                            </p:txEl>
                                          </p:spTgt>
                                        </p:tgtEl>
                                        <p:attrNameLst>
                                          <p:attrName>style.visibility</p:attrName>
                                        </p:attrNameLst>
                                      </p:cBhvr>
                                      <p:to>
                                        <p:strVal val="visible"/>
                                      </p:to>
                                    </p:set>
                                    <p:animEffect transition="in" filter="wipe(left)">
                                      <p:cBhvr>
                                        <p:cTn id="15" dur="1000"/>
                                        <p:tgtEl>
                                          <p:spTgt spid="44035">
                                            <p:txEl>
                                              <p:pRg st="2" end="2"/>
                                            </p:txEl>
                                          </p:spTgt>
                                        </p:tgtEl>
                                      </p:cBhvr>
                                    </p:animEffect>
                                  </p:childTnLst>
                                </p:cTn>
                              </p:par>
                            </p:childTnLst>
                          </p:cTn>
                        </p:par>
                        <p:par>
                          <p:cTn id="16" fill="hold">
                            <p:stCondLst>
                              <p:cond delay="6000"/>
                            </p:stCondLst>
                            <p:childTnLst>
                              <p:par>
                                <p:cTn id="17" presetID="22" presetClass="entr" presetSubtype="8" fill="hold" grpId="0" nodeType="afterEffect">
                                  <p:stCondLst>
                                    <p:cond delay="1000"/>
                                  </p:stCondLst>
                                  <p:childTnLst>
                                    <p:set>
                                      <p:cBhvr>
                                        <p:cTn id="18" dur="1" fill="hold">
                                          <p:stCondLst>
                                            <p:cond delay="0"/>
                                          </p:stCondLst>
                                        </p:cTn>
                                        <p:tgtEl>
                                          <p:spTgt spid="44035">
                                            <p:txEl>
                                              <p:pRg st="3" end="3"/>
                                            </p:txEl>
                                          </p:spTgt>
                                        </p:tgtEl>
                                        <p:attrNameLst>
                                          <p:attrName>style.visibility</p:attrName>
                                        </p:attrNameLst>
                                      </p:cBhvr>
                                      <p:to>
                                        <p:strVal val="visible"/>
                                      </p:to>
                                    </p:set>
                                    <p:animEffect transition="in" filter="wipe(left)">
                                      <p:cBhvr>
                                        <p:cTn id="19" dur="1000"/>
                                        <p:tgtEl>
                                          <p:spTgt spid="4403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5"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82" name="Text Box 6"/>
          <p:cNvSpPr txBox="1">
            <a:spLocks noChangeArrowheads="1"/>
          </p:cNvSpPr>
          <p:nvPr/>
        </p:nvSpPr>
        <p:spPr bwMode="auto">
          <a:xfrm>
            <a:off x="3181350" y="2861733"/>
            <a:ext cx="5143500" cy="1446213"/>
          </a:xfrm>
          <a:prstGeom prst="rect">
            <a:avLst/>
          </a:prstGeom>
          <a:noFill/>
          <a:ln w="9525">
            <a:noFill/>
            <a:miter lim="800000"/>
            <a:headEnd/>
            <a:tailEnd/>
          </a:ln>
          <a:effectLst/>
        </p:spPr>
        <p:txBody>
          <a:bodyPr>
            <a:spAutoFit/>
          </a:bodyPr>
          <a:lstStyle/>
          <a:p>
            <a:pPr algn="ctr" defTabSz="914400">
              <a:spcBef>
                <a:spcPct val="50000"/>
              </a:spcBef>
              <a:defRPr/>
            </a:pPr>
            <a:r>
              <a:rPr lang="en-US" sz="4400" b="1" i="1" dirty="0">
                <a:solidFill>
                  <a:schemeClr val="tx2"/>
                </a:solidFill>
                <a:effectLst>
                  <a:outerShdw blurRad="38100" dist="38100" dir="2700000" algn="tl">
                    <a:srgbClr val="C0C0C0"/>
                  </a:outerShdw>
                </a:effectLst>
                <a:latin typeface="+mn-lt"/>
                <a:ea typeface="ＭＳ Ｐゴシック" pitchFamily="8" charset="-128"/>
                <a:cs typeface="Arial" charset="0"/>
              </a:rPr>
              <a:t>We believe in the power </a:t>
            </a:r>
            <a:r>
              <a:rPr lang="en-US" sz="4400" b="1" i="1" dirty="0" smtClean="0">
                <a:solidFill>
                  <a:schemeClr val="tx2"/>
                </a:solidFill>
                <a:effectLst>
                  <a:outerShdw blurRad="38100" dist="38100" dir="2700000" algn="tl">
                    <a:srgbClr val="C0C0C0"/>
                  </a:outerShdw>
                </a:effectLst>
                <a:latin typeface="+mn-lt"/>
                <a:ea typeface="ＭＳ Ｐゴシック" pitchFamily="8" charset="-128"/>
                <a:cs typeface="Arial" charset="0"/>
              </a:rPr>
              <a:t>of education.</a:t>
            </a:r>
            <a:endParaRPr lang="en-US" sz="4400" b="1" i="1" dirty="0">
              <a:solidFill>
                <a:schemeClr val="tx2"/>
              </a:solidFill>
              <a:effectLst>
                <a:outerShdw blurRad="38100" dist="38100" dir="2700000" algn="tl">
                  <a:srgbClr val="C0C0C0"/>
                </a:outerShdw>
              </a:effectLst>
              <a:latin typeface="+mn-lt"/>
              <a:ea typeface="ＭＳ Ｐゴシック" pitchFamily="8" charset="-128"/>
              <a:cs typeface="Arial" charset="0"/>
            </a:endParaRP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7033" y="1498864"/>
            <a:ext cx="2686050" cy="4171950"/>
          </a:xfrm>
          <a:prstGeom prst="rect">
            <a:avLst/>
          </a:prstGeom>
        </p:spPr>
      </p:pic>
      <p:sp>
        <p:nvSpPr>
          <p:cNvPr id="4" name="Footer Placeholder 7"/>
          <p:cNvSpPr>
            <a:spLocks noGrp="1"/>
          </p:cNvSpPr>
          <p:nvPr>
            <p:ph type="ftr" sz="quarter" idx="11"/>
          </p:nvPr>
        </p:nvSpPr>
        <p:spPr>
          <a:xfrm>
            <a:off x="1099460" y="6356350"/>
            <a:ext cx="4445230" cy="365125"/>
          </a:xfrm>
          <a:prstGeom prst="rect">
            <a:avLst/>
          </a:prstGeom>
        </p:spPr>
        <p:txBody>
          <a:bodyPr/>
          <a:lstStyle/>
          <a:p>
            <a:endParaRPr lang="en-US" dirty="0" smtClean="0"/>
          </a:p>
          <a:p>
            <a:pPr algn="l"/>
            <a:r>
              <a:rPr lang="en-US" sz="1000" dirty="0" smtClean="0"/>
              <a:t>© 2012 AdvancED </a:t>
            </a:r>
          </a:p>
          <a:p>
            <a:endParaRPr lang="en-US" dirty="0"/>
          </a:p>
        </p:txBody>
      </p:sp>
    </p:spTree>
    <p:extLst>
      <p:ext uri="{BB962C8B-B14F-4D97-AF65-F5344CB8AC3E}">
        <p14:creationId xmlns:p14="http://schemas.microsoft.com/office/powerpoint/2010/main" val="1712135732"/>
      </p:ext>
    </p:extLst>
  </p:cSld>
  <p:clrMapOvr>
    <a:masterClrMapping/>
  </p:clrMapOvr>
  <p:transition xmlns:p14="http://schemas.microsoft.com/office/powerpoint/2010/main" spd="med">
    <p:fade thruBlk="1"/>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2000" fill="hold"/>
                                        <p:tgtEl>
                                          <p:spTgt spid="7"/>
                                        </p:tgtEl>
                                        <p:attrNameLst>
                                          <p:attrName>ppt_w</p:attrName>
                                        </p:attrNameLst>
                                      </p:cBhvr>
                                      <p:tavLst>
                                        <p:tav tm="0">
                                          <p:val>
                                            <p:fltVal val="0"/>
                                          </p:val>
                                        </p:tav>
                                        <p:tav tm="100000">
                                          <p:val>
                                            <p:strVal val="#ppt_w"/>
                                          </p:val>
                                        </p:tav>
                                      </p:tavLst>
                                    </p:anim>
                                    <p:anim calcmode="lin" valueType="num">
                                      <p:cBhvr>
                                        <p:cTn id="8" dur="2000" fill="hold"/>
                                        <p:tgtEl>
                                          <p:spTgt spid="7"/>
                                        </p:tgtEl>
                                        <p:attrNameLst>
                                          <p:attrName>ppt_h</p:attrName>
                                        </p:attrNameLst>
                                      </p:cBhvr>
                                      <p:tavLst>
                                        <p:tav tm="0">
                                          <p:val>
                                            <p:fltVal val="0"/>
                                          </p:val>
                                        </p:tav>
                                        <p:tav tm="100000">
                                          <p:val>
                                            <p:strVal val="#ppt_h"/>
                                          </p:val>
                                        </p:tav>
                                      </p:tavLst>
                                    </p:anim>
                                    <p:animEffect transition="in" filter="fade">
                                      <p:cBhvr>
                                        <p:cTn id="9" dur="2000"/>
                                        <p:tgtEl>
                                          <p:spTgt spid="7"/>
                                        </p:tgtEl>
                                      </p:cBhvr>
                                    </p:animEffect>
                                  </p:childTnLst>
                                </p:cTn>
                              </p:par>
                            </p:childTnLst>
                          </p:cTn>
                        </p:par>
                        <p:par>
                          <p:cTn id="10" fill="hold">
                            <p:stCondLst>
                              <p:cond delay="2000"/>
                            </p:stCondLst>
                            <p:childTnLst>
                              <p:par>
                                <p:cTn id="11" presetID="10" presetClass="entr" presetSubtype="0" fill="hold" grpId="0" nodeType="afterEffect">
                                  <p:stCondLst>
                                    <p:cond delay="2000"/>
                                  </p:stCondLst>
                                  <p:childTnLst>
                                    <p:set>
                                      <p:cBhvr>
                                        <p:cTn id="12" dur="1" fill="hold">
                                          <p:stCondLst>
                                            <p:cond delay="0"/>
                                          </p:stCondLst>
                                        </p:cTn>
                                        <p:tgtEl>
                                          <p:spTgt spid="152582"/>
                                        </p:tgtEl>
                                        <p:attrNameLst>
                                          <p:attrName>style.visibility</p:attrName>
                                        </p:attrNameLst>
                                      </p:cBhvr>
                                      <p:to>
                                        <p:strVal val="visible"/>
                                      </p:to>
                                    </p:set>
                                    <p:animEffect transition="in" filter="fade">
                                      <p:cBhvr>
                                        <p:cTn id="13" dur="2000"/>
                                        <p:tgtEl>
                                          <p:spTgt spid="1525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258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Title 1"/>
          <p:cNvSpPr>
            <a:spLocks noGrp="1"/>
          </p:cNvSpPr>
          <p:nvPr>
            <p:ph type="title" idx="4294967295"/>
          </p:nvPr>
        </p:nvSpPr>
        <p:spPr>
          <a:xfrm>
            <a:off x="533400" y="0"/>
            <a:ext cx="5791200" cy="1143000"/>
          </a:xfrm>
        </p:spPr>
        <p:txBody>
          <a:bodyPr/>
          <a:lstStyle/>
          <a:p>
            <a:pPr algn="l">
              <a:defRPr/>
            </a:pPr>
            <a:r>
              <a:rPr lang="en-US" sz="4800" dirty="0" smtClean="0"/>
              <a:t>AdvancED</a:t>
            </a:r>
            <a:r>
              <a:rPr lang="en-US" sz="4800" dirty="0" smtClean="0">
                <a:effectLst>
                  <a:outerShdw blurRad="50800" dist="38100" dir="2700000" algn="tl" rotWithShape="0">
                    <a:prstClr val="black">
                      <a:alpha val="40000"/>
                    </a:prstClr>
                  </a:outerShdw>
                </a:effectLst>
              </a:rPr>
              <a:t> </a:t>
            </a:r>
          </a:p>
        </p:txBody>
      </p:sp>
      <p:sp>
        <p:nvSpPr>
          <p:cNvPr id="5" name="Content Placeholder 2"/>
          <p:cNvSpPr txBox="1">
            <a:spLocks/>
          </p:cNvSpPr>
          <p:nvPr/>
        </p:nvSpPr>
        <p:spPr>
          <a:xfrm>
            <a:off x="665018" y="1884218"/>
            <a:ext cx="7523018" cy="3290455"/>
          </a:xfrm>
          <a:prstGeom prst="rect">
            <a:avLst/>
          </a:prstGeom>
        </p:spPr>
        <p:txBody>
          <a:bodyPr/>
          <a:lstStyle/>
          <a:p>
            <a:pPr marL="342900" indent="-342900" algn="ctr" eaLnBrk="0" hangingPunct="0">
              <a:spcBef>
                <a:spcPct val="20000"/>
              </a:spcBef>
              <a:buFont typeface="Arial" charset="0"/>
              <a:buNone/>
              <a:defRPr/>
            </a:pPr>
            <a:r>
              <a:rPr lang="en-US" sz="4000" kern="0" dirty="0">
                <a:latin typeface="Candara" pitchFamily="34" charset="0"/>
              </a:rPr>
              <a:t>	</a:t>
            </a:r>
            <a:r>
              <a:rPr lang="en-US" sz="4000" kern="0" dirty="0">
                <a:solidFill>
                  <a:schemeClr val="tx2"/>
                </a:solidFill>
                <a:latin typeface="Calibri" pitchFamily="34" charset="0"/>
                <a:cs typeface="Calibri" pitchFamily="34" charset="0"/>
              </a:rPr>
              <a:t>AdvancED is </a:t>
            </a:r>
            <a:r>
              <a:rPr lang="en-US" sz="4000" kern="0" dirty="0" smtClean="0">
                <a:solidFill>
                  <a:schemeClr val="tx2"/>
                </a:solidFill>
                <a:latin typeface="Calibri" pitchFamily="34" charset="0"/>
                <a:cs typeface="Calibri" pitchFamily="34" charset="0"/>
              </a:rPr>
              <a:t>the </a:t>
            </a:r>
            <a:r>
              <a:rPr lang="en-US" sz="4000" kern="0" dirty="0">
                <a:solidFill>
                  <a:schemeClr val="tx2"/>
                </a:solidFill>
                <a:latin typeface="Calibri" pitchFamily="34" charset="0"/>
                <a:cs typeface="Calibri" pitchFamily="34" charset="0"/>
              </a:rPr>
              <a:t>global leader in advancing excellence in education through continuous improvement, organizational </a:t>
            </a:r>
            <a:r>
              <a:rPr lang="en-US" sz="4000" kern="0" dirty="0" smtClean="0">
                <a:solidFill>
                  <a:schemeClr val="tx2"/>
                </a:solidFill>
                <a:latin typeface="Calibri" pitchFamily="34" charset="0"/>
                <a:cs typeface="Calibri" pitchFamily="34" charset="0"/>
              </a:rPr>
              <a:t>effectiveness </a:t>
            </a:r>
            <a:r>
              <a:rPr lang="en-US" sz="4000" kern="0" dirty="0">
                <a:solidFill>
                  <a:schemeClr val="tx2"/>
                </a:solidFill>
                <a:latin typeface="Calibri" pitchFamily="34" charset="0"/>
                <a:cs typeface="Calibri" pitchFamily="34" charset="0"/>
              </a:rPr>
              <a:t>and accreditation.  </a:t>
            </a:r>
          </a:p>
        </p:txBody>
      </p:sp>
      <p:sp>
        <p:nvSpPr>
          <p:cNvPr id="6" name="Footer Placeholder 7"/>
          <p:cNvSpPr>
            <a:spLocks noGrp="1"/>
          </p:cNvSpPr>
          <p:nvPr>
            <p:ph type="ftr" sz="quarter" idx="11"/>
          </p:nvPr>
        </p:nvSpPr>
        <p:spPr>
          <a:xfrm>
            <a:off x="1099460" y="6356350"/>
            <a:ext cx="4445230" cy="365125"/>
          </a:xfrm>
          <a:prstGeom prst="rect">
            <a:avLst/>
          </a:prstGeom>
        </p:spPr>
        <p:txBody>
          <a:bodyPr/>
          <a:lstStyle/>
          <a:p>
            <a:endParaRPr lang="en-US" dirty="0" smtClean="0"/>
          </a:p>
          <a:p>
            <a:pPr algn="l"/>
            <a:r>
              <a:rPr lang="en-US" sz="1000" dirty="0" smtClean="0"/>
              <a:t>© 2012 AdvancED </a:t>
            </a:r>
          </a:p>
          <a:p>
            <a:endParaRPr lang="en-US" dirty="0"/>
          </a:p>
        </p:txBody>
      </p:sp>
    </p:spTree>
    <p:extLst>
      <p:ext uri="{BB962C8B-B14F-4D97-AF65-F5344CB8AC3E}">
        <p14:creationId xmlns:p14="http://schemas.microsoft.com/office/powerpoint/2010/main" val="2502748193"/>
      </p:ext>
    </p:extLst>
  </p:cSld>
  <p:clrMapOvr>
    <a:masterClrMapping/>
  </p:clrMapOvr>
  <p:transition xmlns:p14="http://schemas.microsoft.com/office/powerpoint/2010/main" spd="med">
    <p:fade thruBlk="1"/>
  </p:transitio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US" dirty="0" smtClean="0"/>
              <a:t>Systems Accreditation</a:t>
            </a:r>
          </a:p>
        </p:txBody>
      </p:sp>
      <p:sp>
        <p:nvSpPr>
          <p:cNvPr id="21507" name="Content Placeholder 2"/>
          <p:cNvSpPr>
            <a:spLocks noGrp="1"/>
          </p:cNvSpPr>
          <p:nvPr>
            <p:ph idx="1"/>
          </p:nvPr>
        </p:nvSpPr>
        <p:spPr/>
        <p:txBody>
          <a:bodyPr/>
          <a:lstStyle/>
          <a:p>
            <a:pPr marL="0" indent="0">
              <a:buNone/>
            </a:pPr>
            <a:r>
              <a:rPr lang="en-US" dirty="0" smtClean="0"/>
              <a:t>An </a:t>
            </a:r>
            <a:r>
              <a:rPr lang="en-US" i="1" dirty="0" smtClean="0"/>
              <a:t>international protocol </a:t>
            </a:r>
            <a:r>
              <a:rPr lang="en-US" dirty="0" smtClean="0"/>
              <a:t>for school systems committed to systemic, systematic, and sustainable improvement</a:t>
            </a:r>
          </a:p>
          <a:p>
            <a:pPr lvl="1"/>
            <a:r>
              <a:rPr lang="en-US" dirty="0" smtClean="0"/>
              <a:t>Builds capacity of the system and its schools to increase and sustain student learning</a:t>
            </a:r>
          </a:p>
          <a:p>
            <a:pPr lvl="1"/>
            <a:r>
              <a:rPr lang="en-US" dirty="0" smtClean="0"/>
              <a:t>Stimulates and improves effectiveness and efficiency throughout the system</a:t>
            </a:r>
          </a:p>
        </p:txBody>
      </p:sp>
      <p:sp>
        <p:nvSpPr>
          <p:cNvPr id="6" name="Footer Placeholder 7"/>
          <p:cNvSpPr>
            <a:spLocks noGrp="1"/>
          </p:cNvSpPr>
          <p:nvPr>
            <p:ph type="ftr" sz="quarter" idx="11"/>
          </p:nvPr>
        </p:nvSpPr>
        <p:spPr/>
        <p:txBody>
          <a:bodyPr/>
          <a:lstStyle/>
          <a:p>
            <a:pPr algn="l"/>
            <a:endParaRPr lang="en-US" dirty="0" smtClean="0"/>
          </a:p>
          <a:p>
            <a:pPr algn="l"/>
            <a:r>
              <a:rPr lang="en-US" dirty="0" smtClean="0"/>
              <a:t>© 2012 AdvancED </a:t>
            </a:r>
          </a:p>
          <a:p>
            <a:pPr algn="l"/>
            <a:endParaRPr lang="en-US" dirty="0"/>
          </a:p>
        </p:txBody>
      </p:sp>
    </p:spTree>
    <p:extLst>
      <p:ext uri="{BB962C8B-B14F-4D97-AF65-F5344CB8AC3E}">
        <p14:creationId xmlns:p14="http://schemas.microsoft.com/office/powerpoint/2010/main" val="1968309111"/>
      </p:ext>
    </p:extLst>
  </p:cSld>
  <p:clrMapOvr>
    <a:masterClrMapping/>
  </p:clrMapOvr>
  <p:transition xmlns:p14="http://schemas.microsoft.com/office/powerpoint/2010/main" spd="med">
    <p:fade thruBlk="1"/>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Effect transition="in" filter="wipe(left)">
                                      <p:cBhvr>
                                        <p:cTn id="7" dur="1000"/>
                                        <p:tgtEl>
                                          <p:spTgt spid="21507">
                                            <p:txEl>
                                              <p:pRg st="0" end="0"/>
                                            </p:txEl>
                                          </p:spTgt>
                                        </p:tgtEl>
                                      </p:cBhvr>
                                    </p:animEffect>
                                  </p:childTnLst>
                                </p:cTn>
                              </p:par>
                            </p:childTnLst>
                          </p:cTn>
                        </p:par>
                        <p:par>
                          <p:cTn id="8" fill="hold">
                            <p:stCondLst>
                              <p:cond delay="1000"/>
                            </p:stCondLst>
                            <p:childTnLst>
                              <p:par>
                                <p:cTn id="9" presetID="22" presetClass="entr" presetSubtype="8" fill="hold" grpId="0" nodeType="afterEffect">
                                  <p:stCondLst>
                                    <p:cond delay="0"/>
                                  </p:stCondLst>
                                  <p:childTnLst>
                                    <p:set>
                                      <p:cBhvr>
                                        <p:cTn id="10" dur="1" fill="hold">
                                          <p:stCondLst>
                                            <p:cond delay="0"/>
                                          </p:stCondLst>
                                        </p:cTn>
                                        <p:tgtEl>
                                          <p:spTgt spid="21507">
                                            <p:txEl>
                                              <p:pRg st="1" end="1"/>
                                            </p:txEl>
                                          </p:spTgt>
                                        </p:tgtEl>
                                        <p:attrNameLst>
                                          <p:attrName>style.visibility</p:attrName>
                                        </p:attrNameLst>
                                      </p:cBhvr>
                                      <p:to>
                                        <p:strVal val="visible"/>
                                      </p:to>
                                    </p:set>
                                    <p:animEffect transition="in" filter="wipe(left)">
                                      <p:cBhvr>
                                        <p:cTn id="11" dur="1000"/>
                                        <p:tgtEl>
                                          <p:spTgt spid="21507">
                                            <p:txEl>
                                              <p:pRg st="1" end="1"/>
                                            </p:txEl>
                                          </p:spTgt>
                                        </p:tgtEl>
                                      </p:cBhvr>
                                    </p:animEffect>
                                  </p:childTnLst>
                                </p:cTn>
                              </p:par>
                            </p:childTnLst>
                          </p:cTn>
                        </p:par>
                        <p:par>
                          <p:cTn id="12" fill="hold">
                            <p:stCondLst>
                              <p:cond delay="2000"/>
                            </p:stCondLst>
                            <p:childTnLst>
                              <p:par>
                                <p:cTn id="13" presetID="22" presetClass="entr" presetSubtype="8" fill="hold" grpId="0" nodeType="afterEffect">
                                  <p:stCondLst>
                                    <p:cond delay="0"/>
                                  </p:stCondLst>
                                  <p:childTnLst>
                                    <p:set>
                                      <p:cBhvr>
                                        <p:cTn id="14" dur="1" fill="hold">
                                          <p:stCondLst>
                                            <p:cond delay="0"/>
                                          </p:stCondLst>
                                        </p:cTn>
                                        <p:tgtEl>
                                          <p:spTgt spid="21507">
                                            <p:txEl>
                                              <p:pRg st="2" end="2"/>
                                            </p:txEl>
                                          </p:spTgt>
                                        </p:tgtEl>
                                        <p:attrNameLst>
                                          <p:attrName>style.visibility</p:attrName>
                                        </p:attrNameLst>
                                      </p:cBhvr>
                                      <p:to>
                                        <p:strVal val="visible"/>
                                      </p:to>
                                    </p:set>
                                    <p:animEffect transition="in" filter="wipe(left)">
                                      <p:cBhvr>
                                        <p:cTn id="15" dur="1000"/>
                                        <p:tgtEl>
                                          <p:spTgt spid="2150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Elements for Accreditation</a:t>
            </a:r>
            <a:endParaRPr lang="en-US" dirty="0"/>
          </a:p>
        </p:txBody>
      </p:sp>
      <p:sp>
        <p:nvSpPr>
          <p:cNvPr id="5" name="Content Placeholder 4"/>
          <p:cNvSpPr>
            <a:spLocks noGrp="1"/>
          </p:cNvSpPr>
          <p:nvPr>
            <p:ph idx="1"/>
          </p:nvPr>
        </p:nvSpPr>
        <p:spPr/>
        <p:txBody>
          <a:bodyPr/>
          <a:lstStyle/>
          <a:p>
            <a:r>
              <a:rPr lang="en-US" dirty="0" smtClean="0"/>
              <a:t>Assessment of Standards and indicators</a:t>
            </a:r>
          </a:p>
          <a:p>
            <a:pPr lvl="1"/>
            <a:r>
              <a:rPr lang="en-US" dirty="0" smtClean="0"/>
              <a:t>Self-Assessment</a:t>
            </a:r>
          </a:p>
          <a:p>
            <a:pPr lvl="1"/>
            <a:r>
              <a:rPr lang="en-US" dirty="0" smtClean="0"/>
              <a:t>External Review Team Assessment</a:t>
            </a:r>
          </a:p>
          <a:p>
            <a:r>
              <a:rPr lang="en-US" dirty="0" smtClean="0"/>
              <a:t>Student Performance Results</a:t>
            </a:r>
          </a:p>
          <a:p>
            <a:r>
              <a:rPr lang="en-US" dirty="0" smtClean="0"/>
              <a:t>Stakeholder Perceptions</a:t>
            </a:r>
          </a:p>
          <a:p>
            <a:pPr lvl="1"/>
            <a:r>
              <a:rPr lang="en-US" dirty="0" smtClean="0"/>
              <a:t>Student</a:t>
            </a:r>
          </a:p>
          <a:p>
            <a:pPr lvl="1"/>
            <a:r>
              <a:rPr lang="en-US" dirty="0" smtClean="0"/>
              <a:t>Teacher</a:t>
            </a:r>
          </a:p>
          <a:p>
            <a:pPr lvl="1"/>
            <a:r>
              <a:rPr lang="en-US" dirty="0" smtClean="0"/>
              <a:t>Parent</a:t>
            </a:r>
            <a:endParaRPr lang="en-US" dirty="0"/>
          </a:p>
        </p:txBody>
      </p:sp>
      <p:sp>
        <p:nvSpPr>
          <p:cNvPr id="7" name="Footer Placeholder 3"/>
          <p:cNvSpPr>
            <a:spLocks noGrp="1"/>
          </p:cNvSpPr>
          <p:nvPr>
            <p:ph type="ftr" sz="quarter" idx="11"/>
          </p:nvPr>
        </p:nvSpPr>
        <p:spPr/>
        <p:txBody>
          <a:bodyPr/>
          <a:lstStyle/>
          <a:p>
            <a:pPr algn="l"/>
            <a:r>
              <a:rPr lang="en-US" dirty="0" smtClean="0"/>
              <a:t>© 2012 AdvancED </a:t>
            </a:r>
            <a:endParaRPr lang="en-US" dirty="0"/>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81217" y="2819400"/>
            <a:ext cx="4505583" cy="3077320"/>
          </a:xfrm>
          <a:prstGeom prst="rect">
            <a:avLst/>
          </a:prstGeom>
        </p:spPr>
      </p:pic>
    </p:spTree>
    <p:extLst>
      <p:ext uri="{BB962C8B-B14F-4D97-AF65-F5344CB8AC3E}">
        <p14:creationId xmlns:p14="http://schemas.microsoft.com/office/powerpoint/2010/main" val="4216449206"/>
      </p:ext>
    </p:extLst>
  </p:cSld>
  <p:clrMapOvr>
    <a:masterClrMapping/>
  </p:clrMapOvr>
  <p:transition xmlns:p14="http://schemas.microsoft.com/office/powerpoint/2010/main" spd="med">
    <p:fade thruBlk="1"/>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left)">
                                      <p:cBhvr>
                                        <p:cTn id="7" dur="750"/>
                                        <p:tgtEl>
                                          <p:spTgt spid="5">
                                            <p:txEl>
                                              <p:pRg st="0" end="0"/>
                                            </p:txEl>
                                          </p:spTgt>
                                        </p:tgtEl>
                                      </p:cBhvr>
                                    </p:animEffect>
                                  </p:childTnLst>
                                </p:cTn>
                              </p:par>
                            </p:childTnLst>
                          </p:cTn>
                        </p:par>
                        <p:par>
                          <p:cTn id="8" fill="hold">
                            <p:stCondLst>
                              <p:cond delay="750"/>
                            </p:stCondLst>
                            <p:childTnLst>
                              <p:par>
                                <p:cTn id="9" presetID="22" presetClass="entr" presetSubtype="8" fill="hold" grpId="0" nodeType="after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animEffect transition="in" filter="wipe(left)">
                                      <p:cBhvr>
                                        <p:cTn id="11" dur="750"/>
                                        <p:tgtEl>
                                          <p:spTgt spid="5">
                                            <p:txEl>
                                              <p:pRg st="1" end="1"/>
                                            </p:txEl>
                                          </p:spTgt>
                                        </p:tgtEl>
                                      </p:cBhvr>
                                    </p:animEffect>
                                  </p:childTnLst>
                                </p:cTn>
                              </p:par>
                            </p:childTnLst>
                          </p:cTn>
                        </p:par>
                        <p:par>
                          <p:cTn id="12" fill="hold">
                            <p:stCondLst>
                              <p:cond delay="1500"/>
                            </p:stCondLst>
                            <p:childTnLst>
                              <p:par>
                                <p:cTn id="13" presetID="22" presetClass="entr" presetSubtype="8" fill="hold" grpId="0" nodeType="after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animEffect transition="in" filter="wipe(left)">
                                      <p:cBhvr>
                                        <p:cTn id="15" dur="750"/>
                                        <p:tgtEl>
                                          <p:spTgt spid="5">
                                            <p:txEl>
                                              <p:pRg st="2" end="2"/>
                                            </p:txEl>
                                          </p:spTgt>
                                        </p:tgtEl>
                                      </p:cBhvr>
                                    </p:animEffect>
                                  </p:childTnLst>
                                </p:cTn>
                              </p:par>
                            </p:childTnLst>
                          </p:cTn>
                        </p:par>
                        <p:par>
                          <p:cTn id="16" fill="hold">
                            <p:stCondLst>
                              <p:cond delay="2250"/>
                            </p:stCondLst>
                            <p:childTnLst>
                              <p:par>
                                <p:cTn id="17" presetID="22" presetClass="entr" presetSubtype="8" fill="hold" grpId="0" nodeType="after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animEffect transition="in" filter="wipe(left)">
                                      <p:cBhvr>
                                        <p:cTn id="19" dur="750"/>
                                        <p:tgtEl>
                                          <p:spTgt spid="5">
                                            <p:txEl>
                                              <p:pRg st="3" end="3"/>
                                            </p:txEl>
                                          </p:spTgt>
                                        </p:tgtEl>
                                      </p:cBhvr>
                                    </p:animEffect>
                                  </p:childTnLst>
                                </p:cTn>
                              </p:par>
                            </p:childTnLst>
                          </p:cTn>
                        </p:par>
                        <p:par>
                          <p:cTn id="20" fill="hold">
                            <p:stCondLst>
                              <p:cond delay="3000"/>
                            </p:stCondLst>
                            <p:childTnLst>
                              <p:par>
                                <p:cTn id="21" presetID="22" presetClass="entr" presetSubtype="8" fill="hold" grpId="0" nodeType="after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animEffect transition="in" filter="wipe(left)">
                                      <p:cBhvr>
                                        <p:cTn id="23" dur="750"/>
                                        <p:tgtEl>
                                          <p:spTgt spid="5">
                                            <p:txEl>
                                              <p:pRg st="4" end="4"/>
                                            </p:txEl>
                                          </p:spTgt>
                                        </p:tgtEl>
                                      </p:cBhvr>
                                    </p:animEffect>
                                  </p:childTnLst>
                                </p:cTn>
                              </p:par>
                            </p:childTnLst>
                          </p:cTn>
                        </p:par>
                        <p:par>
                          <p:cTn id="24" fill="hold">
                            <p:stCondLst>
                              <p:cond delay="3750"/>
                            </p:stCondLst>
                            <p:childTnLst>
                              <p:par>
                                <p:cTn id="25" presetID="22" presetClass="entr" presetSubtype="8" fill="hold" grpId="0" nodeType="after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animEffect transition="in" filter="wipe(left)">
                                      <p:cBhvr>
                                        <p:cTn id="27" dur="750"/>
                                        <p:tgtEl>
                                          <p:spTgt spid="5">
                                            <p:txEl>
                                              <p:pRg st="5" end="5"/>
                                            </p:txEl>
                                          </p:spTgt>
                                        </p:tgtEl>
                                      </p:cBhvr>
                                    </p:animEffect>
                                  </p:childTnLst>
                                </p:cTn>
                              </p:par>
                            </p:childTnLst>
                          </p:cTn>
                        </p:par>
                        <p:par>
                          <p:cTn id="28" fill="hold">
                            <p:stCondLst>
                              <p:cond delay="4500"/>
                            </p:stCondLst>
                            <p:childTnLst>
                              <p:par>
                                <p:cTn id="29" presetID="22" presetClass="entr" presetSubtype="8" fill="hold" grpId="0" nodeType="after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animEffect transition="in" filter="wipe(left)">
                                      <p:cBhvr>
                                        <p:cTn id="31" dur="750"/>
                                        <p:tgtEl>
                                          <p:spTgt spid="5">
                                            <p:txEl>
                                              <p:pRg st="6" end="6"/>
                                            </p:txEl>
                                          </p:spTgt>
                                        </p:tgtEl>
                                      </p:cBhvr>
                                    </p:animEffect>
                                  </p:childTnLst>
                                </p:cTn>
                              </p:par>
                            </p:childTnLst>
                          </p:cTn>
                        </p:par>
                        <p:par>
                          <p:cTn id="32" fill="hold">
                            <p:stCondLst>
                              <p:cond delay="5250"/>
                            </p:stCondLst>
                            <p:childTnLst>
                              <p:par>
                                <p:cTn id="33" presetID="22" presetClass="entr" presetSubtype="8" fill="hold" grpId="0" nodeType="afterEffect">
                                  <p:stCondLst>
                                    <p:cond delay="0"/>
                                  </p:stCondLst>
                                  <p:childTnLst>
                                    <p:set>
                                      <p:cBhvr>
                                        <p:cTn id="34" dur="1" fill="hold">
                                          <p:stCondLst>
                                            <p:cond delay="0"/>
                                          </p:stCondLst>
                                        </p:cTn>
                                        <p:tgtEl>
                                          <p:spTgt spid="5">
                                            <p:txEl>
                                              <p:pRg st="7" end="7"/>
                                            </p:txEl>
                                          </p:spTgt>
                                        </p:tgtEl>
                                        <p:attrNameLst>
                                          <p:attrName>style.visibility</p:attrName>
                                        </p:attrNameLst>
                                      </p:cBhvr>
                                      <p:to>
                                        <p:strVal val="visible"/>
                                      </p:to>
                                    </p:set>
                                    <p:animEffect transition="in" filter="wipe(left)">
                                      <p:cBhvr>
                                        <p:cTn id="35" dur="75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p:cNvSpPr>
          <p:nvPr>
            <p:ph type="title"/>
          </p:nvPr>
        </p:nvSpPr>
        <p:spPr>
          <a:xfrm>
            <a:off x="279393" y="8467"/>
            <a:ext cx="6361044" cy="977000"/>
          </a:xfrm>
        </p:spPr>
        <p:txBody>
          <a:bodyPr/>
          <a:lstStyle/>
          <a:p>
            <a:pPr eaLnBrk="1" hangingPunct="1">
              <a:defRPr/>
            </a:pPr>
            <a:r>
              <a:rPr lang="en-US" sz="4000" dirty="0" smtClean="0">
                <a:latin typeface="Calibri" pitchFamily="34" charset="0"/>
                <a:cs typeface="Calibri" pitchFamily="34" charset="0"/>
              </a:rPr>
              <a:t>   External Review</a:t>
            </a:r>
          </a:p>
        </p:txBody>
      </p:sp>
      <p:sp>
        <p:nvSpPr>
          <p:cNvPr id="29699" name="Rectangle 3"/>
          <p:cNvSpPr>
            <a:spLocks noGrp="1"/>
          </p:cNvSpPr>
          <p:nvPr>
            <p:ph idx="1"/>
          </p:nvPr>
        </p:nvSpPr>
        <p:spPr>
          <a:xfrm>
            <a:off x="457200" y="1406847"/>
            <a:ext cx="8229600" cy="4584050"/>
          </a:xfrm>
        </p:spPr>
        <p:txBody>
          <a:bodyPr>
            <a:normAutofit fontScale="92500" lnSpcReduction="10000"/>
          </a:bodyPr>
          <a:lstStyle/>
          <a:p>
            <a:pPr eaLnBrk="1" hangingPunct="1">
              <a:lnSpc>
                <a:spcPct val="80000"/>
              </a:lnSpc>
              <a:buFont typeface="Arial" pitchFamily="34" charset="0"/>
              <a:buNone/>
            </a:pPr>
            <a:r>
              <a:rPr lang="en-US" b="1" dirty="0" smtClean="0">
                <a:solidFill>
                  <a:schemeClr val="tx2"/>
                </a:solidFill>
              </a:rPr>
              <a:t>	The External Review team</a:t>
            </a:r>
          </a:p>
          <a:p>
            <a:pPr lvl="2" eaLnBrk="1" hangingPunct="1">
              <a:lnSpc>
                <a:spcPct val="80000"/>
              </a:lnSpc>
              <a:buFont typeface="Wingdings" pitchFamily="2" charset="2"/>
              <a:buChar char="§"/>
            </a:pPr>
            <a:r>
              <a:rPr lang="en-US" sz="2600" dirty="0" smtClean="0">
                <a:solidFill>
                  <a:schemeClr val="tx2"/>
                </a:solidFill>
              </a:rPr>
              <a:t>Is comprised of professional peers with diverse experiences and rich contextual perspectives</a:t>
            </a:r>
          </a:p>
          <a:p>
            <a:pPr lvl="3">
              <a:lnSpc>
                <a:spcPct val="80000"/>
              </a:lnSpc>
              <a:buFont typeface="Arial" pitchFamily="34" charset="0"/>
              <a:buChar char="•"/>
            </a:pPr>
            <a:r>
              <a:rPr lang="en-US" sz="2200" dirty="0" smtClean="0">
                <a:solidFill>
                  <a:schemeClr val="tx2"/>
                </a:solidFill>
              </a:rPr>
              <a:t>Dr. Nancy Bolz</a:t>
            </a:r>
          </a:p>
          <a:p>
            <a:pPr lvl="3">
              <a:lnSpc>
                <a:spcPct val="80000"/>
              </a:lnSpc>
              <a:buFont typeface="Arial" pitchFamily="34" charset="0"/>
              <a:buChar char="•"/>
            </a:pPr>
            <a:r>
              <a:rPr lang="en-US" sz="2200" dirty="0" smtClean="0">
                <a:solidFill>
                  <a:schemeClr val="tx2"/>
                </a:solidFill>
              </a:rPr>
              <a:t>Dr. </a:t>
            </a:r>
            <a:r>
              <a:rPr lang="en-US" sz="2200" dirty="0" err="1" smtClean="0">
                <a:solidFill>
                  <a:schemeClr val="tx2"/>
                </a:solidFill>
              </a:rPr>
              <a:t>Cordelia</a:t>
            </a:r>
            <a:r>
              <a:rPr lang="en-US" sz="2200" dirty="0" smtClean="0">
                <a:solidFill>
                  <a:schemeClr val="tx2"/>
                </a:solidFill>
              </a:rPr>
              <a:t> Moff</a:t>
            </a:r>
            <a:r>
              <a:rPr lang="en-US" sz="2200" dirty="0" smtClean="0"/>
              <a:t>ett</a:t>
            </a:r>
          </a:p>
          <a:p>
            <a:pPr lvl="3">
              <a:lnSpc>
                <a:spcPct val="80000"/>
              </a:lnSpc>
              <a:buFont typeface="Arial" pitchFamily="34" charset="0"/>
              <a:buChar char="•"/>
            </a:pPr>
            <a:r>
              <a:rPr lang="en-US" sz="2200" dirty="0" smtClean="0"/>
              <a:t>Luke Taylor</a:t>
            </a:r>
          </a:p>
          <a:p>
            <a:pPr lvl="3">
              <a:lnSpc>
                <a:spcPct val="80000"/>
              </a:lnSpc>
              <a:buFont typeface="Arial" pitchFamily="34" charset="0"/>
              <a:buChar char="•"/>
            </a:pPr>
            <a:r>
              <a:rPr lang="en-US" sz="2200" dirty="0" smtClean="0"/>
              <a:t>Brenda Mason</a:t>
            </a:r>
          </a:p>
          <a:p>
            <a:pPr lvl="3">
              <a:lnSpc>
                <a:spcPct val="80000"/>
              </a:lnSpc>
              <a:buFont typeface="Arial" pitchFamily="34" charset="0"/>
              <a:buChar char="•"/>
            </a:pPr>
            <a:r>
              <a:rPr lang="en-US" sz="2200" dirty="0" smtClean="0"/>
              <a:t>Lynn Baker</a:t>
            </a:r>
            <a:endParaRPr lang="en-US" sz="2200" dirty="0" smtClean="0">
              <a:solidFill>
                <a:schemeClr val="tx2"/>
              </a:solidFill>
            </a:endParaRPr>
          </a:p>
          <a:p>
            <a:pPr lvl="2" eaLnBrk="1" hangingPunct="1">
              <a:lnSpc>
                <a:spcPct val="80000"/>
              </a:lnSpc>
              <a:buFont typeface="Wingdings" pitchFamily="2" charset="2"/>
              <a:buChar char="§"/>
            </a:pPr>
            <a:r>
              <a:rPr lang="en-US" sz="2600" dirty="0" smtClean="0">
                <a:solidFill>
                  <a:schemeClr val="tx2"/>
                </a:solidFill>
              </a:rPr>
              <a:t>Assesses and evaluates district effectiveness in meeting requirements of accreditation</a:t>
            </a:r>
          </a:p>
          <a:p>
            <a:pPr eaLnBrk="1" hangingPunct="1">
              <a:lnSpc>
                <a:spcPct val="80000"/>
              </a:lnSpc>
              <a:buFont typeface="Arial" pitchFamily="34" charset="0"/>
              <a:buNone/>
            </a:pPr>
            <a:endParaRPr lang="en-US" sz="1200" b="1" dirty="0" smtClean="0">
              <a:solidFill>
                <a:schemeClr val="tx2"/>
              </a:solidFill>
            </a:endParaRPr>
          </a:p>
          <a:p>
            <a:pPr eaLnBrk="1" hangingPunct="1">
              <a:lnSpc>
                <a:spcPct val="80000"/>
              </a:lnSpc>
              <a:buFont typeface="Arial" pitchFamily="34" charset="0"/>
              <a:buNone/>
            </a:pPr>
            <a:r>
              <a:rPr lang="en-US" b="1" dirty="0" smtClean="0">
                <a:solidFill>
                  <a:schemeClr val="tx2"/>
                </a:solidFill>
              </a:rPr>
              <a:t>	The </a:t>
            </a:r>
            <a:r>
              <a:rPr lang="en-US" b="1" dirty="0" smtClean="0"/>
              <a:t>External Review </a:t>
            </a:r>
            <a:r>
              <a:rPr lang="en-US" b="1" dirty="0" smtClean="0">
                <a:solidFill>
                  <a:schemeClr val="tx2"/>
                </a:solidFill>
              </a:rPr>
              <a:t>process</a:t>
            </a:r>
          </a:p>
          <a:p>
            <a:pPr lvl="2" eaLnBrk="1" hangingPunct="1">
              <a:lnSpc>
                <a:spcPct val="80000"/>
              </a:lnSpc>
              <a:buFont typeface="Wingdings" pitchFamily="2" charset="2"/>
              <a:buChar char="§"/>
            </a:pPr>
            <a:r>
              <a:rPr lang="en-US" sz="2600" dirty="0" smtClean="0">
                <a:solidFill>
                  <a:schemeClr val="tx2"/>
                </a:solidFill>
              </a:rPr>
              <a:t>Provides important validation and recognition</a:t>
            </a:r>
          </a:p>
          <a:p>
            <a:pPr lvl="2" eaLnBrk="1" hangingPunct="1">
              <a:lnSpc>
                <a:spcPct val="80000"/>
              </a:lnSpc>
              <a:buFont typeface="Wingdings" pitchFamily="2" charset="2"/>
              <a:buChar char="§"/>
            </a:pPr>
            <a:r>
              <a:rPr lang="en-US" sz="2600" dirty="0" smtClean="0"/>
              <a:t>Delivers v</a:t>
            </a:r>
            <a:r>
              <a:rPr lang="en-US" sz="2600" dirty="0" smtClean="0">
                <a:solidFill>
                  <a:schemeClr val="tx2"/>
                </a:solidFill>
              </a:rPr>
              <a:t>aluable feedback and direction for improvement</a:t>
            </a:r>
          </a:p>
        </p:txBody>
      </p:sp>
      <p:sp>
        <p:nvSpPr>
          <p:cNvPr id="4" name="Footer Placeholder 7"/>
          <p:cNvSpPr>
            <a:spLocks noGrp="1"/>
          </p:cNvSpPr>
          <p:nvPr>
            <p:ph type="ftr" sz="quarter" idx="11"/>
          </p:nvPr>
        </p:nvSpPr>
        <p:spPr>
          <a:xfrm>
            <a:off x="1099460" y="6356350"/>
            <a:ext cx="4445230" cy="365125"/>
          </a:xfrm>
          <a:prstGeom prst="rect">
            <a:avLst/>
          </a:prstGeom>
        </p:spPr>
        <p:txBody>
          <a:bodyPr/>
          <a:lstStyle/>
          <a:p>
            <a:endParaRPr lang="en-US" dirty="0" smtClean="0"/>
          </a:p>
          <a:p>
            <a:pPr algn="l"/>
            <a:r>
              <a:rPr lang="en-US" sz="1000" dirty="0" smtClean="0"/>
              <a:t>© 2012 AdvancED </a:t>
            </a:r>
          </a:p>
          <a:p>
            <a:endParaRPr lang="en-US" dirty="0"/>
          </a:p>
        </p:txBody>
      </p:sp>
    </p:spTree>
    <p:extLst>
      <p:ext uri="{BB962C8B-B14F-4D97-AF65-F5344CB8AC3E}">
        <p14:creationId xmlns:p14="http://schemas.microsoft.com/office/powerpoint/2010/main" val="201648588"/>
      </p:ext>
    </p:extLst>
  </p:cSld>
  <p:clrMapOvr>
    <a:masterClrMapping/>
  </p:clrMapOvr>
  <p:transition xmlns:p14="http://schemas.microsoft.com/office/powerpoint/2010/main" spd="med">
    <p:fade thruBlk="1"/>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9699">
                                            <p:txEl>
                                              <p:pRg st="0" end="0"/>
                                            </p:txEl>
                                          </p:spTgt>
                                        </p:tgtEl>
                                        <p:attrNameLst>
                                          <p:attrName>style.visibility</p:attrName>
                                        </p:attrNameLst>
                                      </p:cBhvr>
                                      <p:to>
                                        <p:strVal val="visible"/>
                                      </p:to>
                                    </p:set>
                                    <p:animEffect transition="in" filter="wipe(left)">
                                      <p:cBhvr>
                                        <p:cTn id="7" dur="750"/>
                                        <p:tgtEl>
                                          <p:spTgt spid="29699">
                                            <p:txEl>
                                              <p:pRg st="0" end="0"/>
                                            </p:txEl>
                                          </p:spTgt>
                                        </p:tgtEl>
                                      </p:cBhvr>
                                    </p:animEffect>
                                  </p:childTnLst>
                                </p:cTn>
                              </p:par>
                            </p:childTnLst>
                          </p:cTn>
                        </p:par>
                        <p:par>
                          <p:cTn id="8" fill="hold">
                            <p:stCondLst>
                              <p:cond delay="750"/>
                            </p:stCondLst>
                            <p:childTnLst>
                              <p:par>
                                <p:cTn id="9" presetID="22" presetClass="entr" presetSubtype="8" fill="hold" grpId="0" nodeType="afterEffect">
                                  <p:stCondLst>
                                    <p:cond delay="0"/>
                                  </p:stCondLst>
                                  <p:childTnLst>
                                    <p:set>
                                      <p:cBhvr>
                                        <p:cTn id="10" dur="1" fill="hold">
                                          <p:stCondLst>
                                            <p:cond delay="0"/>
                                          </p:stCondLst>
                                        </p:cTn>
                                        <p:tgtEl>
                                          <p:spTgt spid="29699">
                                            <p:txEl>
                                              <p:pRg st="1" end="1"/>
                                            </p:txEl>
                                          </p:spTgt>
                                        </p:tgtEl>
                                        <p:attrNameLst>
                                          <p:attrName>style.visibility</p:attrName>
                                        </p:attrNameLst>
                                      </p:cBhvr>
                                      <p:to>
                                        <p:strVal val="visible"/>
                                      </p:to>
                                    </p:set>
                                    <p:animEffect transition="in" filter="wipe(left)">
                                      <p:cBhvr>
                                        <p:cTn id="11" dur="2000"/>
                                        <p:tgtEl>
                                          <p:spTgt spid="29699">
                                            <p:txEl>
                                              <p:pRg st="1" end="1"/>
                                            </p:txEl>
                                          </p:spTgt>
                                        </p:tgtEl>
                                      </p:cBhvr>
                                    </p:animEffect>
                                  </p:childTnLst>
                                </p:cTn>
                              </p:par>
                              <p:par>
                                <p:cTn id="12" presetID="22" presetClass="entr" presetSubtype="8" fill="hold" grpId="0" nodeType="withEffect">
                                  <p:stCondLst>
                                    <p:cond delay="0"/>
                                  </p:stCondLst>
                                  <p:childTnLst>
                                    <p:set>
                                      <p:cBhvr>
                                        <p:cTn id="13" dur="1" fill="hold">
                                          <p:stCondLst>
                                            <p:cond delay="0"/>
                                          </p:stCondLst>
                                        </p:cTn>
                                        <p:tgtEl>
                                          <p:spTgt spid="29699">
                                            <p:txEl>
                                              <p:pRg st="2" end="2"/>
                                            </p:txEl>
                                          </p:spTgt>
                                        </p:tgtEl>
                                        <p:attrNameLst>
                                          <p:attrName>style.visibility</p:attrName>
                                        </p:attrNameLst>
                                      </p:cBhvr>
                                      <p:to>
                                        <p:strVal val="visible"/>
                                      </p:to>
                                    </p:set>
                                    <p:animEffect transition="in" filter="wipe(left)">
                                      <p:cBhvr>
                                        <p:cTn id="14" dur="2000"/>
                                        <p:tgtEl>
                                          <p:spTgt spid="29699">
                                            <p:txEl>
                                              <p:pRg st="2" end="2"/>
                                            </p:txEl>
                                          </p:spTgt>
                                        </p:tgtEl>
                                      </p:cBhvr>
                                    </p:animEffect>
                                  </p:childTnLst>
                                </p:cTn>
                              </p:par>
                              <p:par>
                                <p:cTn id="15" presetID="22" presetClass="entr" presetSubtype="8" fill="hold" grpId="0" nodeType="withEffect">
                                  <p:stCondLst>
                                    <p:cond delay="0"/>
                                  </p:stCondLst>
                                  <p:childTnLst>
                                    <p:set>
                                      <p:cBhvr>
                                        <p:cTn id="16" dur="1" fill="hold">
                                          <p:stCondLst>
                                            <p:cond delay="0"/>
                                          </p:stCondLst>
                                        </p:cTn>
                                        <p:tgtEl>
                                          <p:spTgt spid="29699">
                                            <p:txEl>
                                              <p:pRg st="3" end="3"/>
                                            </p:txEl>
                                          </p:spTgt>
                                        </p:tgtEl>
                                        <p:attrNameLst>
                                          <p:attrName>style.visibility</p:attrName>
                                        </p:attrNameLst>
                                      </p:cBhvr>
                                      <p:to>
                                        <p:strVal val="visible"/>
                                      </p:to>
                                    </p:set>
                                    <p:animEffect transition="in" filter="wipe(left)">
                                      <p:cBhvr>
                                        <p:cTn id="17" dur="2000"/>
                                        <p:tgtEl>
                                          <p:spTgt spid="29699">
                                            <p:txEl>
                                              <p:pRg st="3" end="3"/>
                                            </p:txEl>
                                          </p:spTgt>
                                        </p:tgtEl>
                                      </p:cBhvr>
                                    </p:animEffect>
                                  </p:childTnLst>
                                </p:cTn>
                              </p:par>
                              <p:par>
                                <p:cTn id="18" presetID="22" presetClass="entr" presetSubtype="8" fill="hold" grpId="0" nodeType="withEffect">
                                  <p:stCondLst>
                                    <p:cond delay="0"/>
                                  </p:stCondLst>
                                  <p:childTnLst>
                                    <p:set>
                                      <p:cBhvr>
                                        <p:cTn id="19" dur="1" fill="hold">
                                          <p:stCondLst>
                                            <p:cond delay="0"/>
                                          </p:stCondLst>
                                        </p:cTn>
                                        <p:tgtEl>
                                          <p:spTgt spid="29699">
                                            <p:txEl>
                                              <p:pRg st="4" end="4"/>
                                            </p:txEl>
                                          </p:spTgt>
                                        </p:tgtEl>
                                        <p:attrNameLst>
                                          <p:attrName>style.visibility</p:attrName>
                                        </p:attrNameLst>
                                      </p:cBhvr>
                                      <p:to>
                                        <p:strVal val="visible"/>
                                      </p:to>
                                    </p:set>
                                    <p:animEffect transition="in" filter="wipe(left)">
                                      <p:cBhvr>
                                        <p:cTn id="20" dur="2000"/>
                                        <p:tgtEl>
                                          <p:spTgt spid="29699">
                                            <p:txEl>
                                              <p:pRg st="4" end="4"/>
                                            </p:txEl>
                                          </p:spTgt>
                                        </p:tgtEl>
                                      </p:cBhvr>
                                    </p:animEffect>
                                  </p:childTnLst>
                                </p:cTn>
                              </p:par>
                              <p:par>
                                <p:cTn id="21" presetID="22" presetClass="entr" presetSubtype="8" fill="hold" grpId="0" nodeType="withEffect">
                                  <p:stCondLst>
                                    <p:cond delay="0"/>
                                  </p:stCondLst>
                                  <p:childTnLst>
                                    <p:set>
                                      <p:cBhvr>
                                        <p:cTn id="22" dur="1" fill="hold">
                                          <p:stCondLst>
                                            <p:cond delay="0"/>
                                          </p:stCondLst>
                                        </p:cTn>
                                        <p:tgtEl>
                                          <p:spTgt spid="29699">
                                            <p:txEl>
                                              <p:pRg st="5" end="5"/>
                                            </p:txEl>
                                          </p:spTgt>
                                        </p:tgtEl>
                                        <p:attrNameLst>
                                          <p:attrName>style.visibility</p:attrName>
                                        </p:attrNameLst>
                                      </p:cBhvr>
                                      <p:to>
                                        <p:strVal val="visible"/>
                                      </p:to>
                                    </p:set>
                                    <p:animEffect transition="in" filter="wipe(left)">
                                      <p:cBhvr>
                                        <p:cTn id="23" dur="2000"/>
                                        <p:tgtEl>
                                          <p:spTgt spid="29699">
                                            <p:txEl>
                                              <p:pRg st="5" end="5"/>
                                            </p:txEl>
                                          </p:spTgt>
                                        </p:tgtEl>
                                      </p:cBhvr>
                                    </p:animEffect>
                                  </p:childTnLst>
                                </p:cTn>
                              </p:par>
                              <p:par>
                                <p:cTn id="24" presetID="22" presetClass="entr" presetSubtype="8" fill="hold" grpId="0" nodeType="withEffect">
                                  <p:stCondLst>
                                    <p:cond delay="0"/>
                                  </p:stCondLst>
                                  <p:childTnLst>
                                    <p:set>
                                      <p:cBhvr>
                                        <p:cTn id="25" dur="1" fill="hold">
                                          <p:stCondLst>
                                            <p:cond delay="0"/>
                                          </p:stCondLst>
                                        </p:cTn>
                                        <p:tgtEl>
                                          <p:spTgt spid="29699">
                                            <p:txEl>
                                              <p:pRg st="6" end="6"/>
                                            </p:txEl>
                                          </p:spTgt>
                                        </p:tgtEl>
                                        <p:attrNameLst>
                                          <p:attrName>style.visibility</p:attrName>
                                        </p:attrNameLst>
                                      </p:cBhvr>
                                      <p:to>
                                        <p:strVal val="visible"/>
                                      </p:to>
                                    </p:set>
                                    <p:animEffect transition="in" filter="wipe(left)">
                                      <p:cBhvr>
                                        <p:cTn id="26" dur="2000"/>
                                        <p:tgtEl>
                                          <p:spTgt spid="29699">
                                            <p:txEl>
                                              <p:pRg st="6" end="6"/>
                                            </p:txEl>
                                          </p:spTgt>
                                        </p:tgtEl>
                                      </p:cBhvr>
                                    </p:animEffect>
                                  </p:childTnLst>
                                </p:cTn>
                              </p:par>
                              <p:par>
                                <p:cTn id="27" presetID="22" presetClass="entr" presetSubtype="8" fill="hold" grpId="0" nodeType="withEffect">
                                  <p:stCondLst>
                                    <p:cond delay="0"/>
                                  </p:stCondLst>
                                  <p:childTnLst>
                                    <p:set>
                                      <p:cBhvr>
                                        <p:cTn id="28" dur="1" fill="hold">
                                          <p:stCondLst>
                                            <p:cond delay="0"/>
                                          </p:stCondLst>
                                        </p:cTn>
                                        <p:tgtEl>
                                          <p:spTgt spid="29699">
                                            <p:txEl>
                                              <p:pRg st="7" end="7"/>
                                            </p:txEl>
                                          </p:spTgt>
                                        </p:tgtEl>
                                        <p:attrNameLst>
                                          <p:attrName>style.visibility</p:attrName>
                                        </p:attrNameLst>
                                      </p:cBhvr>
                                      <p:to>
                                        <p:strVal val="visible"/>
                                      </p:to>
                                    </p:set>
                                    <p:animEffect transition="in" filter="wipe(left)">
                                      <p:cBhvr>
                                        <p:cTn id="29" dur="2000"/>
                                        <p:tgtEl>
                                          <p:spTgt spid="29699">
                                            <p:txEl>
                                              <p:pRg st="7" end="7"/>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8" fill="hold" grpId="0" nodeType="clickEffect">
                                  <p:stCondLst>
                                    <p:cond delay="1000"/>
                                  </p:stCondLst>
                                  <p:childTnLst>
                                    <p:set>
                                      <p:cBhvr>
                                        <p:cTn id="33" dur="1" fill="hold">
                                          <p:stCondLst>
                                            <p:cond delay="0"/>
                                          </p:stCondLst>
                                        </p:cTn>
                                        <p:tgtEl>
                                          <p:spTgt spid="29699">
                                            <p:txEl>
                                              <p:pRg st="9" end="9"/>
                                            </p:txEl>
                                          </p:spTgt>
                                        </p:tgtEl>
                                        <p:attrNameLst>
                                          <p:attrName>style.visibility</p:attrName>
                                        </p:attrNameLst>
                                      </p:cBhvr>
                                      <p:to>
                                        <p:strVal val="visible"/>
                                      </p:to>
                                    </p:set>
                                    <p:animEffect transition="in" filter="wipe(left)">
                                      <p:cBhvr>
                                        <p:cTn id="34" dur="750"/>
                                        <p:tgtEl>
                                          <p:spTgt spid="29699">
                                            <p:txEl>
                                              <p:pRg st="9" end="9"/>
                                            </p:txEl>
                                          </p:spTgt>
                                        </p:tgtEl>
                                      </p:cBhvr>
                                    </p:animEffect>
                                  </p:childTnLst>
                                </p:cTn>
                              </p:par>
                            </p:childTnLst>
                          </p:cTn>
                        </p:par>
                        <p:par>
                          <p:cTn id="35" fill="hold">
                            <p:stCondLst>
                              <p:cond delay="1750"/>
                            </p:stCondLst>
                            <p:childTnLst>
                              <p:par>
                                <p:cTn id="36" presetID="22" presetClass="entr" presetSubtype="8" fill="hold" grpId="0" nodeType="afterEffect">
                                  <p:stCondLst>
                                    <p:cond delay="0"/>
                                  </p:stCondLst>
                                  <p:childTnLst>
                                    <p:set>
                                      <p:cBhvr>
                                        <p:cTn id="37" dur="1" fill="hold">
                                          <p:stCondLst>
                                            <p:cond delay="0"/>
                                          </p:stCondLst>
                                        </p:cTn>
                                        <p:tgtEl>
                                          <p:spTgt spid="29699">
                                            <p:txEl>
                                              <p:pRg st="10" end="10"/>
                                            </p:txEl>
                                          </p:spTgt>
                                        </p:tgtEl>
                                        <p:attrNameLst>
                                          <p:attrName>style.visibility</p:attrName>
                                        </p:attrNameLst>
                                      </p:cBhvr>
                                      <p:to>
                                        <p:strVal val="visible"/>
                                      </p:to>
                                    </p:set>
                                    <p:animEffect transition="in" filter="wipe(left)">
                                      <p:cBhvr>
                                        <p:cTn id="38" dur="2000"/>
                                        <p:tgtEl>
                                          <p:spTgt spid="29699">
                                            <p:txEl>
                                              <p:pRg st="10" end="10"/>
                                            </p:txEl>
                                          </p:spTgt>
                                        </p:tgtEl>
                                      </p:cBhvr>
                                    </p:animEffect>
                                  </p:childTnLst>
                                </p:cTn>
                              </p:par>
                              <p:par>
                                <p:cTn id="39" presetID="22" presetClass="entr" presetSubtype="8" fill="hold" grpId="0" nodeType="withEffect">
                                  <p:stCondLst>
                                    <p:cond delay="0"/>
                                  </p:stCondLst>
                                  <p:childTnLst>
                                    <p:set>
                                      <p:cBhvr>
                                        <p:cTn id="40" dur="1" fill="hold">
                                          <p:stCondLst>
                                            <p:cond delay="0"/>
                                          </p:stCondLst>
                                        </p:cTn>
                                        <p:tgtEl>
                                          <p:spTgt spid="29699">
                                            <p:txEl>
                                              <p:pRg st="11" end="11"/>
                                            </p:txEl>
                                          </p:spTgt>
                                        </p:tgtEl>
                                        <p:attrNameLst>
                                          <p:attrName>style.visibility</p:attrName>
                                        </p:attrNameLst>
                                      </p:cBhvr>
                                      <p:to>
                                        <p:strVal val="visible"/>
                                      </p:to>
                                    </p:set>
                                    <p:animEffect transition="in" filter="wipe(left)">
                                      <p:cBhvr>
                                        <p:cTn id="41" dur="2000"/>
                                        <p:tgtEl>
                                          <p:spTgt spid="29699">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r>
              <a:rPr lang="en-US" dirty="0"/>
              <a:t>Stakeholders</a:t>
            </a:r>
          </a:p>
        </p:txBody>
      </p:sp>
      <p:sp>
        <p:nvSpPr>
          <p:cNvPr id="3" name="Content Placeholder 2"/>
          <p:cNvSpPr>
            <a:spLocks noGrp="1"/>
          </p:cNvSpPr>
          <p:nvPr>
            <p:ph idx="1"/>
          </p:nvPr>
        </p:nvSpPr>
        <p:spPr/>
        <p:txBody>
          <a:bodyPr>
            <a:normAutofit lnSpcReduction="10000"/>
          </a:bodyPr>
          <a:lstStyle/>
          <a:p>
            <a:r>
              <a:rPr lang="en-US" dirty="0" smtClean="0"/>
              <a:t>The External Review Team interviewed the following:</a:t>
            </a:r>
          </a:p>
          <a:p>
            <a:pPr lvl="1"/>
            <a:r>
              <a:rPr lang="en-US" dirty="0"/>
              <a:t>4</a:t>
            </a:r>
            <a:r>
              <a:rPr lang="en-US" dirty="0" smtClean="0"/>
              <a:t> Board Members</a:t>
            </a:r>
          </a:p>
          <a:p>
            <a:pPr lvl="1"/>
            <a:r>
              <a:rPr lang="en-US" dirty="0" smtClean="0"/>
              <a:t>11 Administrators</a:t>
            </a:r>
          </a:p>
          <a:p>
            <a:pPr lvl="1"/>
            <a:r>
              <a:rPr lang="en-US" dirty="0" smtClean="0"/>
              <a:t>40 Teachers</a:t>
            </a:r>
          </a:p>
          <a:p>
            <a:pPr lvl="1"/>
            <a:r>
              <a:rPr lang="en-US" dirty="0" smtClean="0"/>
              <a:t>17 Support Staff</a:t>
            </a:r>
          </a:p>
          <a:p>
            <a:pPr lvl="1"/>
            <a:r>
              <a:rPr lang="en-US" dirty="0" smtClean="0"/>
              <a:t>54 Students</a:t>
            </a:r>
          </a:p>
          <a:p>
            <a:pPr lvl="1"/>
            <a:r>
              <a:rPr lang="en-US" u="sng" dirty="0" smtClean="0"/>
              <a:t>37 Parents/Community</a:t>
            </a:r>
          </a:p>
          <a:p>
            <a:pPr lvl="1"/>
            <a:r>
              <a:rPr lang="en-US" dirty="0" smtClean="0"/>
              <a:t>TOTAL 163</a:t>
            </a:r>
          </a:p>
        </p:txBody>
      </p:sp>
      <p:sp>
        <p:nvSpPr>
          <p:cNvPr id="4" name="Footer Placeholder 7"/>
          <p:cNvSpPr>
            <a:spLocks noGrp="1"/>
          </p:cNvSpPr>
          <p:nvPr>
            <p:ph type="ftr" sz="quarter" idx="11"/>
          </p:nvPr>
        </p:nvSpPr>
        <p:spPr>
          <a:xfrm>
            <a:off x="1099460" y="6356350"/>
            <a:ext cx="4445230" cy="365125"/>
          </a:xfrm>
          <a:prstGeom prst="rect">
            <a:avLst/>
          </a:prstGeom>
        </p:spPr>
        <p:txBody>
          <a:bodyPr/>
          <a:lstStyle/>
          <a:p>
            <a:endParaRPr lang="en-US" dirty="0" smtClean="0"/>
          </a:p>
          <a:p>
            <a:pPr algn="l"/>
            <a:r>
              <a:rPr lang="en-US" sz="1000" dirty="0" smtClean="0"/>
              <a:t>© 2012 AdvancED </a:t>
            </a:r>
          </a:p>
          <a:p>
            <a:endParaRPr lang="en-US" dirty="0"/>
          </a:p>
        </p:txBody>
      </p:sp>
    </p:spTree>
    <p:extLst>
      <p:ext uri="{BB962C8B-B14F-4D97-AF65-F5344CB8AC3E}">
        <p14:creationId xmlns:p14="http://schemas.microsoft.com/office/powerpoint/2010/main" val="1089694041"/>
      </p:ext>
    </p:extLst>
  </p:cSld>
  <p:clrMapOvr>
    <a:masterClrMapping/>
  </p:clrMapOvr>
  <p:transition xmlns:p14="http://schemas.microsoft.com/office/powerpoint/2010/main" spd="med">
    <p:fade thruBlk="1"/>
  </p:transition>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a:xfrm>
            <a:off x="492593" y="53821"/>
            <a:ext cx="7649502" cy="977000"/>
          </a:xfrm>
          <a:prstGeom prst="rect">
            <a:avLst/>
          </a:prstGeom>
        </p:spPr>
        <p:txBody>
          <a:bodyPr/>
          <a:lstStyle>
            <a:lvl1pPr algn="l">
              <a:defRPr/>
            </a:lvl1pPr>
          </a:lstStyle>
          <a:p>
            <a:r>
              <a:rPr lang="en-US" sz="3600" dirty="0" smtClean="0"/>
              <a:t>AdvancED Standards</a:t>
            </a:r>
            <a:endParaRPr lang="en-US" sz="3600" dirty="0"/>
          </a:p>
        </p:txBody>
      </p:sp>
      <p:sp>
        <p:nvSpPr>
          <p:cNvPr id="5" name="TextBox 4"/>
          <p:cNvSpPr txBox="1"/>
          <p:nvPr/>
        </p:nvSpPr>
        <p:spPr>
          <a:xfrm>
            <a:off x="9110249" y="6330462"/>
            <a:ext cx="184666" cy="369332"/>
          </a:xfrm>
          <a:prstGeom prst="rect">
            <a:avLst/>
          </a:prstGeom>
          <a:noFill/>
        </p:spPr>
        <p:txBody>
          <a:bodyPr wrap="none" rtlCol="0">
            <a:spAutoFit/>
          </a:bodyPr>
          <a:lstStyle/>
          <a:p>
            <a:endParaRPr lang="en-US" dirty="0"/>
          </a:p>
        </p:txBody>
      </p:sp>
      <p:sp>
        <p:nvSpPr>
          <p:cNvPr id="7" name="Footer Placeholder 4"/>
          <p:cNvSpPr>
            <a:spLocks noGrp="1"/>
          </p:cNvSpPr>
          <p:nvPr>
            <p:ph type="ftr" sz="quarter" idx="4294967295"/>
          </p:nvPr>
        </p:nvSpPr>
        <p:spPr>
          <a:xfrm>
            <a:off x="1099460" y="6356350"/>
            <a:ext cx="4445230" cy="365125"/>
          </a:xfrm>
          <a:prstGeom prst="rect">
            <a:avLst/>
          </a:prstGeom>
        </p:spPr>
        <p:txBody>
          <a:bodyPr vert="horz" lIns="91440" tIns="45720" rIns="91440" bIns="45720" rtlCol="0" anchor="ctr"/>
          <a:lstStyle>
            <a:lvl1pPr algn="ctr">
              <a:defRPr sz="1000">
                <a:solidFill>
                  <a:schemeClr val="tx2"/>
                </a:solidFill>
              </a:defRPr>
            </a:lvl1pPr>
          </a:lstStyle>
          <a:p>
            <a:pPr algn="l"/>
            <a:r>
              <a:rPr lang="en-US" dirty="0" smtClean="0"/>
              <a:t>© 2012 AdvancED</a:t>
            </a:r>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86098" y="1072041"/>
            <a:ext cx="4947163" cy="4913044"/>
          </a:xfrm>
          <a:prstGeom prst="rect">
            <a:avLst/>
          </a:prstGeom>
        </p:spPr>
      </p:pic>
      <p:sp>
        <p:nvSpPr>
          <p:cNvPr id="8" name="TextBox 7"/>
          <p:cNvSpPr txBox="1"/>
          <p:nvPr/>
        </p:nvSpPr>
        <p:spPr>
          <a:xfrm>
            <a:off x="1948140" y="2623373"/>
            <a:ext cx="1265573" cy="830997"/>
          </a:xfrm>
          <a:prstGeom prst="rect">
            <a:avLst/>
          </a:prstGeom>
          <a:noFill/>
        </p:spPr>
        <p:txBody>
          <a:bodyPr wrap="square" rtlCol="0">
            <a:spAutoFit/>
          </a:bodyPr>
          <a:lstStyle/>
          <a:p>
            <a:pPr algn="ctr"/>
            <a:r>
              <a:rPr lang="en-US" sz="4800" dirty="0" smtClean="0">
                <a:solidFill>
                  <a:schemeClr val="bg1"/>
                </a:solidFill>
              </a:rPr>
              <a:t>3.0</a:t>
            </a:r>
            <a:endParaRPr lang="en-US" sz="4800" dirty="0">
              <a:solidFill>
                <a:schemeClr val="bg1"/>
              </a:solidFill>
            </a:endParaRPr>
          </a:p>
        </p:txBody>
      </p:sp>
      <p:sp>
        <p:nvSpPr>
          <p:cNvPr id="11" name="TextBox 10"/>
          <p:cNvSpPr txBox="1"/>
          <p:nvPr/>
        </p:nvSpPr>
        <p:spPr>
          <a:xfrm>
            <a:off x="1948140" y="4037940"/>
            <a:ext cx="1265573" cy="830997"/>
          </a:xfrm>
          <a:prstGeom prst="rect">
            <a:avLst/>
          </a:prstGeom>
          <a:noFill/>
        </p:spPr>
        <p:txBody>
          <a:bodyPr wrap="square" rtlCol="0">
            <a:spAutoFit/>
          </a:bodyPr>
          <a:lstStyle/>
          <a:p>
            <a:pPr algn="ctr"/>
            <a:r>
              <a:rPr lang="en-US" sz="4800" dirty="0" smtClean="0">
                <a:solidFill>
                  <a:schemeClr val="bg1"/>
                </a:solidFill>
              </a:rPr>
              <a:t>3.1</a:t>
            </a:r>
            <a:endParaRPr lang="en-US" sz="4800" dirty="0">
              <a:solidFill>
                <a:schemeClr val="bg1"/>
              </a:solidFill>
            </a:endParaRPr>
          </a:p>
        </p:txBody>
      </p:sp>
      <p:sp>
        <p:nvSpPr>
          <p:cNvPr id="12" name="TextBox 11"/>
          <p:cNvSpPr txBox="1"/>
          <p:nvPr/>
        </p:nvSpPr>
        <p:spPr>
          <a:xfrm>
            <a:off x="3836202" y="3851041"/>
            <a:ext cx="1265573" cy="830997"/>
          </a:xfrm>
          <a:prstGeom prst="rect">
            <a:avLst/>
          </a:prstGeom>
          <a:noFill/>
        </p:spPr>
        <p:txBody>
          <a:bodyPr wrap="square" rtlCol="0">
            <a:spAutoFit/>
          </a:bodyPr>
          <a:lstStyle/>
          <a:p>
            <a:pPr algn="ctr"/>
            <a:r>
              <a:rPr lang="en-US" sz="4800" dirty="0" smtClean="0">
                <a:solidFill>
                  <a:schemeClr val="bg1"/>
                </a:solidFill>
              </a:rPr>
              <a:t>3.0</a:t>
            </a:r>
            <a:endParaRPr lang="en-US" sz="4800" dirty="0">
              <a:solidFill>
                <a:schemeClr val="bg1"/>
              </a:solidFill>
            </a:endParaRPr>
          </a:p>
        </p:txBody>
      </p:sp>
      <p:sp>
        <p:nvSpPr>
          <p:cNvPr id="13" name="TextBox 12"/>
          <p:cNvSpPr txBox="1"/>
          <p:nvPr/>
        </p:nvSpPr>
        <p:spPr>
          <a:xfrm>
            <a:off x="5715973" y="2623373"/>
            <a:ext cx="1265573" cy="830997"/>
          </a:xfrm>
          <a:prstGeom prst="rect">
            <a:avLst/>
          </a:prstGeom>
          <a:noFill/>
        </p:spPr>
        <p:txBody>
          <a:bodyPr wrap="square" rtlCol="0">
            <a:spAutoFit/>
          </a:bodyPr>
          <a:lstStyle/>
          <a:p>
            <a:pPr algn="ctr"/>
            <a:r>
              <a:rPr lang="en-US" sz="4800" dirty="0" smtClean="0">
                <a:solidFill>
                  <a:schemeClr val="bg1"/>
                </a:solidFill>
              </a:rPr>
              <a:t>3.5</a:t>
            </a:r>
            <a:endParaRPr lang="en-US" sz="4800" dirty="0">
              <a:solidFill>
                <a:schemeClr val="bg1"/>
              </a:solidFill>
            </a:endParaRPr>
          </a:p>
        </p:txBody>
      </p:sp>
      <p:sp>
        <p:nvSpPr>
          <p:cNvPr id="14" name="TextBox 13"/>
          <p:cNvSpPr txBox="1"/>
          <p:nvPr/>
        </p:nvSpPr>
        <p:spPr>
          <a:xfrm>
            <a:off x="5715973" y="4037940"/>
            <a:ext cx="1265573" cy="830997"/>
          </a:xfrm>
          <a:prstGeom prst="rect">
            <a:avLst/>
          </a:prstGeom>
          <a:noFill/>
        </p:spPr>
        <p:txBody>
          <a:bodyPr wrap="square" rtlCol="0">
            <a:spAutoFit/>
          </a:bodyPr>
          <a:lstStyle/>
          <a:p>
            <a:pPr algn="ctr"/>
            <a:r>
              <a:rPr lang="en-US" sz="4800" dirty="0" smtClean="0">
                <a:solidFill>
                  <a:schemeClr val="bg1"/>
                </a:solidFill>
              </a:rPr>
              <a:t>3.2</a:t>
            </a:r>
            <a:endParaRPr lang="en-US" sz="4800" dirty="0">
              <a:solidFill>
                <a:schemeClr val="bg1"/>
              </a:solidFill>
            </a:endParaRPr>
          </a:p>
        </p:txBody>
      </p:sp>
    </p:spTree>
    <p:extLst>
      <p:ext uri="{BB962C8B-B14F-4D97-AF65-F5344CB8AC3E}">
        <p14:creationId xmlns:p14="http://schemas.microsoft.com/office/powerpoint/2010/main" val="2869321870"/>
      </p:ext>
    </p:extLst>
  </p:cSld>
  <p:clrMapOvr>
    <a:masterClrMapping/>
  </p:clrMapOvr>
  <p:transition xmlns:p14="http://schemas.microsoft.com/office/powerpoint/2010/main" spd="med">
    <p:fade thruBlk="1"/>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100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fade">
                                      <p:cBhvr>
                                        <p:cTn id="2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1" grpId="0"/>
      <p:bldP spid="12" grpId="0"/>
      <p:bldP spid="13" grpId="0"/>
      <p:bldP spid="1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Powerful Practices</a:t>
            </a:r>
            <a:endParaRPr lang="en-US" dirty="0"/>
          </a:p>
        </p:txBody>
      </p:sp>
      <p:sp>
        <p:nvSpPr>
          <p:cNvPr id="3" name="Content Placeholder 2"/>
          <p:cNvSpPr>
            <a:spLocks noGrp="1"/>
          </p:cNvSpPr>
          <p:nvPr>
            <p:ph idx="1"/>
          </p:nvPr>
        </p:nvSpPr>
        <p:spPr/>
        <p:txBody>
          <a:bodyPr>
            <a:normAutofit fontScale="92500" lnSpcReduction="20000"/>
          </a:bodyPr>
          <a:lstStyle/>
          <a:p>
            <a:r>
              <a:rPr lang="en-US" sz="2800" dirty="0" smtClean="0"/>
              <a:t>The </a:t>
            </a:r>
            <a:r>
              <a:rPr lang="en-US" sz="2800" dirty="0"/>
              <a:t>vision went through an extensive review in the past year that involved </a:t>
            </a:r>
            <a:r>
              <a:rPr lang="en-US" sz="2800" dirty="0" smtClean="0"/>
              <a:t>stakeholder and </a:t>
            </a:r>
            <a:r>
              <a:rPr lang="en-US" sz="2800" dirty="0"/>
              <a:t>has </a:t>
            </a:r>
            <a:r>
              <a:rPr lang="en-US" sz="2800" dirty="0" smtClean="0"/>
              <a:t>launched </a:t>
            </a:r>
            <a:r>
              <a:rPr lang="en-US" sz="2800" dirty="0"/>
              <a:t>a renewed spirit throughout the district</a:t>
            </a:r>
            <a:r>
              <a:rPr lang="en-US" sz="2800" dirty="0" smtClean="0"/>
              <a:t>. (1.1)</a:t>
            </a:r>
          </a:p>
          <a:p>
            <a:r>
              <a:rPr lang="en-US" sz="2800" dirty="0"/>
              <a:t>Policies and clearly defined fiscal monitoring practices support the system’s purpose and direction for effective use of </a:t>
            </a:r>
            <a:r>
              <a:rPr lang="en-US" sz="2800" dirty="0" smtClean="0"/>
              <a:t>resources. (2.1)</a:t>
            </a:r>
          </a:p>
          <a:p>
            <a:r>
              <a:rPr lang="en-US" sz="2800" dirty="0"/>
              <a:t>The Board constantly supports the leadership at all levels and gives them the autonomy to manage the day-to-day operations of the system and its schools.</a:t>
            </a:r>
            <a:r>
              <a:rPr lang="en-US" sz="2800" dirty="0" smtClean="0"/>
              <a:t>. </a:t>
            </a:r>
            <a:r>
              <a:rPr lang="en-US" sz="2800" dirty="0"/>
              <a:t>(</a:t>
            </a:r>
            <a:r>
              <a:rPr lang="en-US" sz="2800" dirty="0" smtClean="0"/>
              <a:t>2.3)</a:t>
            </a:r>
          </a:p>
          <a:p>
            <a:r>
              <a:rPr lang="en-US" sz="2800" dirty="0"/>
              <a:t>Leaders and staff at all levels of the system deliberately foster a culture consistent with its purpose and direction</a:t>
            </a:r>
            <a:r>
              <a:rPr lang="en-US" sz="2800" dirty="0" smtClean="0"/>
              <a:t>. (2.4)</a:t>
            </a:r>
            <a:endParaRPr lang="en-US" sz="2800" dirty="0"/>
          </a:p>
          <a:p>
            <a:endParaRPr lang="en-US" sz="2800" dirty="0" smtClean="0"/>
          </a:p>
          <a:p>
            <a:endParaRPr lang="en-US" sz="2800" dirty="0" smtClean="0"/>
          </a:p>
        </p:txBody>
      </p:sp>
      <p:sp>
        <p:nvSpPr>
          <p:cNvPr id="4" name="Footer Placeholder 7"/>
          <p:cNvSpPr>
            <a:spLocks noGrp="1"/>
          </p:cNvSpPr>
          <p:nvPr>
            <p:ph type="ftr" sz="quarter" idx="11"/>
          </p:nvPr>
        </p:nvSpPr>
        <p:spPr>
          <a:xfrm>
            <a:off x="1099460" y="6356350"/>
            <a:ext cx="4445230" cy="365125"/>
          </a:xfrm>
          <a:prstGeom prst="rect">
            <a:avLst/>
          </a:prstGeom>
        </p:spPr>
        <p:txBody>
          <a:bodyPr/>
          <a:lstStyle/>
          <a:p>
            <a:endParaRPr lang="en-US" dirty="0" smtClean="0"/>
          </a:p>
          <a:p>
            <a:pPr algn="l"/>
            <a:r>
              <a:rPr lang="en-US" sz="1000" dirty="0" smtClean="0"/>
              <a:t>© 2012 AdvancED </a:t>
            </a:r>
          </a:p>
          <a:p>
            <a:endParaRPr lang="en-US" dirty="0"/>
          </a:p>
        </p:txBody>
      </p:sp>
    </p:spTree>
    <p:extLst>
      <p:ext uri="{BB962C8B-B14F-4D97-AF65-F5344CB8AC3E}">
        <p14:creationId xmlns:p14="http://schemas.microsoft.com/office/powerpoint/2010/main" val="890791080"/>
      </p:ext>
    </p:extLst>
  </p:cSld>
  <p:clrMapOvr>
    <a:masterClrMapping/>
  </p:clrMapOvr>
  <p:transition xmlns:p14="http://schemas.microsoft.com/office/powerpoint/2010/main" spd="med">
    <p:fade thruBlk="1"/>
  </p:transitio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Powerful Practices Continued</a:t>
            </a:r>
            <a:endParaRPr lang="en-US" dirty="0"/>
          </a:p>
        </p:txBody>
      </p:sp>
      <p:sp>
        <p:nvSpPr>
          <p:cNvPr id="3" name="Content Placeholder 2"/>
          <p:cNvSpPr>
            <a:spLocks noGrp="1"/>
          </p:cNvSpPr>
          <p:nvPr>
            <p:ph idx="1"/>
          </p:nvPr>
        </p:nvSpPr>
        <p:spPr/>
        <p:txBody>
          <a:bodyPr>
            <a:normAutofit fontScale="92500" lnSpcReduction="10000"/>
          </a:bodyPr>
          <a:lstStyle/>
          <a:p>
            <a:r>
              <a:rPr lang="en-US" sz="2800" dirty="0"/>
              <a:t>System personnel are committed to monitoring curriculum, assessment and instruction using a wealth of information relative to student learning that is derived from multiple assessment artifacts at the building level. </a:t>
            </a:r>
            <a:r>
              <a:rPr lang="en-US" sz="2800" dirty="0" smtClean="0"/>
              <a:t> (3.2)</a:t>
            </a:r>
          </a:p>
          <a:p>
            <a:r>
              <a:rPr lang="en-US" sz="2800" dirty="0"/>
              <a:t>The system and school leaders monitor and support the improvement of instructional practices of teachers to ensure student success at each separate building</a:t>
            </a:r>
            <a:r>
              <a:rPr lang="en-US" sz="2800" dirty="0" smtClean="0"/>
              <a:t>. (3.4)</a:t>
            </a:r>
          </a:p>
          <a:p>
            <a:r>
              <a:rPr lang="en-US" sz="2800" dirty="0"/>
              <a:t>The system structure has developed support of each student’s educational experience through adult advocacy</a:t>
            </a:r>
            <a:r>
              <a:rPr lang="en-US" sz="2800" dirty="0" smtClean="0"/>
              <a:t>. (3.9)</a:t>
            </a:r>
          </a:p>
        </p:txBody>
      </p:sp>
      <p:sp>
        <p:nvSpPr>
          <p:cNvPr id="4" name="Footer Placeholder 7"/>
          <p:cNvSpPr>
            <a:spLocks noGrp="1"/>
          </p:cNvSpPr>
          <p:nvPr>
            <p:ph type="ftr" sz="quarter" idx="11"/>
          </p:nvPr>
        </p:nvSpPr>
        <p:spPr>
          <a:xfrm>
            <a:off x="1099460" y="6356350"/>
            <a:ext cx="4445230" cy="365125"/>
          </a:xfrm>
          <a:prstGeom prst="rect">
            <a:avLst/>
          </a:prstGeom>
        </p:spPr>
        <p:txBody>
          <a:bodyPr/>
          <a:lstStyle/>
          <a:p>
            <a:endParaRPr lang="en-US" dirty="0" smtClean="0"/>
          </a:p>
          <a:p>
            <a:pPr algn="l"/>
            <a:r>
              <a:rPr lang="en-US" sz="1000" dirty="0" smtClean="0"/>
              <a:t>© 2012 AdvancED </a:t>
            </a:r>
          </a:p>
          <a:p>
            <a:endParaRPr lang="en-US" dirty="0"/>
          </a:p>
        </p:txBody>
      </p:sp>
    </p:spTree>
    <p:extLst>
      <p:ext uri="{BB962C8B-B14F-4D97-AF65-F5344CB8AC3E}">
        <p14:creationId xmlns:p14="http://schemas.microsoft.com/office/powerpoint/2010/main" val="3674338429"/>
      </p:ext>
    </p:extLst>
  </p:cSld>
  <p:clrMapOvr>
    <a:masterClrMapping/>
  </p:clrMapOvr>
  <p:transition xmlns:p14="http://schemas.microsoft.com/office/powerpoint/2010/main" spd="med">
    <p:fade thruBlk="1"/>
  </p:transition>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Angles.thmx</Template>
  <TotalTime>2026</TotalTime>
  <Words>2240</Words>
  <Application>Microsoft Macintosh PowerPoint</Application>
  <PresentationFormat>On-screen Show (4:3)</PresentationFormat>
  <Paragraphs>251</Paragraphs>
  <Slides>17</Slides>
  <Notes>17</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Troy City Schools</vt:lpstr>
      <vt:lpstr>AdvancED </vt:lpstr>
      <vt:lpstr>Systems Accreditation</vt:lpstr>
      <vt:lpstr>Key Elements for Accreditation</vt:lpstr>
      <vt:lpstr>   External Review</vt:lpstr>
      <vt:lpstr> Stakeholders</vt:lpstr>
      <vt:lpstr>AdvancED Standards</vt:lpstr>
      <vt:lpstr>  Powerful Practices</vt:lpstr>
      <vt:lpstr>  Powerful Practices Continued</vt:lpstr>
      <vt:lpstr>  Powerful Practices Continued</vt:lpstr>
      <vt:lpstr>Required Action #1</vt:lpstr>
      <vt:lpstr>Required Action #2</vt:lpstr>
      <vt:lpstr>Required Action #3</vt:lpstr>
      <vt:lpstr>  Conclusions</vt:lpstr>
      <vt:lpstr>Accreditation Decision</vt:lpstr>
      <vt:lpstr>Final Thoughts</vt:lpstr>
      <vt:lpstr>PowerPoint Presentation</vt:lpstr>
    </vt:vector>
  </TitlesOfParts>
  <Company>Propel Creative Group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Systems Exit Report</dc:title>
  <dc:creator>Harts Hurst</dc:creator>
  <cp:lastModifiedBy>Elly Reeves</cp:lastModifiedBy>
  <cp:revision>118</cp:revision>
  <dcterms:created xsi:type="dcterms:W3CDTF">2012-05-03T13:31:22Z</dcterms:created>
  <dcterms:modified xsi:type="dcterms:W3CDTF">2013-10-29T01:51:58Z</dcterms:modified>
</cp:coreProperties>
</file>