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91" r:id="rId4"/>
    <p:sldId id="292" r:id="rId5"/>
    <p:sldId id="263" r:id="rId6"/>
    <p:sldId id="304" r:id="rId7"/>
    <p:sldId id="261" r:id="rId8"/>
    <p:sldId id="305" r:id="rId9"/>
    <p:sldId id="266" r:id="rId10"/>
    <p:sldId id="264" r:id="rId11"/>
    <p:sldId id="293" r:id="rId12"/>
    <p:sldId id="294" r:id="rId13"/>
    <p:sldId id="306" r:id="rId14"/>
    <p:sldId id="274" r:id="rId15"/>
    <p:sldId id="301" r:id="rId16"/>
    <p:sldId id="299" r:id="rId17"/>
    <p:sldId id="300" r:id="rId18"/>
    <p:sldId id="271" r:id="rId19"/>
    <p:sldId id="284" r:id="rId20"/>
    <p:sldId id="296" r:id="rId21"/>
    <p:sldId id="307" r:id="rId22"/>
    <p:sldId id="308" r:id="rId23"/>
    <p:sldId id="282" r:id="rId24"/>
    <p:sldId id="303" r:id="rId25"/>
    <p:sldId id="31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>
        <p:scale>
          <a:sx n="65" d="100"/>
          <a:sy n="65" d="100"/>
        </p:scale>
        <p:origin x="-1544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2624" y="2130425"/>
            <a:ext cx="7574877" cy="1470025"/>
          </a:xfrm>
        </p:spPr>
        <p:txBody>
          <a:bodyPr>
            <a:noAutofit/>
          </a:bodyPr>
          <a:lstStyle>
            <a:lvl1pPr algn="l">
              <a:defRPr sz="5400" b="1">
                <a:solidFill>
                  <a:schemeClr val="tx2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140" y="3596953"/>
            <a:ext cx="6400800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7415" y="158763"/>
            <a:ext cx="538385" cy="6562712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7092" y="158763"/>
            <a:ext cx="8186580" cy="138023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ei_logo2013c_hir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59" y="5703809"/>
            <a:ext cx="2180713" cy="101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1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7092" y="158763"/>
            <a:ext cx="8186580" cy="1380230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7266" y="274638"/>
            <a:ext cx="7609534" cy="1143000"/>
          </a:xfrm>
        </p:spPr>
        <p:txBody>
          <a:bodyPr/>
          <a:lstStyle>
            <a:lvl1pPr algn="l">
              <a:defRPr b="1">
                <a:solidFill>
                  <a:srgbClr val="FFFFFF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266" y="1814437"/>
            <a:ext cx="7609534" cy="3889372"/>
          </a:xfrm>
        </p:spPr>
        <p:txBody>
          <a:bodyPr/>
          <a:lstStyle>
            <a:lvl1pPr marL="342900" indent="-342900">
              <a:buFont typeface="Wingdings" charset="2"/>
              <a:buChar char="§"/>
              <a:defRPr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defRPr>
            </a:lvl1pPr>
            <a:lvl2pPr marL="742950" indent="-285750">
              <a:buFont typeface="Wingdings" charset="2"/>
              <a:buChar char="§"/>
              <a:defRPr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defRPr>
            </a:lvl2pPr>
            <a:lvl3pPr marL="1143000" indent="-228600">
              <a:buFont typeface="Wingdings" charset="2"/>
              <a:buChar char="§"/>
              <a:defRPr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defRPr>
            </a:lvl3pPr>
            <a:lvl4pPr marL="1600200" indent="-228600">
              <a:buFont typeface="Wingdings" charset="2"/>
              <a:buChar char="§"/>
              <a:defRPr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defRPr>
            </a:lvl4pPr>
            <a:lvl5pPr marL="2057400" indent="-228600">
              <a:buFont typeface="Wingdings" charset="2"/>
              <a:buChar char="§"/>
              <a:defRPr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7415" y="158763"/>
            <a:ext cx="538385" cy="6562712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ei_logo2013c_hir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59" y="5703809"/>
            <a:ext cx="2180713" cy="101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0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CF2-C3C1-4A32-9C6A-C563D541AA9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47415" y="158763"/>
            <a:ext cx="538385" cy="6562712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ei_logo2013c_hir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59" y="5703809"/>
            <a:ext cx="2180713" cy="10176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17092" y="158763"/>
            <a:ext cx="8186580" cy="1380230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77266" y="274638"/>
            <a:ext cx="7609534" cy="1143000"/>
          </a:xfrm>
        </p:spPr>
        <p:txBody>
          <a:bodyPr/>
          <a:lstStyle>
            <a:lvl1pPr algn="l">
              <a:defRPr b="1">
                <a:solidFill>
                  <a:srgbClr val="FFFFFF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965024" y="1749604"/>
            <a:ext cx="3805237" cy="3937000"/>
          </a:xfrm>
        </p:spPr>
        <p:txBody>
          <a:bodyPr/>
          <a:lstStyle>
            <a:lvl1pPr marL="342900" indent="-342900">
              <a:buFont typeface="Wingdings" charset="2"/>
              <a:buChar char="§"/>
              <a:defRPr>
                <a:latin typeface="Arial Narrow"/>
                <a:cs typeface="Arial Narrow"/>
              </a:defRPr>
            </a:lvl1pPr>
            <a:lvl2pPr marL="742950" indent="-285750">
              <a:buFont typeface="Wingdings" charset="2"/>
              <a:buChar char="§"/>
              <a:defRPr>
                <a:latin typeface="Arial Narrow"/>
                <a:cs typeface="Arial Narrow"/>
              </a:defRPr>
            </a:lvl2pPr>
            <a:lvl3pPr marL="11430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3pPr>
            <a:lvl4pPr marL="16002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4pPr>
            <a:lvl5pPr marL="20574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5"/>
          <p:cNvSpPr>
            <a:spLocks noGrp="1"/>
          </p:cNvSpPr>
          <p:nvPr>
            <p:ph sz="quarter" idx="14"/>
          </p:nvPr>
        </p:nvSpPr>
        <p:spPr>
          <a:xfrm>
            <a:off x="5047340" y="1749604"/>
            <a:ext cx="3805237" cy="3937000"/>
          </a:xfrm>
        </p:spPr>
        <p:txBody>
          <a:bodyPr/>
          <a:lstStyle>
            <a:lvl1pPr marL="342900" indent="-342900">
              <a:buFont typeface="Wingdings" charset="2"/>
              <a:buChar char="§"/>
              <a:defRPr>
                <a:latin typeface="Arial Narrow"/>
                <a:cs typeface="Arial Narrow"/>
              </a:defRPr>
            </a:lvl1pPr>
            <a:lvl2pPr marL="742950" indent="-285750">
              <a:buFont typeface="Wingdings" charset="2"/>
              <a:buChar char="§"/>
              <a:defRPr>
                <a:latin typeface="Arial Narrow"/>
                <a:cs typeface="Arial Narrow"/>
              </a:defRPr>
            </a:lvl2pPr>
            <a:lvl3pPr marL="11430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3pPr>
            <a:lvl4pPr marL="16002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4pPr>
            <a:lvl5pPr marL="20574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6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lis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CF2-C3C1-4A32-9C6A-C563D541AA9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47415" y="158763"/>
            <a:ext cx="538385" cy="6562712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ei_logo2013c_hir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959" y="5703809"/>
            <a:ext cx="2180713" cy="10176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17092" y="158763"/>
            <a:ext cx="8186580" cy="1380230"/>
          </a:xfrm>
          <a:prstGeom prst="rect">
            <a:avLst/>
          </a:prstGeom>
          <a:solidFill>
            <a:srgbClr val="17375E"/>
          </a:solidFill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65024" y="1665640"/>
            <a:ext cx="3288712" cy="500591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Title List 1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965024" y="2215267"/>
            <a:ext cx="3805237" cy="3457396"/>
          </a:xfrm>
        </p:spPr>
        <p:txBody>
          <a:bodyPr/>
          <a:lstStyle>
            <a:lvl1pPr marL="342900" indent="-342900">
              <a:buFont typeface="Wingdings" charset="2"/>
              <a:buChar char="§"/>
              <a:defRPr>
                <a:latin typeface="Arial Narrow"/>
                <a:cs typeface="Arial Narrow"/>
              </a:defRPr>
            </a:lvl1pPr>
            <a:lvl2pPr marL="742950" indent="-285750">
              <a:buFont typeface="Wingdings" charset="2"/>
              <a:buChar char="§"/>
              <a:defRPr>
                <a:latin typeface="Arial Narrow"/>
                <a:cs typeface="Arial Narrow"/>
              </a:defRPr>
            </a:lvl2pPr>
            <a:lvl3pPr marL="11430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3pPr>
            <a:lvl4pPr marL="16002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4pPr>
            <a:lvl5pPr marL="20574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5"/>
          <p:cNvSpPr>
            <a:spLocks noGrp="1"/>
          </p:cNvSpPr>
          <p:nvPr>
            <p:ph sz="quarter" idx="14"/>
          </p:nvPr>
        </p:nvSpPr>
        <p:spPr>
          <a:xfrm>
            <a:off x="5047340" y="2215267"/>
            <a:ext cx="3805237" cy="3457396"/>
          </a:xfrm>
        </p:spPr>
        <p:txBody>
          <a:bodyPr/>
          <a:lstStyle>
            <a:lvl1pPr marL="342900" indent="-342900">
              <a:buFont typeface="Wingdings" charset="2"/>
              <a:buChar char="§"/>
              <a:defRPr>
                <a:latin typeface="Arial Narrow"/>
                <a:cs typeface="Arial Narrow"/>
              </a:defRPr>
            </a:lvl1pPr>
            <a:lvl2pPr marL="742950" indent="-285750">
              <a:buFont typeface="Wingdings" charset="2"/>
              <a:buChar char="§"/>
              <a:defRPr>
                <a:latin typeface="Arial Narrow"/>
                <a:cs typeface="Arial Narrow"/>
              </a:defRPr>
            </a:lvl2pPr>
            <a:lvl3pPr marL="11430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3pPr>
            <a:lvl4pPr marL="16002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4pPr>
            <a:lvl5pPr marL="2057400" indent="-228600">
              <a:buFont typeface="Wingdings" charset="2"/>
              <a:buChar char="§"/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47340" y="1665640"/>
            <a:ext cx="3288712" cy="500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r>
              <a:rPr lang="en-US" dirty="0" smtClean="0">
                <a:latin typeface="Arial Narrow"/>
                <a:cs typeface="Arial Narrow"/>
              </a:rPr>
              <a:t>Title List 2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077266" y="274638"/>
            <a:ext cx="76095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4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5FCF2-C3C1-4A32-9C6A-C563D541AA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43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8305800" cy="1371600"/>
          </a:xfrm>
        </p:spPr>
        <p:txBody>
          <a:bodyPr/>
          <a:lstStyle/>
          <a:p>
            <a:pPr eaLnBrk="1" hangingPunct="1"/>
            <a:endParaRPr lang="en-US" altLang="en-US" sz="4800" dirty="0" smtClean="0">
              <a:solidFill>
                <a:schemeClr val="bg1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362200"/>
            <a:ext cx="6400800" cy="253015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6000" b="1" i="0" dirty="0" smtClean="0">
                <a:solidFill>
                  <a:schemeClr val="tx2"/>
                </a:solidFill>
              </a:rPr>
              <a:t>Effective Advocacy: </a:t>
            </a:r>
          </a:p>
          <a:p>
            <a:pPr algn="ctr" eaLnBrk="1" hangingPunct="1"/>
            <a:r>
              <a:rPr lang="en-US" altLang="en-US" sz="6000" b="1" i="0" dirty="0" smtClean="0">
                <a:solidFill>
                  <a:schemeClr val="tx2"/>
                </a:solidFill>
              </a:rPr>
              <a:t>Helping You Help Your Child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dirty="0" smtClean="0"/>
              <a:t>Communication Pitfalls</a:t>
            </a:r>
            <a:endParaRPr lang="en-US" altLang="en-US" b="1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17713"/>
            <a:ext cx="77724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solidFill>
                  <a:srgbClr val="1F497D"/>
                </a:solidFill>
              </a:rPr>
              <a:t>Receiving information and ideas but not giving information or ideas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solidFill>
                  <a:srgbClr val="1F497D"/>
                </a:solidFill>
              </a:rPr>
              <a:t>Not providing clear information or explanations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solidFill>
                  <a:srgbClr val="1F497D"/>
                </a:solidFill>
              </a:rPr>
              <a:t>Not asking questions 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solidFill>
                  <a:srgbClr val="1F497D"/>
                </a:solidFill>
              </a:rPr>
              <a:t>Giving information and ideas but not hearing others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solidFill>
                  <a:srgbClr val="1F497D"/>
                </a:solidFill>
              </a:rPr>
              <a:t>Intimidating others with anger or aggression</a:t>
            </a:r>
          </a:p>
          <a:p>
            <a:pPr marL="0" indent="0" eaLnBrk="1" hangingPunct="1">
              <a:lnSpc>
                <a:spcPct val="125000"/>
              </a:lnSpc>
              <a:buNone/>
            </a:pPr>
            <a:endParaRPr lang="en-US" altLang="en-US" sz="2800" dirty="0" smtClean="0"/>
          </a:p>
          <a:p>
            <a:pPr eaLnBrk="1" hangingPunct="1">
              <a:lnSpc>
                <a:spcPct val="125000"/>
              </a:lnSpc>
            </a:pPr>
            <a:endParaRPr lang="en-US" alt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1200" dirty="0" smtClean="0"/>
          </a:p>
          <a:p>
            <a:pPr eaLnBrk="1" hangingPunct="1"/>
            <a:endParaRPr lang="en-US" altLang="en-US" sz="30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Passive </a:t>
            </a:r>
            <a:r>
              <a:rPr lang="en-US" altLang="en-US" dirty="0" smtClean="0"/>
              <a:t>Communicator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266" y="2438399"/>
            <a:ext cx="7609534" cy="3265409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1F497D"/>
                </a:solidFill>
              </a:rPr>
              <a:t>A passive person does not say what is on his mind, is emotionally dishonest.  Lets others make decisions for them.  Is afraid to speak out.  Does NOT ask questions.</a:t>
            </a:r>
            <a:r>
              <a:rPr lang="en-US" altLang="en-US" sz="2800" dirty="0">
                <a:solidFill>
                  <a:srgbClr val="1F497D"/>
                </a:solidFill>
              </a:rPr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4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Aggressive </a:t>
            </a:r>
            <a:r>
              <a:rPr lang="en-US" altLang="en-US" dirty="0" smtClean="0"/>
              <a:t>Communicator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266" y="2438399"/>
            <a:ext cx="7609534" cy="3265409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1F497D"/>
                </a:solidFill>
              </a:rPr>
              <a:t>An aggressive person uses anger to intimidate, does not listen to others, assumes he/she is right about everything.  Gets personal.  Often has trouble staying on real issues.</a:t>
            </a:r>
            <a:endParaRPr lang="en-US" altLang="en-US" sz="2800" dirty="0">
              <a:solidFill>
                <a:srgbClr val="1F497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4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happens when we disagree? </a:t>
            </a:r>
            <a:endParaRPr lang="en-US" sz="6000" b="1" dirty="0">
              <a:solidFill>
                <a:schemeClr val="tx2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515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Negotiating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209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Identify common ground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Recognize the 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g</a:t>
            </a:r>
            <a:r>
              <a:rPr lang="en-US" altLang="ja-JP" dirty="0" smtClean="0">
                <a:solidFill>
                  <a:srgbClr val="1F497D"/>
                </a:solidFill>
              </a:rPr>
              <a:t>ive &amp; take</a:t>
            </a:r>
            <a:r>
              <a:rPr lang="ja-JP" altLang="en-US" dirty="0" smtClean="0">
                <a:solidFill>
                  <a:srgbClr val="1F497D"/>
                </a:solidFill>
              </a:rPr>
              <a:t>”</a:t>
            </a:r>
            <a:endParaRPr lang="en-US" altLang="ja-JP" dirty="0" smtClean="0">
              <a:solidFill>
                <a:srgbClr val="1F497D"/>
              </a:solidFill>
            </a:endParaRPr>
          </a:p>
          <a:p>
            <a:pPr eaLnBrk="1" hangingPunct="1">
              <a:lnSpc>
                <a:spcPct val="125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Problem </a:t>
            </a:r>
            <a:r>
              <a:rPr lang="en-US" altLang="en-US" dirty="0">
                <a:solidFill>
                  <a:srgbClr val="1F497D"/>
                </a:solidFill>
              </a:rPr>
              <a:t>s</a:t>
            </a:r>
            <a:r>
              <a:rPr lang="en-US" altLang="en-US" dirty="0" smtClean="0">
                <a:solidFill>
                  <a:srgbClr val="1F497D"/>
                </a:solidFill>
              </a:rPr>
              <a:t>olving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Know your “</a:t>
            </a:r>
            <a:r>
              <a:rPr lang="en-US" altLang="en-US" dirty="0" err="1" smtClean="0">
                <a:solidFill>
                  <a:srgbClr val="1F497D"/>
                </a:solidFill>
              </a:rPr>
              <a:t>negotiables</a:t>
            </a:r>
            <a:r>
              <a:rPr lang="en-US" altLang="en-US" dirty="0" smtClean="0">
                <a:solidFill>
                  <a:srgbClr val="1F497D"/>
                </a:solidFill>
              </a:rPr>
              <a:t>” and “</a:t>
            </a:r>
            <a:r>
              <a:rPr lang="en-US" altLang="en-US" dirty="0" err="1" smtClean="0">
                <a:solidFill>
                  <a:srgbClr val="1F497D"/>
                </a:solidFill>
              </a:rPr>
              <a:t>nonnegotiables</a:t>
            </a:r>
            <a:r>
              <a:rPr lang="en-US" altLang="en-US" dirty="0" smtClean="0">
                <a:solidFill>
                  <a:srgbClr val="1F497D"/>
                </a:solidFill>
              </a:rPr>
              <a:t>” 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Know your options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Negotiation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1F497D"/>
                </a:solidFill>
              </a:rPr>
              <a:t>SEPARATE THE PERSON FROM THE PROBLEM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dirty="0">
                <a:solidFill>
                  <a:srgbClr val="1F497D"/>
                </a:solidFill>
              </a:rPr>
              <a:t>    Remember when a relationship becomes entangled with the problem, that on both the giving and receiving end we are likely to treat the person and the problem as one.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dirty="0"/>
              <a:t>  </a:t>
            </a:r>
            <a:r>
              <a:rPr lang="en-US" altLang="en-US" dirty="0">
                <a:solidFill>
                  <a:srgbClr val="1F497D"/>
                </a:solidFill>
              </a:rPr>
              <a:t>  Anger over a situation may lead a person to express anger towards the person associated with the problem in the </a:t>
            </a:r>
            <a:r>
              <a:rPr lang="en-US" altLang="en-US" dirty="0" smtClean="0">
                <a:solidFill>
                  <a:srgbClr val="1F497D"/>
                </a:solidFill>
              </a:rPr>
              <a:t>person’</a:t>
            </a:r>
            <a:r>
              <a:rPr lang="en-US" altLang="ja-JP" dirty="0" smtClean="0">
                <a:solidFill>
                  <a:srgbClr val="1F497D"/>
                </a:solidFill>
              </a:rPr>
              <a:t>s </a:t>
            </a:r>
            <a:r>
              <a:rPr lang="en-US" altLang="ja-JP" dirty="0">
                <a:solidFill>
                  <a:srgbClr val="1F497D"/>
                </a:solidFill>
              </a:rPr>
              <a:t>mind.  </a:t>
            </a:r>
            <a:endParaRPr lang="en-US" altLang="en-US" dirty="0">
              <a:solidFill>
                <a:srgbClr val="1F497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8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dirty="0"/>
              <a:t>Conflict Resolution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/>
              <a:t>The Problem Solving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266" y="1814436"/>
            <a:ext cx="7609534" cy="4052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Bef>
                <a:spcPct val="50000"/>
              </a:spcBef>
              <a:buSzPct val="85000"/>
              <a:buFont typeface="+mj-lt"/>
              <a:buAutoNum type="arabicPeriod"/>
            </a:pPr>
            <a:r>
              <a:rPr lang="en-US" altLang="en-US" u="sng" dirty="0">
                <a:solidFill>
                  <a:srgbClr val="1F497D"/>
                </a:solidFill>
              </a:rPr>
              <a:t>Define the problem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400050" lvl="1" indent="0">
              <a:spcBef>
                <a:spcPct val="50000"/>
              </a:spcBef>
              <a:buSzPct val="85000"/>
              <a:buNone/>
            </a:pPr>
            <a:r>
              <a:rPr lang="en-US" altLang="ja-JP" dirty="0">
                <a:solidFill>
                  <a:srgbClr val="1F497D"/>
                </a:solidFill>
              </a:rPr>
              <a:t>	</a:t>
            </a:r>
            <a:r>
              <a:rPr lang="en-US" altLang="ja-JP" dirty="0" smtClean="0">
                <a:solidFill>
                  <a:srgbClr val="1F497D"/>
                </a:solidFill>
              </a:rPr>
              <a:t>	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 smtClean="0">
                <a:solidFill>
                  <a:srgbClr val="1F497D"/>
                </a:solidFill>
              </a:rPr>
              <a:t>What’s </a:t>
            </a:r>
            <a:r>
              <a:rPr lang="en-US" altLang="ja-JP" dirty="0">
                <a:solidFill>
                  <a:srgbClr val="1F497D"/>
                </a:solidFill>
              </a:rPr>
              <a:t>the problem?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 marL="514350" indent="-514350">
              <a:spcBef>
                <a:spcPct val="50000"/>
              </a:spcBef>
              <a:buSzPct val="85000"/>
              <a:buFont typeface="+mj-lt"/>
              <a:buAutoNum type="arabicPeriod"/>
            </a:pPr>
            <a:r>
              <a:rPr lang="en-US" altLang="en-US" u="sng" dirty="0">
                <a:solidFill>
                  <a:srgbClr val="1F497D"/>
                </a:solidFill>
              </a:rPr>
              <a:t>Define the objectives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400050" lvl="1" indent="0">
              <a:spcBef>
                <a:spcPct val="50000"/>
              </a:spcBef>
              <a:buSzPct val="85000"/>
              <a:buNone/>
            </a:pPr>
            <a:r>
              <a:rPr lang="en-US" altLang="ja-JP" dirty="0">
                <a:solidFill>
                  <a:srgbClr val="1F497D"/>
                </a:solidFill>
              </a:rPr>
              <a:t>	</a:t>
            </a:r>
            <a:r>
              <a:rPr lang="en-US" altLang="ja-JP" dirty="0" smtClean="0">
                <a:solidFill>
                  <a:srgbClr val="1F497D"/>
                </a:solidFill>
              </a:rPr>
              <a:t>	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do we want to achieve?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 marL="514350" indent="-514350">
              <a:spcBef>
                <a:spcPct val="50000"/>
              </a:spcBef>
              <a:buSzPct val="85000"/>
              <a:buFont typeface="+mj-lt"/>
              <a:buAutoNum type="arabicPeriod"/>
            </a:pPr>
            <a:r>
              <a:rPr lang="en-US" altLang="en-US" u="sng" dirty="0">
                <a:solidFill>
                  <a:srgbClr val="1F497D"/>
                </a:solidFill>
              </a:rPr>
              <a:t>Analyze the problem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400050" lvl="1" indent="0">
              <a:spcBef>
                <a:spcPct val="50000"/>
              </a:spcBef>
              <a:buSzPct val="85000"/>
              <a:buNone/>
            </a:pPr>
            <a:r>
              <a:rPr lang="en-US" altLang="ja-JP" dirty="0">
                <a:solidFill>
                  <a:srgbClr val="1F497D"/>
                </a:solidFill>
              </a:rPr>
              <a:t>	</a:t>
            </a:r>
            <a:r>
              <a:rPr lang="en-US" altLang="ja-JP" dirty="0" smtClean="0">
                <a:solidFill>
                  <a:srgbClr val="1F497D"/>
                </a:solidFill>
              </a:rPr>
              <a:t>	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is causing the problem?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 marL="514350" indent="-514350">
              <a:spcBef>
                <a:spcPct val="50000"/>
              </a:spcBef>
              <a:buSzPct val="85000"/>
              <a:buFont typeface="+mj-lt"/>
              <a:buAutoNum type="arabicPeriod"/>
            </a:pPr>
            <a:r>
              <a:rPr lang="en-US" altLang="en-US" u="sng" dirty="0">
                <a:solidFill>
                  <a:srgbClr val="1F497D"/>
                </a:solidFill>
              </a:rPr>
              <a:t>Create options for solutions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800100" lvl="2" indent="0">
              <a:spcBef>
                <a:spcPct val="50000"/>
              </a:spcBef>
              <a:buSzPct val="85000"/>
              <a:buNone/>
            </a:pPr>
            <a:r>
              <a:rPr lang="en-US" altLang="ja-JP" dirty="0">
                <a:solidFill>
                  <a:srgbClr val="1F497D"/>
                </a:solidFill>
              </a:rPr>
              <a:t>	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are the possible solutions?</a:t>
            </a:r>
            <a:r>
              <a:rPr lang="ja-JP" altLang="en-US" dirty="0" smtClean="0">
                <a:solidFill>
                  <a:srgbClr val="1F497D"/>
                </a:solidFill>
              </a:rPr>
              <a:t>”</a:t>
            </a:r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0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dirty="0"/>
              <a:t>Conflict Resolution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/>
              <a:t>The Problem Solving </a:t>
            </a:r>
            <a:r>
              <a:rPr lang="en-US" altLang="en-US" sz="3600" dirty="0" smtClean="0"/>
              <a:t>Process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266" y="1814436"/>
            <a:ext cx="7609534" cy="4052963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  <a:buSzPct val="85000"/>
              <a:buFontTx/>
              <a:buChar char="•"/>
            </a:pPr>
            <a:r>
              <a:rPr lang="en-US" altLang="en-US" u="sng" dirty="0">
                <a:solidFill>
                  <a:srgbClr val="1F497D"/>
                </a:solidFill>
              </a:rPr>
              <a:t>Select the best solution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457200" lvl="1" indent="0">
              <a:spcBef>
                <a:spcPct val="50000"/>
              </a:spcBef>
              <a:buSzPct val="85000"/>
              <a:buNone/>
            </a:pPr>
            <a:r>
              <a:rPr lang="en-US" altLang="ja-JP" dirty="0">
                <a:solidFill>
                  <a:srgbClr val="1F497D"/>
                </a:solidFill>
              </a:rPr>
              <a:t>	</a:t>
            </a: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is the </a:t>
            </a:r>
            <a:r>
              <a:rPr lang="en-US" altLang="ja-JP" b="1" dirty="0">
                <a:solidFill>
                  <a:srgbClr val="1F497D"/>
                </a:solidFill>
              </a:rPr>
              <a:t>best</a:t>
            </a:r>
            <a:r>
              <a:rPr lang="en-US" altLang="ja-JP" dirty="0">
                <a:solidFill>
                  <a:srgbClr val="1F497D"/>
                </a:solidFill>
              </a:rPr>
              <a:t> alternative?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>
              <a:spcBef>
                <a:spcPct val="50000"/>
              </a:spcBef>
              <a:buSzPct val="85000"/>
              <a:buFontTx/>
              <a:buChar char="•"/>
            </a:pPr>
            <a:r>
              <a:rPr lang="en-US" altLang="en-US" u="sng" dirty="0">
                <a:solidFill>
                  <a:srgbClr val="1F497D"/>
                </a:solidFill>
              </a:rPr>
              <a:t>Troubleshoot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914400" lvl="2" indent="0">
              <a:spcBef>
                <a:spcPct val="50000"/>
              </a:spcBef>
              <a:buSzPct val="85000"/>
              <a:buNone/>
            </a:pP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might go wrong?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>
              <a:spcBef>
                <a:spcPct val="50000"/>
              </a:spcBef>
              <a:buSzPct val="85000"/>
              <a:buFontTx/>
              <a:buChar char="•"/>
            </a:pPr>
            <a:r>
              <a:rPr lang="en-US" altLang="en-US" u="sng" dirty="0">
                <a:solidFill>
                  <a:srgbClr val="1F497D"/>
                </a:solidFill>
              </a:rPr>
              <a:t>Implement the solution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  <a:endParaRPr lang="en-US" altLang="en-US" dirty="0" smtClean="0">
              <a:solidFill>
                <a:srgbClr val="1F497D"/>
              </a:solidFill>
            </a:endParaRPr>
          </a:p>
          <a:p>
            <a:pPr marL="914400" lvl="2" indent="0">
              <a:spcBef>
                <a:spcPct val="50000"/>
              </a:spcBef>
              <a:buSzPct val="85000"/>
              <a:buNone/>
            </a:pP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What needs to be done &amp; who needs to know?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ja-JP" dirty="0">
              <a:solidFill>
                <a:srgbClr val="1F497D"/>
              </a:solidFill>
            </a:endParaRPr>
          </a:p>
          <a:p>
            <a:pPr>
              <a:spcBef>
                <a:spcPct val="50000"/>
              </a:spcBef>
              <a:buSzPct val="85000"/>
              <a:buFontTx/>
              <a:buChar char="•"/>
            </a:pPr>
            <a:r>
              <a:rPr lang="en-US" altLang="en-US" u="sng" dirty="0">
                <a:solidFill>
                  <a:srgbClr val="1F497D"/>
                </a:solidFill>
              </a:rPr>
              <a:t>Evaluate</a:t>
            </a:r>
            <a:r>
              <a:rPr lang="en-US" altLang="en-US" dirty="0">
                <a:solidFill>
                  <a:srgbClr val="1F497D"/>
                </a:solidFill>
              </a:rPr>
              <a:t> </a:t>
            </a:r>
          </a:p>
          <a:p>
            <a:pPr marL="914400" lvl="2" indent="0">
              <a:spcBef>
                <a:spcPct val="50000"/>
              </a:spcBef>
              <a:buSzPct val="85000"/>
              <a:buNone/>
            </a:pPr>
            <a:r>
              <a:rPr lang="ja-JP" altLang="en-US" dirty="0" smtClean="0">
                <a:solidFill>
                  <a:srgbClr val="1F497D"/>
                </a:solidFill>
              </a:rPr>
              <a:t>“</a:t>
            </a:r>
            <a:r>
              <a:rPr lang="en-US" altLang="ja-JP" dirty="0">
                <a:solidFill>
                  <a:srgbClr val="1F497D"/>
                </a:solidFill>
              </a:rPr>
              <a:t>How effective is the solution?</a:t>
            </a:r>
            <a:r>
              <a:rPr lang="ja-JP" altLang="en-US" dirty="0">
                <a:solidFill>
                  <a:srgbClr val="1F497D"/>
                </a:solidFill>
              </a:rPr>
              <a:t>”</a:t>
            </a:r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64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 smtClean="0"/>
              <a:t>Strategies for </a:t>
            </a:r>
            <a:br>
              <a:rPr lang="en-US" altLang="en-US" dirty="0" smtClean="0"/>
            </a:br>
            <a:r>
              <a:rPr lang="en-US" altLang="en-US" dirty="0" smtClean="0"/>
              <a:t>Advocacy</a:t>
            </a:r>
            <a:r>
              <a:rPr lang="en-US" altLang="en-US" dirty="0"/>
              <a:t> </a:t>
            </a:r>
            <a:r>
              <a:rPr lang="en-US" altLang="en-US" dirty="0" smtClean="0"/>
              <a:t>and Communication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3000" dirty="0" smtClean="0">
                <a:solidFill>
                  <a:srgbClr val="1F497D"/>
                </a:solidFill>
              </a:rPr>
              <a:t>Share information</a:t>
            </a:r>
          </a:p>
          <a:p>
            <a:pPr eaLnBrk="1" hangingPunct="1"/>
            <a:r>
              <a:rPr lang="en-US" altLang="en-US" sz="3000" dirty="0" smtClean="0">
                <a:solidFill>
                  <a:srgbClr val="1F497D"/>
                </a:solidFill>
              </a:rPr>
              <a:t>Communicate goals</a:t>
            </a:r>
          </a:p>
          <a:p>
            <a:pPr eaLnBrk="1" hangingPunct="1"/>
            <a:r>
              <a:rPr lang="en-US" altLang="en-US" sz="3000" dirty="0" smtClean="0">
                <a:solidFill>
                  <a:srgbClr val="1F497D"/>
                </a:solidFill>
              </a:rPr>
              <a:t>Listen</a:t>
            </a:r>
          </a:p>
          <a:p>
            <a:pPr eaLnBrk="1" hangingPunct="1"/>
            <a:r>
              <a:rPr lang="en-US" altLang="en-US" sz="3000" dirty="0" smtClean="0">
                <a:solidFill>
                  <a:srgbClr val="1F497D"/>
                </a:solidFill>
              </a:rPr>
              <a:t>Assist in problem solving</a:t>
            </a:r>
            <a:endParaRPr lang="en-US" altLang="en-US" sz="1800" dirty="0">
              <a:solidFill>
                <a:srgbClr val="1F497D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1F497D"/>
                </a:solidFill>
              </a:rPr>
              <a:t>Take a role in the action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Strategies for </a:t>
            </a:r>
            <a:br>
              <a:rPr lang="en-US" altLang="en-US" dirty="0"/>
            </a:br>
            <a:r>
              <a:rPr lang="en-US" altLang="en-US" dirty="0" smtClean="0"/>
              <a:t>Advocacy and Communication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Keep accurate records and keep records in one place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Be prepared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Become familiar with the laws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Identify other team member’s roles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1F497D"/>
                </a:solidFill>
              </a:rPr>
              <a:t>Learn how the system works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</a:t>
            </a:r>
            <a:r>
              <a:rPr lang="en-US" altLang="en-US" dirty="0" smtClean="0"/>
              <a:t>Advocacy</a:t>
            </a:r>
            <a:r>
              <a:rPr lang="en-US" altLang="en-US" dirty="0"/>
              <a:t>?</a:t>
            </a:r>
            <a:endParaRPr lang="en-US" altLang="en-US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057400"/>
            <a:ext cx="6019800" cy="3429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A person </a:t>
            </a:r>
            <a:r>
              <a:rPr lang="ja-JP" altLang="en-US" dirty="0">
                <a:solidFill>
                  <a:schemeClr val="tx2"/>
                </a:solidFill>
              </a:rPr>
              <a:t>“</a:t>
            </a:r>
            <a:r>
              <a:rPr lang="en-US" altLang="ja-JP" b="1" i="1" dirty="0">
                <a:solidFill>
                  <a:schemeClr val="tx2"/>
                </a:solidFill>
              </a:rPr>
              <a:t>advocates</a:t>
            </a:r>
            <a:r>
              <a:rPr lang="ja-JP" altLang="en-US" dirty="0">
                <a:solidFill>
                  <a:schemeClr val="tx2"/>
                </a:solidFill>
              </a:rPr>
              <a:t>”</a:t>
            </a:r>
            <a:r>
              <a:rPr lang="en-US" altLang="ja-JP" dirty="0">
                <a:solidFill>
                  <a:schemeClr val="tx2"/>
                </a:solidFill>
              </a:rPr>
              <a:t> by pleading the cause of another, offering </a:t>
            </a:r>
            <a:r>
              <a:rPr lang="en-US" altLang="ja-JP" u="sng" dirty="0">
                <a:solidFill>
                  <a:schemeClr val="tx2"/>
                </a:solidFill>
              </a:rPr>
              <a:t>support</a:t>
            </a:r>
            <a:r>
              <a:rPr lang="en-US" altLang="ja-JP" dirty="0">
                <a:solidFill>
                  <a:schemeClr val="tx2"/>
                </a:solidFill>
              </a:rPr>
              <a:t>, making suggestions or </a:t>
            </a:r>
            <a:r>
              <a:rPr lang="en-US" altLang="ja-JP" dirty="0" smtClean="0">
                <a:solidFill>
                  <a:schemeClr val="tx2"/>
                </a:solidFill>
              </a:rPr>
              <a:t>recommendations.</a:t>
            </a:r>
            <a:endParaRPr lang="en-US" altLang="ja-JP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The </a:t>
            </a:r>
            <a:r>
              <a:rPr lang="ja-JP" altLang="en-US" dirty="0">
                <a:solidFill>
                  <a:schemeClr val="tx2"/>
                </a:solidFill>
              </a:rPr>
              <a:t>“</a:t>
            </a:r>
            <a:r>
              <a:rPr lang="en-US" altLang="ja-JP" b="1" i="1" dirty="0">
                <a:solidFill>
                  <a:schemeClr val="tx2"/>
                </a:solidFill>
              </a:rPr>
              <a:t>advocate</a:t>
            </a:r>
            <a:r>
              <a:rPr lang="ja-JP" altLang="en-US" dirty="0">
                <a:solidFill>
                  <a:schemeClr val="tx2"/>
                </a:solidFill>
              </a:rPr>
              <a:t>”</a:t>
            </a:r>
            <a:r>
              <a:rPr lang="en-US" altLang="ja-JP" dirty="0">
                <a:solidFill>
                  <a:schemeClr val="tx2"/>
                </a:solidFill>
              </a:rPr>
              <a:t> acts as a supporter and may be a family member, neighbor, another parent, a professional or, on occasion, a lawyer.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Helpful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1F497D"/>
                </a:solidFill>
              </a:rPr>
              <a:t>Say what you mean and mean what you say.</a:t>
            </a:r>
          </a:p>
          <a:p>
            <a:pPr>
              <a:buNone/>
            </a:pPr>
            <a:endParaRPr lang="en-US" altLang="en-US" dirty="0">
              <a:solidFill>
                <a:srgbClr val="1F497D"/>
              </a:solidFill>
            </a:endParaRPr>
          </a:p>
          <a:p>
            <a:r>
              <a:rPr lang="en-US" altLang="en-US" dirty="0">
                <a:solidFill>
                  <a:srgbClr val="1F497D"/>
                </a:solidFill>
              </a:rPr>
              <a:t>Be hard/strong on the issues, NOT on the people.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1F497D"/>
                </a:solidFill>
              </a:rPr>
              <a:t>Be mindful of </a:t>
            </a:r>
            <a:r>
              <a:rPr lang="en-US" altLang="en-US" dirty="0">
                <a:solidFill>
                  <a:srgbClr val="1F497D"/>
                </a:solidFill>
              </a:rPr>
              <a:t>b</a:t>
            </a:r>
            <a:r>
              <a:rPr lang="en-US" altLang="en-US" dirty="0" smtClean="0">
                <a:solidFill>
                  <a:srgbClr val="1F497D"/>
                </a:solidFill>
              </a:rPr>
              <a:t>ody language and </a:t>
            </a:r>
            <a:r>
              <a:rPr lang="en-US" altLang="en-US" dirty="0" err="1" smtClean="0">
                <a:solidFill>
                  <a:srgbClr val="1F497D"/>
                </a:solidFill>
              </a:rPr>
              <a:t>paraverbal</a:t>
            </a:r>
            <a:r>
              <a:rPr lang="en-US" altLang="en-US" dirty="0" smtClean="0">
                <a:solidFill>
                  <a:srgbClr val="1F497D"/>
                </a:solidFill>
              </a:rPr>
              <a:t> communication</a:t>
            </a:r>
            <a:endParaRPr lang="en-US" altLang="en-US" dirty="0">
              <a:solidFill>
                <a:srgbClr val="1F497D"/>
              </a:solidFill>
            </a:endParaRPr>
          </a:p>
          <a:p>
            <a:r>
              <a:rPr lang="en-US" altLang="en-US" dirty="0" smtClean="0">
                <a:solidFill>
                  <a:srgbClr val="1F497D"/>
                </a:solidFill>
              </a:rPr>
              <a:t>Polite, prompt, professional</a:t>
            </a:r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2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Advocating for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Avoid making promises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Gather as much information as possible but expect that there might be more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Yield to the parent’s wishes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Be mindful of your own agenda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Take the role of support person for the parent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688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Advocating for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F497D"/>
                </a:solidFill>
              </a:rPr>
              <a:t>Be </a:t>
            </a:r>
            <a:r>
              <a:rPr lang="en-US" dirty="0">
                <a:solidFill>
                  <a:srgbClr val="1F497D"/>
                </a:solidFill>
              </a:rPr>
              <a:t>aware of unintended consequences of speaking for a parent</a:t>
            </a:r>
          </a:p>
          <a:p>
            <a:r>
              <a:rPr lang="en-US" dirty="0">
                <a:solidFill>
                  <a:srgbClr val="1F497D"/>
                </a:solidFill>
              </a:rPr>
              <a:t>Identify other resources for the parent</a:t>
            </a:r>
          </a:p>
          <a:p>
            <a:r>
              <a:rPr lang="en-US" dirty="0">
                <a:solidFill>
                  <a:srgbClr val="1F497D"/>
                </a:solidFill>
              </a:rPr>
              <a:t>Promote self sufficiency </a:t>
            </a:r>
          </a:p>
          <a:p>
            <a:r>
              <a:rPr lang="en-US" dirty="0">
                <a:solidFill>
                  <a:srgbClr val="1F497D"/>
                </a:solidFill>
              </a:rPr>
              <a:t>Balance your own time and responsibilities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20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Expanding Your Knowledge	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1F497D"/>
                </a:solidFill>
              </a:rPr>
              <a:t>Experience</a:t>
            </a:r>
          </a:p>
          <a:p>
            <a:pPr eaLnBrk="1" hangingPunct="1"/>
            <a:endParaRPr lang="en-US" altLang="en-US" sz="1800" dirty="0" smtClean="0">
              <a:solidFill>
                <a:srgbClr val="1F497D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1F497D"/>
                </a:solidFill>
              </a:rPr>
              <a:t>Reading</a:t>
            </a:r>
          </a:p>
          <a:p>
            <a:pPr eaLnBrk="1" hangingPunct="1"/>
            <a:endParaRPr lang="en-US" altLang="en-US" sz="1800" dirty="0" smtClean="0">
              <a:solidFill>
                <a:srgbClr val="1F497D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1F497D"/>
                </a:solidFill>
              </a:rPr>
              <a:t>Attending Conferences</a:t>
            </a:r>
          </a:p>
          <a:p>
            <a:pPr eaLnBrk="1" hangingPunct="1"/>
            <a:endParaRPr lang="en-US" altLang="en-US" sz="1800" dirty="0" smtClean="0">
              <a:solidFill>
                <a:srgbClr val="1F497D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1F497D"/>
                </a:solidFill>
              </a:rPr>
              <a:t>Meetings: Local, State, Federal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F497D"/>
                </a:solidFill>
              </a:rPr>
              <a:t>Pennsylvania Bureau of Special Education</a:t>
            </a:r>
          </a:p>
          <a:p>
            <a:r>
              <a:rPr lang="en-US" dirty="0" err="1" smtClean="0">
                <a:solidFill>
                  <a:srgbClr val="1F497D"/>
                </a:solidFill>
              </a:rPr>
              <a:t>PaTTAN</a:t>
            </a:r>
            <a:endParaRPr lang="en-US" dirty="0" smtClean="0">
              <a:solidFill>
                <a:srgbClr val="1F497D"/>
              </a:solidFill>
            </a:endParaRPr>
          </a:p>
          <a:p>
            <a:r>
              <a:rPr lang="en-US" dirty="0" smtClean="0">
                <a:solidFill>
                  <a:srgbClr val="1F497D"/>
                </a:solidFill>
              </a:rPr>
              <a:t>Local school district or intermediate unit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Right to Education Task Force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Education Law Center of Pennsylvania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Pennsylvania Office of Dispute Resolution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09534" cy="388937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1F497D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1F497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1F497D"/>
                </a:solidFill>
              </a:rPr>
              <a:t>Empowering our customers to solve their most challenging problems that impact learning and quality of life</a:t>
            </a:r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6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What makes you an ideal advocate for your child?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65024" y="1749604"/>
            <a:ext cx="7874176" cy="39370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en-US" dirty="0" smtClean="0">
                <a:solidFill>
                  <a:schemeClr val="tx2"/>
                </a:solidFill>
              </a:rPr>
              <a:t>You know your child better than anyone else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en-US" dirty="0" smtClean="0">
                <a:solidFill>
                  <a:schemeClr val="tx2"/>
                </a:solidFill>
              </a:rPr>
              <a:t>You have the most invested in his/her future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altLang="en-US" dirty="0" smtClean="0">
                <a:solidFill>
                  <a:schemeClr val="tx2"/>
                </a:solidFill>
              </a:rPr>
              <a:t>You are a constant in his/her life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4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924800" cy="1249362"/>
          </a:xfrm>
        </p:spPr>
        <p:txBody>
          <a:bodyPr>
            <a:noAutofit/>
          </a:bodyPr>
          <a:lstStyle/>
          <a:p>
            <a:r>
              <a:rPr lang="en-US" altLang="en-US" sz="3400" dirty="0"/>
              <a:t>School + Home = Complete Picture of </a:t>
            </a:r>
            <a:r>
              <a:rPr lang="en-US" altLang="en-US" sz="3400" dirty="0" smtClean="0"/>
              <a:t>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143000" y="2819400"/>
            <a:ext cx="3805237" cy="25908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en-US" dirty="0">
                <a:solidFill>
                  <a:srgbClr val="1F497D"/>
                </a:solidFill>
              </a:rPr>
              <a:t>One without the other only offers ½ the needed information necessary to develop the whole picture of the </a:t>
            </a:r>
            <a:r>
              <a:rPr lang="en-US" altLang="en-US" dirty="0" smtClean="0">
                <a:solidFill>
                  <a:srgbClr val="1F497D"/>
                </a:solidFill>
              </a:rPr>
              <a:t>child’</a:t>
            </a:r>
            <a:r>
              <a:rPr lang="en-US" altLang="ja-JP" dirty="0" smtClean="0">
                <a:solidFill>
                  <a:srgbClr val="1F497D"/>
                </a:solidFill>
              </a:rPr>
              <a:t>s </a:t>
            </a:r>
            <a:r>
              <a:rPr lang="en-US" altLang="ja-JP" dirty="0">
                <a:solidFill>
                  <a:srgbClr val="1F497D"/>
                </a:solidFill>
              </a:rPr>
              <a:t>uniqueness and </a:t>
            </a:r>
            <a:r>
              <a:rPr lang="en-US" altLang="ja-JP" dirty="0" smtClean="0">
                <a:solidFill>
                  <a:srgbClr val="1F497D"/>
                </a:solidFill>
              </a:rPr>
              <a:t>needs</a:t>
            </a:r>
            <a:endParaRPr lang="en-US" altLang="en-US" dirty="0">
              <a:solidFill>
                <a:srgbClr val="1F497D"/>
              </a:solidFill>
            </a:endParaRPr>
          </a:p>
        </p:txBody>
      </p:sp>
      <p:pic>
        <p:nvPicPr>
          <p:cNvPr id="5" name="Picture 6" descr="C:\Program Files\Microsoft Office\Clipart\standard\stddir4\ph01726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3999" y="2743200"/>
            <a:ext cx="3582871" cy="237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2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Parents &amp; Professionals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3581400" cy="28194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chemeClr val="tx2"/>
                </a:solidFill>
              </a:rPr>
              <a:t>   Roles: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80000"/>
              <a:buFont typeface="Arial"/>
              <a:buChar char="•"/>
            </a:pPr>
            <a:r>
              <a:rPr lang="en-US" altLang="en-US" dirty="0" smtClean="0">
                <a:solidFill>
                  <a:schemeClr val="tx2"/>
                </a:solidFill>
              </a:rPr>
              <a:t>Communicate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80000"/>
              <a:buFont typeface="Arial"/>
              <a:buChar char="•"/>
            </a:pPr>
            <a:r>
              <a:rPr lang="en-US" altLang="en-US" dirty="0" smtClean="0">
                <a:solidFill>
                  <a:schemeClr val="tx2"/>
                </a:solidFill>
              </a:rPr>
              <a:t>Facilitate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80000"/>
              <a:buFont typeface="Arial"/>
              <a:buChar char="•"/>
            </a:pPr>
            <a:r>
              <a:rPr lang="en-US" altLang="en-US" dirty="0" smtClean="0">
                <a:solidFill>
                  <a:schemeClr val="tx2"/>
                </a:solidFill>
              </a:rPr>
              <a:t>Educate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80000"/>
              <a:buFont typeface="Arial"/>
              <a:buChar char="•"/>
            </a:pPr>
            <a:r>
              <a:rPr lang="en-US" altLang="en-US" dirty="0" smtClean="0">
                <a:solidFill>
                  <a:schemeClr val="tx2"/>
                </a:solidFill>
              </a:rPr>
              <a:t>Participate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2" name="Explosion 2 1"/>
          <p:cNvSpPr/>
          <p:nvPr/>
        </p:nvSpPr>
        <p:spPr>
          <a:xfrm rot="2163633">
            <a:off x="4581771" y="1723888"/>
            <a:ext cx="4320594" cy="4028589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15000" y="2819400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Partners in advocating for the child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TOGETHER</a:t>
            </a:r>
            <a:endParaRPr lang="en-US" dirty="0">
              <a:solidFill>
                <a:srgbClr val="1F497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Communication</a:t>
            </a:r>
            <a:endParaRPr lang="en-US" sz="6000" b="1" dirty="0">
              <a:solidFill>
                <a:schemeClr val="tx2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893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Purpose of Communication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6116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/>
              <a:t>	</a:t>
            </a:r>
            <a:r>
              <a:rPr lang="en-US" altLang="en-US" dirty="0" smtClean="0">
                <a:solidFill>
                  <a:srgbClr val="1F497D"/>
                </a:solidFill>
              </a:rPr>
              <a:t>	To</a:t>
            </a:r>
            <a:r>
              <a:rPr lang="en-US" altLang="en-US" b="1" dirty="0" smtClean="0">
                <a:solidFill>
                  <a:srgbClr val="1F497D"/>
                </a:solidFill>
              </a:rPr>
              <a:t> GIVE </a:t>
            </a:r>
            <a:r>
              <a:rPr lang="en-US" altLang="en-US" dirty="0" smtClean="0">
                <a:solidFill>
                  <a:srgbClr val="1F497D"/>
                </a:solidFill>
              </a:rPr>
              <a:t>and </a:t>
            </a:r>
            <a:r>
              <a:rPr lang="en-US" altLang="en-US" b="1" dirty="0" smtClean="0">
                <a:solidFill>
                  <a:srgbClr val="1F497D"/>
                </a:solidFill>
              </a:rPr>
              <a:t>RECEIVE</a:t>
            </a:r>
            <a:r>
              <a:rPr lang="en-US" altLang="en-US" dirty="0" smtClean="0">
                <a:solidFill>
                  <a:srgbClr val="1F497D"/>
                </a:solidFill>
              </a:rPr>
              <a:t> information</a:t>
            </a:r>
          </a:p>
          <a:p>
            <a:pPr marL="609600" indent="-609600" algn="ctr" eaLnBrk="1" hangingPunct="1">
              <a:lnSpc>
                <a:spcPct val="50000"/>
              </a:lnSpc>
              <a:buFont typeface="Wingdings" pitchFamily="2" charset="2"/>
              <a:buAutoNum type="arabicPeriod"/>
            </a:pPr>
            <a:endParaRPr lang="en-US" altLang="en-US" sz="1600" dirty="0" smtClean="0"/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en-US" altLang="en-US" i="1" u="sng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609534" cy="3889372"/>
          </a:xfrm>
        </p:spPr>
        <p:txBody>
          <a:bodyPr/>
          <a:lstStyle/>
          <a:p>
            <a:r>
              <a:rPr lang="en-US" altLang="en-US" dirty="0" smtClean="0">
                <a:solidFill>
                  <a:srgbClr val="1F497D"/>
                </a:solidFill>
              </a:rPr>
              <a:t>Speaking/Listening</a:t>
            </a:r>
            <a:endParaRPr lang="en-US" altLang="en-US" dirty="0">
              <a:solidFill>
                <a:srgbClr val="1F497D"/>
              </a:solidFill>
            </a:endParaRPr>
          </a:p>
          <a:p>
            <a:r>
              <a:rPr lang="en-US" altLang="en-US" dirty="0" err="1" smtClean="0">
                <a:solidFill>
                  <a:srgbClr val="1F497D"/>
                </a:solidFill>
              </a:rPr>
              <a:t>Paraverbal</a:t>
            </a:r>
            <a:r>
              <a:rPr lang="en-US" altLang="en-US" dirty="0" smtClean="0">
                <a:solidFill>
                  <a:srgbClr val="1F497D"/>
                </a:solidFill>
              </a:rPr>
              <a:t> Communication</a:t>
            </a:r>
          </a:p>
          <a:p>
            <a:r>
              <a:rPr lang="en-US" altLang="en-US" dirty="0" smtClean="0">
                <a:solidFill>
                  <a:srgbClr val="1F497D"/>
                </a:solidFill>
              </a:rPr>
              <a:t>Body Language</a:t>
            </a:r>
          </a:p>
          <a:p>
            <a:r>
              <a:rPr lang="en-US" altLang="en-US" dirty="0" smtClean="0">
                <a:solidFill>
                  <a:srgbClr val="1F497D"/>
                </a:solidFill>
              </a:rPr>
              <a:t>Written </a:t>
            </a:r>
            <a:r>
              <a:rPr lang="en-US" altLang="en-US" dirty="0">
                <a:solidFill>
                  <a:srgbClr val="1F497D"/>
                </a:solidFill>
              </a:rPr>
              <a:t>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5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Assertive Communicator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336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1F497D"/>
                </a:solidFill>
              </a:rPr>
              <a:t>Balanced communication: </a:t>
            </a:r>
          </a:p>
          <a:p>
            <a:pPr lvl="1"/>
            <a:r>
              <a:rPr lang="en-US" altLang="en-US" dirty="0" smtClean="0">
                <a:solidFill>
                  <a:srgbClr val="1F497D"/>
                </a:solidFill>
              </a:rPr>
              <a:t>“Give and take” of ideas and information.</a:t>
            </a:r>
            <a:endParaRPr lang="en-US" altLang="en-US" dirty="0">
              <a:solidFill>
                <a:srgbClr val="1F497D"/>
              </a:solidFill>
            </a:endParaRPr>
          </a:p>
          <a:p>
            <a:pPr lvl="1"/>
            <a:r>
              <a:rPr lang="en-US" altLang="en-US" dirty="0" smtClean="0">
                <a:solidFill>
                  <a:srgbClr val="1F497D"/>
                </a:solidFill>
              </a:rPr>
              <a:t>Equal time speaking and listening.</a:t>
            </a:r>
          </a:p>
          <a:p>
            <a:pPr lvl="1"/>
            <a:r>
              <a:rPr lang="en-US" altLang="en-US" dirty="0" smtClean="0">
                <a:solidFill>
                  <a:srgbClr val="1F497D"/>
                </a:solidFill>
              </a:rPr>
              <a:t>Focus on own needs as well as the needs of others.</a:t>
            </a:r>
          </a:p>
          <a:p>
            <a:pPr eaLnBrk="1" hangingPunct="1"/>
            <a:endParaRPr lang="en-US" altLang="en-US" sz="2800" dirty="0" smtClean="0">
              <a:solidFill>
                <a:srgbClr val="1F497D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rgbClr val="1F497D"/>
                </a:solidFill>
              </a:rPr>
              <a:t>An assertive communicator stays focused on the issues.  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theme/theme1.xml><?xml version="1.0" encoding="utf-8"?>
<a:theme xmlns:a="http://schemas.openxmlformats.org/drawingml/2006/main" name="LIU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LIU2013</Template>
  <TotalTime>716</TotalTime>
  <Words>621</Words>
  <Application>Microsoft Macintosh PowerPoint</Application>
  <PresentationFormat>On-screen Show (4:3)</PresentationFormat>
  <Paragraphs>130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LIU2013</vt:lpstr>
      <vt:lpstr>PowerPoint Presentation</vt:lpstr>
      <vt:lpstr>What is Advocacy?</vt:lpstr>
      <vt:lpstr>What makes you an ideal advocate for your child? </vt:lpstr>
      <vt:lpstr>School + Home = Complete Picture of Child</vt:lpstr>
      <vt:lpstr>Parents &amp; Professionals</vt:lpstr>
      <vt:lpstr>PowerPoint Presentation</vt:lpstr>
      <vt:lpstr>Purpose of Communication</vt:lpstr>
      <vt:lpstr>Forms of Communication</vt:lpstr>
      <vt:lpstr>Assertive Communicator</vt:lpstr>
      <vt:lpstr>Communication Pitfalls</vt:lpstr>
      <vt:lpstr>Passive Communicator</vt:lpstr>
      <vt:lpstr>Aggressive Communicator</vt:lpstr>
      <vt:lpstr>PowerPoint Presentation</vt:lpstr>
      <vt:lpstr>Negotiating</vt:lpstr>
      <vt:lpstr>Negotiation Methodology</vt:lpstr>
      <vt:lpstr>Conflict Resolution The Problem Solving Process</vt:lpstr>
      <vt:lpstr>Conflict Resolution The Problem Solving Process (continued)</vt:lpstr>
      <vt:lpstr>Strategies for  Advocacy and Communication</vt:lpstr>
      <vt:lpstr>Strategies for  Advocacy and Communication</vt:lpstr>
      <vt:lpstr>Helpful Reminders</vt:lpstr>
      <vt:lpstr>Advocating for Others</vt:lpstr>
      <vt:lpstr>Advocating for Others</vt:lpstr>
      <vt:lpstr>Expanding Your Knowledge </vt:lpstr>
      <vt:lpstr>Resources </vt:lpstr>
      <vt:lpstr>Our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advocacy?</dc:title>
  <dc:creator>JDuttenhoffer</dc:creator>
  <cp:lastModifiedBy>ROBIN HAMME</cp:lastModifiedBy>
  <cp:revision>120</cp:revision>
  <cp:lastPrinted>1601-01-01T00:00:00Z</cp:lastPrinted>
  <dcterms:created xsi:type="dcterms:W3CDTF">2008-10-29T15:09:06Z</dcterms:created>
  <dcterms:modified xsi:type="dcterms:W3CDTF">2015-01-07T13:36:53Z</dcterms:modified>
</cp:coreProperties>
</file>