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57" r:id="rId6"/>
    <p:sldId id="265" r:id="rId7"/>
    <p:sldId id="261" r:id="rId8"/>
    <p:sldId id="262" r:id="rId9"/>
    <p:sldId id="258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F201EF-44BE-41BB-945D-9A630F4A51F1}" v="8" dt="2023-09-12T15:28:56.318"/>
  </p1510:revLst>
</p1510:revInfo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89" autoAdjust="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9/13/2023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Meet Mrs. Bartness!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Your School Counselor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ECE is awesome!</a:t>
            </a:r>
            <a:endParaRPr lang="ru-RU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/>
        </p:blipFill>
        <p:spPr>
          <a:xfrm rot="280128">
            <a:off x="989118" y="1115082"/>
            <a:ext cx="4252601" cy="5314602"/>
          </a:xfr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4890">
            <a:off x="373281" y="914113"/>
            <a:ext cx="4304098" cy="1047541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What does a School Counselor do?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3314240" y="915120"/>
            <a:ext cx="8877760" cy="5820977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436509" y="615748"/>
            <a:ext cx="4391191" cy="1325563"/>
          </a:xfrm>
        </p:spPr>
        <p:txBody>
          <a:bodyPr anchor="t">
            <a:normAutofit/>
          </a:bodyPr>
          <a:lstStyle/>
          <a:p>
            <a:r>
              <a:rPr lang="en-US" sz="3600" dirty="0"/>
              <a:t>How to See Me!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98226" y="1717973"/>
            <a:ext cx="7786645" cy="4227851"/>
          </a:xfrm>
        </p:spPr>
        <p:txBody>
          <a:bodyPr>
            <a:normAutofit fontScale="62500" lnSpcReduction="20000"/>
          </a:bodyPr>
          <a:lstStyle/>
          <a:p>
            <a:pPr marL="857250" indent="-85725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/>
                </a:solidFill>
              </a:rPr>
              <a:t>Ask your teacher</a:t>
            </a:r>
          </a:p>
          <a:p>
            <a:pPr marL="857250" indent="-85725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/>
                </a:solidFill>
              </a:rPr>
              <a:t>Tell me before school</a:t>
            </a:r>
          </a:p>
          <a:p>
            <a:pPr marL="857250" indent="-85725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/>
                </a:solidFill>
              </a:rPr>
              <a:t>Tell me in the lunchroom</a:t>
            </a:r>
          </a:p>
          <a:p>
            <a:pPr marL="857250" indent="-85725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/>
                </a:solidFill>
              </a:rPr>
              <a:t>Tell me at recess</a:t>
            </a:r>
          </a:p>
          <a:p>
            <a:pPr marL="857250" indent="-85725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/>
                </a:solidFill>
              </a:rPr>
              <a:t>Sign up in my office for </a:t>
            </a:r>
          </a:p>
          <a:p>
            <a:pPr algn="l">
              <a:lnSpc>
                <a:spcPct val="120000"/>
              </a:lnSpc>
            </a:pPr>
            <a:r>
              <a:rPr lang="en-US" b="1" dirty="0">
                <a:solidFill>
                  <a:schemeClr val="accent2"/>
                </a:solidFill>
              </a:rPr>
              <a:t>       1</a:t>
            </a:r>
            <a:r>
              <a:rPr lang="en-US" b="1" baseline="30000" dirty="0">
                <a:solidFill>
                  <a:schemeClr val="accent2"/>
                </a:solidFill>
              </a:rPr>
              <a:t>st</a:t>
            </a:r>
            <a:r>
              <a:rPr lang="en-US" b="1" dirty="0">
                <a:solidFill>
                  <a:schemeClr val="accent2"/>
                </a:solidFill>
              </a:rPr>
              <a:t> recess (on a clipboard)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31687" y="899856"/>
            <a:ext cx="3960711" cy="1061509"/>
          </a:xfrm>
        </p:spPr>
        <p:txBody>
          <a:bodyPr/>
          <a:lstStyle/>
          <a:p>
            <a:r>
              <a:rPr lang="en-US" dirty="0"/>
              <a:t>Asking for help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3314576"/>
            <a:ext cx="3328024" cy="1700784"/>
          </a:xfrm>
        </p:spPr>
        <p:txBody>
          <a:bodyPr tIns="180000" bIns="108000">
            <a:normAutofit/>
          </a:bodyPr>
          <a:lstStyle/>
          <a:p>
            <a:r>
              <a:rPr lang="en-US" dirty="0"/>
              <a:t>It’s OK to ask for help, we all need support sometimes and we all make mistakes.  We are here to help each other learn and grow. </a:t>
            </a:r>
          </a:p>
        </p:txBody>
      </p:sp>
      <p:graphicFrame>
        <p:nvGraphicFramePr>
          <p:cNvPr id="7" name="Table Placeholder 6" descr="table">
            <a:extLst>
              <a:ext uri="{FF2B5EF4-FFF2-40B4-BE49-F238E27FC236}">
                <a16:creationId xmlns:a16="http://schemas.microsoft.com/office/drawing/2014/main" id="{D83D9E27-1AC3-4FB1-9CE1-A4C5BB26FFF8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905750203"/>
              </p:ext>
            </p:extLst>
          </p:nvPr>
        </p:nvGraphicFramePr>
        <p:xfrm>
          <a:off x="5159375" y="1161524"/>
          <a:ext cx="6122105" cy="3853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401">
                  <a:extLst>
                    <a:ext uri="{9D8B030D-6E8A-4147-A177-3AD203B41FA5}">
                      <a16:colId xmlns:a16="http://schemas.microsoft.com/office/drawing/2014/main" val="1078058074"/>
                    </a:ext>
                  </a:extLst>
                </a:gridCol>
                <a:gridCol w="1376568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  <a:gridCol w="1376568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  <a:gridCol w="1376568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642306">
                <a:tc>
                  <a:txBody>
                    <a:bodyPr/>
                    <a:lstStyle/>
                    <a:p>
                      <a:endParaRPr lang="ru-RU" sz="1200" b="1" dirty="0">
                        <a:latin typeface="+mj-lt"/>
                      </a:endParaRPr>
                    </a:p>
                  </a:txBody>
                  <a:tcPr marL="92013" marR="9201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4"/>
                          </a:solidFill>
                          <a:latin typeface="+mj-lt"/>
                        </a:rPr>
                        <a:t>Ask for help</a:t>
                      </a:r>
                      <a:endParaRPr lang="ru-RU" sz="1600" b="1" dirty="0">
                        <a:solidFill>
                          <a:schemeClr val="accent4"/>
                        </a:solidFill>
                        <a:latin typeface="+mj-lt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4"/>
                          </a:solidFill>
                          <a:latin typeface="+mj-lt"/>
                        </a:rPr>
                        <a:t>Solve it yourself</a:t>
                      </a:r>
                      <a:endParaRPr lang="ru-RU" sz="1600" b="1" dirty="0">
                        <a:solidFill>
                          <a:schemeClr val="accent4"/>
                        </a:solidFill>
                        <a:latin typeface="+mj-lt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4"/>
                          </a:solidFill>
                          <a:latin typeface="+mj-lt"/>
                        </a:rPr>
                        <a:t>Ignore/try again</a:t>
                      </a:r>
                      <a:endParaRPr lang="ru-RU" sz="1600" b="1" dirty="0">
                        <a:solidFill>
                          <a:schemeClr val="accent4"/>
                        </a:solidFill>
                        <a:latin typeface="+mj-lt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420211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i="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Emergency/crisis</a:t>
                      </a:r>
                      <a:endParaRPr lang="ru-RU" sz="1600" b="1" i="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i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i="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Big problem</a:t>
                      </a:r>
                      <a:endParaRPr lang="ru-RU" sz="1600" b="1" i="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i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921562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i="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Medium problem</a:t>
                      </a:r>
                      <a:endParaRPr lang="ru-RU" sz="1600" b="1" i="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i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i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525708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i="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Little problem</a:t>
                      </a:r>
                      <a:endParaRPr lang="ru-RU" sz="1600" b="1" i="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i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i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i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068911"/>
                  </a:ext>
                </a:extLst>
              </a:tr>
              <a:tr h="6423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i="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Glitch</a:t>
                      </a:r>
                      <a:endParaRPr lang="ru-RU" sz="1600" b="1" i="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i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i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i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ru-RU" sz="3200" b="1" i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6344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491801" y="769966"/>
            <a:ext cx="4322371" cy="1091949"/>
          </a:xfrm>
        </p:spPr>
        <p:txBody>
          <a:bodyPr>
            <a:normAutofit fontScale="90000"/>
          </a:bodyPr>
          <a:lstStyle/>
          <a:p>
            <a:r>
              <a:rPr lang="en-US" dirty="0"/>
              <a:t>Confidentiality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309" y="2360023"/>
            <a:ext cx="2917370" cy="3950926"/>
          </a:xfrm>
        </p:spPr>
        <p:txBody>
          <a:bodyPr>
            <a:normAutofit/>
          </a:bodyPr>
          <a:lstStyle/>
          <a:p>
            <a:r>
              <a:rPr lang="en-US" dirty="0"/>
              <a:t>What you tell me is confidential (private) unless you or someone else is in a harmful situation.  Then, I want to make sure you get help.  </a:t>
            </a:r>
          </a:p>
          <a:p>
            <a:r>
              <a:rPr lang="en-US" dirty="0"/>
              <a:t>I also ask you if you’d like me to talk to your family or your teacher about the situation you are struggling with.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>
          <a:blip r:embed="rId2"/>
          <a:srcRect/>
          <a:stretch/>
        </p:blipFill>
        <p:spPr>
          <a:xfrm>
            <a:off x="3970116" y="1399333"/>
            <a:ext cx="8228876" cy="26203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55586" y="1012982"/>
            <a:ext cx="3933620" cy="734415"/>
          </a:xfrm>
        </p:spPr>
        <p:txBody>
          <a:bodyPr/>
          <a:lstStyle/>
          <a:p>
            <a:r>
              <a:rPr lang="en-US" dirty="0"/>
              <a:t>Trusted Adults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Someone you feel comfortable talking to!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89" y="3392621"/>
            <a:ext cx="3989433" cy="2834008"/>
          </a:xfrm>
        </p:spPr>
        <p:txBody>
          <a:bodyPr>
            <a:normAutofit/>
          </a:bodyPr>
          <a:lstStyle/>
          <a:p>
            <a:r>
              <a:rPr lang="en-US" sz="2400" b="1" dirty="0"/>
              <a:t>They listen to you</a:t>
            </a:r>
          </a:p>
          <a:p>
            <a:r>
              <a:rPr lang="en-US" sz="2400" b="1" dirty="0"/>
              <a:t>They support and care about you</a:t>
            </a:r>
          </a:p>
          <a:p>
            <a:r>
              <a:rPr lang="en-US" sz="2400" b="1" dirty="0"/>
              <a:t>They will try to help you</a:t>
            </a:r>
          </a:p>
          <a:p>
            <a:r>
              <a:rPr lang="en-US" sz="2400" b="1" dirty="0"/>
              <a:t>It’s great to have </a:t>
            </a:r>
            <a:r>
              <a:rPr lang="en-US" sz="2400" b="1" u="sng" dirty="0"/>
              <a:t>more than one</a:t>
            </a:r>
            <a:r>
              <a:rPr lang="en-US" sz="2400" b="1" dirty="0"/>
              <a:t> trusted adult to help you when needed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 rot="720000">
            <a:off x="6470597" y="870827"/>
            <a:ext cx="4460218" cy="41463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84C6C67D-D8BB-A391-9C52-24710F1FA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7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60000">
            <a:off x="7354844" y="895259"/>
            <a:ext cx="4735459" cy="1012583"/>
          </a:xfrm>
        </p:spPr>
        <p:txBody>
          <a:bodyPr anchor="ctr">
            <a:normAutofit/>
          </a:bodyPr>
          <a:lstStyle/>
          <a:p>
            <a:r>
              <a:rPr lang="en-US" dirty="0"/>
              <a:t>We All Belong!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1321336">
            <a:off x="6837975" y="2860595"/>
            <a:ext cx="4626989" cy="2831854"/>
          </a:xfrm>
        </p:spPr>
        <p:txBody>
          <a:bodyPr anchor="ctr">
            <a:noAutofit/>
          </a:bodyPr>
          <a:lstStyle/>
          <a:p>
            <a:pPr algn="ctr"/>
            <a:r>
              <a:rPr lang="en-US" sz="4800" i="1" dirty="0"/>
              <a:t>And…</a:t>
            </a:r>
          </a:p>
          <a:p>
            <a:pPr algn="ctr"/>
            <a:r>
              <a:rPr lang="en-US" sz="4800" i="1" dirty="0"/>
              <a:t>Remember </a:t>
            </a:r>
          </a:p>
          <a:p>
            <a:pPr algn="ctr"/>
            <a:r>
              <a:rPr lang="en-US" sz="4800" i="1" dirty="0"/>
              <a:t>The Big 3!</a:t>
            </a:r>
            <a:endParaRPr lang="ru-RU" sz="4800" i="1" dirty="0"/>
          </a:p>
        </p:txBody>
      </p:sp>
      <p:pic>
        <p:nvPicPr>
          <p:cNvPr id="7" name="Picture Placeholder 6" descr="A bulletin board with pictures of hands&#10;&#10;Description automatically generated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1874" r="21214" b="1"/>
          <a:stretch/>
        </p:blipFill>
        <p:spPr>
          <a:xfrm rot="21600000">
            <a:off x="-694" y="10"/>
            <a:ext cx="6065966" cy="5355815"/>
          </a:xfrm>
          <a:noFill/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win32_fixed.potx" id="{E785A672-7C90-4494-8194-CA0AD3121E17}" vid="{FDBCB3E4-366A-4650-A7CF-CC6B13FF34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ADAB854833724192CEF52C9C71EE5F" ma:contentTypeVersion="15" ma:contentTypeDescription="Create a new document." ma:contentTypeScope="" ma:versionID="edeb6fad55788389ae55d67422c244f1">
  <xsd:schema xmlns:xsd="http://www.w3.org/2001/XMLSchema" xmlns:xs="http://www.w3.org/2001/XMLSchema" xmlns:p="http://schemas.microsoft.com/office/2006/metadata/properties" xmlns:ns3="992d7e89-55be-4b5d-977c-2767636dbbcd" xmlns:ns4="316744c2-754c-425f-b8b3-9db49e410dc1" targetNamespace="http://schemas.microsoft.com/office/2006/metadata/properties" ma:root="true" ma:fieldsID="29c9fea219fcee2a7088cf2375b6f1df" ns3:_="" ns4:_="">
    <xsd:import namespace="992d7e89-55be-4b5d-977c-2767636dbbcd"/>
    <xsd:import namespace="316744c2-754c-425f-b8b3-9db49e410dc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2d7e89-55be-4b5d-977c-2767636dbb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744c2-754c-425f-b8b3-9db49e410dc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92d7e89-55be-4b5d-977c-2767636dbbcd" xsi:nil="true"/>
  </documentManagement>
</p:properties>
</file>

<file path=customXml/itemProps1.xml><?xml version="1.0" encoding="utf-8"?>
<ds:datastoreItem xmlns:ds="http://schemas.openxmlformats.org/officeDocument/2006/customXml" ds:itemID="{538EA4DB-D960-4209-B219-156A6AC4A7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2d7e89-55be-4b5d-977c-2767636dbbcd"/>
    <ds:schemaRef ds:uri="316744c2-754c-425f-b8b3-9db49e410d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1C6BBE-E040-45B6-B478-244D8D6AA1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4223E0-80BC-4A6D-A4B5-1368A8C619E5}">
  <ds:schemaRefs>
    <ds:schemaRef ds:uri="http://schemas.microsoft.com/office/2006/metadata/properties"/>
    <ds:schemaRef ds:uri="http://schemas.microsoft.com/office/infopath/2007/PartnerControls"/>
    <ds:schemaRef ds:uri="992d7e89-55be-4b5d-977c-2767636dbbc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</Words>
  <Application>Microsoft Office PowerPoint</Application>
  <PresentationFormat>Widescreen</PresentationFormat>
  <Paragraphs>50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Comic Sans MS</vt:lpstr>
      <vt:lpstr>Franklin Gothic Book</vt:lpstr>
      <vt:lpstr>Wingdings</vt:lpstr>
      <vt:lpstr>Office Theme</vt:lpstr>
      <vt:lpstr>Meet Mrs. Bartness!</vt:lpstr>
      <vt:lpstr>What does a School Counselor do?</vt:lpstr>
      <vt:lpstr>How to See Me!</vt:lpstr>
      <vt:lpstr>Asking for help</vt:lpstr>
      <vt:lpstr>Confidentiality</vt:lpstr>
      <vt:lpstr>Trusted Adults</vt:lpstr>
      <vt:lpstr>We All Belong!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2023-09-12T15:25:00Z</dcterms:created>
  <dcterms:modified xsi:type="dcterms:W3CDTF">2023-09-13T21:43:58Z</dcterms:modified>
</cp:coreProperties>
</file>