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7" r:id="rId4"/>
    <p:sldId id="280" r:id="rId5"/>
    <p:sldId id="266" r:id="rId6"/>
    <p:sldId id="265" r:id="rId7"/>
    <p:sldId id="264" r:id="rId8"/>
    <p:sldId id="263" r:id="rId9"/>
    <p:sldId id="262" r:id="rId10"/>
    <p:sldId id="261" r:id="rId11"/>
    <p:sldId id="260" r:id="rId12"/>
    <p:sldId id="259" r:id="rId13"/>
    <p:sldId id="268" r:id="rId14"/>
    <p:sldId id="269" r:id="rId15"/>
    <p:sldId id="270" r:id="rId16"/>
    <p:sldId id="271" r:id="rId17"/>
    <p:sldId id="272" r:id="rId18"/>
    <p:sldId id="277" r:id="rId19"/>
    <p:sldId id="273" r:id="rId20"/>
    <p:sldId id="274" r:id="rId21"/>
    <p:sldId id="276" r:id="rId22"/>
    <p:sldId id="275" r:id="rId23"/>
    <p:sldId id="278" r:id="rId24"/>
    <p:sldId id="27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4DA708-B88F-4801-BCB5-AFD506E78A64}" v="5" dt="2024-06-12T13:27:38.718"/>
    <p1510:client id="{CE37A303-A4A4-3041-14BC-09F7F439F3E6}" v="347" dt="2024-06-11T20:28:22.4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3" d="100"/>
          <a:sy n="83" d="100"/>
        </p:scale>
        <p:origin x="60" y="6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pikes, Johnw" userId="f63f7804-1926-41fa-b39a-ae5789631f32" providerId="ADAL" clId="{A54DA708-B88F-4801-BCB5-AFD506E78A64}"/>
    <pc:docChg chg="undo custSel modSld sldOrd">
      <pc:chgData name="Spikes, Johnw" userId="f63f7804-1926-41fa-b39a-ae5789631f32" providerId="ADAL" clId="{A54DA708-B88F-4801-BCB5-AFD506E78A64}" dt="2024-06-12T20:09:57.613" v="54" actId="20577"/>
      <pc:docMkLst>
        <pc:docMk/>
      </pc:docMkLst>
      <pc:sldChg chg="modSp mod">
        <pc:chgData name="Spikes, Johnw" userId="f63f7804-1926-41fa-b39a-ae5789631f32" providerId="ADAL" clId="{A54DA708-B88F-4801-BCB5-AFD506E78A64}" dt="2024-06-12T13:23:54.549" v="0" actId="14100"/>
        <pc:sldMkLst>
          <pc:docMk/>
          <pc:sldMk cId="4119732938" sldId="267"/>
        </pc:sldMkLst>
        <pc:spChg chg="mod">
          <ac:chgData name="Spikes, Johnw" userId="f63f7804-1926-41fa-b39a-ae5789631f32" providerId="ADAL" clId="{A54DA708-B88F-4801-BCB5-AFD506E78A64}" dt="2024-06-12T13:23:54.549" v="0" actId="14100"/>
          <ac:spMkLst>
            <pc:docMk/>
            <pc:sldMk cId="4119732938" sldId="267"/>
            <ac:spMk id="5" creationId="{A60FD8D7-6CD3-359B-A6EF-3377A2F46E9B}"/>
          </ac:spMkLst>
        </pc:spChg>
      </pc:sldChg>
      <pc:sldChg chg="addSp delSp modSp mod ord">
        <pc:chgData name="Spikes, Johnw" userId="f63f7804-1926-41fa-b39a-ae5789631f32" providerId="ADAL" clId="{A54DA708-B88F-4801-BCB5-AFD506E78A64}" dt="2024-06-12T20:09:57.613" v="54" actId="20577"/>
        <pc:sldMkLst>
          <pc:docMk/>
          <pc:sldMk cId="1358208106" sldId="280"/>
        </pc:sldMkLst>
        <pc:spChg chg="add del mod">
          <ac:chgData name="Spikes, Johnw" userId="f63f7804-1926-41fa-b39a-ae5789631f32" providerId="ADAL" clId="{A54DA708-B88F-4801-BCB5-AFD506E78A64}" dt="2024-06-12T13:29:17.865" v="29"/>
          <ac:spMkLst>
            <pc:docMk/>
            <pc:sldMk cId="1358208106" sldId="280"/>
            <ac:spMk id="3" creationId="{1315E7D1-45ED-A12F-2A9D-E5C3297D245C}"/>
          </ac:spMkLst>
        </pc:spChg>
        <pc:spChg chg="add mod">
          <ac:chgData name="Spikes, Johnw" userId="f63f7804-1926-41fa-b39a-ae5789631f32" providerId="ADAL" clId="{A54DA708-B88F-4801-BCB5-AFD506E78A64}" dt="2024-06-12T13:26:09.681" v="6" actId="255"/>
          <ac:spMkLst>
            <pc:docMk/>
            <pc:sldMk cId="1358208106" sldId="280"/>
            <ac:spMk id="5" creationId="{25BB0E10-7C87-6C0A-5E16-9CB7D81EAADC}"/>
          </ac:spMkLst>
        </pc:spChg>
        <pc:spChg chg="add mod">
          <ac:chgData name="Spikes, Johnw" userId="f63f7804-1926-41fa-b39a-ae5789631f32" providerId="ADAL" clId="{A54DA708-B88F-4801-BCB5-AFD506E78A64}" dt="2024-06-12T13:27:27.328" v="18" actId="767"/>
          <ac:spMkLst>
            <pc:docMk/>
            <pc:sldMk cId="1358208106" sldId="280"/>
            <ac:spMk id="6" creationId="{F82A1383-00C7-E89B-2006-F56B29BC9EA7}"/>
          </ac:spMkLst>
        </pc:spChg>
        <pc:spChg chg="add mod">
          <ac:chgData name="Spikes, Johnw" userId="f63f7804-1926-41fa-b39a-ae5789631f32" providerId="ADAL" clId="{A54DA708-B88F-4801-BCB5-AFD506E78A64}" dt="2024-06-12T20:09:57.613" v="54" actId="20577"/>
          <ac:spMkLst>
            <pc:docMk/>
            <pc:sldMk cId="1358208106" sldId="280"/>
            <ac:spMk id="7" creationId="{F817723A-33DA-4AA5-BAEB-71E01AA8995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6/12/2024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6/12/2024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6/12/2024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6/12/2024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6/12/2024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federal.programs@cpsb.org"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federal.programs@cpsb.org"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descr="A logo on a blue background&#10;&#10;Description automatically generated">
            <a:extLst>
              <a:ext uri="{FF2B5EF4-FFF2-40B4-BE49-F238E27FC236}">
                <a16:creationId xmlns:a16="http://schemas.microsoft.com/office/drawing/2014/main" id="{415A1372-89B2-F5AD-4FBD-DECBFA454D07}"/>
              </a:ext>
            </a:extLst>
          </p:cNvPr>
          <p:cNvPicPr>
            <a:picLocks noChangeAspect="1"/>
          </p:cNvPicPr>
          <p:nvPr/>
        </p:nvPicPr>
        <p:blipFill>
          <a:blip r:embed="rId2"/>
          <a:stretch>
            <a:fillRect/>
          </a:stretch>
        </p:blipFill>
        <p:spPr>
          <a:xfrm>
            <a:off x="-107757" y="6263"/>
            <a:ext cx="12345937" cy="6868566"/>
          </a:xfrm>
          <a:prstGeom prst="rect">
            <a:avLst/>
          </a:prstGeom>
        </p:spPr>
      </p:pic>
      <p:sp>
        <p:nvSpPr>
          <p:cNvPr id="5" name="TextBox 4">
            <a:extLst>
              <a:ext uri="{FF2B5EF4-FFF2-40B4-BE49-F238E27FC236}">
                <a16:creationId xmlns:a16="http://schemas.microsoft.com/office/drawing/2014/main" id="{C441F357-5CF8-296E-B3DB-95B9E3A114A1}"/>
              </a:ext>
            </a:extLst>
          </p:cNvPr>
          <p:cNvSpPr txBox="1"/>
          <p:nvPr/>
        </p:nvSpPr>
        <p:spPr>
          <a:xfrm>
            <a:off x="1524553" y="1129452"/>
            <a:ext cx="9040869"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3600" dirty="0"/>
              <a:t>Federal Programs  -- Title I Inservice </a:t>
            </a:r>
            <a:endParaRPr lang="en-US"/>
          </a:p>
        </p:txBody>
      </p:sp>
      <p:sp>
        <p:nvSpPr>
          <p:cNvPr id="6" name="TextBox 5">
            <a:extLst>
              <a:ext uri="{FF2B5EF4-FFF2-40B4-BE49-F238E27FC236}">
                <a16:creationId xmlns:a16="http://schemas.microsoft.com/office/drawing/2014/main" id="{39D7E16C-5E5C-EB83-3325-EBAAB4E112C5}"/>
              </a:ext>
            </a:extLst>
          </p:cNvPr>
          <p:cNvSpPr txBox="1"/>
          <p:nvPr/>
        </p:nvSpPr>
        <p:spPr>
          <a:xfrm>
            <a:off x="1641231" y="1934307"/>
            <a:ext cx="907073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3600" dirty="0"/>
              <a:t>2024 -- 2025</a:t>
            </a:r>
            <a:endParaRPr lang="en-US"/>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0AAD0-BE35-0902-D530-4A80E7C99A59}"/>
              </a:ext>
            </a:extLst>
          </p:cNvPr>
          <p:cNvSpPr>
            <a:spLocks noGrp="1"/>
          </p:cNvSpPr>
          <p:nvPr>
            <p:ph type="title"/>
          </p:nvPr>
        </p:nvSpPr>
        <p:spPr/>
        <p:txBody>
          <a:bodyPr/>
          <a:lstStyle/>
          <a:p>
            <a:endParaRPr lang="en-US"/>
          </a:p>
        </p:txBody>
      </p:sp>
      <p:pic>
        <p:nvPicPr>
          <p:cNvPr id="4" name="Content Placeholder 3" descr="A blue and white background&#10;&#10;Description automatically generated">
            <a:extLst>
              <a:ext uri="{FF2B5EF4-FFF2-40B4-BE49-F238E27FC236}">
                <a16:creationId xmlns:a16="http://schemas.microsoft.com/office/drawing/2014/main" id="{70B84944-AA35-1B68-8F7E-2C7687224067}"/>
              </a:ext>
            </a:extLst>
          </p:cNvPr>
          <p:cNvPicPr>
            <a:picLocks noGrp="1" noChangeAspect="1"/>
          </p:cNvPicPr>
          <p:nvPr>
            <p:ph idx="1"/>
          </p:nvPr>
        </p:nvPicPr>
        <p:blipFill>
          <a:blip r:embed="rId2"/>
          <a:stretch>
            <a:fillRect/>
          </a:stretch>
        </p:blipFill>
        <p:spPr>
          <a:xfrm>
            <a:off x="-46182" y="2417"/>
            <a:ext cx="12653817" cy="7135693"/>
          </a:xfrm>
        </p:spPr>
      </p:pic>
      <p:sp>
        <p:nvSpPr>
          <p:cNvPr id="3" name="TextBox 2">
            <a:extLst>
              <a:ext uri="{FF2B5EF4-FFF2-40B4-BE49-F238E27FC236}">
                <a16:creationId xmlns:a16="http://schemas.microsoft.com/office/drawing/2014/main" id="{08AF22C3-EC61-7261-9379-2D34BCA3D9D1}"/>
              </a:ext>
            </a:extLst>
          </p:cNvPr>
          <p:cNvSpPr txBox="1"/>
          <p:nvPr/>
        </p:nvSpPr>
        <p:spPr>
          <a:xfrm>
            <a:off x="842513" y="368060"/>
            <a:ext cx="5963728" cy="6617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700">
                <a:solidFill>
                  <a:srgbClr val="333333"/>
                </a:solidFill>
                <a:highlight>
                  <a:srgbClr val="FFFF00"/>
                </a:highlight>
                <a:latin typeface="Calibri"/>
              </a:rPr>
              <a:t>Professional Development</a:t>
            </a:r>
            <a:endParaRPr lang="en-US"/>
          </a:p>
        </p:txBody>
      </p:sp>
      <p:sp>
        <p:nvSpPr>
          <p:cNvPr id="5" name="TextBox 4">
            <a:extLst>
              <a:ext uri="{FF2B5EF4-FFF2-40B4-BE49-F238E27FC236}">
                <a16:creationId xmlns:a16="http://schemas.microsoft.com/office/drawing/2014/main" id="{0EF416FA-A917-0EDC-D6FA-DE106AF41BB5}"/>
              </a:ext>
            </a:extLst>
          </p:cNvPr>
          <p:cNvSpPr txBox="1"/>
          <p:nvPr/>
        </p:nvSpPr>
        <p:spPr>
          <a:xfrm>
            <a:off x="864576" y="2007576"/>
            <a:ext cx="10477500" cy="467871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608965" indent="-456565">
              <a:lnSpc>
                <a:spcPct val="90000"/>
              </a:lnSpc>
              <a:spcBef>
                <a:spcPts val="1000"/>
              </a:spcBef>
              <a:buFont typeface="Arial"/>
              <a:buChar char="•"/>
            </a:pPr>
            <a:r>
              <a:rPr lang="en-US" sz="2400" dirty="0">
                <a:solidFill>
                  <a:srgbClr val="212121"/>
                </a:solidFill>
                <a:latin typeface="Calibri"/>
                <a:ea typeface="Calibri"/>
                <a:cs typeface="Calibri"/>
              </a:rPr>
              <a:t>Professional Development </a:t>
            </a:r>
          </a:p>
          <a:p>
            <a:pPr marL="1218565" lvl="1" indent="-456565">
              <a:lnSpc>
                <a:spcPct val="90000"/>
              </a:lnSpc>
              <a:spcBef>
                <a:spcPts val="500"/>
              </a:spcBef>
              <a:buFont typeface="Arial"/>
              <a:buChar char="•"/>
            </a:pPr>
            <a:r>
              <a:rPr lang="en-US" sz="2400" dirty="0">
                <a:solidFill>
                  <a:srgbClr val="212121"/>
                </a:solidFill>
                <a:latin typeface="Calibri"/>
                <a:ea typeface="Calibri"/>
                <a:cs typeface="Calibri"/>
              </a:rPr>
              <a:t>The school will devote sufficient resources to effectively carry out PD activities.</a:t>
            </a:r>
          </a:p>
          <a:p>
            <a:pPr marL="1218565" lvl="1" indent="-456565">
              <a:lnSpc>
                <a:spcPct val="90000"/>
              </a:lnSpc>
              <a:spcBef>
                <a:spcPts val="500"/>
              </a:spcBef>
              <a:buFont typeface="Arial"/>
              <a:buChar char="•"/>
            </a:pPr>
            <a:r>
              <a:rPr lang="en-US" sz="2400" dirty="0">
                <a:solidFill>
                  <a:srgbClr val="212121"/>
                </a:solidFill>
                <a:latin typeface="Calibri"/>
                <a:ea typeface="Calibri"/>
                <a:cs typeface="Calibri"/>
              </a:rPr>
              <a:t>Are an integral part of schoolwide and district wide educational improvement plans.</a:t>
            </a:r>
          </a:p>
          <a:p>
            <a:pPr marL="1218565" lvl="1" indent="-456565">
              <a:lnSpc>
                <a:spcPct val="90000"/>
              </a:lnSpc>
              <a:spcBef>
                <a:spcPts val="500"/>
              </a:spcBef>
              <a:buFont typeface="Arial"/>
              <a:buChar char="•"/>
            </a:pPr>
            <a:r>
              <a:rPr lang="en-US" sz="2400" dirty="0">
                <a:solidFill>
                  <a:srgbClr val="212121"/>
                </a:solidFill>
                <a:latin typeface="Calibri"/>
                <a:ea typeface="Calibri"/>
                <a:cs typeface="Calibri"/>
              </a:rPr>
              <a:t>Are high quality, sustained, intensive and classroom-focused in order to have a positive and lasting impact on classroom instruction and the teacher's performance in the classroom.</a:t>
            </a:r>
          </a:p>
          <a:p>
            <a:pPr marL="1218565" lvl="1" indent="-456565">
              <a:lnSpc>
                <a:spcPct val="90000"/>
              </a:lnSpc>
              <a:spcBef>
                <a:spcPts val="500"/>
              </a:spcBef>
              <a:buFont typeface="Arial"/>
              <a:buChar char="•"/>
            </a:pPr>
            <a:r>
              <a:rPr lang="en-US" sz="2400" dirty="0">
                <a:solidFill>
                  <a:srgbClr val="212121"/>
                </a:solidFill>
                <a:latin typeface="Calibri"/>
                <a:ea typeface="Calibri"/>
                <a:cs typeface="Calibri"/>
              </a:rPr>
              <a:t>Are developed with extensive participation of teachers, principals, families and administrators of schools served under ESSA;</a:t>
            </a:r>
          </a:p>
          <a:p>
            <a:pPr marL="1218565" lvl="1" indent="-456565">
              <a:lnSpc>
                <a:spcPct val="90000"/>
              </a:lnSpc>
              <a:spcBef>
                <a:spcPts val="500"/>
              </a:spcBef>
              <a:buFont typeface="Arial"/>
              <a:buChar char="•"/>
            </a:pPr>
            <a:r>
              <a:rPr lang="en-US" sz="2400" dirty="0">
                <a:solidFill>
                  <a:srgbClr val="212121"/>
                </a:solidFill>
                <a:latin typeface="Calibri"/>
                <a:ea typeface="Calibri"/>
                <a:cs typeface="Calibri"/>
              </a:rPr>
              <a:t>Include instruction in how school staff can work more effectively with families.</a:t>
            </a:r>
          </a:p>
          <a:p>
            <a:pPr algn="l"/>
            <a:endParaRPr lang="en-US" dirty="0"/>
          </a:p>
        </p:txBody>
      </p:sp>
    </p:spTree>
    <p:extLst>
      <p:ext uri="{BB962C8B-B14F-4D97-AF65-F5344CB8AC3E}">
        <p14:creationId xmlns:p14="http://schemas.microsoft.com/office/powerpoint/2010/main" val="22158016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0AAD0-BE35-0902-D530-4A80E7C99A59}"/>
              </a:ext>
            </a:extLst>
          </p:cNvPr>
          <p:cNvSpPr>
            <a:spLocks noGrp="1"/>
          </p:cNvSpPr>
          <p:nvPr>
            <p:ph type="title"/>
          </p:nvPr>
        </p:nvSpPr>
        <p:spPr/>
        <p:txBody>
          <a:bodyPr/>
          <a:lstStyle/>
          <a:p>
            <a:endParaRPr lang="en-US"/>
          </a:p>
        </p:txBody>
      </p:sp>
      <p:pic>
        <p:nvPicPr>
          <p:cNvPr id="4" name="Content Placeholder 3" descr="A blue and white background&#10;&#10;Description automatically generated">
            <a:extLst>
              <a:ext uri="{FF2B5EF4-FFF2-40B4-BE49-F238E27FC236}">
                <a16:creationId xmlns:a16="http://schemas.microsoft.com/office/drawing/2014/main" id="{70B84944-AA35-1B68-8F7E-2C7687224067}"/>
              </a:ext>
            </a:extLst>
          </p:cNvPr>
          <p:cNvPicPr>
            <a:picLocks noGrp="1" noChangeAspect="1"/>
          </p:cNvPicPr>
          <p:nvPr>
            <p:ph idx="1"/>
          </p:nvPr>
        </p:nvPicPr>
        <p:blipFill>
          <a:blip r:embed="rId2"/>
          <a:stretch>
            <a:fillRect/>
          </a:stretch>
        </p:blipFill>
        <p:spPr>
          <a:xfrm>
            <a:off x="-46182" y="2417"/>
            <a:ext cx="12653817" cy="7135693"/>
          </a:xfrm>
        </p:spPr>
      </p:pic>
      <p:sp>
        <p:nvSpPr>
          <p:cNvPr id="3" name="TextBox 2">
            <a:extLst>
              <a:ext uri="{FF2B5EF4-FFF2-40B4-BE49-F238E27FC236}">
                <a16:creationId xmlns:a16="http://schemas.microsoft.com/office/drawing/2014/main" id="{ECBF4891-2053-1773-4F3B-2EAA47298692}"/>
              </a:ext>
            </a:extLst>
          </p:cNvPr>
          <p:cNvSpPr txBox="1"/>
          <p:nvPr/>
        </p:nvSpPr>
        <p:spPr>
          <a:xfrm>
            <a:off x="842513" y="368060"/>
            <a:ext cx="6337539" cy="123110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700">
                <a:solidFill>
                  <a:srgbClr val="333333"/>
                </a:solidFill>
                <a:highlight>
                  <a:srgbClr val="FFFF00"/>
                </a:highlight>
                <a:latin typeface="Calibri"/>
              </a:rPr>
              <a:t>Family Engagement: FP Principal's Handbook </a:t>
            </a:r>
            <a:endParaRPr lang="en-US"/>
          </a:p>
        </p:txBody>
      </p:sp>
      <p:sp>
        <p:nvSpPr>
          <p:cNvPr id="5" name="TextBox 4">
            <a:extLst>
              <a:ext uri="{FF2B5EF4-FFF2-40B4-BE49-F238E27FC236}">
                <a16:creationId xmlns:a16="http://schemas.microsoft.com/office/drawing/2014/main" id="{29C9FCD2-44AF-F8CA-060B-8EB41FC7CA9A}"/>
              </a:ext>
            </a:extLst>
          </p:cNvPr>
          <p:cNvSpPr txBox="1"/>
          <p:nvPr/>
        </p:nvSpPr>
        <p:spPr>
          <a:xfrm>
            <a:off x="864577" y="2124807"/>
            <a:ext cx="10580076" cy="38010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52400" algn="ctr">
              <a:lnSpc>
                <a:spcPct val="90000"/>
              </a:lnSpc>
              <a:spcBef>
                <a:spcPts val="1000"/>
              </a:spcBef>
            </a:pPr>
            <a:r>
              <a:rPr lang="en-US" sz="2800" dirty="0">
                <a:solidFill>
                  <a:srgbClr val="212121"/>
                </a:solidFill>
                <a:latin typeface="Calibri"/>
                <a:ea typeface="Calibri"/>
                <a:cs typeface="Calibri"/>
              </a:rPr>
              <a:t>Loree Smith, Family Engagement and Non-Public Liaison</a:t>
            </a:r>
          </a:p>
          <a:p>
            <a:pPr marL="152400">
              <a:lnSpc>
                <a:spcPct val="90000"/>
              </a:lnSpc>
              <a:spcBef>
                <a:spcPts val="1000"/>
              </a:spcBef>
            </a:pPr>
            <a:r>
              <a:rPr lang="en-US" sz="2400" dirty="0">
                <a:solidFill>
                  <a:srgbClr val="212121"/>
                </a:solidFill>
                <a:latin typeface="Calibri"/>
                <a:ea typeface="Calibri"/>
                <a:cs typeface="Calibri"/>
              </a:rPr>
              <a:t>Examples of FE allowable expenditures</a:t>
            </a:r>
          </a:p>
          <a:p>
            <a:pPr marL="1218565" lvl="1" indent="-456565">
              <a:lnSpc>
                <a:spcPct val="90000"/>
              </a:lnSpc>
              <a:spcBef>
                <a:spcPts val="500"/>
              </a:spcBef>
              <a:buFont typeface="Arial"/>
              <a:buChar char="•"/>
            </a:pPr>
            <a:r>
              <a:rPr lang="en-US" sz="2400" dirty="0">
                <a:solidFill>
                  <a:srgbClr val="212121"/>
                </a:solidFill>
                <a:latin typeface="Calibri"/>
                <a:ea typeface="Calibri"/>
                <a:cs typeface="Calibri"/>
              </a:rPr>
              <a:t>Title I Guidelines for FE</a:t>
            </a:r>
          </a:p>
          <a:p>
            <a:pPr marL="1218565" lvl="1" indent="-456565">
              <a:lnSpc>
                <a:spcPct val="90000"/>
              </a:lnSpc>
              <a:spcBef>
                <a:spcPts val="500"/>
              </a:spcBef>
              <a:buFont typeface="Arial"/>
              <a:buChar char="•"/>
            </a:pPr>
            <a:r>
              <a:rPr lang="en-US" sz="2400" b="1" dirty="0">
                <a:solidFill>
                  <a:srgbClr val="212121"/>
                </a:solidFill>
                <a:latin typeface="Calibri"/>
                <a:ea typeface="Calibri"/>
                <a:cs typeface="Calibri"/>
              </a:rPr>
              <a:t>ATP</a:t>
            </a:r>
            <a:r>
              <a:rPr lang="en-US" sz="2400" dirty="0">
                <a:solidFill>
                  <a:srgbClr val="212121"/>
                </a:solidFill>
                <a:latin typeface="Calibri"/>
                <a:ea typeface="Calibri"/>
                <a:cs typeface="Calibri"/>
              </a:rPr>
              <a:t>- Action Team for Partnerships, FE Policy, Learning Compacts, One Year Action Plans, Documentation, Meeting Requirements, and </a:t>
            </a:r>
            <a:r>
              <a:rPr lang="en-US" sz="2400" b="1" dirty="0">
                <a:solidFill>
                  <a:srgbClr val="212121"/>
                </a:solidFill>
                <a:latin typeface="Calibri"/>
                <a:ea typeface="Calibri"/>
                <a:cs typeface="Calibri"/>
              </a:rPr>
              <a:t>NNPS</a:t>
            </a:r>
            <a:r>
              <a:rPr lang="en-US" sz="2400" dirty="0">
                <a:solidFill>
                  <a:srgbClr val="212121"/>
                </a:solidFill>
                <a:latin typeface="Calibri"/>
                <a:ea typeface="Calibri"/>
                <a:cs typeface="Calibri"/>
              </a:rPr>
              <a:t> (National Network of Partnership Schools) A one-day </a:t>
            </a:r>
            <a:r>
              <a:rPr lang="en-US" sz="2400" b="1" dirty="0">
                <a:solidFill>
                  <a:srgbClr val="212121"/>
                </a:solidFill>
                <a:latin typeface="Calibri"/>
                <a:ea typeface="Calibri"/>
                <a:cs typeface="Calibri"/>
              </a:rPr>
              <a:t>NNPS</a:t>
            </a:r>
            <a:r>
              <a:rPr lang="en-US" sz="2400" dirty="0">
                <a:solidFill>
                  <a:srgbClr val="212121"/>
                </a:solidFill>
                <a:latin typeface="Calibri"/>
                <a:ea typeface="Calibri"/>
                <a:cs typeface="Calibri"/>
              </a:rPr>
              <a:t> training will be provided in early fall. </a:t>
            </a:r>
          </a:p>
          <a:p>
            <a:pPr marL="1828165" lvl="2" indent="-456565">
              <a:lnSpc>
                <a:spcPct val="90000"/>
              </a:lnSpc>
              <a:spcBef>
                <a:spcPts val="500"/>
              </a:spcBef>
              <a:buFont typeface="Arial"/>
              <a:buChar char="•"/>
            </a:pPr>
            <a:r>
              <a:rPr lang="en-US" sz="2400" dirty="0">
                <a:solidFill>
                  <a:srgbClr val="FF0000"/>
                </a:solidFill>
                <a:latin typeface="Calibri"/>
                <a:ea typeface="Calibri"/>
                <a:cs typeface="Calibri"/>
              </a:rPr>
              <a:t>FP 600-4 can be found on the FP website, under Forms tab</a:t>
            </a:r>
            <a:endParaRPr lang="en-US" sz="2400" dirty="0">
              <a:solidFill>
                <a:srgbClr val="212121"/>
              </a:solidFill>
              <a:latin typeface="Calibri"/>
              <a:ea typeface="Calibri"/>
              <a:cs typeface="Calibri"/>
            </a:endParaRPr>
          </a:p>
          <a:p>
            <a:pPr marL="1828165" lvl="2" indent="-456565">
              <a:lnSpc>
                <a:spcPct val="90000"/>
              </a:lnSpc>
              <a:spcBef>
                <a:spcPts val="500"/>
              </a:spcBef>
              <a:buFont typeface="Arial"/>
              <a:buChar char="•"/>
            </a:pPr>
            <a:r>
              <a:rPr lang="en-US" sz="2400" dirty="0">
                <a:latin typeface="Calibri"/>
                <a:ea typeface="Calibri"/>
                <a:cs typeface="Calibri"/>
              </a:rPr>
              <a:t>Tips and Tools</a:t>
            </a:r>
            <a:endParaRPr lang="en-US" sz="2400" dirty="0">
              <a:solidFill>
                <a:srgbClr val="212121"/>
              </a:solidFill>
              <a:latin typeface="Calibri"/>
              <a:ea typeface="Calibri"/>
              <a:cs typeface="Calibri"/>
            </a:endParaRPr>
          </a:p>
          <a:p>
            <a:pPr algn="l"/>
            <a:endParaRPr lang="en-US" dirty="0"/>
          </a:p>
        </p:txBody>
      </p:sp>
    </p:spTree>
    <p:extLst>
      <p:ext uri="{BB962C8B-B14F-4D97-AF65-F5344CB8AC3E}">
        <p14:creationId xmlns:p14="http://schemas.microsoft.com/office/powerpoint/2010/main" val="40650443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0AAD0-BE35-0902-D530-4A80E7C99A59}"/>
              </a:ext>
            </a:extLst>
          </p:cNvPr>
          <p:cNvSpPr>
            <a:spLocks noGrp="1"/>
          </p:cNvSpPr>
          <p:nvPr>
            <p:ph type="title"/>
          </p:nvPr>
        </p:nvSpPr>
        <p:spPr/>
        <p:txBody>
          <a:bodyPr/>
          <a:lstStyle/>
          <a:p>
            <a:endParaRPr lang="en-US"/>
          </a:p>
        </p:txBody>
      </p:sp>
      <p:pic>
        <p:nvPicPr>
          <p:cNvPr id="4" name="Content Placeholder 3" descr="A blue and white background&#10;&#10;Description automatically generated">
            <a:extLst>
              <a:ext uri="{FF2B5EF4-FFF2-40B4-BE49-F238E27FC236}">
                <a16:creationId xmlns:a16="http://schemas.microsoft.com/office/drawing/2014/main" id="{70B84944-AA35-1B68-8F7E-2C7687224067}"/>
              </a:ext>
            </a:extLst>
          </p:cNvPr>
          <p:cNvPicPr>
            <a:picLocks noGrp="1" noChangeAspect="1"/>
          </p:cNvPicPr>
          <p:nvPr>
            <p:ph idx="1"/>
          </p:nvPr>
        </p:nvPicPr>
        <p:blipFill>
          <a:blip r:embed="rId2"/>
          <a:stretch>
            <a:fillRect/>
          </a:stretch>
        </p:blipFill>
        <p:spPr>
          <a:xfrm>
            <a:off x="-46182" y="2417"/>
            <a:ext cx="12653817" cy="7135693"/>
          </a:xfrm>
        </p:spPr>
      </p:pic>
      <p:sp>
        <p:nvSpPr>
          <p:cNvPr id="3" name="TextBox 2">
            <a:extLst>
              <a:ext uri="{FF2B5EF4-FFF2-40B4-BE49-F238E27FC236}">
                <a16:creationId xmlns:a16="http://schemas.microsoft.com/office/drawing/2014/main" id="{A5A13056-263F-78D5-C289-42A0BED9D536}"/>
              </a:ext>
            </a:extLst>
          </p:cNvPr>
          <p:cNvSpPr txBox="1"/>
          <p:nvPr/>
        </p:nvSpPr>
        <p:spPr>
          <a:xfrm>
            <a:off x="842513" y="368061"/>
            <a:ext cx="5259237" cy="6617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700">
                <a:solidFill>
                  <a:srgbClr val="333333"/>
                </a:solidFill>
                <a:highlight>
                  <a:srgbClr val="FFFF00"/>
                </a:highlight>
                <a:latin typeface="Calibri"/>
              </a:rPr>
              <a:t>Title I Job Descriptions</a:t>
            </a:r>
            <a:endParaRPr lang="en-US"/>
          </a:p>
        </p:txBody>
      </p:sp>
      <p:sp>
        <p:nvSpPr>
          <p:cNvPr id="5" name="TextBox 4">
            <a:extLst>
              <a:ext uri="{FF2B5EF4-FFF2-40B4-BE49-F238E27FC236}">
                <a16:creationId xmlns:a16="http://schemas.microsoft.com/office/drawing/2014/main" id="{F91D2BF2-5037-15BB-C750-5128D745C4EF}"/>
              </a:ext>
            </a:extLst>
          </p:cNvPr>
          <p:cNvSpPr txBox="1"/>
          <p:nvPr/>
        </p:nvSpPr>
        <p:spPr>
          <a:xfrm>
            <a:off x="893884" y="1978269"/>
            <a:ext cx="10462846" cy="34655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608965" indent="-456565">
              <a:lnSpc>
                <a:spcPct val="90000"/>
              </a:lnSpc>
              <a:spcBef>
                <a:spcPts val="1000"/>
              </a:spcBef>
              <a:buFont typeface="Arial"/>
              <a:buChar char="•"/>
            </a:pPr>
            <a:r>
              <a:rPr lang="en-US" sz="2400" dirty="0">
                <a:solidFill>
                  <a:srgbClr val="212121"/>
                </a:solidFill>
                <a:latin typeface="Calibri"/>
                <a:ea typeface="Calibri"/>
                <a:cs typeface="Calibri"/>
              </a:rPr>
              <a:t>Title I Instructional Tutors</a:t>
            </a:r>
          </a:p>
          <a:p>
            <a:pPr marL="608965" indent="-456565">
              <a:lnSpc>
                <a:spcPct val="90000"/>
              </a:lnSpc>
              <a:spcBef>
                <a:spcPts val="1000"/>
              </a:spcBef>
              <a:buFont typeface="Arial"/>
              <a:buChar char="•"/>
            </a:pPr>
            <a:r>
              <a:rPr lang="en-US" sz="2400" dirty="0">
                <a:solidFill>
                  <a:srgbClr val="212121"/>
                </a:solidFill>
                <a:latin typeface="Calibri"/>
                <a:ea typeface="Calibri"/>
                <a:cs typeface="Calibri"/>
              </a:rPr>
              <a:t>CAI Lab Manager</a:t>
            </a:r>
          </a:p>
          <a:p>
            <a:pPr marL="608965" indent="-456565">
              <a:lnSpc>
                <a:spcPct val="90000"/>
              </a:lnSpc>
              <a:spcBef>
                <a:spcPts val="1000"/>
              </a:spcBef>
              <a:buFont typeface="Arial"/>
              <a:buChar char="•"/>
            </a:pPr>
            <a:r>
              <a:rPr lang="en-US" sz="2400" dirty="0">
                <a:solidFill>
                  <a:srgbClr val="212121"/>
                </a:solidFill>
                <a:latin typeface="Calibri"/>
                <a:ea typeface="Calibri"/>
                <a:cs typeface="Calibri"/>
              </a:rPr>
              <a:t>Title I Curriculum Coordinator</a:t>
            </a:r>
          </a:p>
          <a:p>
            <a:pPr marL="608965" indent="-456565">
              <a:lnSpc>
                <a:spcPct val="90000"/>
              </a:lnSpc>
              <a:spcBef>
                <a:spcPts val="1000"/>
              </a:spcBef>
              <a:buFont typeface="Arial"/>
              <a:buChar char="•"/>
            </a:pPr>
            <a:r>
              <a:rPr lang="en-US" sz="2400" dirty="0">
                <a:solidFill>
                  <a:srgbClr val="212121"/>
                </a:solidFill>
                <a:latin typeface="Calibri"/>
                <a:ea typeface="Calibri"/>
                <a:cs typeface="Calibri"/>
              </a:rPr>
              <a:t>Title I Lead Teacher</a:t>
            </a:r>
          </a:p>
          <a:p>
            <a:pPr marL="608965" indent="-456565">
              <a:lnSpc>
                <a:spcPct val="90000"/>
              </a:lnSpc>
              <a:spcBef>
                <a:spcPts val="1000"/>
              </a:spcBef>
              <a:buFont typeface="Arial"/>
              <a:buChar char="•"/>
            </a:pPr>
            <a:r>
              <a:rPr lang="en-US" sz="2400" dirty="0">
                <a:solidFill>
                  <a:srgbClr val="212121"/>
                </a:solidFill>
                <a:latin typeface="Calibri"/>
                <a:ea typeface="Calibri"/>
                <a:cs typeface="Calibri"/>
              </a:rPr>
              <a:t>Title II Lead Teacher</a:t>
            </a:r>
          </a:p>
          <a:p>
            <a:pPr marL="608965" indent="-456565">
              <a:lnSpc>
                <a:spcPct val="90000"/>
              </a:lnSpc>
              <a:spcBef>
                <a:spcPts val="1000"/>
              </a:spcBef>
              <a:buFont typeface="Arial"/>
              <a:buChar char="•"/>
            </a:pPr>
            <a:r>
              <a:rPr lang="en-US" sz="2400" dirty="0">
                <a:solidFill>
                  <a:srgbClr val="212121"/>
                </a:solidFill>
                <a:latin typeface="Calibri"/>
                <a:ea typeface="Calibri"/>
                <a:cs typeface="Calibri"/>
              </a:rPr>
              <a:t>School-Based Curriculum Coordinator/TAP Master Teacher</a:t>
            </a:r>
          </a:p>
          <a:p>
            <a:pPr marL="608965" indent="-456565">
              <a:lnSpc>
                <a:spcPct val="90000"/>
              </a:lnSpc>
              <a:spcBef>
                <a:spcPts val="1000"/>
              </a:spcBef>
              <a:buFont typeface="Arial"/>
              <a:buChar char="•"/>
            </a:pPr>
            <a:endParaRPr lang="en-US" sz="2400" dirty="0">
              <a:solidFill>
                <a:srgbClr val="212121"/>
              </a:solidFill>
              <a:latin typeface="Calibri"/>
              <a:ea typeface="Calibri"/>
              <a:cs typeface="Calibri"/>
            </a:endParaRPr>
          </a:p>
          <a:p>
            <a:pPr algn="l"/>
            <a:endParaRPr lang="en-US" dirty="0"/>
          </a:p>
        </p:txBody>
      </p:sp>
    </p:spTree>
    <p:extLst>
      <p:ext uri="{BB962C8B-B14F-4D97-AF65-F5344CB8AC3E}">
        <p14:creationId xmlns:p14="http://schemas.microsoft.com/office/powerpoint/2010/main" val="17028689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0AAD0-BE35-0902-D530-4A80E7C99A59}"/>
              </a:ext>
            </a:extLst>
          </p:cNvPr>
          <p:cNvSpPr>
            <a:spLocks noGrp="1"/>
          </p:cNvSpPr>
          <p:nvPr>
            <p:ph type="title"/>
          </p:nvPr>
        </p:nvSpPr>
        <p:spPr/>
        <p:txBody>
          <a:bodyPr/>
          <a:lstStyle/>
          <a:p>
            <a:endParaRPr lang="en-US"/>
          </a:p>
        </p:txBody>
      </p:sp>
      <p:pic>
        <p:nvPicPr>
          <p:cNvPr id="4" name="Content Placeholder 3" descr="A blue and white background&#10;&#10;Description automatically generated">
            <a:extLst>
              <a:ext uri="{FF2B5EF4-FFF2-40B4-BE49-F238E27FC236}">
                <a16:creationId xmlns:a16="http://schemas.microsoft.com/office/drawing/2014/main" id="{70B84944-AA35-1B68-8F7E-2C7687224067}"/>
              </a:ext>
            </a:extLst>
          </p:cNvPr>
          <p:cNvPicPr>
            <a:picLocks noGrp="1" noChangeAspect="1"/>
          </p:cNvPicPr>
          <p:nvPr>
            <p:ph idx="1"/>
          </p:nvPr>
        </p:nvPicPr>
        <p:blipFill>
          <a:blip r:embed="rId2"/>
          <a:stretch>
            <a:fillRect/>
          </a:stretch>
        </p:blipFill>
        <p:spPr>
          <a:xfrm>
            <a:off x="-3050" y="2417"/>
            <a:ext cx="12653817" cy="7135693"/>
          </a:xfrm>
        </p:spPr>
      </p:pic>
      <p:sp>
        <p:nvSpPr>
          <p:cNvPr id="3" name="TextBox 2">
            <a:extLst>
              <a:ext uri="{FF2B5EF4-FFF2-40B4-BE49-F238E27FC236}">
                <a16:creationId xmlns:a16="http://schemas.microsoft.com/office/drawing/2014/main" id="{E7345ED9-5C59-3319-2812-94D4775EAAC3}"/>
              </a:ext>
            </a:extLst>
          </p:cNvPr>
          <p:cNvSpPr txBox="1"/>
          <p:nvPr/>
        </p:nvSpPr>
        <p:spPr>
          <a:xfrm>
            <a:off x="842513" y="368061"/>
            <a:ext cx="5776822" cy="6617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700">
                <a:solidFill>
                  <a:srgbClr val="333333"/>
                </a:solidFill>
                <a:highlight>
                  <a:srgbClr val="FFFF00"/>
                </a:highlight>
                <a:latin typeface="Calibri"/>
              </a:rPr>
              <a:t>Certification/Notification</a:t>
            </a:r>
            <a:endParaRPr lang="en-US"/>
          </a:p>
        </p:txBody>
      </p:sp>
      <p:sp>
        <p:nvSpPr>
          <p:cNvPr id="5" name="TextBox 4">
            <a:extLst>
              <a:ext uri="{FF2B5EF4-FFF2-40B4-BE49-F238E27FC236}">
                <a16:creationId xmlns:a16="http://schemas.microsoft.com/office/drawing/2014/main" id="{3E6D11D9-5674-A480-A262-E28C55FEBDCA}"/>
              </a:ext>
            </a:extLst>
          </p:cNvPr>
          <p:cNvSpPr txBox="1"/>
          <p:nvPr/>
        </p:nvSpPr>
        <p:spPr>
          <a:xfrm>
            <a:off x="879230" y="1992922"/>
            <a:ext cx="10462846" cy="393800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608965" indent="-456565">
              <a:lnSpc>
                <a:spcPct val="90000"/>
              </a:lnSpc>
              <a:spcBef>
                <a:spcPts val="1000"/>
              </a:spcBef>
              <a:buFont typeface="Arial"/>
              <a:buChar char="•"/>
            </a:pPr>
            <a:r>
              <a:rPr lang="en-US" sz="2400" dirty="0">
                <a:solidFill>
                  <a:srgbClr val="212121"/>
                </a:solidFill>
                <a:latin typeface="Calibri"/>
                <a:ea typeface="Calibri"/>
                <a:cs typeface="Calibri"/>
              </a:rPr>
              <a:t>Title I Principals are required to work with CPSB Personnel Department to determine each teacher's and paraprofessional's Certification status.</a:t>
            </a:r>
          </a:p>
          <a:p>
            <a:pPr marL="608965" indent="-456565">
              <a:lnSpc>
                <a:spcPct val="90000"/>
              </a:lnSpc>
              <a:spcBef>
                <a:spcPts val="1000"/>
              </a:spcBef>
              <a:buFont typeface="Arial"/>
              <a:buChar char="•"/>
            </a:pPr>
            <a:r>
              <a:rPr lang="en-US" sz="2400" dirty="0">
                <a:solidFill>
                  <a:srgbClr val="212121"/>
                </a:solidFill>
                <a:latin typeface="Calibri"/>
                <a:ea typeface="Calibri"/>
                <a:cs typeface="Calibri"/>
              </a:rPr>
              <a:t>ESSA Parental Notification Requirements; LEA must provide families with written notification. </a:t>
            </a:r>
          </a:p>
          <a:p>
            <a:pPr marL="608965" indent="-456565">
              <a:lnSpc>
                <a:spcPct val="90000"/>
              </a:lnSpc>
              <a:spcBef>
                <a:spcPts val="1000"/>
              </a:spcBef>
              <a:buFont typeface="Arial"/>
              <a:buChar char="•"/>
            </a:pPr>
            <a:r>
              <a:rPr lang="en-US" sz="2400" dirty="0">
                <a:solidFill>
                  <a:srgbClr val="212121"/>
                </a:solidFill>
                <a:latin typeface="Calibri"/>
                <a:ea typeface="Calibri"/>
                <a:cs typeface="Calibri"/>
              </a:rPr>
              <a:t>Certification Documentation:</a:t>
            </a:r>
          </a:p>
          <a:p>
            <a:pPr marL="1218565" lvl="1" indent="-456565">
              <a:lnSpc>
                <a:spcPct val="90000"/>
              </a:lnSpc>
              <a:spcBef>
                <a:spcPts val="500"/>
              </a:spcBef>
              <a:buFont typeface="Arial"/>
              <a:buChar char="•"/>
            </a:pPr>
            <a:r>
              <a:rPr lang="en-US" sz="2400" dirty="0">
                <a:solidFill>
                  <a:srgbClr val="212121"/>
                </a:solidFill>
                <a:latin typeface="Calibri"/>
                <a:ea typeface="Calibri"/>
                <a:cs typeface="Calibri"/>
              </a:rPr>
              <a:t>Attestation</a:t>
            </a:r>
          </a:p>
          <a:p>
            <a:pPr marL="1218565" lvl="1" indent="-456565">
              <a:lnSpc>
                <a:spcPct val="90000"/>
              </a:lnSpc>
              <a:spcBef>
                <a:spcPts val="500"/>
              </a:spcBef>
              <a:buFont typeface="Arial"/>
              <a:buChar char="•"/>
            </a:pPr>
            <a:r>
              <a:rPr lang="en-US" sz="2400" dirty="0">
                <a:solidFill>
                  <a:srgbClr val="212121"/>
                </a:solidFill>
                <a:latin typeface="Calibri"/>
                <a:ea typeface="Calibri"/>
                <a:cs typeface="Calibri"/>
              </a:rPr>
              <a:t>Example Parent Letter</a:t>
            </a:r>
          </a:p>
          <a:p>
            <a:pPr marL="1218565" lvl="1" indent="-456565">
              <a:lnSpc>
                <a:spcPct val="90000"/>
              </a:lnSpc>
              <a:spcBef>
                <a:spcPts val="500"/>
              </a:spcBef>
              <a:buFont typeface="Arial"/>
              <a:buChar char="•"/>
            </a:pPr>
            <a:r>
              <a:rPr lang="en-US" sz="2400" dirty="0">
                <a:solidFill>
                  <a:srgbClr val="212121"/>
                </a:solidFill>
                <a:latin typeface="Calibri"/>
                <a:ea typeface="Calibri"/>
                <a:cs typeface="Calibri"/>
              </a:rPr>
              <a:t>Notification Documentation Letter</a:t>
            </a:r>
          </a:p>
          <a:p>
            <a:pPr marL="608965" indent="-456565">
              <a:lnSpc>
                <a:spcPct val="90000"/>
              </a:lnSpc>
              <a:spcBef>
                <a:spcPts val="1000"/>
              </a:spcBef>
              <a:buFont typeface="Arial"/>
              <a:buChar char="•"/>
            </a:pPr>
            <a:r>
              <a:rPr lang="en-US" sz="2400" dirty="0">
                <a:solidFill>
                  <a:srgbClr val="212121"/>
                </a:solidFill>
                <a:latin typeface="Calibri"/>
                <a:ea typeface="Calibri"/>
                <a:cs typeface="Calibri"/>
              </a:rPr>
              <a:t>This can be found in the CPSB Student Code of Conduct.  </a:t>
            </a:r>
          </a:p>
          <a:p>
            <a:pPr algn="l"/>
            <a:endParaRPr lang="en-US" dirty="0"/>
          </a:p>
        </p:txBody>
      </p:sp>
    </p:spTree>
    <p:extLst>
      <p:ext uri="{BB962C8B-B14F-4D97-AF65-F5344CB8AC3E}">
        <p14:creationId xmlns:p14="http://schemas.microsoft.com/office/powerpoint/2010/main" val="36230808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0AAD0-BE35-0902-D530-4A80E7C99A59}"/>
              </a:ext>
            </a:extLst>
          </p:cNvPr>
          <p:cNvSpPr>
            <a:spLocks noGrp="1"/>
          </p:cNvSpPr>
          <p:nvPr>
            <p:ph type="title"/>
          </p:nvPr>
        </p:nvSpPr>
        <p:spPr/>
        <p:txBody>
          <a:bodyPr/>
          <a:lstStyle/>
          <a:p>
            <a:endParaRPr lang="en-US"/>
          </a:p>
        </p:txBody>
      </p:sp>
      <p:pic>
        <p:nvPicPr>
          <p:cNvPr id="4" name="Content Placeholder 3" descr="A blue and white background&#10;&#10;Description automatically generated">
            <a:extLst>
              <a:ext uri="{FF2B5EF4-FFF2-40B4-BE49-F238E27FC236}">
                <a16:creationId xmlns:a16="http://schemas.microsoft.com/office/drawing/2014/main" id="{70B84944-AA35-1B68-8F7E-2C7687224067}"/>
              </a:ext>
            </a:extLst>
          </p:cNvPr>
          <p:cNvPicPr>
            <a:picLocks noGrp="1" noChangeAspect="1"/>
          </p:cNvPicPr>
          <p:nvPr>
            <p:ph idx="1"/>
          </p:nvPr>
        </p:nvPicPr>
        <p:blipFill>
          <a:blip r:embed="rId2"/>
          <a:stretch>
            <a:fillRect/>
          </a:stretch>
        </p:blipFill>
        <p:spPr>
          <a:xfrm>
            <a:off x="-46182" y="2417"/>
            <a:ext cx="12653817" cy="7135693"/>
          </a:xfrm>
        </p:spPr>
      </p:pic>
      <p:sp>
        <p:nvSpPr>
          <p:cNvPr id="3" name="TextBox 2">
            <a:extLst>
              <a:ext uri="{FF2B5EF4-FFF2-40B4-BE49-F238E27FC236}">
                <a16:creationId xmlns:a16="http://schemas.microsoft.com/office/drawing/2014/main" id="{395E5F61-37FC-1097-8550-A73B024581AF}"/>
              </a:ext>
            </a:extLst>
          </p:cNvPr>
          <p:cNvSpPr txBox="1"/>
          <p:nvPr/>
        </p:nvSpPr>
        <p:spPr>
          <a:xfrm>
            <a:off x="842513" y="368060"/>
            <a:ext cx="5633049" cy="6617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700">
                <a:solidFill>
                  <a:srgbClr val="333333"/>
                </a:solidFill>
                <a:highlight>
                  <a:srgbClr val="FFFF00"/>
                </a:highlight>
                <a:latin typeface="Calibri"/>
              </a:rPr>
              <a:t>Title III  English Learners</a:t>
            </a:r>
            <a:endParaRPr lang="en-US"/>
          </a:p>
        </p:txBody>
      </p:sp>
      <p:sp>
        <p:nvSpPr>
          <p:cNvPr id="5" name="TextBox 4">
            <a:extLst>
              <a:ext uri="{FF2B5EF4-FFF2-40B4-BE49-F238E27FC236}">
                <a16:creationId xmlns:a16="http://schemas.microsoft.com/office/drawing/2014/main" id="{2E4A49E6-D5D2-4C55-DA83-C13AEE9B6198}"/>
              </a:ext>
            </a:extLst>
          </p:cNvPr>
          <p:cNvSpPr txBox="1"/>
          <p:nvPr/>
        </p:nvSpPr>
        <p:spPr>
          <a:xfrm>
            <a:off x="849922" y="1992922"/>
            <a:ext cx="10521461" cy="25442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608965" indent="-456565">
              <a:lnSpc>
                <a:spcPct val="90000"/>
              </a:lnSpc>
              <a:spcBef>
                <a:spcPts val="1000"/>
              </a:spcBef>
              <a:buFont typeface="Arial"/>
              <a:buChar char="•"/>
            </a:pPr>
            <a:r>
              <a:rPr lang="en-US" sz="2400" dirty="0">
                <a:solidFill>
                  <a:srgbClr val="212121"/>
                </a:solidFill>
                <a:latin typeface="Calibri"/>
                <a:ea typeface="Calibri"/>
                <a:cs typeface="Calibri"/>
              </a:rPr>
              <a:t>Home Language Survey, English  FP 800-1B-E </a:t>
            </a:r>
          </a:p>
          <a:p>
            <a:pPr marL="608965" indent="-456565">
              <a:lnSpc>
                <a:spcPct val="90000"/>
              </a:lnSpc>
              <a:spcBef>
                <a:spcPts val="1000"/>
              </a:spcBef>
              <a:buFont typeface="Arial"/>
              <a:buChar char="•"/>
            </a:pPr>
            <a:r>
              <a:rPr lang="en-US" sz="2400" dirty="0">
                <a:solidFill>
                  <a:srgbClr val="212121"/>
                </a:solidFill>
                <a:latin typeface="Calibri"/>
                <a:ea typeface="Calibri"/>
                <a:cs typeface="Calibri"/>
              </a:rPr>
              <a:t>Home Language Survey, Spanish FP 800-1B-S</a:t>
            </a:r>
          </a:p>
          <a:p>
            <a:pPr marL="608965" indent="-456565">
              <a:lnSpc>
                <a:spcPct val="90000"/>
              </a:lnSpc>
              <a:spcBef>
                <a:spcPts val="1000"/>
              </a:spcBef>
              <a:buFont typeface="Arial"/>
              <a:buChar char="•"/>
            </a:pPr>
            <a:r>
              <a:rPr lang="en-US" sz="2400" dirty="0">
                <a:solidFill>
                  <a:srgbClr val="212121"/>
                </a:solidFill>
                <a:latin typeface="Calibri"/>
                <a:ea typeface="Calibri"/>
                <a:cs typeface="Calibri"/>
              </a:rPr>
              <a:t>Form Letter of Attestation for HLS  FP 800-1A </a:t>
            </a:r>
          </a:p>
          <a:p>
            <a:pPr marL="608965" indent="-456565">
              <a:lnSpc>
                <a:spcPct val="90000"/>
              </a:lnSpc>
              <a:spcBef>
                <a:spcPts val="1000"/>
              </a:spcBef>
              <a:buFont typeface="Arial"/>
              <a:buChar char="•"/>
            </a:pPr>
            <a:r>
              <a:rPr lang="en-US" sz="2400" dirty="0">
                <a:solidFill>
                  <a:srgbClr val="FF0000"/>
                </a:solidFill>
                <a:latin typeface="Calibri"/>
                <a:ea typeface="Calibri"/>
                <a:cs typeface="Calibri"/>
              </a:rPr>
              <a:t>All forms can be found under FP Forms tab.</a:t>
            </a:r>
            <a:endParaRPr lang="en-US" sz="2400" dirty="0">
              <a:solidFill>
                <a:srgbClr val="212121"/>
              </a:solidFill>
              <a:latin typeface="Calibri"/>
              <a:ea typeface="Calibri"/>
              <a:cs typeface="Calibri"/>
            </a:endParaRPr>
          </a:p>
          <a:p>
            <a:pPr marL="608965" indent="-456565">
              <a:lnSpc>
                <a:spcPct val="90000"/>
              </a:lnSpc>
              <a:spcBef>
                <a:spcPts val="1000"/>
              </a:spcBef>
              <a:buFont typeface="Arial"/>
              <a:buChar char="•"/>
            </a:pPr>
            <a:endParaRPr lang="en-US" sz="2400" dirty="0">
              <a:solidFill>
                <a:srgbClr val="212121"/>
              </a:solidFill>
              <a:latin typeface="Calibri"/>
              <a:ea typeface="Calibri"/>
              <a:cs typeface="Calibri"/>
            </a:endParaRPr>
          </a:p>
          <a:p>
            <a:pPr algn="l"/>
            <a:endParaRPr lang="en-US" dirty="0"/>
          </a:p>
        </p:txBody>
      </p:sp>
    </p:spTree>
    <p:extLst>
      <p:ext uri="{BB962C8B-B14F-4D97-AF65-F5344CB8AC3E}">
        <p14:creationId xmlns:p14="http://schemas.microsoft.com/office/powerpoint/2010/main" val="6092000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0AAD0-BE35-0902-D530-4A80E7C99A59}"/>
              </a:ext>
            </a:extLst>
          </p:cNvPr>
          <p:cNvSpPr>
            <a:spLocks noGrp="1"/>
          </p:cNvSpPr>
          <p:nvPr>
            <p:ph type="title"/>
          </p:nvPr>
        </p:nvSpPr>
        <p:spPr/>
        <p:txBody>
          <a:bodyPr/>
          <a:lstStyle/>
          <a:p>
            <a:endParaRPr lang="en-US"/>
          </a:p>
        </p:txBody>
      </p:sp>
      <p:pic>
        <p:nvPicPr>
          <p:cNvPr id="4" name="Content Placeholder 3" descr="A blue and white background&#10;&#10;Description automatically generated">
            <a:extLst>
              <a:ext uri="{FF2B5EF4-FFF2-40B4-BE49-F238E27FC236}">
                <a16:creationId xmlns:a16="http://schemas.microsoft.com/office/drawing/2014/main" id="{70B84944-AA35-1B68-8F7E-2C7687224067}"/>
              </a:ext>
            </a:extLst>
          </p:cNvPr>
          <p:cNvPicPr>
            <a:picLocks noGrp="1" noChangeAspect="1"/>
          </p:cNvPicPr>
          <p:nvPr>
            <p:ph idx="1"/>
          </p:nvPr>
        </p:nvPicPr>
        <p:blipFill>
          <a:blip r:embed="rId2"/>
          <a:stretch>
            <a:fillRect/>
          </a:stretch>
        </p:blipFill>
        <p:spPr>
          <a:xfrm>
            <a:off x="-46182" y="2417"/>
            <a:ext cx="12653817" cy="7135693"/>
          </a:xfrm>
        </p:spPr>
      </p:pic>
      <p:sp>
        <p:nvSpPr>
          <p:cNvPr id="3" name="TextBox 2">
            <a:extLst>
              <a:ext uri="{FF2B5EF4-FFF2-40B4-BE49-F238E27FC236}">
                <a16:creationId xmlns:a16="http://schemas.microsoft.com/office/drawing/2014/main" id="{B9316CCF-BCAB-80BE-44E9-C8E2D33410CD}"/>
              </a:ext>
            </a:extLst>
          </p:cNvPr>
          <p:cNvSpPr txBox="1"/>
          <p:nvPr/>
        </p:nvSpPr>
        <p:spPr>
          <a:xfrm>
            <a:off x="842513" y="698740"/>
            <a:ext cx="2743200" cy="6617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700">
                <a:solidFill>
                  <a:srgbClr val="333333"/>
                </a:solidFill>
                <a:highlight>
                  <a:srgbClr val="FFFF00"/>
                </a:highlight>
                <a:latin typeface="Calibri"/>
              </a:rPr>
              <a:t>SAPE</a:t>
            </a:r>
            <a:endParaRPr lang="en-US"/>
          </a:p>
        </p:txBody>
      </p:sp>
      <p:sp>
        <p:nvSpPr>
          <p:cNvPr id="5" name="TextBox 4">
            <a:extLst>
              <a:ext uri="{FF2B5EF4-FFF2-40B4-BE49-F238E27FC236}">
                <a16:creationId xmlns:a16="http://schemas.microsoft.com/office/drawing/2014/main" id="{8DB15122-DECD-7150-2D27-2DB3D8507D5C}"/>
              </a:ext>
            </a:extLst>
          </p:cNvPr>
          <p:cNvSpPr txBox="1"/>
          <p:nvPr/>
        </p:nvSpPr>
        <p:spPr>
          <a:xfrm>
            <a:off x="849923" y="2022230"/>
            <a:ext cx="10580076" cy="23519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608965" indent="-456565">
              <a:lnSpc>
                <a:spcPct val="90000"/>
              </a:lnSpc>
              <a:spcBef>
                <a:spcPts val="1000"/>
              </a:spcBef>
              <a:buFont typeface="Arial"/>
              <a:buChar char="•"/>
            </a:pPr>
            <a:r>
              <a:rPr lang="en-US" sz="2400" dirty="0">
                <a:solidFill>
                  <a:srgbClr val="212121"/>
                </a:solidFill>
                <a:latin typeface="Calibri"/>
                <a:ea typeface="Calibri"/>
                <a:cs typeface="Calibri"/>
              </a:rPr>
              <a:t>Substance Abuse Prevention Education</a:t>
            </a:r>
          </a:p>
          <a:p>
            <a:pPr marL="1218565" lvl="1" indent="-456565">
              <a:lnSpc>
                <a:spcPct val="90000"/>
              </a:lnSpc>
              <a:spcBef>
                <a:spcPts val="500"/>
              </a:spcBef>
              <a:buFont typeface="Arial"/>
              <a:buChar char="•"/>
            </a:pPr>
            <a:r>
              <a:rPr lang="en-US" sz="2400" dirty="0">
                <a:solidFill>
                  <a:srgbClr val="212121"/>
                </a:solidFill>
                <a:latin typeface="Calibri"/>
                <a:ea typeface="Calibri"/>
                <a:cs typeface="Calibri"/>
              </a:rPr>
              <a:t>SAPE Team FP 800-2A </a:t>
            </a:r>
          </a:p>
          <a:p>
            <a:pPr marL="1218565" lvl="1" indent="-456565">
              <a:lnSpc>
                <a:spcPct val="90000"/>
              </a:lnSpc>
              <a:spcBef>
                <a:spcPts val="500"/>
              </a:spcBef>
              <a:buFont typeface="Arial"/>
              <a:buChar char="•"/>
            </a:pPr>
            <a:r>
              <a:rPr lang="en-US" sz="2400" dirty="0">
                <a:solidFill>
                  <a:srgbClr val="212121"/>
                </a:solidFill>
                <a:latin typeface="Calibri"/>
                <a:ea typeface="Calibri"/>
                <a:cs typeface="Calibri"/>
              </a:rPr>
              <a:t>Mandated Compliance FP 800-2B </a:t>
            </a:r>
          </a:p>
          <a:p>
            <a:pPr marL="1218565" lvl="1" indent="-456565">
              <a:lnSpc>
                <a:spcPct val="90000"/>
              </a:lnSpc>
              <a:spcBef>
                <a:spcPts val="500"/>
              </a:spcBef>
              <a:buFont typeface="Arial"/>
              <a:buChar char="•"/>
            </a:pPr>
            <a:r>
              <a:rPr lang="en-US" sz="2400" dirty="0">
                <a:solidFill>
                  <a:srgbClr val="212121"/>
                </a:solidFill>
                <a:latin typeface="Calibri"/>
                <a:ea typeface="Calibri"/>
                <a:cs typeface="Calibri"/>
              </a:rPr>
              <a:t>Documentation of SAPE Hours FP 800-2C (kept on file at school)</a:t>
            </a:r>
          </a:p>
          <a:p>
            <a:pPr marL="608965" indent="-456565">
              <a:lnSpc>
                <a:spcPct val="90000"/>
              </a:lnSpc>
              <a:spcBef>
                <a:spcPts val="1000"/>
              </a:spcBef>
              <a:buFont typeface="Arial"/>
              <a:buChar char="•"/>
            </a:pPr>
            <a:r>
              <a:rPr lang="en-US" sz="2400" dirty="0">
                <a:solidFill>
                  <a:srgbClr val="212121"/>
                </a:solidFill>
                <a:latin typeface="Calibri"/>
                <a:ea typeface="Calibri"/>
                <a:cs typeface="Calibri"/>
              </a:rPr>
              <a:t>This is a requirement as per Louisiana Act 861</a:t>
            </a:r>
          </a:p>
          <a:p>
            <a:pPr algn="l"/>
            <a:endParaRPr lang="en-US" dirty="0"/>
          </a:p>
        </p:txBody>
      </p:sp>
    </p:spTree>
    <p:extLst>
      <p:ext uri="{BB962C8B-B14F-4D97-AF65-F5344CB8AC3E}">
        <p14:creationId xmlns:p14="http://schemas.microsoft.com/office/powerpoint/2010/main" val="42607615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0AAD0-BE35-0902-D530-4A80E7C99A59}"/>
              </a:ext>
            </a:extLst>
          </p:cNvPr>
          <p:cNvSpPr>
            <a:spLocks noGrp="1"/>
          </p:cNvSpPr>
          <p:nvPr>
            <p:ph type="title"/>
          </p:nvPr>
        </p:nvSpPr>
        <p:spPr/>
        <p:txBody>
          <a:bodyPr/>
          <a:lstStyle/>
          <a:p>
            <a:endParaRPr lang="en-US"/>
          </a:p>
        </p:txBody>
      </p:sp>
      <p:pic>
        <p:nvPicPr>
          <p:cNvPr id="4" name="Content Placeholder 3" descr="A blue and white background&#10;&#10;Description automatically generated">
            <a:extLst>
              <a:ext uri="{FF2B5EF4-FFF2-40B4-BE49-F238E27FC236}">
                <a16:creationId xmlns:a16="http://schemas.microsoft.com/office/drawing/2014/main" id="{70B84944-AA35-1B68-8F7E-2C7687224067}"/>
              </a:ext>
            </a:extLst>
          </p:cNvPr>
          <p:cNvPicPr>
            <a:picLocks noGrp="1" noChangeAspect="1"/>
          </p:cNvPicPr>
          <p:nvPr>
            <p:ph idx="1"/>
          </p:nvPr>
        </p:nvPicPr>
        <p:blipFill>
          <a:blip r:embed="rId2"/>
          <a:stretch>
            <a:fillRect/>
          </a:stretch>
        </p:blipFill>
        <p:spPr>
          <a:xfrm>
            <a:off x="-46182" y="2417"/>
            <a:ext cx="12653817" cy="7135693"/>
          </a:xfrm>
        </p:spPr>
      </p:pic>
      <p:sp>
        <p:nvSpPr>
          <p:cNvPr id="3" name="TextBox 2">
            <a:extLst>
              <a:ext uri="{FF2B5EF4-FFF2-40B4-BE49-F238E27FC236}">
                <a16:creationId xmlns:a16="http://schemas.microsoft.com/office/drawing/2014/main" id="{C5ECD8FC-795A-34D6-2D10-3D95E86F506B}"/>
              </a:ext>
            </a:extLst>
          </p:cNvPr>
          <p:cNvSpPr txBox="1"/>
          <p:nvPr/>
        </p:nvSpPr>
        <p:spPr>
          <a:xfrm>
            <a:off x="842513" y="368060"/>
            <a:ext cx="5949350" cy="6617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700">
                <a:solidFill>
                  <a:srgbClr val="333333"/>
                </a:solidFill>
                <a:highlight>
                  <a:srgbClr val="FFFF00"/>
                </a:highlight>
                <a:latin typeface="Calibri"/>
              </a:rPr>
              <a:t>FP Quick Reference Guide</a:t>
            </a:r>
            <a:endParaRPr lang="en-US"/>
          </a:p>
        </p:txBody>
      </p:sp>
      <p:sp>
        <p:nvSpPr>
          <p:cNvPr id="5" name="TextBox 4">
            <a:extLst>
              <a:ext uri="{FF2B5EF4-FFF2-40B4-BE49-F238E27FC236}">
                <a16:creationId xmlns:a16="http://schemas.microsoft.com/office/drawing/2014/main" id="{9E17B61E-0962-3706-15D5-147D4A09DD15}"/>
              </a:ext>
            </a:extLst>
          </p:cNvPr>
          <p:cNvSpPr txBox="1"/>
          <p:nvPr/>
        </p:nvSpPr>
        <p:spPr>
          <a:xfrm>
            <a:off x="879230" y="2022230"/>
            <a:ext cx="10536115"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608965" lvl="0" indent="-456565" rtl="0">
              <a:buFont typeface=""/>
              <a:buChar char="•"/>
            </a:pPr>
            <a:r>
              <a:rPr lang="en-US" sz="2400" baseline="0">
                <a:solidFill>
                  <a:srgbClr val="212121"/>
                </a:solidFill>
                <a:latin typeface="Calibri"/>
                <a:ea typeface="Arial"/>
                <a:cs typeface="Arial"/>
              </a:rPr>
              <a:t>Table of Contents</a:t>
            </a:r>
            <a:r>
              <a:rPr lang="en-US" sz="2400">
                <a:solidFill>
                  <a:srgbClr val="212121"/>
                </a:solidFill>
                <a:latin typeface="Calibri"/>
                <a:ea typeface="Arial"/>
                <a:cs typeface="Arial"/>
              </a:rPr>
              <a:t>​</a:t>
            </a:r>
          </a:p>
          <a:p>
            <a:pPr marL="608965" lvl="0" indent="-456565" rtl="0">
              <a:buFont typeface=""/>
              <a:buChar char="•"/>
            </a:pPr>
            <a:r>
              <a:rPr lang="en-US" sz="2400" baseline="0">
                <a:solidFill>
                  <a:srgbClr val="212121"/>
                </a:solidFill>
                <a:latin typeface="Calibri"/>
                <a:ea typeface="Arial"/>
                <a:cs typeface="Arial"/>
              </a:rPr>
              <a:t>CPSB Federal Programs Checklist 2024/2025</a:t>
            </a:r>
            <a:r>
              <a:rPr lang="en-US" sz="2400">
                <a:solidFill>
                  <a:srgbClr val="212121"/>
                </a:solidFill>
                <a:latin typeface="Calibri"/>
                <a:ea typeface="Arial"/>
                <a:cs typeface="Arial"/>
              </a:rPr>
              <a:t>​</a:t>
            </a:r>
          </a:p>
          <a:p>
            <a:pPr marL="608965" lvl="0" indent="-456565" rtl="0">
              <a:buFont typeface=""/>
              <a:buChar char="•"/>
            </a:pPr>
            <a:r>
              <a:rPr lang="en-US" sz="2400" baseline="0">
                <a:solidFill>
                  <a:srgbClr val="212121"/>
                </a:solidFill>
                <a:latin typeface="Calibri"/>
                <a:ea typeface="Arial"/>
                <a:cs typeface="Arial"/>
              </a:rPr>
              <a:t>Basic steps for Request for Expenditure</a:t>
            </a:r>
            <a:r>
              <a:rPr lang="en-US" sz="2400">
                <a:solidFill>
                  <a:srgbClr val="212121"/>
                </a:solidFill>
                <a:latin typeface="Calibri"/>
                <a:ea typeface="Arial"/>
                <a:cs typeface="Arial"/>
              </a:rPr>
              <a:t>​</a:t>
            </a:r>
          </a:p>
          <a:p>
            <a:pPr marL="608965" lvl="0" indent="-456565" rtl="0">
              <a:buFont typeface=""/>
              <a:buChar char="•"/>
            </a:pPr>
            <a:r>
              <a:rPr lang="en-US" sz="2400" baseline="0">
                <a:solidFill>
                  <a:srgbClr val="212121"/>
                </a:solidFill>
                <a:latin typeface="Calibri"/>
                <a:ea typeface="Arial"/>
                <a:cs typeface="Arial"/>
              </a:rPr>
              <a:t>Procedures for Title I Admission Tickets</a:t>
            </a:r>
            <a:r>
              <a:rPr lang="en-US" sz="2400">
                <a:solidFill>
                  <a:srgbClr val="212121"/>
                </a:solidFill>
                <a:latin typeface="Calibri"/>
                <a:ea typeface="Arial"/>
                <a:cs typeface="Arial"/>
              </a:rPr>
              <a:t>​</a:t>
            </a:r>
          </a:p>
          <a:p>
            <a:pPr marL="608965" lvl="0" indent="-456565" rtl="0">
              <a:buFont typeface=""/>
              <a:buChar char="•"/>
            </a:pPr>
            <a:r>
              <a:rPr lang="en-US" sz="2400" baseline="0">
                <a:solidFill>
                  <a:srgbClr val="212121"/>
                </a:solidFill>
                <a:latin typeface="Calibri"/>
                <a:ea typeface="Arial"/>
                <a:cs typeface="Arial"/>
              </a:rPr>
              <a:t>Request for Expenditure form</a:t>
            </a:r>
            <a:r>
              <a:rPr lang="en-US" sz="2400">
                <a:solidFill>
                  <a:srgbClr val="212121"/>
                </a:solidFill>
                <a:latin typeface="Calibri"/>
                <a:ea typeface="Arial"/>
                <a:cs typeface="Arial"/>
              </a:rPr>
              <a:t>​</a:t>
            </a:r>
            <a:endParaRPr lang="en-US"/>
          </a:p>
        </p:txBody>
      </p:sp>
    </p:spTree>
    <p:extLst>
      <p:ext uri="{BB962C8B-B14F-4D97-AF65-F5344CB8AC3E}">
        <p14:creationId xmlns:p14="http://schemas.microsoft.com/office/powerpoint/2010/main" val="42465169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0AAD0-BE35-0902-D530-4A80E7C99A59}"/>
              </a:ext>
            </a:extLst>
          </p:cNvPr>
          <p:cNvSpPr>
            <a:spLocks noGrp="1"/>
          </p:cNvSpPr>
          <p:nvPr>
            <p:ph type="title"/>
          </p:nvPr>
        </p:nvSpPr>
        <p:spPr/>
        <p:txBody>
          <a:bodyPr/>
          <a:lstStyle/>
          <a:p>
            <a:endParaRPr lang="en-US"/>
          </a:p>
        </p:txBody>
      </p:sp>
      <p:pic>
        <p:nvPicPr>
          <p:cNvPr id="4" name="Content Placeholder 3" descr="A blue and white background&#10;&#10;Description automatically generated">
            <a:extLst>
              <a:ext uri="{FF2B5EF4-FFF2-40B4-BE49-F238E27FC236}">
                <a16:creationId xmlns:a16="http://schemas.microsoft.com/office/drawing/2014/main" id="{70B84944-AA35-1B68-8F7E-2C7687224067}"/>
              </a:ext>
            </a:extLst>
          </p:cNvPr>
          <p:cNvPicPr>
            <a:picLocks noGrp="1" noChangeAspect="1"/>
          </p:cNvPicPr>
          <p:nvPr>
            <p:ph idx="1"/>
          </p:nvPr>
        </p:nvPicPr>
        <p:blipFill>
          <a:blip r:embed="rId2"/>
          <a:stretch>
            <a:fillRect/>
          </a:stretch>
        </p:blipFill>
        <p:spPr>
          <a:xfrm>
            <a:off x="-46182" y="2417"/>
            <a:ext cx="12653817" cy="7135693"/>
          </a:xfrm>
        </p:spPr>
      </p:pic>
      <p:sp>
        <p:nvSpPr>
          <p:cNvPr id="3" name="TextBox 2">
            <a:extLst>
              <a:ext uri="{FF2B5EF4-FFF2-40B4-BE49-F238E27FC236}">
                <a16:creationId xmlns:a16="http://schemas.microsoft.com/office/drawing/2014/main" id="{66DE2F6D-F422-C1BE-9231-AEE79DD778D3}"/>
              </a:ext>
            </a:extLst>
          </p:cNvPr>
          <p:cNvSpPr txBox="1"/>
          <p:nvPr/>
        </p:nvSpPr>
        <p:spPr>
          <a:xfrm>
            <a:off x="842513" y="698740"/>
            <a:ext cx="2743200" cy="6617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700">
                <a:solidFill>
                  <a:srgbClr val="333333"/>
                </a:solidFill>
                <a:latin typeface="Calibri"/>
              </a:rPr>
              <a:t>Budgets </a:t>
            </a:r>
            <a:endParaRPr lang="en-US"/>
          </a:p>
        </p:txBody>
      </p:sp>
      <p:sp>
        <p:nvSpPr>
          <p:cNvPr id="5" name="TextBox 4">
            <a:extLst>
              <a:ext uri="{FF2B5EF4-FFF2-40B4-BE49-F238E27FC236}">
                <a16:creationId xmlns:a16="http://schemas.microsoft.com/office/drawing/2014/main" id="{1381AA91-AAE2-AA49-45AD-289580FA392C}"/>
              </a:ext>
            </a:extLst>
          </p:cNvPr>
          <p:cNvSpPr txBox="1"/>
          <p:nvPr/>
        </p:nvSpPr>
        <p:spPr>
          <a:xfrm>
            <a:off x="879230" y="2080845"/>
            <a:ext cx="10448192" cy="536473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608965" indent="-456565">
              <a:lnSpc>
                <a:spcPct val="90000"/>
              </a:lnSpc>
              <a:spcBef>
                <a:spcPts val="1000"/>
              </a:spcBef>
              <a:buFont typeface="Arial"/>
              <a:buChar char="•"/>
            </a:pPr>
            <a:r>
              <a:rPr lang="en-US" sz="2400" dirty="0">
                <a:solidFill>
                  <a:srgbClr val="212121"/>
                </a:solidFill>
                <a:highlight>
                  <a:srgbClr val="FFFF00"/>
                </a:highlight>
                <a:latin typeface="Calibri"/>
                <a:ea typeface="Calibri"/>
                <a:cs typeface="Calibri"/>
              </a:rPr>
              <a:t>Two Budgets  -- Title I and Family Engagement</a:t>
            </a:r>
            <a:endParaRPr lang="en-US" sz="2400">
              <a:solidFill>
                <a:srgbClr val="212121"/>
              </a:solidFill>
              <a:latin typeface="Calibri"/>
              <a:ea typeface="Calibri"/>
              <a:cs typeface="Calibri"/>
            </a:endParaRPr>
          </a:p>
          <a:p>
            <a:pPr marL="608965" indent="-456565">
              <a:lnSpc>
                <a:spcPct val="90000"/>
              </a:lnSpc>
              <a:spcBef>
                <a:spcPts val="1000"/>
              </a:spcBef>
              <a:buFont typeface="Arial"/>
              <a:buChar char="•"/>
            </a:pPr>
            <a:r>
              <a:rPr lang="en-US" sz="2400" dirty="0">
                <a:solidFill>
                  <a:srgbClr val="212121"/>
                </a:solidFill>
                <a:latin typeface="Calibri"/>
                <a:ea typeface="Calibri"/>
                <a:cs typeface="Calibri"/>
              </a:rPr>
              <a:t>They are not final and can be changed</a:t>
            </a:r>
          </a:p>
          <a:p>
            <a:pPr marL="608965" indent="-456565">
              <a:lnSpc>
                <a:spcPct val="90000"/>
              </a:lnSpc>
              <a:spcBef>
                <a:spcPts val="1000"/>
              </a:spcBef>
              <a:buFont typeface="Arial"/>
              <a:buChar char="•"/>
            </a:pPr>
            <a:r>
              <a:rPr lang="en-US" sz="2400" dirty="0">
                <a:solidFill>
                  <a:srgbClr val="212121"/>
                </a:solidFill>
                <a:highlight>
                  <a:srgbClr val="FFFF00"/>
                </a:highlight>
                <a:latin typeface="Calibri"/>
                <a:ea typeface="Calibri"/>
                <a:cs typeface="Calibri"/>
              </a:rPr>
              <a:t>Can send request for expenditures after July 1, 2024</a:t>
            </a:r>
            <a:endParaRPr lang="en-US" sz="2400">
              <a:solidFill>
                <a:srgbClr val="212121"/>
              </a:solidFill>
              <a:latin typeface="Calibri"/>
              <a:ea typeface="Calibri"/>
              <a:cs typeface="Calibri"/>
            </a:endParaRPr>
          </a:p>
          <a:p>
            <a:pPr marL="152400">
              <a:lnSpc>
                <a:spcPct val="90000"/>
              </a:lnSpc>
              <a:spcBef>
                <a:spcPts val="1000"/>
              </a:spcBef>
            </a:pPr>
            <a:r>
              <a:rPr lang="en-US" sz="2400" dirty="0">
                <a:solidFill>
                  <a:srgbClr val="212121"/>
                </a:solidFill>
                <a:latin typeface="Calibri"/>
                <a:ea typeface="Calibri"/>
                <a:cs typeface="Calibri"/>
              </a:rPr>
              <a:t>Categories</a:t>
            </a:r>
          </a:p>
          <a:p>
            <a:pPr marL="608965" indent="-456565">
              <a:lnSpc>
                <a:spcPct val="90000"/>
              </a:lnSpc>
              <a:spcBef>
                <a:spcPts val="1000"/>
              </a:spcBef>
              <a:buFont typeface="Arial"/>
              <a:buChar char="•"/>
            </a:pPr>
            <a:r>
              <a:rPr lang="en-US" sz="2400" dirty="0">
                <a:solidFill>
                  <a:srgbClr val="212121"/>
                </a:solidFill>
                <a:latin typeface="Calibri"/>
                <a:ea typeface="Calibri"/>
                <a:cs typeface="Calibri"/>
              </a:rPr>
              <a:t>100 – Salaries </a:t>
            </a:r>
          </a:p>
          <a:p>
            <a:pPr marL="608965" indent="-456565">
              <a:lnSpc>
                <a:spcPct val="90000"/>
              </a:lnSpc>
              <a:spcBef>
                <a:spcPts val="1000"/>
              </a:spcBef>
              <a:buFont typeface="Arial"/>
              <a:buChar char="•"/>
            </a:pPr>
            <a:r>
              <a:rPr lang="en-US" sz="2400" dirty="0">
                <a:solidFill>
                  <a:srgbClr val="212121"/>
                </a:solidFill>
                <a:latin typeface="Calibri"/>
                <a:ea typeface="Calibri"/>
                <a:cs typeface="Calibri"/>
              </a:rPr>
              <a:t>200 – Benefits </a:t>
            </a:r>
          </a:p>
          <a:p>
            <a:pPr marL="608965" indent="-456565">
              <a:lnSpc>
                <a:spcPct val="90000"/>
              </a:lnSpc>
              <a:spcBef>
                <a:spcPts val="1000"/>
              </a:spcBef>
              <a:buFont typeface="Arial"/>
              <a:buChar char="•"/>
            </a:pPr>
            <a:r>
              <a:rPr lang="en-US" sz="2400" dirty="0">
                <a:solidFill>
                  <a:srgbClr val="212121"/>
                </a:solidFill>
                <a:latin typeface="Calibri"/>
                <a:ea typeface="Calibri"/>
                <a:cs typeface="Calibri"/>
              </a:rPr>
              <a:t>300 – Professional Services </a:t>
            </a:r>
          </a:p>
          <a:p>
            <a:pPr marL="608965" indent="-456565">
              <a:lnSpc>
                <a:spcPct val="90000"/>
              </a:lnSpc>
              <a:spcBef>
                <a:spcPts val="1000"/>
              </a:spcBef>
              <a:buFont typeface="Arial"/>
              <a:buChar char="•"/>
            </a:pPr>
            <a:r>
              <a:rPr lang="en-US" sz="2400" dirty="0">
                <a:solidFill>
                  <a:srgbClr val="212121"/>
                </a:solidFill>
                <a:latin typeface="Calibri"/>
                <a:ea typeface="Calibri"/>
                <a:cs typeface="Calibri"/>
              </a:rPr>
              <a:t>400 – Property Services </a:t>
            </a:r>
          </a:p>
          <a:p>
            <a:pPr marL="608965" indent="-456565">
              <a:lnSpc>
                <a:spcPct val="90000"/>
              </a:lnSpc>
              <a:spcBef>
                <a:spcPts val="1000"/>
              </a:spcBef>
              <a:buFont typeface="Arial"/>
              <a:buChar char="•"/>
            </a:pPr>
            <a:r>
              <a:rPr lang="en-US" sz="2400" dirty="0">
                <a:solidFill>
                  <a:srgbClr val="212121"/>
                </a:solidFill>
                <a:latin typeface="Calibri"/>
                <a:ea typeface="Calibri"/>
                <a:cs typeface="Calibri"/>
              </a:rPr>
              <a:t>500 – Other Purchase Services </a:t>
            </a:r>
          </a:p>
          <a:p>
            <a:pPr marL="608965" indent="-456565">
              <a:lnSpc>
                <a:spcPct val="90000"/>
              </a:lnSpc>
              <a:spcBef>
                <a:spcPts val="1000"/>
              </a:spcBef>
              <a:buFont typeface="Arial"/>
              <a:buChar char="•"/>
            </a:pPr>
            <a:r>
              <a:rPr lang="en-US" sz="2400" dirty="0">
                <a:solidFill>
                  <a:srgbClr val="212121"/>
                </a:solidFill>
                <a:latin typeface="Calibri"/>
                <a:ea typeface="Calibri"/>
                <a:cs typeface="Calibri"/>
              </a:rPr>
              <a:t>600 – Supplies (anything below $5,000)</a:t>
            </a:r>
          </a:p>
          <a:p>
            <a:pPr marL="608965" indent="-456565">
              <a:lnSpc>
                <a:spcPct val="90000"/>
              </a:lnSpc>
              <a:spcBef>
                <a:spcPts val="1000"/>
              </a:spcBef>
              <a:buFont typeface="Arial"/>
              <a:buChar char="•"/>
            </a:pPr>
            <a:r>
              <a:rPr lang="en-US" sz="2400" dirty="0">
                <a:solidFill>
                  <a:srgbClr val="212121"/>
                </a:solidFill>
                <a:latin typeface="Calibri"/>
                <a:ea typeface="Calibri"/>
                <a:cs typeface="Calibri"/>
              </a:rPr>
              <a:t>700 – Equipment (anything $5,000 and above – this must be approved by the LDOE)</a:t>
            </a:r>
            <a:endParaRPr lang="en-US" dirty="0"/>
          </a:p>
        </p:txBody>
      </p:sp>
    </p:spTree>
    <p:extLst>
      <p:ext uri="{BB962C8B-B14F-4D97-AF65-F5344CB8AC3E}">
        <p14:creationId xmlns:p14="http://schemas.microsoft.com/office/powerpoint/2010/main" val="17529997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0AAD0-BE35-0902-D530-4A80E7C99A59}"/>
              </a:ext>
            </a:extLst>
          </p:cNvPr>
          <p:cNvSpPr>
            <a:spLocks noGrp="1"/>
          </p:cNvSpPr>
          <p:nvPr>
            <p:ph type="title"/>
          </p:nvPr>
        </p:nvSpPr>
        <p:spPr/>
        <p:txBody>
          <a:bodyPr/>
          <a:lstStyle/>
          <a:p>
            <a:endParaRPr lang="en-US"/>
          </a:p>
        </p:txBody>
      </p:sp>
      <p:pic>
        <p:nvPicPr>
          <p:cNvPr id="4" name="Content Placeholder 3" descr="A blue and white background&#10;&#10;Description automatically generated">
            <a:extLst>
              <a:ext uri="{FF2B5EF4-FFF2-40B4-BE49-F238E27FC236}">
                <a16:creationId xmlns:a16="http://schemas.microsoft.com/office/drawing/2014/main" id="{70B84944-AA35-1B68-8F7E-2C7687224067}"/>
              </a:ext>
            </a:extLst>
          </p:cNvPr>
          <p:cNvPicPr>
            <a:picLocks noGrp="1" noChangeAspect="1"/>
          </p:cNvPicPr>
          <p:nvPr>
            <p:ph idx="1"/>
          </p:nvPr>
        </p:nvPicPr>
        <p:blipFill>
          <a:blip r:embed="rId2"/>
          <a:stretch>
            <a:fillRect/>
          </a:stretch>
        </p:blipFill>
        <p:spPr>
          <a:xfrm>
            <a:off x="-46182" y="2417"/>
            <a:ext cx="12653817" cy="7135693"/>
          </a:xfrm>
        </p:spPr>
      </p:pic>
      <p:sp>
        <p:nvSpPr>
          <p:cNvPr id="3" name="TextBox 2">
            <a:extLst>
              <a:ext uri="{FF2B5EF4-FFF2-40B4-BE49-F238E27FC236}">
                <a16:creationId xmlns:a16="http://schemas.microsoft.com/office/drawing/2014/main" id="{2F6F184D-2694-C097-917A-65865371B5B6}"/>
              </a:ext>
            </a:extLst>
          </p:cNvPr>
          <p:cNvSpPr txBox="1"/>
          <p:nvPr/>
        </p:nvSpPr>
        <p:spPr>
          <a:xfrm>
            <a:off x="842513" y="368060"/>
            <a:ext cx="6308784" cy="6617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700">
                <a:solidFill>
                  <a:srgbClr val="333333"/>
                </a:solidFill>
                <a:latin typeface="Calibri"/>
              </a:rPr>
              <a:t>Request for Expenditures</a:t>
            </a:r>
            <a:endParaRPr lang="en-US"/>
          </a:p>
        </p:txBody>
      </p:sp>
      <p:sp>
        <p:nvSpPr>
          <p:cNvPr id="5" name="TextBox 4">
            <a:extLst>
              <a:ext uri="{FF2B5EF4-FFF2-40B4-BE49-F238E27FC236}">
                <a16:creationId xmlns:a16="http://schemas.microsoft.com/office/drawing/2014/main" id="{A0BF81B1-0D94-0F81-C0DB-254B78E5980F}"/>
              </a:ext>
            </a:extLst>
          </p:cNvPr>
          <p:cNvSpPr txBox="1"/>
          <p:nvPr/>
        </p:nvSpPr>
        <p:spPr>
          <a:xfrm>
            <a:off x="893884" y="1963615"/>
            <a:ext cx="10433538" cy="320908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608965" indent="-456565">
              <a:lnSpc>
                <a:spcPct val="90000"/>
              </a:lnSpc>
              <a:spcBef>
                <a:spcPts val="1000"/>
              </a:spcBef>
              <a:buFont typeface="Arial"/>
              <a:buChar char="•"/>
            </a:pPr>
            <a:r>
              <a:rPr lang="en-US" sz="2400" dirty="0">
                <a:solidFill>
                  <a:srgbClr val="212121"/>
                </a:solidFill>
                <a:latin typeface="Calibri"/>
                <a:ea typeface="Calibri"/>
                <a:cs typeface="Calibri"/>
              </a:rPr>
              <a:t>Submit electronic request, quote, and School Wide Plan </a:t>
            </a:r>
            <a:r>
              <a:rPr lang="en-US" sz="2400" dirty="0">
                <a:solidFill>
                  <a:srgbClr val="212121"/>
                </a:solidFill>
                <a:highlight>
                  <a:srgbClr val="FFFF00"/>
                </a:highlight>
                <a:latin typeface="Calibri"/>
                <a:ea typeface="Calibri"/>
                <a:cs typeface="Calibri"/>
              </a:rPr>
              <a:t>(specific </a:t>
            </a:r>
            <a:r>
              <a:rPr lang="en-US" sz="2400" u="sng" dirty="0">
                <a:solidFill>
                  <a:srgbClr val="212121"/>
                </a:solidFill>
                <a:highlight>
                  <a:srgbClr val="FFFF00"/>
                </a:highlight>
                <a:latin typeface="Calibri"/>
                <a:ea typeface="Calibri"/>
                <a:cs typeface="Calibri"/>
              </a:rPr>
              <a:t>section/page</a:t>
            </a:r>
            <a:r>
              <a:rPr lang="en-US" sz="2400" dirty="0">
                <a:solidFill>
                  <a:srgbClr val="212121"/>
                </a:solidFill>
                <a:highlight>
                  <a:srgbClr val="FFFF00"/>
                </a:highlight>
                <a:latin typeface="Calibri"/>
                <a:ea typeface="Calibri"/>
                <a:cs typeface="Calibri"/>
              </a:rPr>
              <a:t> of plan that justifies purchase being requested)</a:t>
            </a:r>
            <a:endParaRPr lang="en-US" sz="2400" dirty="0">
              <a:solidFill>
                <a:srgbClr val="212121"/>
              </a:solidFill>
              <a:latin typeface="Calibri"/>
              <a:ea typeface="Calibri"/>
              <a:cs typeface="Calibri"/>
            </a:endParaRPr>
          </a:p>
          <a:p>
            <a:pPr marL="608965" indent="-456565">
              <a:lnSpc>
                <a:spcPct val="90000"/>
              </a:lnSpc>
              <a:spcBef>
                <a:spcPts val="1000"/>
              </a:spcBef>
              <a:buFont typeface="Arial"/>
              <a:buChar char="•"/>
            </a:pPr>
            <a:r>
              <a:rPr lang="en-US" sz="2400" b="1" dirty="0">
                <a:solidFill>
                  <a:srgbClr val="212121"/>
                </a:solidFill>
                <a:latin typeface="Calibri"/>
                <a:ea typeface="Calibri"/>
                <a:cs typeface="Calibri"/>
              </a:rPr>
              <a:t>Contract Speaker</a:t>
            </a:r>
            <a:r>
              <a:rPr lang="en-US" sz="2400" dirty="0">
                <a:solidFill>
                  <a:srgbClr val="212121"/>
                </a:solidFill>
                <a:latin typeface="Calibri"/>
                <a:ea typeface="Calibri"/>
                <a:cs typeface="Calibri"/>
              </a:rPr>
              <a:t> - submit Electronic Request, Federal Programs Contract (FP 300-1/S-514) signed and SWP  6 weeks prior to the activity  </a:t>
            </a:r>
          </a:p>
          <a:p>
            <a:pPr marL="608965" indent="-456565">
              <a:lnSpc>
                <a:spcPct val="90000"/>
              </a:lnSpc>
              <a:spcBef>
                <a:spcPts val="1000"/>
              </a:spcBef>
              <a:buFont typeface="Arial"/>
              <a:buChar char="•"/>
            </a:pPr>
            <a:r>
              <a:rPr lang="en-US" sz="2400" b="1" dirty="0">
                <a:solidFill>
                  <a:srgbClr val="212121"/>
                </a:solidFill>
                <a:latin typeface="Calibri"/>
                <a:ea typeface="Calibri"/>
                <a:cs typeface="Calibri"/>
              </a:rPr>
              <a:t>Site License</a:t>
            </a:r>
            <a:r>
              <a:rPr lang="en-US" sz="2400" dirty="0">
                <a:solidFill>
                  <a:srgbClr val="212121"/>
                </a:solidFill>
                <a:latin typeface="Calibri"/>
                <a:ea typeface="Calibri"/>
                <a:cs typeface="Calibri"/>
              </a:rPr>
              <a:t> must have addendum attached</a:t>
            </a:r>
          </a:p>
          <a:p>
            <a:pPr marL="608965" indent="-456565">
              <a:lnSpc>
                <a:spcPct val="90000"/>
              </a:lnSpc>
              <a:spcBef>
                <a:spcPts val="1000"/>
              </a:spcBef>
              <a:buFont typeface="Arial"/>
              <a:buChar char="•"/>
            </a:pPr>
            <a:r>
              <a:rPr lang="en-US" sz="2400" b="1" dirty="0">
                <a:solidFill>
                  <a:srgbClr val="212121"/>
                </a:solidFill>
                <a:latin typeface="Calibri"/>
                <a:ea typeface="Calibri"/>
                <a:cs typeface="Calibri"/>
              </a:rPr>
              <a:t>Stipend Request </a:t>
            </a:r>
            <a:r>
              <a:rPr lang="en-US" sz="2400" dirty="0">
                <a:solidFill>
                  <a:srgbClr val="212121"/>
                </a:solidFill>
                <a:latin typeface="Calibri"/>
                <a:ea typeface="Calibri"/>
                <a:cs typeface="Calibri"/>
              </a:rPr>
              <a:t>we recommend sending 1 PD and 1 Tutorial for the year </a:t>
            </a:r>
          </a:p>
          <a:p>
            <a:pPr marL="152400">
              <a:lnSpc>
                <a:spcPct val="90000"/>
              </a:lnSpc>
              <a:spcBef>
                <a:spcPts val="1000"/>
              </a:spcBef>
            </a:pPr>
            <a:r>
              <a:rPr lang="en-US" sz="2400">
                <a:solidFill>
                  <a:srgbClr val="212121"/>
                </a:solidFill>
                <a:latin typeface="Calibri"/>
                <a:ea typeface="Calibri"/>
                <a:cs typeface="Calibri"/>
              </a:rPr>
              <a:t>       EX: 7/1/2024-5/24/2025</a:t>
            </a:r>
          </a:p>
          <a:p>
            <a:pPr algn="l"/>
            <a:endParaRPr lang="en-US" dirty="0"/>
          </a:p>
        </p:txBody>
      </p:sp>
    </p:spTree>
    <p:extLst>
      <p:ext uri="{BB962C8B-B14F-4D97-AF65-F5344CB8AC3E}">
        <p14:creationId xmlns:p14="http://schemas.microsoft.com/office/powerpoint/2010/main" val="18532592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0AAD0-BE35-0902-D530-4A80E7C99A59}"/>
              </a:ext>
            </a:extLst>
          </p:cNvPr>
          <p:cNvSpPr>
            <a:spLocks noGrp="1"/>
          </p:cNvSpPr>
          <p:nvPr>
            <p:ph type="title"/>
          </p:nvPr>
        </p:nvSpPr>
        <p:spPr/>
        <p:txBody>
          <a:bodyPr/>
          <a:lstStyle/>
          <a:p>
            <a:endParaRPr lang="en-US"/>
          </a:p>
        </p:txBody>
      </p:sp>
      <p:pic>
        <p:nvPicPr>
          <p:cNvPr id="4" name="Content Placeholder 3" descr="A blue and white background&#10;&#10;Description automatically generated">
            <a:extLst>
              <a:ext uri="{FF2B5EF4-FFF2-40B4-BE49-F238E27FC236}">
                <a16:creationId xmlns:a16="http://schemas.microsoft.com/office/drawing/2014/main" id="{70B84944-AA35-1B68-8F7E-2C7687224067}"/>
              </a:ext>
            </a:extLst>
          </p:cNvPr>
          <p:cNvPicPr>
            <a:picLocks noGrp="1" noChangeAspect="1"/>
          </p:cNvPicPr>
          <p:nvPr>
            <p:ph idx="1"/>
          </p:nvPr>
        </p:nvPicPr>
        <p:blipFill>
          <a:blip r:embed="rId2"/>
          <a:stretch>
            <a:fillRect/>
          </a:stretch>
        </p:blipFill>
        <p:spPr>
          <a:xfrm>
            <a:off x="-46182" y="2417"/>
            <a:ext cx="12653817" cy="7135693"/>
          </a:xfrm>
        </p:spPr>
      </p:pic>
      <p:sp>
        <p:nvSpPr>
          <p:cNvPr id="3" name="TextBox 2">
            <a:extLst>
              <a:ext uri="{FF2B5EF4-FFF2-40B4-BE49-F238E27FC236}">
                <a16:creationId xmlns:a16="http://schemas.microsoft.com/office/drawing/2014/main" id="{A8CD11F6-B84E-A4E8-E4E4-352D940528E9}"/>
              </a:ext>
            </a:extLst>
          </p:cNvPr>
          <p:cNvSpPr txBox="1"/>
          <p:nvPr/>
        </p:nvSpPr>
        <p:spPr>
          <a:xfrm>
            <a:off x="842513" y="368061"/>
            <a:ext cx="5273615" cy="6617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700">
                <a:solidFill>
                  <a:srgbClr val="333333"/>
                </a:solidFill>
                <a:latin typeface="Calibri"/>
              </a:rPr>
              <a:t>Supply Orders</a:t>
            </a:r>
            <a:endParaRPr lang="en-US"/>
          </a:p>
        </p:txBody>
      </p:sp>
      <p:sp>
        <p:nvSpPr>
          <p:cNvPr id="5" name="TextBox 4">
            <a:extLst>
              <a:ext uri="{FF2B5EF4-FFF2-40B4-BE49-F238E27FC236}">
                <a16:creationId xmlns:a16="http://schemas.microsoft.com/office/drawing/2014/main" id="{D411A1C9-B123-7873-FDF7-26A12D071ABA}"/>
              </a:ext>
            </a:extLst>
          </p:cNvPr>
          <p:cNvSpPr txBox="1"/>
          <p:nvPr/>
        </p:nvSpPr>
        <p:spPr>
          <a:xfrm>
            <a:off x="849922" y="2036884"/>
            <a:ext cx="10506807" cy="354148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608965" indent="-456565">
              <a:lnSpc>
                <a:spcPct val="90000"/>
              </a:lnSpc>
              <a:spcBef>
                <a:spcPts val="1000"/>
              </a:spcBef>
              <a:buFont typeface="Arial"/>
              <a:buChar char="•"/>
            </a:pPr>
            <a:r>
              <a:rPr lang="en-US" sz="2400" dirty="0">
                <a:solidFill>
                  <a:srgbClr val="212121"/>
                </a:solidFill>
                <a:latin typeface="Calibri"/>
                <a:ea typeface="Calibri"/>
                <a:cs typeface="Calibri"/>
              </a:rPr>
              <a:t>We had a lot of problems with Staples last year, when ordering from staples try to keep orders to </a:t>
            </a:r>
            <a:r>
              <a:rPr lang="en-US" sz="2400" dirty="0">
                <a:solidFill>
                  <a:srgbClr val="212121"/>
                </a:solidFill>
                <a:highlight>
                  <a:srgbClr val="FFFF00"/>
                </a:highlight>
                <a:latin typeface="Calibri"/>
                <a:ea typeface="Calibri"/>
                <a:cs typeface="Calibri"/>
              </a:rPr>
              <a:t>a maximum of 25-line items per quote</a:t>
            </a:r>
            <a:endParaRPr lang="en-US" sz="2400" dirty="0">
              <a:solidFill>
                <a:srgbClr val="212121"/>
              </a:solidFill>
              <a:latin typeface="Calibri"/>
              <a:ea typeface="Calibri"/>
              <a:cs typeface="Calibri"/>
            </a:endParaRPr>
          </a:p>
          <a:p>
            <a:pPr marL="608965" indent="-456565">
              <a:lnSpc>
                <a:spcPct val="90000"/>
              </a:lnSpc>
              <a:spcBef>
                <a:spcPts val="1000"/>
              </a:spcBef>
              <a:buFont typeface="Arial"/>
              <a:buChar char="•"/>
            </a:pPr>
            <a:r>
              <a:rPr lang="en-US" sz="2400" dirty="0">
                <a:solidFill>
                  <a:srgbClr val="212121"/>
                </a:solidFill>
                <a:latin typeface="Calibri"/>
                <a:ea typeface="Calibri"/>
                <a:cs typeface="Calibri"/>
              </a:rPr>
              <a:t>Please do not submit request for the same vendor close together it's hard to keep up with which PO the items were placed on </a:t>
            </a:r>
          </a:p>
          <a:p>
            <a:pPr marL="608965" indent="-456565">
              <a:lnSpc>
                <a:spcPct val="90000"/>
              </a:lnSpc>
              <a:spcBef>
                <a:spcPts val="1000"/>
              </a:spcBef>
              <a:buFont typeface="Arial"/>
              <a:buChar char="•"/>
            </a:pPr>
            <a:r>
              <a:rPr lang="en-US" sz="2400" b="1" dirty="0">
                <a:solidFill>
                  <a:srgbClr val="212121"/>
                </a:solidFill>
                <a:latin typeface="Calibri"/>
                <a:ea typeface="Calibri"/>
                <a:cs typeface="Calibri"/>
              </a:rPr>
              <a:t>Family Engagement </a:t>
            </a:r>
            <a:r>
              <a:rPr lang="en-US" sz="2400" dirty="0">
                <a:solidFill>
                  <a:srgbClr val="212121"/>
                </a:solidFill>
                <a:latin typeface="Calibri"/>
                <a:ea typeface="Calibri"/>
                <a:cs typeface="Calibri"/>
              </a:rPr>
              <a:t>try to order the items you think you will need for your activities early in the year</a:t>
            </a:r>
          </a:p>
          <a:p>
            <a:pPr marL="608965" indent="-456565">
              <a:lnSpc>
                <a:spcPct val="90000"/>
              </a:lnSpc>
              <a:spcBef>
                <a:spcPts val="1000"/>
              </a:spcBef>
              <a:buFont typeface="Arial"/>
              <a:buChar char="•"/>
            </a:pPr>
            <a:r>
              <a:rPr lang="en-US" sz="2400" dirty="0">
                <a:solidFill>
                  <a:srgbClr val="212121"/>
                </a:solidFill>
                <a:latin typeface="Calibri"/>
                <a:ea typeface="Calibri"/>
                <a:cs typeface="Calibri"/>
              </a:rPr>
              <a:t>If you have any questions, please do not hesitate to call us we are here to help</a:t>
            </a:r>
          </a:p>
          <a:p>
            <a:pPr marL="152400">
              <a:lnSpc>
                <a:spcPct val="90000"/>
              </a:lnSpc>
              <a:spcBef>
                <a:spcPts val="1000"/>
              </a:spcBef>
            </a:pPr>
            <a:endParaRPr lang="en-US" sz="2400" dirty="0">
              <a:solidFill>
                <a:srgbClr val="212121"/>
              </a:solidFill>
              <a:latin typeface="Calibri"/>
              <a:ea typeface="Calibri"/>
              <a:cs typeface="Calibri"/>
            </a:endParaRPr>
          </a:p>
          <a:p>
            <a:pPr algn="l"/>
            <a:endParaRPr lang="en-US" dirty="0"/>
          </a:p>
        </p:txBody>
      </p:sp>
    </p:spTree>
    <p:extLst>
      <p:ext uri="{BB962C8B-B14F-4D97-AF65-F5344CB8AC3E}">
        <p14:creationId xmlns:p14="http://schemas.microsoft.com/office/powerpoint/2010/main" val="3883402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0AAD0-BE35-0902-D530-4A80E7C99A59}"/>
              </a:ext>
            </a:extLst>
          </p:cNvPr>
          <p:cNvSpPr>
            <a:spLocks noGrp="1"/>
          </p:cNvSpPr>
          <p:nvPr>
            <p:ph type="title"/>
          </p:nvPr>
        </p:nvSpPr>
        <p:spPr/>
        <p:txBody>
          <a:bodyPr/>
          <a:lstStyle/>
          <a:p>
            <a:endParaRPr lang="en-US"/>
          </a:p>
        </p:txBody>
      </p:sp>
      <p:pic>
        <p:nvPicPr>
          <p:cNvPr id="4" name="Content Placeholder 3" descr="A blue and white background&#10;&#10;Description automatically generated">
            <a:extLst>
              <a:ext uri="{FF2B5EF4-FFF2-40B4-BE49-F238E27FC236}">
                <a16:creationId xmlns:a16="http://schemas.microsoft.com/office/drawing/2014/main" id="{70B84944-AA35-1B68-8F7E-2C7687224067}"/>
              </a:ext>
            </a:extLst>
          </p:cNvPr>
          <p:cNvPicPr>
            <a:picLocks noGrp="1" noChangeAspect="1"/>
          </p:cNvPicPr>
          <p:nvPr>
            <p:ph idx="1"/>
          </p:nvPr>
        </p:nvPicPr>
        <p:blipFill>
          <a:blip r:embed="rId2"/>
          <a:stretch>
            <a:fillRect/>
          </a:stretch>
        </p:blipFill>
        <p:spPr>
          <a:xfrm>
            <a:off x="4618" y="2417"/>
            <a:ext cx="12653817" cy="6833768"/>
          </a:xfrm>
        </p:spPr>
      </p:pic>
      <p:sp>
        <p:nvSpPr>
          <p:cNvPr id="3" name="TextBox 2">
            <a:extLst>
              <a:ext uri="{FF2B5EF4-FFF2-40B4-BE49-F238E27FC236}">
                <a16:creationId xmlns:a16="http://schemas.microsoft.com/office/drawing/2014/main" id="{B04D8177-5DD9-1210-4400-66322BADEC1C}"/>
              </a:ext>
            </a:extLst>
          </p:cNvPr>
          <p:cNvSpPr txBox="1"/>
          <p:nvPr/>
        </p:nvSpPr>
        <p:spPr>
          <a:xfrm>
            <a:off x="864576" y="410307"/>
            <a:ext cx="10492153" cy="6617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700" dirty="0">
                <a:solidFill>
                  <a:srgbClr val="333333"/>
                </a:solidFill>
                <a:latin typeface="Calibri"/>
                <a:ea typeface="Calibri"/>
                <a:cs typeface="Calibri"/>
              </a:rPr>
              <a:t>Federal Programs </a:t>
            </a:r>
            <a:endParaRPr lang="en-US" dirty="0"/>
          </a:p>
        </p:txBody>
      </p:sp>
      <p:sp>
        <p:nvSpPr>
          <p:cNvPr id="7" name="TextBox 6">
            <a:extLst>
              <a:ext uri="{FF2B5EF4-FFF2-40B4-BE49-F238E27FC236}">
                <a16:creationId xmlns:a16="http://schemas.microsoft.com/office/drawing/2014/main" id="{ACE6517C-8925-5520-77CB-5BBAE064F80B}"/>
              </a:ext>
            </a:extLst>
          </p:cNvPr>
          <p:cNvSpPr txBox="1"/>
          <p:nvPr/>
        </p:nvSpPr>
        <p:spPr>
          <a:xfrm>
            <a:off x="710573" y="2124808"/>
            <a:ext cx="10650747" cy="469872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608965" indent="-456565">
              <a:lnSpc>
                <a:spcPct val="90000"/>
              </a:lnSpc>
              <a:spcBef>
                <a:spcPts val="1000"/>
              </a:spcBef>
              <a:buFont typeface="Arial"/>
              <a:buChar char="•"/>
            </a:pPr>
            <a:r>
              <a:rPr lang="en-US" sz="2000" dirty="0">
                <a:solidFill>
                  <a:srgbClr val="212121"/>
                </a:solidFill>
                <a:latin typeface="Calibri"/>
                <a:ea typeface="Calibri"/>
                <a:cs typeface="Calibri"/>
              </a:rPr>
              <a:t>John Spikes, Director </a:t>
            </a:r>
          </a:p>
          <a:p>
            <a:pPr marL="608965" indent="-456565">
              <a:lnSpc>
                <a:spcPct val="90000"/>
              </a:lnSpc>
              <a:spcBef>
                <a:spcPts val="1000"/>
              </a:spcBef>
              <a:buFont typeface="Arial"/>
              <a:buChar char="•"/>
            </a:pPr>
            <a:r>
              <a:rPr lang="en-US" sz="2000" dirty="0">
                <a:solidFill>
                  <a:srgbClr val="212121"/>
                </a:solidFill>
                <a:latin typeface="Calibri"/>
                <a:ea typeface="Calibri"/>
                <a:cs typeface="Calibri"/>
              </a:rPr>
              <a:t>Richard Vail, Supervisor</a:t>
            </a:r>
          </a:p>
          <a:p>
            <a:pPr marL="608965" indent="-456565">
              <a:lnSpc>
                <a:spcPct val="90000"/>
              </a:lnSpc>
              <a:spcBef>
                <a:spcPts val="1000"/>
              </a:spcBef>
              <a:buFont typeface="Arial"/>
              <a:buChar char="•"/>
            </a:pPr>
            <a:r>
              <a:rPr lang="en-US" sz="2000" dirty="0">
                <a:solidFill>
                  <a:srgbClr val="212121"/>
                </a:solidFill>
                <a:latin typeface="Calibri"/>
                <a:ea typeface="Calibri"/>
                <a:cs typeface="Calibri"/>
              </a:rPr>
              <a:t>Loree Smith, Family Engagement &amp; Non-Public  </a:t>
            </a:r>
          </a:p>
          <a:p>
            <a:pPr marL="608965" indent="-456565">
              <a:lnSpc>
                <a:spcPct val="90000"/>
              </a:lnSpc>
              <a:spcBef>
                <a:spcPts val="1000"/>
              </a:spcBef>
              <a:buFont typeface="Arial"/>
              <a:buChar char="•"/>
            </a:pPr>
            <a:r>
              <a:rPr lang="en-US" sz="2000" dirty="0" err="1">
                <a:solidFill>
                  <a:srgbClr val="212121"/>
                </a:solidFill>
                <a:latin typeface="Calibri"/>
                <a:ea typeface="Calibri"/>
                <a:cs typeface="Calibri"/>
              </a:rPr>
              <a:t>Johnethia</a:t>
            </a:r>
            <a:r>
              <a:rPr lang="en-US" sz="2000" dirty="0">
                <a:solidFill>
                  <a:srgbClr val="212121"/>
                </a:solidFill>
                <a:latin typeface="Calibri"/>
                <a:ea typeface="Calibri"/>
                <a:cs typeface="Calibri"/>
              </a:rPr>
              <a:t> Bellard, McKinney Vento </a:t>
            </a:r>
          </a:p>
          <a:p>
            <a:pPr marL="608965" indent="-456565">
              <a:lnSpc>
                <a:spcPct val="90000"/>
              </a:lnSpc>
              <a:spcBef>
                <a:spcPts val="1000"/>
              </a:spcBef>
              <a:buFont typeface="Arial"/>
              <a:buChar char="•"/>
            </a:pPr>
            <a:r>
              <a:rPr lang="en-US" sz="2000" dirty="0">
                <a:solidFill>
                  <a:srgbClr val="212121"/>
                </a:solidFill>
                <a:latin typeface="Calibri"/>
                <a:ea typeface="Calibri"/>
                <a:cs typeface="Calibri"/>
              </a:rPr>
              <a:t>Latarsha Theard, Funds Coordinator </a:t>
            </a:r>
          </a:p>
          <a:p>
            <a:pPr marL="608965" indent="-456565">
              <a:lnSpc>
                <a:spcPct val="90000"/>
              </a:lnSpc>
              <a:spcBef>
                <a:spcPts val="1000"/>
              </a:spcBef>
              <a:buFont typeface="Arial"/>
              <a:buChar char="•"/>
            </a:pPr>
            <a:r>
              <a:rPr lang="en-US" sz="2000" dirty="0">
                <a:solidFill>
                  <a:srgbClr val="212121"/>
                </a:solidFill>
                <a:latin typeface="Calibri"/>
                <a:ea typeface="Calibri"/>
                <a:cs typeface="Calibri"/>
              </a:rPr>
              <a:t>Melonie Wallace, Computer Network Technician </a:t>
            </a:r>
          </a:p>
          <a:p>
            <a:pPr marL="608965" indent="-456565">
              <a:lnSpc>
                <a:spcPct val="90000"/>
              </a:lnSpc>
              <a:spcBef>
                <a:spcPts val="1000"/>
              </a:spcBef>
              <a:buFont typeface="Arial"/>
              <a:buChar char="•"/>
            </a:pPr>
            <a:r>
              <a:rPr lang="en-US" sz="2000" dirty="0">
                <a:solidFill>
                  <a:srgbClr val="212121"/>
                </a:solidFill>
                <a:latin typeface="Calibri"/>
                <a:ea typeface="Calibri"/>
                <a:cs typeface="Calibri"/>
              </a:rPr>
              <a:t>Courtney Leonard, Funds Coordinator </a:t>
            </a:r>
          </a:p>
          <a:p>
            <a:pPr marL="608965" indent="-456565">
              <a:lnSpc>
                <a:spcPct val="90000"/>
              </a:lnSpc>
              <a:spcBef>
                <a:spcPts val="1000"/>
              </a:spcBef>
              <a:buFont typeface="Arial"/>
              <a:buChar char="•"/>
            </a:pPr>
            <a:r>
              <a:rPr lang="en-US" sz="2000" dirty="0">
                <a:solidFill>
                  <a:srgbClr val="212121"/>
                </a:solidFill>
                <a:latin typeface="Calibri"/>
                <a:ea typeface="Calibri"/>
                <a:cs typeface="Calibri"/>
              </a:rPr>
              <a:t>Della Bell, Secretary</a:t>
            </a:r>
          </a:p>
          <a:p>
            <a:pPr marL="608965" indent="-456565">
              <a:lnSpc>
                <a:spcPct val="90000"/>
              </a:lnSpc>
              <a:spcBef>
                <a:spcPts val="1000"/>
              </a:spcBef>
              <a:buFont typeface="Arial"/>
              <a:buChar char="•"/>
            </a:pPr>
            <a:r>
              <a:rPr lang="en-US" sz="2000" dirty="0" err="1">
                <a:solidFill>
                  <a:srgbClr val="212121"/>
                </a:solidFill>
                <a:latin typeface="Calibri"/>
                <a:ea typeface="Calibri"/>
                <a:cs typeface="Calibri"/>
              </a:rPr>
              <a:t>CrystalAnn</a:t>
            </a:r>
            <a:r>
              <a:rPr lang="en-US" sz="2000" dirty="0">
                <a:solidFill>
                  <a:srgbClr val="212121"/>
                </a:solidFill>
                <a:latin typeface="Calibri"/>
                <a:ea typeface="Calibri"/>
                <a:cs typeface="Calibri"/>
              </a:rPr>
              <a:t> Fleming , Secretary </a:t>
            </a:r>
          </a:p>
          <a:p>
            <a:pPr marL="608965" indent="-456565">
              <a:lnSpc>
                <a:spcPct val="90000"/>
              </a:lnSpc>
              <a:spcBef>
                <a:spcPts val="1000"/>
              </a:spcBef>
              <a:buFont typeface="Arial"/>
              <a:buChar char="•"/>
            </a:pPr>
            <a:r>
              <a:rPr lang="en-US" sz="2000" dirty="0">
                <a:solidFill>
                  <a:srgbClr val="212121"/>
                </a:solidFill>
                <a:latin typeface="Calibri"/>
                <a:ea typeface="Calibri"/>
                <a:cs typeface="Calibri"/>
              </a:rPr>
              <a:t>Kendria Guice, Secretary </a:t>
            </a:r>
          </a:p>
          <a:p>
            <a:pPr marL="495300" indent="-342900">
              <a:lnSpc>
                <a:spcPct val="90000"/>
              </a:lnSpc>
              <a:spcBef>
                <a:spcPts val="1000"/>
              </a:spcBef>
              <a:buFont typeface="Arial"/>
              <a:buChar char="•"/>
            </a:pPr>
            <a:r>
              <a:rPr lang="en-US" sz="2000" dirty="0">
                <a:solidFill>
                  <a:srgbClr val="212121"/>
                </a:solidFill>
                <a:latin typeface="Calibri"/>
                <a:ea typeface="Calibri"/>
                <a:cs typeface="Calibri"/>
              </a:rPr>
              <a:t>  </a:t>
            </a:r>
            <a:r>
              <a:rPr lang="en-US" sz="2000" dirty="0" err="1">
                <a:solidFill>
                  <a:srgbClr val="212121"/>
                </a:solidFill>
                <a:latin typeface="Calibri"/>
                <a:ea typeface="Calibri"/>
                <a:cs typeface="Calibri"/>
              </a:rPr>
              <a:t>Lacitta</a:t>
            </a:r>
            <a:r>
              <a:rPr lang="en-US" sz="2000" dirty="0">
                <a:solidFill>
                  <a:srgbClr val="212121"/>
                </a:solidFill>
                <a:latin typeface="Calibri"/>
                <a:ea typeface="Calibri"/>
                <a:cs typeface="Calibri"/>
              </a:rPr>
              <a:t> Lavergne, NP/FE Clerk &amp; Fixed Assets </a:t>
            </a:r>
          </a:p>
          <a:p>
            <a:pPr algn="l"/>
            <a:endParaRPr lang="en-US" dirty="0"/>
          </a:p>
        </p:txBody>
      </p:sp>
    </p:spTree>
    <p:extLst>
      <p:ext uri="{BB962C8B-B14F-4D97-AF65-F5344CB8AC3E}">
        <p14:creationId xmlns:p14="http://schemas.microsoft.com/office/powerpoint/2010/main" val="13806890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0AAD0-BE35-0902-D530-4A80E7C99A59}"/>
              </a:ext>
            </a:extLst>
          </p:cNvPr>
          <p:cNvSpPr>
            <a:spLocks noGrp="1"/>
          </p:cNvSpPr>
          <p:nvPr>
            <p:ph type="title"/>
          </p:nvPr>
        </p:nvSpPr>
        <p:spPr/>
        <p:txBody>
          <a:bodyPr/>
          <a:lstStyle/>
          <a:p>
            <a:endParaRPr lang="en-US"/>
          </a:p>
        </p:txBody>
      </p:sp>
      <p:pic>
        <p:nvPicPr>
          <p:cNvPr id="4" name="Content Placeholder 3" descr="A blue and white background&#10;&#10;Description automatically generated">
            <a:extLst>
              <a:ext uri="{FF2B5EF4-FFF2-40B4-BE49-F238E27FC236}">
                <a16:creationId xmlns:a16="http://schemas.microsoft.com/office/drawing/2014/main" id="{70B84944-AA35-1B68-8F7E-2C7687224067}"/>
              </a:ext>
            </a:extLst>
          </p:cNvPr>
          <p:cNvPicPr>
            <a:picLocks noGrp="1" noChangeAspect="1"/>
          </p:cNvPicPr>
          <p:nvPr>
            <p:ph idx="1"/>
          </p:nvPr>
        </p:nvPicPr>
        <p:blipFill>
          <a:blip r:embed="rId2"/>
          <a:stretch>
            <a:fillRect/>
          </a:stretch>
        </p:blipFill>
        <p:spPr>
          <a:xfrm>
            <a:off x="-46182" y="2417"/>
            <a:ext cx="12653817" cy="7135693"/>
          </a:xfrm>
        </p:spPr>
      </p:pic>
      <p:sp>
        <p:nvSpPr>
          <p:cNvPr id="3" name="TextBox 2">
            <a:extLst>
              <a:ext uri="{FF2B5EF4-FFF2-40B4-BE49-F238E27FC236}">
                <a16:creationId xmlns:a16="http://schemas.microsoft.com/office/drawing/2014/main" id="{B57190E5-F274-7512-8EF9-0FC0C1D31EDF}"/>
              </a:ext>
            </a:extLst>
          </p:cNvPr>
          <p:cNvSpPr txBox="1"/>
          <p:nvPr/>
        </p:nvSpPr>
        <p:spPr>
          <a:xfrm>
            <a:off x="842513" y="368061"/>
            <a:ext cx="4871049" cy="6617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700">
                <a:solidFill>
                  <a:srgbClr val="333333"/>
                </a:solidFill>
                <a:highlight>
                  <a:srgbClr val="FFFF00"/>
                </a:highlight>
                <a:latin typeface="Calibri"/>
              </a:rPr>
              <a:t>FIXED ASSETS</a:t>
            </a:r>
            <a:endParaRPr lang="en-US"/>
          </a:p>
        </p:txBody>
      </p:sp>
      <p:sp>
        <p:nvSpPr>
          <p:cNvPr id="5" name="TextBox 4">
            <a:extLst>
              <a:ext uri="{FF2B5EF4-FFF2-40B4-BE49-F238E27FC236}">
                <a16:creationId xmlns:a16="http://schemas.microsoft.com/office/drawing/2014/main" id="{6F7AACCE-770E-508C-C795-9BB75824F151}"/>
              </a:ext>
            </a:extLst>
          </p:cNvPr>
          <p:cNvSpPr txBox="1"/>
          <p:nvPr/>
        </p:nvSpPr>
        <p:spPr>
          <a:xfrm>
            <a:off x="879230" y="2022230"/>
            <a:ext cx="10521461" cy="274844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608965" indent="-456565">
              <a:lnSpc>
                <a:spcPct val="90000"/>
              </a:lnSpc>
              <a:spcBef>
                <a:spcPts val="1000"/>
              </a:spcBef>
              <a:buFont typeface="Arial"/>
              <a:buChar char="•"/>
            </a:pPr>
            <a:r>
              <a:rPr lang="en-US" sz="2400" dirty="0">
                <a:solidFill>
                  <a:srgbClr val="212121"/>
                </a:solidFill>
                <a:latin typeface="Calibri"/>
                <a:ea typeface="Calibri"/>
                <a:cs typeface="Calibri"/>
              </a:rPr>
              <a:t>I Pad, laptops, desktops, copiers, must be assigned to a specific location the items must be for instructional use only</a:t>
            </a:r>
          </a:p>
          <a:p>
            <a:pPr marL="608965" indent="-456565">
              <a:lnSpc>
                <a:spcPct val="90000"/>
              </a:lnSpc>
              <a:spcBef>
                <a:spcPts val="1000"/>
              </a:spcBef>
              <a:buFont typeface="Arial"/>
              <a:buChar char="•"/>
            </a:pPr>
            <a:r>
              <a:rPr lang="en-US" sz="2400" dirty="0">
                <a:solidFill>
                  <a:srgbClr val="212121"/>
                </a:solidFill>
                <a:latin typeface="Calibri"/>
                <a:ea typeface="Calibri"/>
                <a:cs typeface="Calibri"/>
              </a:rPr>
              <a:t>Items purchased with Title funds cannot be housed in administrative offices</a:t>
            </a:r>
          </a:p>
          <a:p>
            <a:pPr marL="608965" indent="-456565">
              <a:lnSpc>
                <a:spcPct val="90000"/>
              </a:lnSpc>
              <a:spcBef>
                <a:spcPts val="1000"/>
              </a:spcBef>
              <a:buFont typeface="Arial"/>
              <a:buChar char="•"/>
            </a:pPr>
            <a:r>
              <a:rPr lang="en-US" sz="2400" dirty="0">
                <a:solidFill>
                  <a:srgbClr val="212121"/>
                </a:solidFill>
                <a:latin typeface="Calibri"/>
                <a:ea typeface="Calibri"/>
                <a:cs typeface="Calibri"/>
              </a:rPr>
              <a:t>Any item 5 years or older can be salvaged.   You must fill out tech salvage form S-523 email to </a:t>
            </a:r>
            <a:r>
              <a:rPr lang="en-US" sz="2400" dirty="0">
                <a:solidFill>
                  <a:srgbClr val="212121"/>
                </a:solidFill>
                <a:latin typeface="Calibri"/>
                <a:ea typeface="Calibri"/>
                <a:cs typeface="Calibri"/>
                <a:hlinkClick r:id="rId3"/>
              </a:rPr>
              <a:t>federal.programs@cpsb.org</a:t>
            </a:r>
            <a:r>
              <a:rPr lang="en-US" sz="2400" dirty="0">
                <a:solidFill>
                  <a:srgbClr val="212121"/>
                </a:solidFill>
                <a:latin typeface="Calibri"/>
                <a:ea typeface="Calibri"/>
                <a:cs typeface="Calibri"/>
              </a:rPr>
              <a:t> for approval</a:t>
            </a:r>
          </a:p>
          <a:p>
            <a:pPr marL="152400">
              <a:lnSpc>
                <a:spcPct val="90000"/>
              </a:lnSpc>
              <a:spcBef>
                <a:spcPts val="1000"/>
              </a:spcBef>
            </a:pPr>
            <a:endParaRPr lang="en-US" sz="2400" dirty="0">
              <a:solidFill>
                <a:srgbClr val="212121"/>
              </a:solidFill>
              <a:latin typeface="Calibri"/>
              <a:ea typeface="Calibri"/>
              <a:cs typeface="Calibri"/>
            </a:endParaRPr>
          </a:p>
          <a:p>
            <a:pPr algn="l"/>
            <a:endParaRPr lang="en-US" dirty="0"/>
          </a:p>
        </p:txBody>
      </p:sp>
    </p:spTree>
    <p:extLst>
      <p:ext uri="{BB962C8B-B14F-4D97-AF65-F5344CB8AC3E}">
        <p14:creationId xmlns:p14="http://schemas.microsoft.com/office/powerpoint/2010/main" val="40111463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0AAD0-BE35-0902-D530-4A80E7C99A59}"/>
              </a:ext>
            </a:extLst>
          </p:cNvPr>
          <p:cNvSpPr>
            <a:spLocks noGrp="1"/>
          </p:cNvSpPr>
          <p:nvPr>
            <p:ph type="title"/>
          </p:nvPr>
        </p:nvSpPr>
        <p:spPr/>
        <p:txBody>
          <a:bodyPr/>
          <a:lstStyle/>
          <a:p>
            <a:endParaRPr lang="en-US"/>
          </a:p>
        </p:txBody>
      </p:sp>
      <p:pic>
        <p:nvPicPr>
          <p:cNvPr id="4" name="Content Placeholder 3" descr="A blue and white background&#10;&#10;Description automatically generated">
            <a:extLst>
              <a:ext uri="{FF2B5EF4-FFF2-40B4-BE49-F238E27FC236}">
                <a16:creationId xmlns:a16="http://schemas.microsoft.com/office/drawing/2014/main" id="{70B84944-AA35-1B68-8F7E-2C7687224067}"/>
              </a:ext>
            </a:extLst>
          </p:cNvPr>
          <p:cNvPicPr>
            <a:picLocks noGrp="1" noChangeAspect="1"/>
          </p:cNvPicPr>
          <p:nvPr>
            <p:ph idx="1"/>
          </p:nvPr>
        </p:nvPicPr>
        <p:blipFill>
          <a:blip r:embed="rId2"/>
          <a:stretch>
            <a:fillRect/>
          </a:stretch>
        </p:blipFill>
        <p:spPr>
          <a:xfrm>
            <a:off x="-46182" y="2417"/>
            <a:ext cx="12653817" cy="7135693"/>
          </a:xfrm>
        </p:spPr>
      </p:pic>
      <p:sp>
        <p:nvSpPr>
          <p:cNvPr id="3" name="TextBox 2">
            <a:extLst>
              <a:ext uri="{FF2B5EF4-FFF2-40B4-BE49-F238E27FC236}">
                <a16:creationId xmlns:a16="http://schemas.microsoft.com/office/drawing/2014/main" id="{4B1D94E5-BF42-35D9-0DDC-5CCD1A4E4BD3}"/>
              </a:ext>
            </a:extLst>
          </p:cNvPr>
          <p:cNvSpPr txBox="1"/>
          <p:nvPr/>
        </p:nvSpPr>
        <p:spPr>
          <a:xfrm>
            <a:off x="842513" y="368060"/>
            <a:ext cx="10521350" cy="6617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700">
                <a:solidFill>
                  <a:srgbClr val="333333"/>
                </a:solidFill>
                <a:highlight>
                  <a:srgbClr val="FFFF00"/>
                </a:highlight>
                <a:latin typeface="Calibri"/>
              </a:rPr>
              <a:t>McKinney-Vento Homeless, Foster Care, Migrant</a:t>
            </a:r>
            <a:endParaRPr lang="en-US"/>
          </a:p>
        </p:txBody>
      </p:sp>
      <p:sp>
        <p:nvSpPr>
          <p:cNvPr id="5" name="TextBox 4">
            <a:extLst>
              <a:ext uri="{FF2B5EF4-FFF2-40B4-BE49-F238E27FC236}">
                <a16:creationId xmlns:a16="http://schemas.microsoft.com/office/drawing/2014/main" id="{9F240DA9-E614-3BC8-68DD-AD721F069039}"/>
              </a:ext>
            </a:extLst>
          </p:cNvPr>
          <p:cNvSpPr txBox="1"/>
          <p:nvPr/>
        </p:nvSpPr>
        <p:spPr>
          <a:xfrm>
            <a:off x="864576" y="1978269"/>
            <a:ext cx="10506807" cy="460215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608965" indent="-456565">
              <a:lnSpc>
                <a:spcPct val="90000"/>
              </a:lnSpc>
              <a:spcBef>
                <a:spcPts val="1000"/>
              </a:spcBef>
              <a:buFont typeface="Arial"/>
              <a:buChar char="•"/>
            </a:pPr>
            <a:r>
              <a:rPr lang="en-US" err="1">
                <a:solidFill>
                  <a:srgbClr val="212121"/>
                </a:solidFill>
                <a:latin typeface="Calibri"/>
                <a:ea typeface="Calibri"/>
                <a:cs typeface="Calibri"/>
              </a:rPr>
              <a:t>Johnethia</a:t>
            </a:r>
            <a:r>
              <a:rPr lang="en-US">
                <a:solidFill>
                  <a:srgbClr val="212121"/>
                </a:solidFill>
                <a:latin typeface="Calibri"/>
                <a:ea typeface="Calibri"/>
                <a:cs typeface="Calibri"/>
              </a:rPr>
              <a:t> Bellard, Homeless Liaison</a:t>
            </a:r>
            <a:endParaRPr lang="en-US" dirty="0">
              <a:solidFill>
                <a:srgbClr val="212121"/>
              </a:solidFill>
              <a:latin typeface="Calibri"/>
              <a:ea typeface="Calibri"/>
              <a:cs typeface="Calibri"/>
            </a:endParaRPr>
          </a:p>
          <a:p>
            <a:pPr marL="1218565" lvl="1" indent="-456565">
              <a:lnSpc>
                <a:spcPct val="90000"/>
              </a:lnSpc>
              <a:spcBef>
                <a:spcPts val="500"/>
              </a:spcBef>
              <a:buFont typeface="Arial"/>
              <a:buChar char="•"/>
            </a:pPr>
            <a:r>
              <a:rPr lang="en-US">
                <a:solidFill>
                  <a:srgbClr val="212121"/>
                </a:solidFill>
                <a:latin typeface="Calibri"/>
                <a:ea typeface="Calibri"/>
                <a:cs typeface="Calibri"/>
              </a:rPr>
              <a:t>McKinney-Vento (MV) Homeless, Foster Care, Migrant  </a:t>
            </a:r>
            <a:endParaRPr lang="en-US" dirty="0">
              <a:solidFill>
                <a:srgbClr val="212121"/>
              </a:solidFill>
              <a:latin typeface="Calibri"/>
              <a:ea typeface="Calibri"/>
              <a:cs typeface="Calibri"/>
            </a:endParaRPr>
          </a:p>
          <a:p>
            <a:pPr marL="1218565" lvl="1" indent="-456565">
              <a:lnSpc>
                <a:spcPct val="90000"/>
              </a:lnSpc>
              <a:spcBef>
                <a:spcPts val="500"/>
              </a:spcBef>
              <a:buFont typeface="Arial"/>
              <a:buChar char="•"/>
            </a:pPr>
            <a:r>
              <a:rPr lang="en-US" dirty="0">
                <a:solidFill>
                  <a:srgbClr val="212121"/>
                </a:solidFill>
                <a:latin typeface="Calibri"/>
                <a:ea typeface="Calibri"/>
                <a:cs typeface="Calibri"/>
              </a:rPr>
              <a:t>Principal will:</a:t>
            </a:r>
          </a:p>
          <a:p>
            <a:pPr marL="1827530" lvl="2" indent="-456565">
              <a:lnSpc>
                <a:spcPct val="90000"/>
              </a:lnSpc>
              <a:spcBef>
                <a:spcPts val="500"/>
              </a:spcBef>
              <a:buFont typeface="Arial"/>
              <a:buChar char="•"/>
            </a:pPr>
            <a:r>
              <a:rPr lang="en-US" dirty="0">
                <a:solidFill>
                  <a:srgbClr val="212121"/>
                </a:solidFill>
                <a:latin typeface="Calibri"/>
                <a:ea typeface="Calibri"/>
                <a:cs typeface="Calibri"/>
              </a:rPr>
              <a:t>Designate two MV/Foster Care Point of Contacts (POCs) – form due before August 1</a:t>
            </a:r>
            <a:r>
              <a:rPr lang="en-US" baseline="30000" dirty="0">
                <a:solidFill>
                  <a:srgbClr val="212121"/>
                </a:solidFill>
                <a:latin typeface="Calibri"/>
                <a:ea typeface="Calibri"/>
                <a:cs typeface="Calibri"/>
              </a:rPr>
              <a:t>st</a:t>
            </a:r>
            <a:r>
              <a:rPr lang="en-US" dirty="0">
                <a:solidFill>
                  <a:srgbClr val="212121"/>
                </a:solidFill>
                <a:latin typeface="Calibri"/>
                <a:ea typeface="Calibri"/>
                <a:cs typeface="Calibri"/>
              </a:rPr>
              <a:t> </a:t>
            </a:r>
          </a:p>
          <a:p>
            <a:pPr marL="2437130" lvl="3" indent="-456565">
              <a:lnSpc>
                <a:spcPct val="90000"/>
              </a:lnSpc>
              <a:spcBef>
                <a:spcPts val="500"/>
              </a:spcBef>
              <a:buFont typeface="Arial"/>
              <a:buChar char="•"/>
            </a:pPr>
            <a:r>
              <a:rPr lang="en-US" dirty="0">
                <a:solidFill>
                  <a:srgbClr val="212121"/>
                </a:solidFill>
                <a:latin typeface="Calibri"/>
                <a:ea typeface="Calibri"/>
                <a:cs typeface="Calibri"/>
              </a:rPr>
              <a:t>POCs required to view MV Training Webinar with updates</a:t>
            </a:r>
          </a:p>
          <a:p>
            <a:pPr marL="2437130" lvl="3" indent="-456565">
              <a:lnSpc>
                <a:spcPct val="90000"/>
              </a:lnSpc>
              <a:spcBef>
                <a:spcPts val="500"/>
              </a:spcBef>
              <a:buFont typeface="Arial"/>
              <a:buChar char="•"/>
            </a:pPr>
            <a:r>
              <a:rPr lang="en-US" dirty="0">
                <a:solidFill>
                  <a:srgbClr val="212121"/>
                </a:solidFill>
                <a:latin typeface="Calibri"/>
                <a:ea typeface="Calibri"/>
                <a:cs typeface="Calibri"/>
              </a:rPr>
              <a:t>Principal verifies POCs completion of training by signing certificates &amp; uploading to school’s folder in OneDrive – due by August 18</a:t>
            </a:r>
            <a:r>
              <a:rPr lang="en-US" baseline="30000" dirty="0">
                <a:solidFill>
                  <a:srgbClr val="212121"/>
                </a:solidFill>
                <a:latin typeface="Calibri"/>
                <a:ea typeface="Calibri"/>
                <a:cs typeface="Calibri"/>
              </a:rPr>
              <a:t>th</a:t>
            </a:r>
            <a:r>
              <a:rPr lang="en-US" dirty="0">
                <a:solidFill>
                  <a:srgbClr val="212121"/>
                </a:solidFill>
                <a:latin typeface="Calibri"/>
                <a:ea typeface="Calibri"/>
                <a:cs typeface="Calibri"/>
              </a:rPr>
              <a:t> </a:t>
            </a:r>
          </a:p>
          <a:p>
            <a:pPr marL="1827530" lvl="2" indent="-456565">
              <a:lnSpc>
                <a:spcPct val="90000"/>
              </a:lnSpc>
              <a:spcBef>
                <a:spcPts val="500"/>
              </a:spcBef>
              <a:buFont typeface="Arial"/>
              <a:buChar char="•"/>
            </a:pPr>
            <a:r>
              <a:rPr lang="en-US" dirty="0">
                <a:solidFill>
                  <a:srgbClr val="212121"/>
                </a:solidFill>
                <a:latin typeface="Calibri"/>
                <a:ea typeface="Calibri"/>
                <a:cs typeface="Calibri"/>
              </a:rPr>
              <a:t>Ensure your staff receives MV Professional Development/Training before August 11</a:t>
            </a:r>
            <a:r>
              <a:rPr lang="en-US" baseline="30000" dirty="0">
                <a:solidFill>
                  <a:srgbClr val="212121"/>
                </a:solidFill>
                <a:latin typeface="Calibri"/>
                <a:ea typeface="Calibri"/>
                <a:cs typeface="Calibri"/>
              </a:rPr>
              <a:t>th</a:t>
            </a:r>
            <a:endParaRPr lang="en-US" dirty="0">
              <a:solidFill>
                <a:srgbClr val="212121"/>
              </a:solidFill>
              <a:latin typeface="Calibri"/>
              <a:ea typeface="Calibri"/>
              <a:cs typeface="Calibri"/>
            </a:endParaRPr>
          </a:p>
          <a:p>
            <a:pPr marL="2437130" lvl="3" indent="-456565">
              <a:lnSpc>
                <a:spcPct val="90000"/>
              </a:lnSpc>
              <a:spcBef>
                <a:spcPts val="500"/>
              </a:spcBef>
              <a:buFont typeface="Arial"/>
              <a:buChar char="•"/>
            </a:pPr>
            <a:r>
              <a:rPr lang="en-US" dirty="0">
                <a:solidFill>
                  <a:srgbClr val="212121"/>
                </a:solidFill>
                <a:latin typeface="Calibri"/>
                <a:ea typeface="Calibri"/>
                <a:cs typeface="Calibri"/>
              </a:rPr>
              <a:t>Enlist your designated POC to provide MV training to faculty/staff</a:t>
            </a:r>
          </a:p>
          <a:p>
            <a:pPr marL="2437130" lvl="3" indent="-456565">
              <a:lnSpc>
                <a:spcPct val="90000"/>
              </a:lnSpc>
              <a:spcBef>
                <a:spcPts val="500"/>
              </a:spcBef>
              <a:buFont typeface="Arial"/>
              <a:buChar char="•"/>
            </a:pPr>
            <a:r>
              <a:rPr lang="en-US" dirty="0">
                <a:solidFill>
                  <a:srgbClr val="212121"/>
                </a:solidFill>
                <a:latin typeface="Calibri"/>
                <a:ea typeface="Calibri"/>
                <a:cs typeface="Calibri"/>
              </a:rPr>
              <a:t>Document “</a:t>
            </a:r>
            <a:r>
              <a:rPr lang="en-US" u="sng" dirty="0">
                <a:solidFill>
                  <a:srgbClr val="212121"/>
                </a:solidFill>
                <a:latin typeface="Calibri"/>
                <a:ea typeface="Calibri"/>
                <a:cs typeface="Calibri"/>
              </a:rPr>
              <a:t>Title VII Homeless Information</a:t>
            </a:r>
            <a:r>
              <a:rPr lang="en-US" dirty="0">
                <a:solidFill>
                  <a:srgbClr val="212121"/>
                </a:solidFill>
                <a:latin typeface="Calibri"/>
                <a:ea typeface="Calibri"/>
                <a:cs typeface="Calibri"/>
              </a:rPr>
              <a:t>” on your meeting </a:t>
            </a:r>
            <a:r>
              <a:rPr lang="en-US" b="1" dirty="0">
                <a:solidFill>
                  <a:srgbClr val="212121"/>
                </a:solidFill>
                <a:latin typeface="Calibri"/>
                <a:ea typeface="Calibri"/>
                <a:cs typeface="Calibri"/>
              </a:rPr>
              <a:t>agenda</a:t>
            </a:r>
            <a:endParaRPr lang="en-US" dirty="0">
              <a:solidFill>
                <a:srgbClr val="212121"/>
              </a:solidFill>
              <a:latin typeface="Calibri"/>
              <a:ea typeface="Calibri"/>
              <a:cs typeface="Calibri"/>
            </a:endParaRPr>
          </a:p>
          <a:p>
            <a:pPr marL="3046730" lvl="4" indent="-456565">
              <a:lnSpc>
                <a:spcPct val="90000"/>
              </a:lnSpc>
              <a:spcBef>
                <a:spcPts val="500"/>
              </a:spcBef>
              <a:buFont typeface="Arial"/>
              <a:buChar char="•"/>
            </a:pPr>
            <a:r>
              <a:rPr lang="en-US" dirty="0">
                <a:solidFill>
                  <a:srgbClr val="212121"/>
                </a:solidFill>
                <a:latin typeface="Calibri"/>
                <a:ea typeface="Calibri"/>
                <a:cs typeface="Calibri"/>
              </a:rPr>
              <a:t>Upload copy of </a:t>
            </a:r>
            <a:r>
              <a:rPr lang="en-US" b="1" u="sng" dirty="0">
                <a:solidFill>
                  <a:srgbClr val="212121"/>
                </a:solidFill>
                <a:latin typeface="Calibri"/>
                <a:ea typeface="Calibri"/>
                <a:cs typeface="Calibri"/>
              </a:rPr>
              <a:t>agenda</a:t>
            </a:r>
            <a:r>
              <a:rPr lang="en-US" dirty="0">
                <a:solidFill>
                  <a:srgbClr val="212121"/>
                </a:solidFill>
                <a:latin typeface="Calibri"/>
                <a:ea typeface="Calibri"/>
                <a:cs typeface="Calibri"/>
              </a:rPr>
              <a:t> and </a:t>
            </a:r>
            <a:r>
              <a:rPr lang="en-US" b="1" u="sng" dirty="0">
                <a:solidFill>
                  <a:srgbClr val="212121"/>
                </a:solidFill>
                <a:latin typeface="Calibri"/>
                <a:ea typeface="Calibri"/>
                <a:cs typeface="Calibri"/>
              </a:rPr>
              <a:t>faculty sign-in sheet</a:t>
            </a:r>
            <a:r>
              <a:rPr lang="en-US" dirty="0">
                <a:solidFill>
                  <a:srgbClr val="212121"/>
                </a:solidFill>
                <a:latin typeface="Calibri"/>
                <a:ea typeface="Calibri"/>
                <a:cs typeface="Calibri"/>
              </a:rPr>
              <a:t> to your school’s folder in OneDrive</a:t>
            </a:r>
          </a:p>
          <a:p>
            <a:pPr marL="1218565" lvl="1" indent="-456565">
              <a:lnSpc>
                <a:spcPct val="90000"/>
              </a:lnSpc>
              <a:spcBef>
                <a:spcPts val="500"/>
              </a:spcBef>
              <a:buFont typeface="Arial"/>
              <a:buChar char="•"/>
            </a:pPr>
            <a:r>
              <a:rPr lang="en-US" dirty="0">
                <a:solidFill>
                  <a:srgbClr val="212121"/>
                </a:solidFill>
                <a:latin typeface="Calibri"/>
                <a:ea typeface="Calibri"/>
                <a:cs typeface="Calibri"/>
              </a:rPr>
              <a:t>Code of Conduct:  MV Referral form &amp; Migrant QR codes (English, Spanish, Vietnamese)</a:t>
            </a:r>
          </a:p>
          <a:p>
            <a:pPr marL="1218565" lvl="1" indent="-456565">
              <a:lnSpc>
                <a:spcPct val="90000"/>
              </a:lnSpc>
              <a:spcBef>
                <a:spcPts val="500"/>
              </a:spcBef>
              <a:buFont typeface="Arial"/>
              <a:buChar char="•"/>
            </a:pPr>
            <a:r>
              <a:rPr lang="en-US" dirty="0">
                <a:solidFill>
                  <a:srgbClr val="212121"/>
                </a:solidFill>
                <a:latin typeface="Calibri"/>
                <a:ea typeface="Calibri"/>
                <a:cs typeface="Calibri"/>
              </a:rPr>
              <a:t>Foster Care forms sent to our office</a:t>
            </a:r>
          </a:p>
          <a:p>
            <a:pPr marL="1218565" lvl="1" indent="-456565">
              <a:lnSpc>
                <a:spcPct val="90000"/>
              </a:lnSpc>
              <a:spcBef>
                <a:spcPts val="500"/>
              </a:spcBef>
              <a:buFont typeface="Arial"/>
              <a:buChar char="•"/>
            </a:pPr>
            <a:r>
              <a:rPr lang="en-US" dirty="0">
                <a:solidFill>
                  <a:srgbClr val="212121"/>
                </a:solidFill>
                <a:latin typeface="Calibri"/>
                <a:ea typeface="Calibri"/>
                <a:cs typeface="Calibri"/>
              </a:rPr>
              <a:t>Purple Folder for school’s POCs – late July 2024</a:t>
            </a:r>
            <a:endParaRPr lang="en-US" dirty="0"/>
          </a:p>
        </p:txBody>
      </p:sp>
    </p:spTree>
    <p:extLst>
      <p:ext uri="{BB962C8B-B14F-4D97-AF65-F5344CB8AC3E}">
        <p14:creationId xmlns:p14="http://schemas.microsoft.com/office/powerpoint/2010/main" val="32750951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0AAD0-BE35-0902-D530-4A80E7C99A59}"/>
              </a:ext>
            </a:extLst>
          </p:cNvPr>
          <p:cNvSpPr>
            <a:spLocks noGrp="1"/>
          </p:cNvSpPr>
          <p:nvPr>
            <p:ph type="title"/>
          </p:nvPr>
        </p:nvSpPr>
        <p:spPr/>
        <p:txBody>
          <a:bodyPr/>
          <a:lstStyle/>
          <a:p>
            <a:endParaRPr lang="en-US"/>
          </a:p>
        </p:txBody>
      </p:sp>
      <p:pic>
        <p:nvPicPr>
          <p:cNvPr id="4" name="Content Placeholder 3" descr="A blue and white background&#10;&#10;Description automatically generated">
            <a:extLst>
              <a:ext uri="{FF2B5EF4-FFF2-40B4-BE49-F238E27FC236}">
                <a16:creationId xmlns:a16="http://schemas.microsoft.com/office/drawing/2014/main" id="{70B84944-AA35-1B68-8F7E-2C7687224067}"/>
              </a:ext>
            </a:extLst>
          </p:cNvPr>
          <p:cNvPicPr>
            <a:picLocks noGrp="1" noChangeAspect="1"/>
          </p:cNvPicPr>
          <p:nvPr>
            <p:ph idx="1"/>
          </p:nvPr>
        </p:nvPicPr>
        <p:blipFill>
          <a:blip r:embed="rId2"/>
          <a:stretch>
            <a:fillRect/>
          </a:stretch>
        </p:blipFill>
        <p:spPr>
          <a:xfrm>
            <a:off x="-46182" y="2417"/>
            <a:ext cx="12653817" cy="7135693"/>
          </a:xfrm>
        </p:spPr>
      </p:pic>
      <p:sp>
        <p:nvSpPr>
          <p:cNvPr id="3" name="TextBox 2">
            <a:extLst>
              <a:ext uri="{FF2B5EF4-FFF2-40B4-BE49-F238E27FC236}">
                <a16:creationId xmlns:a16="http://schemas.microsoft.com/office/drawing/2014/main" id="{31B6D0E4-C199-C9DA-98C8-AF9623F6B055}"/>
              </a:ext>
            </a:extLst>
          </p:cNvPr>
          <p:cNvSpPr txBox="1"/>
          <p:nvPr/>
        </p:nvSpPr>
        <p:spPr>
          <a:xfrm>
            <a:off x="853440" y="365760"/>
            <a:ext cx="10617200" cy="6617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700">
                <a:solidFill>
                  <a:srgbClr val="333333"/>
                </a:solidFill>
                <a:latin typeface="Calibri"/>
              </a:rPr>
              <a:t>Federal Programs – Additional Information</a:t>
            </a:r>
            <a:endParaRPr lang="en-US"/>
          </a:p>
        </p:txBody>
      </p:sp>
      <p:sp>
        <p:nvSpPr>
          <p:cNvPr id="5" name="TextBox 4">
            <a:extLst>
              <a:ext uri="{FF2B5EF4-FFF2-40B4-BE49-F238E27FC236}">
                <a16:creationId xmlns:a16="http://schemas.microsoft.com/office/drawing/2014/main" id="{ECA7DB10-88EE-3023-BD4B-97303B876C2E}"/>
              </a:ext>
            </a:extLst>
          </p:cNvPr>
          <p:cNvSpPr txBox="1"/>
          <p:nvPr/>
        </p:nvSpPr>
        <p:spPr>
          <a:xfrm>
            <a:off x="879231" y="1978268"/>
            <a:ext cx="10433538" cy="45311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nSpc>
                <a:spcPct val="90000"/>
              </a:lnSpc>
              <a:spcBef>
                <a:spcPts val="1000"/>
              </a:spcBef>
              <a:buFont typeface="Arial"/>
              <a:buChar char="•"/>
            </a:pPr>
            <a:r>
              <a:rPr lang="en-US" sz="2400" dirty="0">
                <a:solidFill>
                  <a:srgbClr val="212121"/>
                </a:solidFill>
                <a:latin typeface="Calibri"/>
                <a:ea typeface="Calibri"/>
                <a:cs typeface="Calibri"/>
              </a:rPr>
              <a:t>Approval process – Please call before the fact </a:t>
            </a:r>
          </a:p>
          <a:p>
            <a:pPr marL="742950" lvl="1" indent="-285750">
              <a:lnSpc>
                <a:spcPct val="90000"/>
              </a:lnSpc>
              <a:spcBef>
                <a:spcPts val="500"/>
              </a:spcBef>
              <a:buFont typeface="Arial"/>
              <a:buChar char="•"/>
            </a:pPr>
            <a:r>
              <a:rPr lang="en-US" sz="2400" dirty="0">
                <a:solidFill>
                  <a:srgbClr val="212121"/>
                </a:solidFill>
                <a:latin typeface="Calibri"/>
                <a:ea typeface="Calibri"/>
                <a:cs typeface="Calibri"/>
              </a:rPr>
              <a:t>Submitted to </a:t>
            </a:r>
            <a:r>
              <a:rPr lang="en-US" sz="2400" dirty="0">
                <a:solidFill>
                  <a:srgbClr val="212121"/>
                </a:solidFill>
                <a:latin typeface="Calibri"/>
                <a:ea typeface="Calibri"/>
                <a:cs typeface="Calibri"/>
                <a:hlinkClick r:id="rId3"/>
              </a:rPr>
              <a:t>federal.programs@cpsb.org</a:t>
            </a:r>
            <a:r>
              <a:rPr lang="en-US" sz="2400" dirty="0">
                <a:solidFill>
                  <a:srgbClr val="212121"/>
                </a:solidFill>
                <a:latin typeface="Calibri"/>
                <a:ea typeface="Calibri"/>
                <a:cs typeface="Calibri"/>
              </a:rPr>
              <a:t> </a:t>
            </a:r>
          </a:p>
          <a:p>
            <a:pPr marL="742950" lvl="1" indent="-285750">
              <a:lnSpc>
                <a:spcPct val="90000"/>
              </a:lnSpc>
              <a:spcBef>
                <a:spcPts val="500"/>
              </a:spcBef>
              <a:buFont typeface="Arial"/>
              <a:buChar char="•"/>
            </a:pPr>
            <a:r>
              <a:rPr lang="en-US" sz="2400" dirty="0">
                <a:solidFill>
                  <a:srgbClr val="212121"/>
                </a:solidFill>
                <a:latin typeface="Calibri"/>
                <a:ea typeface="Calibri"/>
                <a:cs typeface="Calibri"/>
              </a:rPr>
              <a:t>Secretaries will check to make sure everything is correct – if not, it will be sent back to the school </a:t>
            </a:r>
          </a:p>
          <a:p>
            <a:pPr marL="742950" lvl="1" indent="-285750">
              <a:lnSpc>
                <a:spcPct val="90000"/>
              </a:lnSpc>
              <a:spcBef>
                <a:spcPts val="500"/>
              </a:spcBef>
              <a:buFont typeface="Arial"/>
              <a:buChar char="•"/>
            </a:pPr>
            <a:r>
              <a:rPr lang="en-US" sz="2400" dirty="0">
                <a:solidFill>
                  <a:srgbClr val="212121"/>
                </a:solidFill>
                <a:latin typeface="Calibri"/>
                <a:ea typeface="Calibri"/>
                <a:cs typeface="Calibri"/>
              </a:rPr>
              <a:t>The funds coordinator will approve/disapprove if funds are available </a:t>
            </a:r>
          </a:p>
          <a:p>
            <a:pPr marL="742950" lvl="1" indent="-285750">
              <a:lnSpc>
                <a:spcPct val="90000"/>
              </a:lnSpc>
              <a:spcBef>
                <a:spcPts val="500"/>
              </a:spcBef>
              <a:buFont typeface="Arial"/>
              <a:buChar char="•"/>
            </a:pPr>
            <a:r>
              <a:rPr lang="en-US" sz="2400" dirty="0">
                <a:solidFill>
                  <a:srgbClr val="212121"/>
                </a:solidFill>
                <a:latin typeface="Calibri"/>
                <a:ea typeface="Calibri"/>
                <a:cs typeface="Calibri"/>
              </a:rPr>
              <a:t>Title I Supervisor will approve/disapprove if this is an allowable expense</a:t>
            </a:r>
          </a:p>
          <a:p>
            <a:pPr marL="742950" lvl="1" indent="-285750">
              <a:lnSpc>
                <a:spcPct val="90000"/>
              </a:lnSpc>
              <a:spcBef>
                <a:spcPts val="500"/>
              </a:spcBef>
              <a:buFont typeface="Arial"/>
              <a:buChar char="•"/>
            </a:pPr>
            <a:r>
              <a:rPr lang="en-US" sz="2400" dirty="0">
                <a:solidFill>
                  <a:srgbClr val="212121"/>
                </a:solidFill>
                <a:latin typeface="Calibri"/>
                <a:ea typeface="Calibri"/>
                <a:cs typeface="Calibri"/>
              </a:rPr>
              <a:t>Request for expenditures will be sent back to the school approved/disapproved</a:t>
            </a:r>
          </a:p>
          <a:p>
            <a:pPr marL="742950" lvl="1" indent="-285750">
              <a:lnSpc>
                <a:spcPct val="90000"/>
              </a:lnSpc>
              <a:spcBef>
                <a:spcPts val="500"/>
              </a:spcBef>
              <a:buFont typeface="Arial"/>
              <a:buChar char="•"/>
            </a:pPr>
            <a:r>
              <a:rPr lang="en-US" sz="2400" dirty="0">
                <a:solidFill>
                  <a:srgbClr val="212121"/>
                </a:solidFill>
                <a:latin typeface="Calibri"/>
                <a:ea typeface="Calibri"/>
                <a:cs typeface="Calibri"/>
              </a:rPr>
              <a:t>Secretaries will process the request for expenditures</a:t>
            </a:r>
          </a:p>
          <a:p>
            <a:pPr marL="742950" lvl="1" indent="-285750">
              <a:lnSpc>
                <a:spcPct val="90000"/>
              </a:lnSpc>
              <a:spcBef>
                <a:spcPts val="500"/>
              </a:spcBef>
              <a:buFont typeface="Arial"/>
              <a:buChar char="•"/>
            </a:pPr>
            <a:r>
              <a:rPr lang="en-US" sz="2400" dirty="0">
                <a:solidFill>
                  <a:srgbClr val="212121"/>
                </a:solidFill>
                <a:highlight>
                  <a:srgbClr val="FFFF00"/>
                </a:highlight>
                <a:latin typeface="Calibri"/>
                <a:ea typeface="Calibri"/>
                <a:cs typeface="Calibri"/>
              </a:rPr>
              <a:t>Never place an order or spend any Title funds without an approved request for expenditure – We can correct before the event, but not after – the school will be responsible for the expenditure </a:t>
            </a:r>
            <a:endParaRPr lang="en-US" dirty="0"/>
          </a:p>
        </p:txBody>
      </p:sp>
    </p:spTree>
    <p:extLst>
      <p:ext uri="{BB962C8B-B14F-4D97-AF65-F5344CB8AC3E}">
        <p14:creationId xmlns:p14="http://schemas.microsoft.com/office/powerpoint/2010/main" val="10413248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0AAD0-BE35-0902-D530-4A80E7C99A59}"/>
              </a:ext>
            </a:extLst>
          </p:cNvPr>
          <p:cNvSpPr>
            <a:spLocks noGrp="1"/>
          </p:cNvSpPr>
          <p:nvPr>
            <p:ph type="title"/>
          </p:nvPr>
        </p:nvSpPr>
        <p:spPr/>
        <p:txBody>
          <a:bodyPr/>
          <a:lstStyle/>
          <a:p>
            <a:endParaRPr lang="en-US"/>
          </a:p>
        </p:txBody>
      </p:sp>
      <p:pic>
        <p:nvPicPr>
          <p:cNvPr id="4" name="Content Placeholder 3" descr="A blue and white background&#10;&#10;Description automatically generated">
            <a:extLst>
              <a:ext uri="{FF2B5EF4-FFF2-40B4-BE49-F238E27FC236}">
                <a16:creationId xmlns:a16="http://schemas.microsoft.com/office/drawing/2014/main" id="{70B84944-AA35-1B68-8F7E-2C7687224067}"/>
              </a:ext>
            </a:extLst>
          </p:cNvPr>
          <p:cNvPicPr>
            <a:picLocks noGrp="1" noChangeAspect="1"/>
          </p:cNvPicPr>
          <p:nvPr>
            <p:ph idx="1"/>
          </p:nvPr>
        </p:nvPicPr>
        <p:blipFill>
          <a:blip r:embed="rId2"/>
          <a:stretch>
            <a:fillRect/>
          </a:stretch>
        </p:blipFill>
        <p:spPr>
          <a:xfrm>
            <a:off x="-46182" y="2417"/>
            <a:ext cx="12653817" cy="7135693"/>
          </a:xfrm>
        </p:spPr>
      </p:pic>
      <p:sp>
        <p:nvSpPr>
          <p:cNvPr id="3" name="TextBox 2">
            <a:extLst>
              <a:ext uri="{FF2B5EF4-FFF2-40B4-BE49-F238E27FC236}">
                <a16:creationId xmlns:a16="http://schemas.microsoft.com/office/drawing/2014/main" id="{468EA226-2345-1F6D-01C2-161C688F6AAB}"/>
              </a:ext>
            </a:extLst>
          </p:cNvPr>
          <p:cNvSpPr txBox="1"/>
          <p:nvPr/>
        </p:nvSpPr>
        <p:spPr>
          <a:xfrm>
            <a:off x="842513" y="368060"/>
            <a:ext cx="5057954" cy="6617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700">
                <a:solidFill>
                  <a:srgbClr val="333333"/>
                </a:solidFill>
                <a:latin typeface="Calibri"/>
              </a:rPr>
              <a:t>Federal Programs </a:t>
            </a:r>
            <a:endParaRPr lang="en-US"/>
          </a:p>
        </p:txBody>
      </p:sp>
      <p:sp>
        <p:nvSpPr>
          <p:cNvPr id="5" name="TextBox 4">
            <a:extLst>
              <a:ext uri="{FF2B5EF4-FFF2-40B4-BE49-F238E27FC236}">
                <a16:creationId xmlns:a16="http://schemas.microsoft.com/office/drawing/2014/main" id="{14875509-D8CA-A700-FB45-758655C0D0B3}"/>
              </a:ext>
            </a:extLst>
          </p:cNvPr>
          <p:cNvSpPr txBox="1"/>
          <p:nvPr/>
        </p:nvSpPr>
        <p:spPr>
          <a:xfrm>
            <a:off x="849923" y="1948961"/>
            <a:ext cx="10492153" cy="460055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608965" indent="-456565">
              <a:lnSpc>
                <a:spcPct val="90000"/>
              </a:lnSpc>
              <a:spcBef>
                <a:spcPts val="1000"/>
              </a:spcBef>
              <a:buFont typeface="Arial"/>
              <a:buChar char="•"/>
            </a:pPr>
            <a:r>
              <a:rPr lang="en-US" sz="1600" dirty="0">
                <a:solidFill>
                  <a:srgbClr val="212121"/>
                </a:solidFill>
                <a:latin typeface="Calibri"/>
                <a:ea typeface="Calibri"/>
                <a:cs typeface="Calibri"/>
              </a:rPr>
              <a:t>Additional Information </a:t>
            </a:r>
          </a:p>
          <a:p>
            <a:pPr marL="1217930" lvl="1" indent="-456565">
              <a:lnSpc>
                <a:spcPct val="90000"/>
              </a:lnSpc>
              <a:spcBef>
                <a:spcPts val="500"/>
              </a:spcBef>
              <a:buFont typeface="Arial"/>
              <a:buChar char="•"/>
            </a:pPr>
            <a:r>
              <a:rPr lang="en-US" sz="1600" dirty="0">
                <a:solidFill>
                  <a:srgbClr val="212121"/>
                </a:solidFill>
                <a:latin typeface="Calibri"/>
                <a:ea typeface="Calibri"/>
                <a:cs typeface="Calibri"/>
              </a:rPr>
              <a:t>July 1 – PD for Title I expenditures/documentation/SWP for the 2024 – 2025 school year</a:t>
            </a:r>
          </a:p>
          <a:p>
            <a:pPr marL="1217930" lvl="1" indent="-456565">
              <a:lnSpc>
                <a:spcPct val="90000"/>
              </a:lnSpc>
              <a:spcBef>
                <a:spcPts val="500"/>
              </a:spcBef>
              <a:buFont typeface="Arial"/>
              <a:buChar char="•"/>
            </a:pPr>
            <a:r>
              <a:rPr lang="en-US" sz="1600" dirty="0">
                <a:solidFill>
                  <a:srgbClr val="212121"/>
                </a:solidFill>
                <a:latin typeface="Calibri"/>
                <a:ea typeface="Calibri"/>
                <a:cs typeface="Calibri"/>
              </a:rPr>
              <a:t>Request for Expenditure – Recommend that you number them consecutively and not start over each day </a:t>
            </a:r>
          </a:p>
          <a:p>
            <a:pPr marL="1217930" lvl="1" indent="-456565">
              <a:lnSpc>
                <a:spcPct val="90000"/>
              </a:lnSpc>
              <a:spcBef>
                <a:spcPts val="500"/>
              </a:spcBef>
              <a:buFont typeface="Arial"/>
              <a:buChar char="•"/>
            </a:pPr>
            <a:r>
              <a:rPr lang="en-US" sz="1600" dirty="0">
                <a:solidFill>
                  <a:srgbClr val="212121"/>
                </a:solidFill>
                <a:latin typeface="Calibri"/>
                <a:ea typeface="Calibri"/>
                <a:cs typeface="Calibri"/>
              </a:rPr>
              <a:t>Copier contracts/maintenance agreement and site licenses – from July to June </a:t>
            </a:r>
          </a:p>
          <a:p>
            <a:pPr marL="1217930" lvl="1" indent="-456565">
              <a:lnSpc>
                <a:spcPct val="90000"/>
              </a:lnSpc>
              <a:spcBef>
                <a:spcPts val="500"/>
              </a:spcBef>
              <a:buFont typeface="Arial"/>
              <a:buChar char="•"/>
            </a:pPr>
            <a:r>
              <a:rPr lang="en-US" sz="1600" dirty="0">
                <a:solidFill>
                  <a:srgbClr val="212121"/>
                </a:solidFill>
                <a:latin typeface="Calibri"/>
                <a:ea typeface="Calibri"/>
                <a:cs typeface="Calibri"/>
              </a:rPr>
              <a:t>Parenting Refreshments -- $299 or less per event </a:t>
            </a:r>
          </a:p>
          <a:p>
            <a:pPr marL="1217930" lvl="1" indent="-456565">
              <a:lnSpc>
                <a:spcPct val="90000"/>
              </a:lnSpc>
              <a:spcBef>
                <a:spcPts val="500"/>
              </a:spcBef>
              <a:buFont typeface="Arial"/>
              <a:buChar char="•"/>
            </a:pPr>
            <a:r>
              <a:rPr lang="en-US" sz="1600" dirty="0">
                <a:solidFill>
                  <a:srgbClr val="212121"/>
                </a:solidFill>
                <a:latin typeface="Calibri"/>
                <a:ea typeface="Calibri"/>
                <a:cs typeface="Calibri"/>
              </a:rPr>
              <a:t>Supplementals – submit each month </a:t>
            </a:r>
          </a:p>
          <a:p>
            <a:pPr marL="1217930" lvl="1" indent="-456565">
              <a:lnSpc>
                <a:spcPct val="90000"/>
              </a:lnSpc>
              <a:spcBef>
                <a:spcPts val="500"/>
              </a:spcBef>
              <a:buFont typeface="Arial"/>
              <a:buChar char="•"/>
            </a:pPr>
            <a:r>
              <a:rPr lang="en-US" sz="1600" dirty="0">
                <a:solidFill>
                  <a:srgbClr val="212121"/>
                </a:solidFill>
                <a:latin typeface="Calibri"/>
                <a:ea typeface="Calibri"/>
                <a:cs typeface="Calibri"/>
              </a:rPr>
              <a:t>Contract Speakers/Services  </a:t>
            </a:r>
          </a:p>
          <a:p>
            <a:pPr marL="1827530" lvl="2" indent="-456565">
              <a:lnSpc>
                <a:spcPct val="90000"/>
              </a:lnSpc>
              <a:spcBef>
                <a:spcPts val="500"/>
              </a:spcBef>
              <a:buFont typeface="Arial"/>
              <a:buChar char="•"/>
            </a:pPr>
            <a:r>
              <a:rPr lang="en-US" sz="1600" dirty="0">
                <a:solidFill>
                  <a:srgbClr val="212121"/>
                </a:solidFill>
                <a:latin typeface="Calibri"/>
                <a:ea typeface="Calibri"/>
                <a:cs typeface="Calibri"/>
              </a:rPr>
              <a:t> If working with individual students, they must have a background check</a:t>
            </a:r>
          </a:p>
          <a:p>
            <a:pPr marL="1827530" lvl="2" indent="-456565">
              <a:lnSpc>
                <a:spcPct val="90000"/>
              </a:lnSpc>
              <a:spcBef>
                <a:spcPts val="500"/>
              </a:spcBef>
              <a:buFont typeface="Arial"/>
              <a:buChar char="•"/>
            </a:pPr>
            <a:r>
              <a:rPr lang="en-US" sz="1600" dirty="0">
                <a:solidFill>
                  <a:srgbClr val="212121"/>
                </a:solidFill>
                <a:latin typeface="Calibri"/>
                <a:ea typeface="Calibri"/>
                <a:cs typeface="Calibri"/>
              </a:rPr>
              <a:t>Services must end May 31</a:t>
            </a:r>
          </a:p>
          <a:p>
            <a:pPr marL="1827530" lvl="2" indent="-456565">
              <a:lnSpc>
                <a:spcPct val="90000"/>
              </a:lnSpc>
              <a:spcBef>
                <a:spcPts val="500"/>
              </a:spcBef>
              <a:buFont typeface="Arial"/>
              <a:buChar char="•"/>
            </a:pPr>
            <a:endParaRPr lang="en-US" sz="1600" dirty="0">
              <a:solidFill>
                <a:srgbClr val="212121"/>
              </a:solidFill>
              <a:latin typeface="Calibri"/>
              <a:ea typeface="Calibri"/>
              <a:cs typeface="Calibri"/>
            </a:endParaRPr>
          </a:p>
          <a:p>
            <a:pPr marL="1217930" lvl="1" indent="-456565">
              <a:lnSpc>
                <a:spcPct val="90000"/>
              </a:lnSpc>
              <a:spcBef>
                <a:spcPts val="500"/>
              </a:spcBef>
              <a:buFont typeface="Arial"/>
              <a:buChar char="•"/>
            </a:pPr>
            <a:r>
              <a:rPr lang="en-US" sz="1600" dirty="0">
                <a:solidFill>
                  <a:srgbClr val="212121"/>
                </a:solidFill>
                <a:latin typeface="Calibri"/>
                <a:ea typeface="Calibri"/>
                <a:cs typeface="Calibri"/>
              </a:rPr>
              <a:t>Field Trips </a:t>
            </a:r>
          </a:p>
          <a:p>
            <a:pPr marL="1827530" lvl="2" indent="-456565">
              <a:lnSpc>
                <a:spcPct val="90000"/>
              </a:lnSpc>
              <a:spcBef>
                <a:spcPts val="500"/>
              </a:spcBef>
              <a:buFont typeface="Arial"/>
              <a:buChar char="•"/>
            </a:pPr>
            <a:r>
              <a:rPr lang="en-US" sz="1600" dirty="0">
                <a:solidFill>
                  <a:srgbClr val="212121"/>
                </a:solidFill>
                <a:latin typeface="Calibri"/>
                <a:ea typeface="Calibri"/>
                <a:cs typeface="Calibri"/>
              </a:rPr>
              <a:t>Trip Tracker</a:t>
            </a:r>
          </a:p>
          <a:p>
            <a:pPr marL="1827530" lvl="2" indent="-456565">
              <a:lnSpc>
                <a:spcPct val="90000"/>
              </a:lnSpc>
              <a:spcBef>
                <a:spcPts val="500"/>
              </a:spcBef>
              <a:buFont typeface="Arial"/>
              <a:buChar char="•"/>
            </a:pPr>
            <a:r>
              <a:rPr lang="en-US" sz="1600" dirty="0">
                <a:solidFill>
                  <a:srgbClr val="212121"/>
                </a:solidFill>
                <a:latin typeface="Calibri"/>
                <a:ea typeface="Calibri"/>
                <a:cs typeface="Calibri"/>
              </a:rPr>
              <a:t>Invoice – Follow procedures with Title </a:t>
            </a:r>
          </a:p>
          <a:p>
            <a:pPr marL="1217930" lvl="1" indent="-456565">
              <a:lnSpc>
                <a:spcPct val="90000"/>
              </a:lnSpc>
              <a:spcBef>
                <a:spcPts val="500"/>
              </a:spcBef>
              <a:buFont typeface="Arial"/>
              <a:buChar char="•"/>
            </a:pPr>
            <a:r>
              <a:rPr lang="en-US" sz="1600" dirty="0">
                <a:solidFill>
                  <a:srgbClr val="212121"/>
                </a:solidFill>
                <a:latin typeface="Calibri"/>
                <a:ea typeface="Calibri"/>
                <a:cs typeface="Calibri"/>
              </a:rPr>
              <a:t>Travel </a:t>
            </a:r>
          </a:p>
          <a:p>
            <a:pPr marL="1827530" lvl="2" indent="-456565">
              <a:lnSpc>
                <a:spcPct val="90000"/>
              </a:lnSpc>
              <a:spcBef>
                <a:spcPts val="500"/>
              </a:spcBef>
              <a:buFont typeface="Arial"/>
              <a:buChar char="•"/>
            </a:pPr>
            <a:r>
              <a:rPr lang="en-US" sz="1600" dirty="0">
                <a:solidFill>
                  <a:srgbClr val="212121"/>
                </a:solidFill>
                <a:latin typeface="Calibri"/>
                <a:ea typeface="Calibri"/>
                <a:cs typeface="Calibri"/>
              </a:rPr>
              <a:t>Conference Rates</a:t>
            </a:r>
          </a:p>
          <a:p>
            <a:pPr marL="1827530" lvl="2" indent="-456565">
              <a:lnSpc>
                <a:spcPct val="90000"/>
              </a:lnSpc>
              <a:spcBef>
                <a:spcPts val="500"/>
              </a:spcBef>
              <a:buFont typeface="Arial"/>
              <a:buChar char="•"/>
            </a:pPr>
            <a:r>
              <a:rPr lang="en-US" sz="1600" dirty="0">
                <a:solidFill>
                  <a:srgbClr val="212121"/>
                </a:solidFill>
                <a:latin typeface="Calibri"/>
                <a:ea typeface="Calibri"/>
                <a:cs typeface="Calibri"/>
              </a:rPr>
              <a:t>Agenda at a Glance </a:t>
            </a:r>
            <a:endParaRPr lang="en-US" dirty="0"/>
          </a:p>
        </p:txBody>
      </p:sp>
    </p:spTree>
    <p:extLst>
      <p:ext uri="{BB962C8B-B14F-4D97-AF65-F5344CB8AC3E}">
        <p14:creationId xmlns:p14="http://schemas.microsoft.com/office/powerpoint/2010/main" val="21706337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0AAD0-BE35-0902-D530-4A80E7C99A59}"/>
              </a:ext>
            </a:extLst>
          </p:cNvPr>
          <p:cNvSpPr>
            <a:spLocks noGrp="1"/>
          </p:cNvSpPr>
          <p:nvPr>
            <p:ph type="title"/>
          </p:nvPr>
        </p:nvSpPr>
        <p:spPr/>
        <p:txBody>
          <a:bodyPr/>
          <a:lstStyle/>
          <a:p>
            <a:endParaRPr lang="en-US"/>
          </a:p>
        </p:txBody>
      </p:sp>
      <p:pic>
        <p:nvPicPr>
          <p:cNvPr id="4" name="Content Placeholder 3" descr="A blue and white background&#10;&#10;Description automatically generated">
            <a:extLst>
              <a:ext uri="{FF2B5EF4-FFF2-40B4-BE49-F238E27FC236}">
                <a16:creationId xmlns:a16="http://schemas.microsoft.com/office/drawing/2014/main" id="{70B84944-AA35-1B68-8F7E-2C7687224067}"/>
              </a:ext>
            </a:extLst>
          </p:cNvPr>
          <p:cNvPicPr>
            <a:picLocks noGrp="1" noChangeAspect="1"/>
          </p:cNvPicPr>
          <p:nvPr>
            <p:ph idx="1"/>
          </p:nvPr>
        </p:nvPicPr>
        <p:blipFill>
          <a:blip r:embed="rId2"/>
          <a:stretch>
            <a:fillRect/>
          </a:stretch>
        </p:blipFill>
        <p:spPr>
          <a:xfrm>
            <a:off x="-46182" y="2417"/>
            <a:ext cx="12653817" cy="7135693"/>
          </a:xfrm>
        </p:spPr>
      </p:pic>
      <p:sp>
        <p:nvSpPr>
          <p:cNvPr id="3" name="TextBox 2">
            <a:extLst>
              <a:ext uri="{FF2B5EF4-FFF2-40B4-BE49-F238E27FC236}">
                <a16:creationId xmlns:a16="http://schemas.microsoft.com/office/drawing/2014/main" id="{2176DD38-986A-9CC2-28D3-9AB4FD65CBEA}"/>
              </a:ext>
            </a:extLst>
          </p:cNvPr>
          <p:cNvSpPr txBox="1"/>
          <p:nvPr/>
        </p:nvSpPr>
        <p:spPr>
          <a:xfrm>
            <a:off x="893884" y="1905000"/>
            <a:ext cx="10448192" cy="174336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217930" lvl="1" indent="-456565">
              <a:lnSpc>
                <a:spcPct val="90000"/>
              </a:lnSpc>
              <a:spcBef>
                <a:spcPts val="500"/>
              </a:spcBef>
              <a:buFont typeface="Arial"/>
              <a:buChar char="•"/>
            </a:pPr>
            <a:r>
              <a:rPr lang="en-US" sz="1600" dirty="0">
                <a:solidFill>
                  <a:srgbClr val="212121"/>
                </a:solidFill>
                <a:latin typeface="Calibri"/>
                <a:ea typeface="Calibri"/>
                <a:cs typeface="Calibri"/>
              </a:rPr>
              <a:t>Deadlines – On the Calendar </a:t>
            </a:r>
          </a:p>
          <a:p>
            <a:pPr marL="1217930" lvl="1" indent="-456565">
              <a:lnSpc>
                <a:spcPct val="90000"/>
              </a:lnSpc>
              <a:spcBef>
                <a:spcPts val="500"/>
              </a:spcBef>
              <a:buFont typeface="Arial"/>
              <a:buChar char="•"/>
            </a:pPr>
            <a:r>
              <a:rPr lang="en-US" sz="1600" dirty="0">
                <a:solidFill>
                  <a:srgbClr val="212121"/>
                </a:solidFill>
                <a:latin typeface="Calibri"/>
                <a:ea typeface="Calibri"/>
                <a:cs typeface="Calibri"/>
              </a:rPr>
              <a:t>2</a:t>
            </a:r>
            <a:r>
              <a:rPr lang="en-US" sz="1100" baseline="30000" dirty="0">
                <a:solidFill>
                  <a:srgbClr val="212121"/>
                </a:solidFill>
                <a:latin typeface="Calibri"/>
                <a:ea typeface="Calibri"/>
                <a:cs typeface="Calibri"/>
              </a:rPr>
              <a:t>nd</a:t>
            </a:r>
            <a:r>
              <a:rPr lang="en-US" sz="1600" dirty="0">
                <a:solidFill>
                  <a:srgbClr val="212121"/>
                </a:solidFill>
                <a:latin typeface="Calibri"/>
                <a:ea typeface="Calibri"/>
                <a:cs typeface="Calibri"/>
              </a:rPr>
              <a:t> Grade Laptop – District Plan </a:t>
            </a:r>
          </a:p>
          <a:p>
            <a:pPr marL="1217930" lvl="1" indent="-456565">
              <a:lnSpc>
                <a:spcPct val="90000"/>
              </a:lnSpc>
              <a:spcBef>
                <a:spcPts val="500"/>
              </a:spcBef>
              <a:buFont typeface="Arial"/>
              <a:buChar char="•"/>
            </a:pPr>
            <a:r>
              <a:rPr lang="en-US" sz="1600" dirty="0">
                <a:solidFill>
                  <a:srgbClr val="212121"/>
                </a:solidFill>
                <a:latin typeface="Calibri"/>
                <a:ea typeface="Calibri"/>
                <a:cs typeface="Calibri"/>
              </a:rPr>
              <a:t>Email </a:t>
            </a:r>
            <a:r>
              <a:rPr lang="en-US" sz="1600" dirty="0" err="1">
                <a:solidFill>
                  <a:srgbClr val="212121"/>
                </a:solidFill>
                <a:latin typeface="Calibri"/>
                <a:ea typeface="Calibri"/>
                <a:cs typeface="Calibri"/>
              </a:rPr>
              <a:t>federal.programs</a:t>
            </a:r>
            <a:r>
              <a:rPr lang="en-US" sz="1600" dirty="0">
                <a:solidFill>
                  <a:srgbClr val="212121"/>
                </a:solidFill>
                <a:latin typeface="Calibri"/>
                <a:ea typeface="Calibri"/>
                <a:cs typeface="Calibri"/>
              </a:rPr>
              <a:t> @cpsb.org not an individual person</a:t>
            </a:r>
          </a:p>
          <a:p>
            <a:pPr marL="1217930" lvl="1" indent="-456565">
              <a:lnSpc>
                <a:spcPct val="90000"/>
              </a:lnSpc>
              <a:spcBef>
                <a:spcPts val="500"/>
              </a:spcBef>
              <a:buFont typeface="Arial"/>
              <a:buChar char="•"/>
            </a:pPr>
            <a:r>
              <a:rPr lang="en-US" sz="1600" dirty="0">
                <a:solidFill>
                  <a:srgbClr val="212121"/>
                </a:solidFill>
                <a:latin typeface="Calibri"/>
                <a:ea typeface="Calibri"/>
                <a:cs typeface="Calibri"/>
              </a:rPr>
              <a:t>Reimbursement – don’t email and interoffice – one or the other</a:t>
            </a:r>
          </a:p>
          <a:p>
            <a:pPr marL="1217930" lvl="1" indent="-456565">
              <a:lnSpc>
                <a:spcPct val="90000"/>
              </a:lnSpc>
              <a:spcBef>
                <a:spcPts val="500"/>
              </a:spcBef>
              <a:buFont typeface="Arial"/>
              <a:buChar char="•"/>
            </a:pPr>
            <a:r>
              <a:rPr lang="en-US" sz="1600" dirty="0">
                <a:solidFill>
                  <a:srgbClr val="212121"/>
                </a:solidFill>
                <a:latin typeface="Calibri"/>
                <a:ea typeface="Calibri"/>
                <a:cs typeface="Calibri"/>
              </a:rPr>
              <a:t>Recommendations late in the year – avoid this  </a:t>
            </a:r>
          </a:p>
          <a:p>
            <a:pPr marL="1217930" lvl="1" indent="-456565">
              <a:lnSpc>
                <a:spcPct val="90000"/>
              </a:lnSpc>
              <a:spcBef>
                <a:spcPts val="500"/>
              </a:spcBef>
              <a:buFont typeface="Arial"/>
              <a:buChar char="•"/>
            </a:pPr>
            <a:r>
              <a:rPr lang="en-US" sz="1600" dirty="0">
                <a:solidFill>
                  <a:srgbClr val="212121"/>
                </a:solidFill>
                <a:latin typeface="Calibri"/>
                <a:ea typeface="Calibri"/>
                <a:cs typeface="Calibri"/>
              </a:rPr>
              <a:t>Budget tracker </a:t>
            </a:r>
            <a:endParaRPr lang="en-US" dirty="0"/>
          </a:p>
        </p:txBody>
      </p:sp>
    </p:spTree>
    <p:extLst>
      <p:ext uri="{BB962C8B-B14F-4D97-AF65-F5344CB8AC3E}">
        <p14:creationId xmlns:p14="http://schemas.microsoft.com/office/powerpoint/2010/main" val="6839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0AAD0-BE35-0902-D530-4A80E7C99A59}"/>
              </a:ext>
            </a:extLst>
          </p:cNvPr>
          <p:cNvSpPr>
            <a:spLocks noGrp="1"/>
          </p:cNvSpPr>
          <p:nvPr>
            <p:ph type="title"/>
          </p:nvPr>
        </p:nvSpPr>
        <p:spPr/>
        <p:txBody>
          <a:bodyPr/>
          <a:lstStyle/>
          <a:p>
            <a:endParaRPr lang="en-US"/>
          </a:p>
        </p:txBody>
      </p:sp>
      <p:pic>
        <p:nvPicPr>
          <p:cNvPr id="4" name="Content Placeholder 3" descr="A blue and white background&#10;&#10;Description automatically generated">
            <a:extLst>
              <a:ext uri="{FF2B5EF4-FFF2-40B4-BE49-F238E27FC236}">
                <a16:creationId xmlns:a16="http://schemas.microsoft.com/office/drawing/2014/main" id="{70B84944-AA35-1B68-8F7E-2C7687224067}"/>
              </a:ext>
            </a:extLst>
          </p:cNvPr>
          <p:cNvPicPr>
            <a:picLocks noGrp="1" noChangeAspect="1"/>
          </p:cNvPicPr>
          <p:nvPr>
            <p:ph idx="1"/>
          </p:nvPr>
        </p:nvPicPr>
        <p:blipFill>
          <a:blip r:embed="rId2"/>
          <a:stretch>
            <a:fillRect/>
          </a:stretch>
        </p:blipFill>
        <p:spPr>
          <a:xfrm>
            <a:off x="-46182" y="2417"/>
            <a:ext cx="12653817" cy="7135693"/>
          </a:xfrm>
        </p:spPr>
      </p:pic>
      <p:sp>
        <p:nvSpPr>
          <p:cNvPr id="3" name="TextBox 2">
            <a:extLst>
              <a:ext uri="{FF2B5EF4-FFF2-40B4-BE49-F238E27FC236}">
                <a16:creationId xmlns:a16="http://schemas.microsoft.com/office/drawing/2014/main" id="{1462ABA8-B159-C027-D1F1-C70DE10F0F63}"/>
              </a:ext>
            </a:extLst>
          </p:cNvPr>
          <p:cNvSpPr txBox="1"/>
          <p:nvPr/>
        </p:nvSpPr>
        <p:spPr>
          <a:xfrm>
            <a:off x="828136" y="368060"/>
            <a:ext cx="5891841" cy="6617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700">
                <a:solidFill>
                  <a:srgbClr val="333333"/>
                </a:solidFill>
                <a:highlight>
                  <a:srgbClr val="FFFF00"/>
                </a:highlight>
                <a:latin typeface="Calibri"/>
              </a:rPr>
              <a:t>Federal Programs -- ESSA</a:t>
            </a:r>
            <a:endParaRPr lang="en-US"/>
          </a:p>
        </p:txBody>
      </p:sp>
      <p:sp>
        <p:nvSpPr>
          <p:cNvPr id="5" name="TextBox 4">
            <a:extLst>
              <a:ext uri="{FF2B5EF4-FFF2-40B4-BE49-F238E27FC236}">
                <a16:creationId xmlns:a16="http://schemas.microsoft.com/office/drawing/2014/main" id="{A60FD8D7-6CD3-359B-A6EF-3377A2F46E9B}"/>
              </a:ext>
            </a:extLst>
          </p:cNvPr>
          <p:cNvSpPr txBox="1"/>
          <p:nvPr/>
        </p:nvSpPr>
        <p:spPr>
          <a:xfrm>
            <a:off x="864576" y="2022230"/>
            <a:ext cx="10872153" cy="42750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51765">
              <a:lnSpc>
                <a:spcPct val="90000"/>
              </a:lnSpc>
              <a:spcBef>
                <a:spcPts val="1000"/>
              </a:spcBef>
            </a:pPr>
            <a:r>
              <a:rPr lang="en-US" sz="2400" dirty="0">
                <a:solidFill>
                  <a:srgbClr val="212121"/>
                </a:solidFill>
                <a:latin typeface="Calibri"/>
                <a:ea typeface="Calibri"/>
                <a:cs typeface="Calibri"/>
              </a:rPr>
              <a:t>Every Student Succeeds Act </a:t>
            </a:r>
          </a:p>
          <a:p>
            <a:pPr marL="151765" lvl="1">
              <a:lnSpc>
                <a:spcPct val="90000"/>
              </a:lnSpc>
            </a:pPr>
            <a:endParaRPr lang="en-US" dirty="0">
              <a:solidFill>
                <a:srgbClr val="212121"/>
              </a:solidFill>
              <a:latin typeface="Times New Roman"/>
              <a:cs typeface="Times New Roman"/>
            </a:endParaRPr>
          </a:p>
          <a:p>
            <a:pPr marL="608965" lvl="1" indent="-285750" algn="just">
              <a:lnSpc>
                <a:spcPct val="90000"/>
              </a:lnSpc>
              <a:buFont typeface="Arial"/>
              <a:buChar char="•"/>
            </a:pPr>
            <a:r>
              <a:rPr lang="en-US" sz="2400" dirty="0">
                <a:solidFill>
                  <a:srgbClr val="212121"/>
                </a:solidFill>
                <a:latin typeface="Times New Roman"/>
                <a:cs typeface="Times New Roman"/>
              </a:rPr>
              <a:t>Funding is to enable children who are most at risk to meet the state’s challenging student academic achievement standards.  The schoolwide program is to improve academic achievement throughout a school so that all students, particularly the lowest achieving students, demonstrate proficiency related to the state’s academic standards.  Federal Programs is a support to instructional achievement and in no way will be used to circumvent CPSB Policies and/ or Procedures.</a:t>
            </a:r>
          </a:p>
          <a:p>
            <a:pPr marL="608965" lvl="1" indent="-285750" algn="just">
              <a:lnSpc>
                <a:spcPct val="90000"/>
              </a:lnSpc>
              <a:buFont typeface="Arial"/>
              <a:buChar char="•"/>
            </a:pPr>
            <a:endParaRPr lang="en-US" sz="2400" dirty="0">
              <a:solidFill>
                <a:srgbClr val="212121"/>
              </a:solidFill>
              <a:latin typeface="Times New Roman"/>
              <a:cs typeface="Times New Roman"/>
            </a:endParaRPr>
          </a:p>
          <a:p>
            <a:pPr marL="608965" lvl="1" indent="-285750" algn="just">
              <a:lnSpc>
                <a:spcPct val="90000"/>
              </a:lnSpc>
              <a:buFont typeface="Arial"/>
              <a:buChar char="•"/>
            </a:pPr>
            <a:r>
              <a:rPr lang="en-US" sz="2400" dirty="0">
                <a:solidFill>
                  <a:schemeClr val="dk1"/>
                </a:solidFill>
                <a:latin typeface="Times New Roman"/>
                <a:cs typeface="Times New Roman"/>
              </a:rPr>
              <a:t>Title I, II, III, III Immigrant, Title IV, Non-public, Homeless, Foster Care, N &amp; D </a:t>
            </a:r>
          </a:p>
          <a:p>
            <a:pPr marL="608965" lvl="1" indent="-285750" algn="just">
              <a:lnSpc>
                <a:spcPct val="90000"/>
              </a:lnSpc>
              <a:buFont typeface="Arial"/>
              <a:buChar char="•"/>
            </a:pPr>
            <a:endParaRPr lang="en-US" sz="2400" dirty="0">
              <a:solidFill>
                <a:srgbClr val="212121"/>
              </a:solidFill>
              <a:latin typeface="Times New Roman"/>
              <a:cs typeface="Times New Roman"/>
            </a:endParaRPr>
          </a:p>
          <a:p>
            <a:pPr marL="608965" lvl="1" indent="-285750" algn="just">
              <a:lnSpc>
                <a:spcPct val="90000"/>
              </a:lnSpc>
              <a:buFont typeface="Arial"/>
              <a:buChar char="•"/>
            </a:pPr>
            <a:r>
              <a:rPr lang="en-US" sz="2400" dirty="0">
                <a:solidFill>
                  <a:srgbClr val="212121"/>
                </a:solidFill>
                <a:latin typeface="Times New Roman"/>
                <a:cs typeface="Times New Roman"/>
              </a:rPr>
              <a:t>Federal programs are audited each year </a:t>
            </a:r>
          </a:p>
          <a:p>
            <a:pPr algn="l"/>
            <a:endParaRPr lang="en-US" dirty="0"/>
          </a:p>
        </p:txBody>
      </p:sp>
    </p:spTree>
    <p:extLst>
      <p:ext uri="{BB962C8B-B14F-4D97-AF65-F5344CB8AC3E}">
        <p14:creationId xmlns:p14="http://schemas.microsoft.com/office/powerpoint/2010/main" val="4119732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0AAD0-BE35-0902-D530-4A80E7C99A59}"/>
              </a:ext>
            </a:extLst>
          </p:cNvPr>
          <p:cNvSpPr>
            <a:spLocks noGrp="1"/>
          </p:cNvSpPr>
          <p:nvPr>
            <p:ph type="title"/>
          </p:nvPr>
        </p:nvSpPr>
        <p:spPr/>
        <p:txBody>
          <a:bodyPr/>
          <a:lstStyle/>
          <a:p>
            <a:endParaRPr lang="en-US"/>
          </a:p>
        </p:txBody>
      </p:sp>
      <p:pic>
        <p:nvPicPr>
          <p:cNvPr id="4" name="Content Placeholder 3" descr="A blue and white background&#10;&#10;Description automatically generated">
            <a:extLst>
              <a:ext uri="{FF2B5EF4-FFF2-40B4-BE49-F238E27FC236}">
                <a16:creationId xmlns:a16="http://schemas.microsoft.com/office/drawing/2014/main" id="{70B84944-AA35-1B68-8F7E-2C7687224067}"/>
              </a:ext>
            </a:extLst>
          </p:cNvPr>
          <p:cNvPicPr>
            <a:picLocks noGrp="1" noChangeAspect="1"/>
          </p:cNvPicPr>
          <p:nvPr>
            <p:ph idx="1"/>
          </p:nvPr>
        </p:nvPicPr>
        <p:blipFill>
          <a:blip r:embed="rId2"/>
          <a:stretch>
            <a:fillRect/>
          </a:stretch>
        </p:blipFill>
        <p:spPr>
          <a:xfrm>
            <a:off x="-46182" y="2417"/>
            <a:ext cx="12653817" cy="7135693"/>
          </a:xfrm>
        </p:spPr>
      </p:pic>
      <p:sp>
        <p:nvSpPr>
          <p:cNvPr id="5" name="TextBox 4">
            <a:extLst>
              <a:ext uri="{FF2B5EF4-FFF2-40B4-BE49-F238E27FC236}">
                <a16:creationId xmlns:a16="http://schemas.microsoft.com/office/drawing/2014/main" id="{25BB0E10-7C87-6C0A-5E16-9CB7D81EAADC}"/>
              </a:ext>
            </a:extLst>
          </p:cNvPr>
          <p:cNvSpPr txBox="1"/>
          <p:nvPr/>
        </p:nvSpPr>
        <p:spPr>
          <a:xfrm>
            <a:off x="1089949" y="754284"/>
            <a:ext cx="9826907" cy="646331"/>
          </a:xfrm>
          <a:prstGeom prst="rect">
            <a:avLst/>
          </a:prstGeom>
          <a:noFill/>
        </p:spPr>
        <p:txBody>
          <a:bodyPr wrap="square" rtlCol="0">
            <a:spAutoFit/>
          </a:bodyPr>
          <a:lstStyle/>
          <a:p>
            <a:r>
              <a:rPr lang="en-US" sz="3600" dirty="0"/>
              <a:t>Title I Schoolwide Program Qualifications </a:t>
            </a:r>
          </a:p>
        </p:txBody>
      </p:sp>
      <p:sp>
        <p:nvSpPr>
          <p:cNvPr id="7" name="TextBox 6">
            <a:extLst>
              <a:ext uri="{FF2B5EF4-FFF2-40B4-BE49-F238E27FC236}">
                <a16:creationId xmlns:a16="http://schemas.microsoft.com/office/drawing/2014/main" id="{F817723A-33DA-4AA5-BAEB-71E01AA89958}"/>
              </a:ext>
            </a:extLst>
          </p:cNvPr>
          <p:cNvSpPr txBox="1"/>
          <p:nvPr/>
        </p:nvSpPr>
        <p:spPr>
          <a:xfrm>
            <a:off x="1089949" y="2410397"/>
            <a:ext cx="10392137" cy="3323987"/>
          </a:xfrm>
          <a:prstGeom prst="rect">
            <a:avLst/>
          </a:prstGeom>
          <a:noFill/>
        </p:spPr>
        <p:txBody>
          <a:bodyPr wrap="square" rtlCol="0">
            <a:spAutoFit/>
          </a:bodyPr>
          <a:lstStyle/>
          <a:p>
            <a:pPr algn="just"/>
            <a:r>
              <a:rPr lang="en-US" sz="2400" dirty="0">
                <a:effectLst/>
                <a:ea typeface="Calibri" panose="020F0502020204030204" pitchFamily="34" charset="0"/>
                <a:cs typeface="Times New Roman"/>
              </a:rPr>
              <a:t>Calcasieu Parish School System Federal Programs Department serves all schools having a poverty level of 60% and above for middle and </a:t>
            </a:r>
            <a:r>
              <a:rPr lang="en-US" sz="2400">
                <a:effectLst/>
                <a:ea typeface="Calibri" panose="020F0502020204030204" pitchFamily="34" charset="0"/>
                <a:cs typeface="Times New Roman"/>
              </a:rPr>
              <a:t>high schools</a:t>
            </a:r>
            <a:r>
              <a:rPr lang="en-US" sz="2400">
                <a:effectLst/>
                <a:highlight>
                  <a:srgbClr val="FFFF00"/>
                </a:highlight>
                <a:ea typeface="Calibri" panose="020F0502020204030204" pitchFamily="34" charset="0"/>
                <a:cs typeface="Times New Roman"/>
              </a:rPr>
              <a:t>.</a:t>
            </a:r>
            <a:r>
              <a:rPr lang="en-US" sz="2400">
                <a:highlight>
                  <a:srgbClr val="FFFF00"/>
                </a:highlight>
                <a:ea typeface="Calibri" panose="020F0502020204030204" pitchFamily="34" charset="0"/>
                <a:cs typeface="Times New Roman"/>
              </a:rPr>
              <a:t> </a:t>
            </a:r>
            <a:r>
              <a:rPr lang="en-US" sz="2400">
                <a:effectLst/>
                <a:highlight>
                  <a:srgbClr val="FFFF00"/>
                </a:highlight>
                <a:ea typeface="Calibri" panose="020F0502020204030204" pitchFamily="34" charset="0"/>
                <a:cs typeface="Times New Roman"/>
              </a:rPr>
              <a:t> </a:t>
            </a:r>
            <a:r>
              <a:rPr lang="en-US" sz="2400" dirty="0">
                <a:effectLst/>
                <a:highlight>
                  <a:srgbClr val="FFFF00"/>
                </a:highlight>
                <a:ea typeface="Calibri" panose="020F0502020204030204" pitchFamily="34" charset="0"/>
                <a:cs typeface="Times New Roman"/>
              </a:rPr>
              <a:t>Elementary and elementary grade span schools below 60% but greater than 40% poverty level are also served</a:t>
            </a:r>
            <a:r>
              <a:rPr lang="en-US" sz="2400" dirty="0">
                <a:effectLst/>
                <a:ea typeface="Calibri" panose="020F0502020204030204" pitchFamily="34" charset="0"/>
                <a:cs typeface="Times New Roman"/>
              </a:rPr>
              <a:t>.</a:t>
            </a:r>
            <a:r>
              <a:rPr lang="en-US" sz="2400" dirty="0">
                <a:ea typeface="Calibri" panose="020F0502020204030204" pitchFamily="34" charset="0"/>
                <a:cs typeface="Times New Roman"/>
              </a:rPr>
              <a:t> </a:t>
            </a:r>
            <a:r>
              <a:rPr lang="en-US" sz="2400" dirty="0">
                <a:effectLst/>
                <a:ea typeface="Calibri" panose="020F0502020204030204" pitchFamily="34" charset="0"/>
                <a:cs typeface="Times New Roman"/>
              </a:rPr>
              <a:t> The date to determine Title I eligibility (F/R %/ED %) is set by the LDOE.</a:t>
            </a:r>
            <a:r>
              <a:rPr lang="en-US" sz="2400" dirty="0">
                <a:ea typeface="Calibri" panose="020F0502020204030204" pitchFamily="34" charset="0"/>
                <a:cs typeface="Times New Roman"/>
              </a:rPr>
              <a:t>  </a:t>
            </a:r>
            <a:r>
              <a:rPr lang="en-US" sz="2400" dirty="0">
                <a:effectLst/>
                <a:ea typeface="Calibri" panose="020F0502020204030204" pitchFamily="34" charset="0"/>
                <a:cs typeface="Times New Roman"/>
              </a:rPr>
              <a:t> If a school falls below the poverty level, the school will be given a one-year grace period to get back above the poverty level.</a:t>
            </a:r>
            <a:r>
              <a:rPr lang="en-US" sz="2400" dirty="0">
                <a:ea typeface="Calibri" panose="020F0502020204030204" pitchFamily="34" charset="0"/>
                <a:cs typeface="Times New Roman"/>
              </a:rPr>
              <a:t> </a:t>
            </a:r>
            <a:r>
              <a:rPr lang="en-US" sz="2400" dirty="0">
                <a:effectLst/>
                <a:ea typeface="Calibri" panose="020F0502020204030204" pitchFamily="34" charset="0"/>
                <a:cs typeface="Times New Roman"/>
              </a:rPr>
              <a:t> If they still fall below the poverty level a second year, the school will no longer be a Title I school until they get back above the poverty level.</a:t>
            </a:r>
            <a:r>
              <a:rPr lang="en-US" sz="2400" dirty="0">
                <a:ea typeface="Calibri" panose="020F0502020204030204" pitchFamily="34" charset="0"/>
                <a:cs typeface="Times New Roman"/>
              </a:rPr>
              <a:t>  </a:t>
            </a:r>
            <a:endParaRPr lang="en-US" sz="2400" dirty="0"/>
          </a:p>
          <a:p>
            <a:endParaRPr lang="en-US" dirty="0"/>
          </a:p>
        </p:txBody>
      </p:sp>
    </p:spTree>
    <p:extLst>
      <p:ext uri="{BB962C8B-B14F-4D97-AF65-F5344CB8AC3E}">
        <p14:creationId xmlns:p14="http://schemas.microsoft.com/office/powerpoint/2010/main" val="1358208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0AAD0-BE35-0902-D530-4A80E7C99A59}"/>
              </a:ext>
            </a:extLst>
          </p:cNvPr>
          <p:cNvSpPr>
            <a:spLocks noGrp="1"/>
          </p:cNvSpPr>
          <p:nvPr>
            <p:ph type="title"/>
          </p:nvPr>
        </p:nvSpPr>
        <p:spPr/>
        <p:txBody>
          <a:bodyPr/>
          <a:lstStyle/>
          <a:p>
            <a:endParaRPr lang="en-US"/>
          </a:p>
        </p:txBody>
      </p:sp>
      <p:pic>
        <p:nvPicPr>
          <p:cNvPr id="4" name="Content Placeholder 3" descr="A blue and white background&#10;&#10;Description automatically generated">
            <a:extLst>
              <a:ext uri="{FF2B5EF4-FFF2-40B4-BE49-F238E27FC236}">
                <a16:creationId xmlns:a16="http://schemas.microsoft.com/office/drawing/2014/main" id="{70B84944-AA35-1B68-8F7E-2C7687224067}"/>
              </a:ext>
            </a:extLst>
          </p:cNvPr>
          <p:cNvPicPr>
            <a:picLocks noGrp="1" noChangeAspect="1"/>
          </p:cNvPicPr>
          <p:nvPr>
            <p:ph idx="1"/>
          </p:nvPr>
        </p:nvPicPr>
        <p:blipFill>
          <a:blip r:embed="rId2"/>
          <a:stretch>
            <a:fillRect/>
          </a:stretch>
        </p:blipFill>
        <p:spPr>
          <a:xfrm>
            <a:off x="-46182" y="2417"/>
            <a:ext cx="12653817" cy="7135693"/>
          </a:xfrm>
        </p:spPr>
      </p:pic>
      <p:sp>
        <p:nvSpPr>
          <p:cNvPr id="3" name="TextBox 2">
            <a:extLst>
              <a:ext uri="{FF2B5EF4-FFF2-40B4-BE49-F238E27FC236}">
                <a16:creationId xmlns:a16="http://schemas.microsoft.com/office/drawing/2014/main" id="{15586FB7-2DD1-E35E-BF86-3CDCF1AA04E3}"/>
              </a:ext>
            </a:extLst>
          </p:cNvPr>
          <p:cNvSpPr txBox="1"/>
          <p:nvPr/>
        </p:nvSpPr>
        <p:spPr>
          <a:xfrm>
            <a:off x="828136" y="368061"/>
            <a:ext cx="3145766" cy="6617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700">
                <a:solidFill>
                  <a:srgbClr val="333333"/>
                </a:solidFill>
                <a:latin typeface="Calibri"/>
              </a:rPr>
              <a:t>Title I Services </a:t>
            </a:r>
            <a:endParaRPr lang="en-US"/>
          </a:p>
        </p:txBody>
      </p:sp>
      <p:sp>
        <p:nvSpPr>
          <p:cNvPr id="5" name="TextBox 4">
            <a:extLst>
              <a:ext uri="{FF2B5EF4-FFF2-40B4-BE49-F238E27FC236}">
                <a16:creationId xmlns:a16="http://schemas.microsoft.com/office/drawing/2014/main" id="{402135E3-CEE9-403E-AC51-E1884BA8C811}"/>
              </a:ext>
            </a:extLst>
          </p:cNvPr>
          <p:cNvSpPr txBox="1"/>
          <p:nvPr/>
        </p:nvSpPr>
        <p:spPr>
          <a:xfrm>
            <a:off x="822551" y="1992923"/>
            <a:ext cx="10535009" cy="420628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52400">
              <a:lnSpc>
                <a:spcPct val="90000"/>
              </a:lnSpc>
              <a:spcBef>
                <a:spcPts val="1000"/>
              </a:spcBef>
            </a:pPr>
            <a:r>
              <a:rPr lang="en-US" sz="2400" dirty="0">
                <a:solidFill>
                  <a:srgbClr val="212121"/>
                </a:solidFill>
                <a:highlight>
                  <a:srgbClr val="FFFF00"/>
                </a:highlight>
                <a:latin typeface="Calibri"/>
                <a:ea typeface="Calibri"/>
                <a:cs typeface="Calibri"/>
              </a:rPr>
              <a:t>37 Schools in Calcasieu Parish</a:t>
            </a:r>
            <a:endParaRPr lang="en-US" sz="2400" dirty="0">
              <a:solidFill>
                <a:srgbClr val="212121"/>
              </a:solidFill>
              <a:latin typeface="Calibri"/>
              <a:ea typeface="Calibri"/>
              <a:cs typeface="Calibri"/>
            </a:endParaRPr>
          </a:p>
          <a:p>
            <a:pPr marL="152400">
              <a:lnSpc>
                <a:spcPct val="90000"/>
              </a:lnSpc>
              <a:spcBef>
                <a:spcPts val="1000"/>
              </a:spcBef>
            </a:pPr>
            <a:r>
              <a:rPr lang="en-US" sz="2400" dirty="0">
                <a:solidFill>
                  <a:srgbClr val="212121"/>
                </a:solidFill>
                <a:latin typeface="Calibri"/>
                <a:ea typeface="Calibri"/>
                <a:cs typeface="Calibri"/>
              </a:rPr>
              <a:t>•4 Neglected and Delinquent Facilities</a:t>
            </a:r>
          </a:p>
          <a:p>
            <a:pPr marL="762000" lvl="1">
              <a:lnSpc>
                <a:spcPct val="90000"/>
              </a:lnSpc>
              <a:spcBef>
                <a:spcPts val="500"/>
              </a:spcBef>
            </a:pPr>
            <a:r>
              <a:rPr lang="en-US" sz="2400" dirty="0">
                <a:solidFill>
                  <a:srgbClr val="212121"/>
                </a:solidFill>
                <a:latin typeface="Calibri"/>
                <a:ea typeface="Calibri"/>
                <a:cs typeface="Calibri"/>
              </a:rPr>
              <a:t>•Boys Village, Harbour House, Louisiana Methodist Children’s Home, and Juvenile Detention Center </a:t>
            </a:r>
          </a:p>
          <a:p>
            <a:pPr marL="152400">
              <a:lnSpc>
                <a:spcPct val="90000"/>
              </a:lnSpc>
              <a:spcBef>
                <a:spcPts val="1000"/>
              </a:spcBef>
            </a:pPr>
            <a:r>
              <a:rPr lang="en-US" sz="2400" dirty="0">
                <a:solidFill>
                  <a:srgbClr val="212121"/>
                </a:solidFill>
                <a:latin typeface="Calibri"/>
                <a:ea typeface="Calibri"/>
                <a:cs typeface="Calibri"/>
              </a:rPr>
              <a:t>•</a:t>
            </a:r>
            <a:r>
              <a:rPr lang="en-US" sz="2400" dirty="0">
                <a:solidFill>
                  <a:srgbClr val="212121"/>
                </a:solidFill>
                <a:highlight>
                  <a:srgbClr val="FFFF00"/>
                </a:highlight>
                <a:latin typeface="Calibri"/>
                <a:ea typeface="Calibri"/>
                <a:cs typeface="Calibri"/>
              </a:rPr>
              <a:t>9 Non Public Schools </a:t>
            </a:r>
            <a:endParaRPr lang="en-US" sz="2400" dirty="0">
              <a:solidFill>
                <a:srgbClr val="212121"/>
              </a:solidFill>
              <a:latin typeface="Calibri"/>
              <a:ea typeface="Calibri"/>
              <a:cs typeface="Calibri"/>
            </a:endParaRPr>
          </a:p>
          <a:p>
            <a:pPr marL="762000" lvl="1">
              <a:lnSpc>
                <a:spcPct val="90000"/>
              </a:lnSpc>
              <a:spcBef>
                <a:spcPts val="500"/>
              </a:spcBef>
            </a:pPr>
            <a:r>
              <a:rPr lang="en-US" sz="2400" dirty="0">
                <a:solidFill>
                  <a:srgbClr val="212121"/>
                </a:solidFill>
                <a:latin typeface="Calibri"/>
                <a:ea typeface="Calibri"/>
                <a:cs typeface="Calibri"/>
              </a:rPr>
              <a:t>•Episcopal Day School, First Baptist Christian Academy, Hamilton Christian Academy, Immaculate Conception Catholic School, Life Christian Academy, Our Lady Queen of Heaven Catholic School, Our Lady’s Catholic School, St. Louis Catholic High School, and St. Margaret Catholic School</a:t>
            </a:r>
          </a:p>
          <a:p>
            <a:pPr marL="608965" indent="-456565">
              <a:lnSpc>
                <a:spcPct val="90000"/>
              </a:lnSpc>
              <a:spcBef>
                <a:spcPts val="1000"/>
              </a:spcBef>
              <a:buFont typeface="Arial"/>
              <a:buChar char="•"/>
            </a:pPr>
            <a:endParaRPr lang="en-US" sz="2400" dirty="0">
              <a:solidFill>
                <a:srgbClr val="212121"/>
              </a:solidFill>
              <a:latin typeface="Calibri"/>
              <a:ea typeface="Calibri"/>
              <a:cs typeface="Calibri"/>
            </a:endParaRPr>
          </a:p>
          <a:p>
            <a:pPr algn="l"/>
            <a:endParaRPr lang="en-US" dirty="0"/>
          </a:p>
        </p:txBody>
      </p:sp>
    </p:spTree>
    <p:extLst>
      <p:ext uri="{BB962C8B-B14F-4D97-AF65-F5344CB8AC3E}">
        <p14:creationId xmlns:p14="http://schemas.microsoft.com/office/powerpoint/2010/main" val="541175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0AAD0-BE35-0902-D530-4A80E7C99A59}"/>
              </a:ext>
            </a:extLst>
          </p:cNvPr>
          <p:cNvSpPr>
            <a:spLocks noGrp="1"/>
          </p:cNvSpPr>
          <p:nvPr>
            <p:ph type="title"/>
          </p:nvPr>
        </p:nvSpPr>
        <p:spPr/>
        <p:txBody>
          <a:bodyPr/>
          <a:lstStyle/>
          <a:p>
            <a:endParaRPr lang="en-US"/>
          </a:p>
        </p:txBody>
      </p:sp>
      <p:pic>
        <p:nvPicPr>
          <p:cNvPr id="4" name="Content Placeholder 3" descr="A blue and white background&#10;&#10;Description automatically generated">
            <a:extLst>
              <a:ext uri="{FF2B5EF4-FFF2-40B4-BE49-F238E27FC236}">
                <a16:creationId xmlns:a16="http://schemas.microsoft.com/office/drawing/2014/main" id="{70B84944-AA35-1B68-8F7E-2C7687224067}"/>
              </a:ext>
            </a:extLst>
          </p:cNvPr>
          <p:cNvPicPr>
            <a:picLocks noGrp="1" noChangeAspect="1"/>
          </p:cNvPicPr>
          <p:nvPr>
            <p:ph idx="1"/>
          </p:nvPr>
        </p:nvPicPr>
        <p:blipFill>
          <a:blip r:embed="rId2"/>
          <a:stretch>
            <a:fillRect/>
          </a:stretch>
        </p:blipFill>
        <p:spPr>
          <a:xfrm>
            <a:off x="-46182" y="2417"/>
            <a:ext cx="12653817" cy="7135693"/>
          </a:xfrm>
        </p:spPr>
      </p:pic>
      <p:sp>
        <p:nvSpPr>
          <p:cNvPr id="3" name="TextBox 2">
            <a:extLst>
              <a:ext uri="{FF2B5EF4-FFF2-40B4-BE49-F238E27FC236}">
                <a16:creationId xmlns:a16="http://schemas.microsoft.com/office/drawing/2014/main" id="{A35718F1-5139-86C0-F5B4-46D485DF94CE}"/>
              </a:ext>
            </a:extLst>
          </p:cNvPr>
          <p:cNvSpPr txBox="1"/>
          <p:nvPr/>
        </p:nvSpPr>
        <p:spPr>
          <a:xfrm>
            <a:off x="842513" y="368060"/>
            <a:ext cx="4310332" cy="6617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700">
                <a:solidFill>
                  <a:srgbClr val="333333"/>
                </a:solidFill>
                <a:highlight>
                  <a:srgbClr val="FFFF00"/>
                </a:highlight>
                <a:latin typeface="Calibri"/>
              </a:rPr>
              <a:t>School Allocation </a:t>
            </a:r>
            <a:endParaRPr lang="en-US"/>
          </a:p>
        </p:txBody>
      </p:sp>
      <p:sp>
        <p:nvSpPr>
          <p:cNvPr id="5" name="TextBox 4">
            <a:extLst>
              <a:ext uri="{FF2B5EF4-FFF2-40B4-BE49-F238E27FC236}">
                <a16:creationId xmlns:a16="http://schemas.microsoft.com/office/drawing/2014/main" id="{DDC2CF39-ABA7-D842-B1FC-549279007F54}"/>
              </a:ext>
            </a:extLst>
          </p:cNvPr>
          <p:cNvSpPr txBox="1"/>
          <p:nvPr/>
        </p:nvSpPr>
        <p:spPr>
          <a:xfrm>
            <a:off x="835546" y="2242038"/>
            <a:ext cx="10636369"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rtl="0"/>
            <a:r>
              <a:rPr lang="en-US" sz="3200" baseline="0">
                <a:solidFill>
                  <a:srgbClr val="212121"/>
                </a:solidFill>
                <a:latin typeface="Calibri"/>
                <a:ea typeface="Segoe UI"/>
                <a:cs typeface="Segoe UI"/>
              </a:rPr>
              <a:t>ED/Enrollment Count – 179/323 = 55.42</a:t>
            </a:r>
            <a:r>
              <a:rPr lang="en-US" sz="3200">
                <a:solidFill>
                  <a:srgbClr val="212121"/>
                </a:solidFill>
                <a:latin typeface="Calibri"/>
                <a:ea typeface="Segoe UI"/>
                <a:cs typeface="Segoe UI"/>
              </a:rPr>
              <a:t>​</a:t>
            </a:r>
          </a:p>
          <a:p>
            <a:pPr rtl="0"/>
            <a:r>
              <a:rPr lang="en-US" sz="3200" baseline="0">
                <a:solidFill>
                  <a:srgbClr val="212121"/>
                </a:solidFill>
                <a:latin typeface="Calibri"/>
                <a:ea typeface="Segoe UI"/>
                <a:cs typeface="Segoe UI"/>
              </a:rPr>
              <a:t>179 ED Students x $720 per student  = $128,880</a:t>
            </a:r>
            <a:endParaRPr lang="en-US"/>
          </a:p>
        </p:txBody>
      </p:sp>
    </p:spTree>
    <p:extLst>
      <p:ext uri="{BB962C8B-B14F-4D97-AF65-F5344CB8AC3E}">
        <p14:creationId xmlns:p14="http://schemas.microsoft.com/office/powerpoint/2010/main" val="3622241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0AAD0-BE35-0902-D530-4A80E7C99A59}"/>
              </a:ext>
            </a:extLst>
          </p:cNvPr>
          <p:cNvSpPr>
            <a:spLocks noGrp="1"/>
          </p:cNvSpPr>
          <p:nvPr>
            <p:ph type="title"/>
          </p:nvPr>
        </p:nvSpPr>
        <p:spPr/>
        <p:txBody>
          <a:bodyPr/>
          <a:lstStyle/>
          <a:p>
            <a:endParaRPr lang="en-US"/>
          </a:p>
        </p:txBody>
      </p:sp>
      <p:pic>
        <p:nvPicPr>
          <p:cNvPr id="4" name="Content Placeholder 3" descr="A blue and white background&#10;&#10;Description automatically generated">
            <a:extLst>
              <a:ext uri="{FF2B5EF4-FFF2-40B4-BE49-F238E27FC236}">
                <a16:creationId xmlns:a16="http://schemas.microsoft.com/office/drawing/2014/main" id="{70B84944-AA35-1B68-8F7E-2C7687224067}"/>
              </a:ext>
            </a:extLst>
          </p:cNvPr>
          <p:cNvPicPr>
            <a:picLocks noGrp="1" noChangeAspect="1"/>
          </p:cNvPicPr>
          <p:nvPr>
            <p:ph idx="1"/>
          </p:nvPr>
        </p:nvPicPr>
        <p:blipFill>
          <a:blip r:embed="rId2"/>
          <a:stretch>
            <a:fillRect/>
          </a:stretch>
        </p:blipFill>
        <p:spPr>
          <a:xfrm>
            <a:off x="-46182" y="2417"/>
            <a:ext cx="12653817" cy="7135693"/>
          </a:xfrm>
        </p:spPr>
      </p:pic>
      <p:sp>
        <p:nvSpPr>
          <p:cNvPr id="6" name="TextBox 5">
            <a:extLst>
              <a:ext uri="{FF2B5EF4-FFF2-40B4-BE49-F238E27FC236}">
                <a16:creationId xmlns:a16="http://schemas.microsoft.com/office/drawing/2014/main" id="{FCA35885-FD0F-3179-448D-2417313A2FEA}"/>
              </a:ext>
            </a:extLst>
          </p:cNvPr>
          <p:cNvSpPr txBox="1"/>
          <p:nvPr/>
        </p:nvSpPr>
        <p:spPr>
          <a:xfrm>
            <a:off x="842513" y="368061"/>
            <a:ext cx="4712898" cy="6617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700">
                <a:solidFill>
                  <a:srgbClr val="333333"/>
                </a:solidFill>
                <a:latin typeface="Calibri"/>
              </a:rPr>
              <a:t>School Wide-Team </a:t>
            </a:r>
            <a:endParaRPr lang="en-US"/>
          </a:p>
        </p:txBody>
      </p:sp>
      <p:sp>
        <p:nvSpPr>
          <p:cNvPr id="7" name="TextBox 6">
            <a:extLst>
              <a:ext uri="{FF2B5EF4-FFF2-40B4-BE49-F238E27FC236}">
                <a16:creationId xmlns:a16="http://schemas.microsoft.com/office/drawing/2014/main" id="{7444E225-C58C-268C-DE1A-E1EEDC1B973B}"/>
              </a:ext>
            </a:extLst>
          </p:cNvPr>
          <p:cNvSpPr txBox="1"/>
          <p:nvPr/>
        </p:nvSpPr>
        <p:spPr>
          <a:xfrm>
            <a:off x="879230" y="2007577"/>
            <a:ext cx="10536115" cy="149476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52400">
              <a:lnSpc>
                <a:spcPct val="90000"/>
              </a:lnSpc>
              <a:spcBef>
                <a:spcPts val="1000"/>
              </a:spcBef>
            </a:pPr>
            <a:r>
              <a:rPr lang="en-US" sz="2400" dirty="0">
                <a:solidFill>
                  <a:srgbClr val="212121"/>
                </a:solidFill>
                <a:highlight>
                  <a:srgbClr val="FFFF00"/>
                </a:highlight>
                <a:latin typeface="Calibri"/>
                <a:ea typeface="Calibri"/>
                <a:cs typeface="Calibri"/>
              </a:rPr>
              <a:t>Determines how their school’s allocation is spent based on their school-wide plan that  was developed and approved by their committee, faculty, and staff.</a:t>
            </a:r>
            <a:endParaRPr lang="en-US" sz="2400" dirty="0">
              <a:solidFill>
                <a:srgbClr val="212121"/>
              </a:solidFill>
              <a:latin typeface="Calibri"/>
              <a:ea typeface="Calibri"/>
              <a:cs typeface="Calibri"/>
            </a:endParaRPr>
          </a:p>
          <a:p>
            <a:pPr marL="152400">
              <a:lnSpc>
                <a:spcPct val="90000"/>
              </a:lnSpc>
              <a:spcBef>
                <a:spcPts val="1000"/>
              </a:spcBef>
            </a:pPr>
            <a:endParaRPr lang="en-US" sz="2400" dirty="0">
              <a:solidFill>
                <a:srgbClr val="212121"/>
              </a:solidFill>
              <a:latin typeface="Calibri"/>
              <a:ea typeface="Calibri"/>
              <a:cs typeface="Calibri"/>
            </a:endParaRPr>
          </a:p>
          <a:p>
            <a:pPr algn="l"/>
            <a:endParaRPr lang="en-US" dirty="0"/>
          </a:p>
        </p:txBody>
      </p:sp>
    </p:spTree>
    <p:extLst>
      <p:ext uri="{BB962C8B-B14F-4D97-AF65-F5344CB8AC3E}">
        <p14:creationId xmlns:p14="http://schemas.microsoft.com/office/powerpoint/2010/main" val="2744060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0AAD0-BE35-0902-D530-4A80E7C99A59}"/>
              </a:ext>
            </a:extLst>
          </p:cNvPr>
          <p:cNvSpPr>
            <a:spLocks noGrp="1"/>
          </p:cNvSpPr>
          <p:nvPr>
            <p:ph type="title"/>
          </p:nvPr>
        </p:nvSpPr>
        <p:spPr/>
        <p:txBody>
          <a:bodyPr/>
          <a:lstStyle/>
          <a:p>
            <a:endParaRPr lang="en-US"/>
          </a:p>
        </p:txBody>
      </p:sp>
      <p:pic>
        <p:nvPicPr>
          <p:cNvPr id="4" name="Content Placeholder 3" descr="A blue and white background&#10;&#10;Description automatically generated">
            <a:extLst>
              <a:ext uri="{FF2B5EF4-FFF2-40B4-BE49-F238E27FC236}">
                <a16:creationId xmlns:a16="http://schemas.microsoft.com/office/drawing/2014/main" id="{70B84944-AA35-1B68-8F7E-2C7687224067}"/>
              </a:ext>
            </a:extLst>
          </p:cNvPr>
          <p:cNvPicPr>
            <a:picLocks noGrp="1" noChangeAspect="1"/>
          </p:cNvPicPr>
          <p:nvPr>
            <p:ph idx="1"/>
          </p:nvPr>
        </p:nvPicPr>
        <p:blipFill>
          <a:blip r:embed="rId2"/>
          <a:stretch>
            <a:fillRect/>
          </a:stretch>
        </p:blipFill>
        <p:spPr>
          <a:xfrm>
            <a:off x="-46182" y="2417"/>
            <a:ext cx="12653817" cy="7135693"/>
          </a:xfrm>
        </p:spPr>
      </p:pic>
      <p:sp>
        <p:nvSpPr>
          <p:cNvPr id="3" name="TextBox 2">
            <a:extLst>
              <a:ext uri="{FF2B5EF4-FFF2-40B4-BE49-F238E27FC236}">
                <a16:creationId xmlns:a16="http://schemas.microsoft.com/office/drawing/2014/main" id="{B25EAB53-DF49-268A-9F98-59800C31DF14}"/>
              </a:ext>
            </a:extLst>
          </p:cNvPr>
          <p:cNvSpPr txBox="1"/>
          <p:nvPr/>
        </p:nvSpPr>
        <p:spPr>
          <a:xfrm>
            <a:off x="828135" y="368061"/>
            <a:ext cx="4827917" cy="6617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700">
                <a:solidFill>
                  <a:srgbClr val="333333"/>
                </a:solidFill>
                <a:highlight>
                  <a:srgbClr val="FFFF00"/>
                </a:highlight>
                <a:latin typeface="Calibri"/>
              </a:rPr>
              <a:t>School Wide Plan (SWP)</a:t>
            </a:r>
            <a:endParaRPr lang="en-US"/>
          </a:p>
        </p:txBody>
      </p:sp>
      <p:sp>
        <p:nvSpPr>
          <p:cNvPr id="5" name="TextBox 4">
            <a:extLst>
              <a:ext uri="{FF2B5EF4-FFF2-40B4-BE49-F238E27FC236}">
                <a16:creationId xmlns:a16="http://schemas.microsoft.com/office/drawing/2014/main" id="{AD5554F4-AB36-40F7-62E1-F38BC6E74A80}"/>
              </a:ext>
            </a:extLst>
          </p:cNvPr>
          <p:cNvSpPr txBox="1"/>
          <p:nvPr/>
        </p:nvSpPr>
        <p:spPr>
          <a:xfrm>
            <a:off x="893884" y="2022230"/>
            <a:ext cx="10521461" cy="40575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608965" indent="-456565">
              <a:lnSpc>
                <a:spcPct val="90000"/>
              </a:lnSpc>
              <a:spcBef>
                <a:spcPts val="1000"/>
              </a:spcBef>
              <a:buFont typeface="Arial"/>
              <a:buChar char="•"/>
            </a:pPr>
            <a:r>
              <a:rPr lang="en-US" sz="2000" dirty="0">
                <a:solidFill>
                  <a:srgbClr val="212121"/>
                </a:solidFill>
                <a:latin typeface="Calibri"/>
                <a:ea typeface="Calibri"/>
                <a:cs typeface="Calibri"/>
              </a:rPr>
              <a:t>SWP must be available for Federal &amp; State Auditors and the public.</a:t>
            </a:r>
          </a:p>
          <a:p>
            <a:pPr marL="608965" indent="-456565">
              <a:lnSpc>
                <a:spcPct val="90000"/>
              </a:lnSpc>
              <a:spcBef>
                <a:spcPts val="1000"/>
              </a:spcBef>
              <a:buFont typeface="Arial"/>
              <a:buChar char="•"/>
            </a:pPr>
            <a:r>
              <a:rPr lang="en-US" sz="2000" dirty="0">
                <a:solidFill>
                  <a:srgbClr val="212121"/>
                </a:solidFill>
                <a:latin typeface="Calibri"/>
                <a:ea typeface="Calibri"/>
                <a:cs typeface="Calibri"/>
              </a:rPr>
              <a:t>Each SWP must include eight components. (Title I SWP checklist).</a:t>
            </a:r>
          </a:p>
          <a:p>
            <a:pPr marL="608965" indent="-456565">
              <a:lnSpc>
                <a:spcPct val="90000"/>
              </a:lnSpc>
              <a:spcBef>
                <a:spcPts val="1000"/>
              </a:spcBef>
              <a:buFont typeface="Arial"/>
              <a:buChar char="•"/>
            </a:pPr>
            <a:r>
              <a:rPr lang="en-US" sz="2000" dirty="0">
                <a:solidFill>
                  <a:srgbClr val="212121"/>
                </a:solidFill>
                <a:latin typeface="Calibri"/>
                <a:ea typeface="Calibri"/>
                <a:cs typeface="Calibri"/>
              </a:rPr>
              <a:t>Title I Request for Expenditures must be supported by the schools SWP.</a:t>
            </a:r>
          </a:p>
          <a:p>
            <a:pPr marL="608965" indent="-456565">
              <a:lnSpc>
                <a:spcPct val="90000"/>
              </a:lnSpc>
              <a:spcBef>
                <a:spcPts val="1000"/>
              </a:spcBef>
              <a:buFont typeface="Arial"/>
              <a:buChar char="•"/>
            </a:pPr>
            <a:r>
              <a:rPr lang="en-US" sz="2000" dirty="0">
                <a:solidFill>
                  <a:srgbClr val="212121"/>
                </a:solidFill>
                <a:latin typeface="Calibri"/>
                <a:ea typeface="Calibri"/>
                <a:cs typeface="Calibri"/>
              </a:rPr>
              <a:t>SWP committee members are </a:t>
            </a:r>
            <a:r>
              <a:rPr lang="en-US" sz="2000" b="1" u="sng" dirty="0">
                <a:solidFill>
                  <a:srgbClr val="212121"/>
                </a:solidFill>
                <a:latin typeface="Calibri"/>
                <a:ea typeface="Calibri"/>
                <a:cs typeface="Calibri"/>
              </a:rPr>
              <a:t>parents</a:t>
            </a:r>
            <a:r>
              <a:rPr lang="en-US" sz="2000" dirty="0">
                <a:solidFill>
                  <a:srgbClr val="212121"/>
                </a:solidFill>
                <a:latin typeface="Calibri"/>
                <a:ea typeface="Calibri"/>
                <a:cs typeface="Calibri"/>
              </a:rPr>
              <a:t>, teachers, administrators, and meet a minimum for 4 times a year.</a:t>
            </a:r>
          </a:p>
          <a:p>
            <a:pPr marL="608965" indent="-456565">
              <a:lnSpc>
                <a:spcPct val="90000"/>
              </a:lnSpc>
              <a:spcBef>
                <a:spcPts val="1000"/>
              </a:spcBef>
              <a:buFont typeface="Arial"/>
              <a:buChar char="•"/>
            </a:pPr>
            <a:r>
              <a:rPr lang="en-US" sz="2000" u="sng" dirty="0">
                <a:solidFill>
                  <a:srgbClr val="212121"/>
                </a:solidFill>
                <a:latin typeface="Calibri"/>
                <a:ea typeface="Calibri"/>
                <a:cs typeface="Calibri"/>
              </a:rPr>
              <a:t>Log into Federal Programs Website:</a:t>
            </a:r>
            <a:r>
              <a:rPr lang="en-US" sz="2000" dirty="0">
                <a:solidFill>
                  <a:srgbClr val="212121"/>
                </a:solidFill>
                <a:latin typeface="Calibri"/>
                <a:ea typeface="Calibri"/>
                <a:cs typeface="Calibri"/>
              </a:rPr>
              <a:t>  Click on the following: Federal Programs, and SWP Components.</a:t>
            </a:r>
          </a:p>
          <a:p>
            <a:pPr marL="608965" indent="-456565">
              <a:lnSpc>
                <a:spcPct val="90000"/>
              </a:lnSpc>
              <a:spcBef>
                <a:spcPts val="1000"/>
              </a:spcBef>
              <a:buFont typeface="Arial"/>
              <a:buChar char="•"/>
            </a:pPr>
            <a:r>
              <a:rPr lang="en-US" sz="2000" dirty="0">
                <a:solidFill>
                  <a:srgbClr val="212121"/>
                </a:solidFill>
                <a:latin typeface="Calibri"/>
                <a:ea typeface="Calibri"/>
                <a:cs typeface="Calibri"/>
              </a:rPr>
              <a:t>Log into Federal Programs Website</a:t>
            </a:r>
            <a:r>
              <a:rPr lang="en-US" sz="2000" b="1" dirty="0">
                <a:solidFill>
                  <a:srgbClr val="212121"/>
                </a:solidFill>
                <a:latin typeface="Calibri"/>
                <a:ea typeface="Calibri"/>
                <a:cs typeface="Calibri"/>
              </a:rPr>
              <a:t>:</a:t>
            </a:r>
            <a:r>
              <a:rPr lang="en-US" sz="2000" dirty="0">
                <a:solidFill>
                  <a:srgbClr val="212121"/>
                </a:solidFill>
                <a:latin typeface="Calibri"/>
                <a:ea typeface="Calibri"/>
                <a:cs typeface="Calibri"/>
              </a:rPr>
              <a:t>  Title I School wide Plan Checklist, Flipping Arrows, One Year Action Plan, Transition Plan (Elementary &amp; K-12 Schools only), Plan for attracting Highly Qualified Teachers,  Signature of Faculty review of SWP, and letter of Attestation.</a:t>
            </a:r>
          </a:p>
          <a:p>
            <a:pPr algn="l"/>
            <a:endParaRPr lang="en-US" dirty="0"/>
          </a:p>
        </p:txBody>
      </p:sp>
    </p:spTree>
    <p:extLst>
      <p:ext uri="{BB962C8B-B14F-4D97-AF65-F5344CB8AC3E}">
        <p14:creationId xmlns:p14="http://schemas.microsoft.com/office/powerpoint/2010/main" val="1371570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0AAD0-BE35-0902-D530-4A80E7C99A59}"/>
              </a:ext>
            </a:extLst>
          </p:cNvPr>
          <p:cNvSpPr>
            <a:spLocks noGrp="1"/>
          </p:cNvSpPr>
          <p:nvPr>
            <p:ph type="title"/>
          </p:nvPr>
        </p:nvSpPr>
        <p:spPr/>
        <p:txBody>
          <a:bodyPr/>
          <a:lstStyle/>
          <a:p>
            <a:endParaRPr lang="en-US"/>
          </a:p>
        </p:txBody>
      </p:sp>
      <p:pic>
        <p:nvPicPr>
          <p:cNvPr id="4" name="Content Placeholder 3" descr="A blue and white background&#10;&#10;Description automatically generated">
            <a:extLst>
              <a:ext uri="{FF2B5EF4-FFF2-40B4-BE49-F238E27FC236}">
                <a16:creationId xmlns:a16="http://schemas.microsoft.com/office/drawing/2014/main" id="{70B84944-AA35-1B68-8F7E-2C7687224067}"/>
              </a:ext>
            </a:extLst>
          </p:cNvPr>
          <p:cNvPicPr>
            <a:picLocks noGrp="1" noChangeAspect="1"/>
          </p:cNvPicPr>
          <p:nvPr>
            <p:ph idx="1"/>
          </p:nvPr>
        </p:nvPicPr>
        <p:blipFill>
          <a:blip r:embed="rId2"/>
          <a:stretch>
            <a:fillRect/>
          </a:stretch>
        </p:blipFill>
        <p:spPr>
          <a:xfrm>
            <a:off x="-46182" y="2417"/>
            <a:ext cx="12653817" cy="7135693"/>
          </a:xfrm>
        </p:spPr>
      </p:pic>
      <p:sp>
        <p:nvSpPr>
          <p:cNvPr id="3" name="TextBox 2">
            <a:extLst>
              <a:ext uri="{FF2B5EF4-FFF2-40B4-BE49-F238E27FC236}">
                <a16:creationId xmlns:a16="http://schemas.microsoft.com/office/drawing/2014/main" id="{1A5825F8-04D3-861A-61AC-D340164538ED}"/>
              </a:ext>
            </a:extLst>
          </p:cNvPr>
          <p:cNvSpPr txBox="1"/>
          <p:nvPr/>
        </p:nvSpPr>
        <p:spPr>
          <a:xfrm>
            <a:off x="842513" y="368060"/>
            <a:ext cx="5144218" cy="6617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700">
                <a:solidFill>
                  <a:srgbClr val="333333"/>
                </a:solidFill>
                <a:latin typeface="Calibri"/>
              </a:rPr>
              <a:t>Title I Documentation</a:t>
            </a:r>
            <a:endParaRPr lang="en-US"/>
          </a:p>
        </p:txBody>
      </p:sp>
      <p:sp>
        <p:nvSpPr>
          <p:cNvPr id="5" name="TextBox 4">
            <a:extLst>
              <a:ext uri="{FF2B5EF4-FFF2-40B4-BE49-F238E27FC236}">
                <a16:creationId xmlns:a16="http://schemas.microsoft.com/office/drawing/2014/main" id="{E2B27F18-6A0E-4CB2-688F-CFC9F272427C}"/>
              </a:ext>
            </a:extLst>
          </p:cNvPr>
          <p:cNvSpPr txBox="1"/>
          <p:nvPr/>
        </p:nvSpPr>
        <p:spPr>
          <a:xfrm>
            <a:off x="864577" y="2022230"/>
            <a:ext cx="10433538" cy="194790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608965" indent="-456565">
              <a:lnSpc>
                <a:spcPct val="90000"/>
              </a:lnSpc>
              <a:spcBef>
                <a:spcPts val="1000"/>
              </a:spcBef>
              <a:buFont typeface="Arial"/>
              <a:buChar char="•"/>
            </a:pPr>
            <a:r>
              <a:rPr lang="en-US" sz="2400" dirty="0">
                <a:solidFill>
                  <a:srgbClr val="212121"/>
                </a:solidFill>
                <a:latin typeface="Calibri"/>
                <a:ea typeface="Calibri"/>
                <a:cs typeface="Calibri"/>
              </a:rPr>
              <a:t>Title I Documentation </a:t>
            </a:r>
          </a:p>
          <a:p>
            <a:pPr marL="1218565" lvl="1" indent="-456565">
              <a:lnSpc>
                <a:spcPct val="90000"/>
              </a:lnSpc>
              <a:spcBef>
                <a:spcPts val="500"/>
              </a:spcBef>
              <a:buFont typeface="Arial"/>
              <a:buChar char="•"/>
            </a:pPr>
            <a:r>
              <a:rPr lang="en-US" sz="2400" dirty="0">
                <a:solidFill>
                  <a:srgbClr val="212121"/>
                </a:solidFill>
                <a:latin typeface="Calibri"/>
                <a:ea typeface="Calibri"/>
                <a:cs typeface="Calibri"/>
              </a:rPr>
              <a:t>Electronic documentation via Federal Program Website </a:t>
            </a:r>
          </a:p>
          <a:p>
            <a:pPr marL="1218565" lvl="1" indent="-456565">
              <a:lnSpc>
                <a:spcPct val="90000"/>
              </a:lnSpc>
              <a:spcBef>
                <a:spcPts val="500"/>
              </a:spcBef>
              <a:buFont typeface="Arial"/>
              <a:buChar char="•"/>
            </a:pPr>
            <a:r>
              <a:rPr lang="en-US" sz="2400" dirty="0">
                <a:solidFill>
                  <a:srgbClr val="212121"/>
                </a:solidFill>
                <a:highlight>
                  <a:srgbClr val="FFFF00"/>
                </a:highlight>
                <a:latin typeface="Calibri"/>
                <a:ea typeface="Calibri"/>
                <a:cs typeface="Calibri"/>
              </a:rPr>
              <a:t>Title I documentation must be kept for 5 years.</a:t>
            </a:r>
            <a:endParaRPr lang="en-US" sz="2400" dirty="0">
              <a:solidFill>
                <a:srgbClr val="212121"/>
              </a:solidFill>
              <a:latin typeface="Calibri"/>
              <a:ea typeface="Calibri"/>
              <a:cs typeface="Calibri"/>
            </a:endParaRPr>
          </a:p>
          <a:p>
            <a:pPr marL="1218565" lvl="1" indent="-456565">
              <a:lnSpc>
                <a:spcPct val="90000"/>
              </a:lnSpc>
              <a:spcBef>
                <a:spcPts val="500"/>
              </a:spcBef>
              <a:buFont typeface="Arial"/>
              <a:buChar char="•"/>
            </a:pPr>
            <a:r>
              <a:rPr lang="en-US" sz="2400" dirty="0">
                <a:solidFill>
                  <a:srgbClr val="212121"/>
                </a:solidFill>
                <a:latin typeface="Calibri"/>
                <a:ea typeface="Calibri"/>
                <a:cs typeface="Calibri"/>
              </a:rPr>
              <a:t>Documentation is required and will be verified throughout the school year by the District Federal Programs staff.</a:t>
            </a:r>
            <a:endParaRPr lang="en-US" dirty="0"/>
          </a:p>
        </p:txBody>
      </p:sp>
    </p:spTree>
    <p:extLst>
      <p:ext uri="{BB962C8B-B14F-4D97-AF65-F5344CB8AC3E}">
        <p14:creationId xmlns:p14="http://schemas.microsoft.com/office/powerpoint/2010/main" val="24023642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7</TotalTime>
  <Words>1711</Words>
  <Application>Microsoft Office PowerPoint</Application>
  <PresentationFormat>Widescreen</PresentationFormat>
  <Paragraphs>166</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Aptos</vt:lpstr>
      <vt:lpstr>Aptos Display</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Spikes, Johnw</dc:creator>
  <cp:lastModifiedBy>Spikes, Johnw</cp:lastModifiedBy>
  <cp:revision>245</cp:revision>
  <dcterms:created xsi:type="dcterms:W3CDTF">2024-06-11T19:11:12Z</dcterms:created>
  <dcterms:modified xsi:type="dcterms:W3CDTF">2024-06-12T20:09:59Z</dcterms:modified>
</cp:coreProperties>
</file>