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5" r:id="rId2"/>
    <p:sldId id="299" r:id="rId3"/>
    <p:sldId id="284" r:id="rId4"/>
    <p:sldId id="291" r:id="rId5"/>
    <p:sldId id="294" r:id="rId6"/>
    <p:sldId id="295" r:id="rId7"/>
    <p:sldId id="306" r:id="rId8"/>
    <p:sldId id="300" r:id="rId9"/>
    <p:sldId id="301" r:id="rId10"/>
    <p:sldId id="302" r:id="rId11"/>
    <p:sldId id="303" r:id="rId12"/>
    <p:sldId id="309" r:id="rId13"/>
    <p:sldId id="312" r:id="rId14"/>
    <p:sldId id="310" r:id="rId15"/>
    <p:sldId id="311" r:id="rId16"/>
    <p:sldId id="305" r:id="rId17"/>
    <p:sldId id="296" r:id="rId18"/>
    <p:sldId id="297" r:id="rId19"/>
    <p:sldId id="298" r:id="rId20"/>
    <p:sldId id="288" r:id="rId21"/>
    <p:sldId id="289" r:id="rId22"/>
    <p:sldId id="30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7B5B8-1E1E-413B-AF9D-84E3DF2BA011}" v="3" dt="2023-05-25T07:45:53.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14"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4A6C00-B7F3-4045-B6C5-F6E95F2294A3}" type="datetimeFigureOut">
              <a:rPr lang="en-US" smtClean="0"/>
              <a:t>6/6/2023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16FF85-F49B-4C5F-8895-B559B02DE891}" type="slidenum">
              <a:rPr lang="en-US" smtClean="0"/>
              <a:t>‹#›</a:t>
            </a:fld>
            <a:endParaRPr lang="en-US"/>
          </a:p>
        </p:txBody>
      </p:sp>
    </p:spTree>
    <p:extLst>
      <p:ext uri="{BB962C8B-B14F-4D97-AF65-F5344CB8AC3E}">
        <p14:creationId xmlns:p14="http://schemas.microsoft.com/office/powerpoint/2010/main" val="347660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a:t>
            </a:fld>
            <a:endParaRPr lang="en-US"/>
          </a:p>
        </p:txBody>
      </p:sp>
    </p:spTree>
    <p:extLst>
      <p:ext uri="{BB962C8B-B14F-4D97-AF65-F5344CB8AC3E}">
        <p14:creationId xmlns:p14="http://schemas.microsoft.com/office/powerpoint/2010/main" val="337206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10</a:t>
            </a:fld>
            <a:endParaRPr lang="en-US"/>
          </a:p>
        </p:txBody>
      </p:sp>
    </p:spTree>
    <p:extLst>
      <p:ext uri="{BB962C8B-B14F-4D97-AF65-F5344CB8AC3E}">
        <p14:creationId xmlns:p14="http://schemas.microsoft.com/office/powerpoint/2010/main" val="72631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11</a:t>
            </a:fld>
            <a:endParaRPr lang="en-US"/>
          </a:p>
        </p:txBody>
      </p:sp>
    </p:spTree>
    <p:extLst>
      <p:ext uri="{BB962C8B-B14F-4D97-AF65-F5344CB8AC3E}">
        <p14:creationId xmlns:p14="http://schemas.microsoft.com/office/powerpoint/2010/main" val="21971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12</a:t>
            </a:fld>
            <a:endParaRPr lang="en-US"/>
          </a:p>
        </p:txBody>
      </p:sp>
    </p:spTree>
    <p:extLst>
      <p:ext uri="{BB962C8B-B14F-4D97-AF65-F5344CB8AC3E}">
        <p14:creationId xmlns:p14="http://schemas.microsoft.com/office/powerpoint/2010/main" val="299457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13</a:t>
            </a:fld>
            <a:endParaRPr lang="en-US"/>
          </a:p>
        </p:txBody>
      </p:sp>
    </p:spTree>
    <p:extLst>
      <p:ext uri="{BB962C8B-B14F-4D97-AF65-F5344CB8AC3E}">
        <p14:creationId xmlns:p14="http://schemas.microsoft.com/office/powerpoint/2010/main" val="141278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14</a:t>
            </a:fld>
            <a:endParaRPr lang="en-US"/>
          </a:p>
        </p:txBody>
      </p:sp>
    </p:spTree>
    <p:extLst>
      <p:ext uri="{BB962C8B-B14F-4D97-AF65-F5344CB8AC3E}">
        <p14:creationId xmlns:p14="http://schemas.microsoft.com/office/powerpoint/2010/main" val="373391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15</a:t>
            </a:fld>
            <a:endParaRPr lang="en-US"/>
          </a:p>
        </p:txBody>
      </p:sp>
    </p:spTree>
    <p:extLst>
      <p:ext uri="{BB962C8B-B14F-4D97-AF65-F5344CB8AC3E}">
        <p14:creationId xmlns:p14="http://schemas.microsoft.com/office/powerpoint/2010/main" val="412263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16</a:t>
            </a:fld>
            <a:endParaRPr lang="en-US"/>
          </a:p>
        </p:txBody>
      </p:sp>
    </p:spTree>
    <p:extLst>
      <p:ext uri="{BB962C8B-B14F-4D97-AF65-F5344CB8AC3E}">
        <p14:creationId xmlns:p14="http://schemas.microsoft.com/office/powerpoint/2010/main" val="122031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17</a:t>
            </a:fld>
            <a:endParaRPr lang="en-US"/>
          </a:p>
        </p:txBody>
      </p:sp>
    </p:spTree>
    <p:extLst>
      <p:ext uri="{BB962C8B-B14F-4D97-AF65-F5344CB8AC3E}">
        <p14:creationId xmlns:p14="http://schemas.microsoft.com/office/powerpoint/2010/main" val="193488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18</a:t>
            </a:fld>
            <a:endParaRPr lang="en-US"/>
          </a:p>
        </p:txBody>
      </p:sp>
    </p:spTree>
    <p:extLst>
      <p:ext uri="{BB962C8B-B14F-4D97-AF65-F5344CB8AC3E}">
        <p14:creationId xmlns:p14="http://schemas.microsoft.com/office/powerpoint/2010/main" val="421780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19</a:t>
            </a:fld>
            <a:endParaRPr lang="en-US"/>
          </a:p>
        </p:txBody>
      </p:sp>
    </p:spTree>
    <p:extLst>
      <p:ext uri="{BB962C8B-B14F-4D97-AF65-F5344CB8AC3E}">
        <p14:creationId xmlns:p14="http://schemas.microsoft.com/office/powerpoint/2010/main" val="276760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a:t>
            </a:fld>
            <a:endParaRPr lang="en-US"/>
          </a:p>
        </p:txBody>
      </p:sp>
    </p:spTree>
    <p:extLst>
      <p:ext uri="{BB962C8B-B14F-4D97-AF65-F5344CB8AC3E}">
        <p14:creationId xmlns:p14="http://schemas.microsoft.com/office/powerpoint/2010/main" val="1913952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20</a:t>
            </a:fld>
            <a:endParaRPr lang="en-US"/>
          </a:p>
        </p:txBody>
      </p:sp>
    </p:spTree>
    <p:extLst>
      <p:ext uri="{BB962C8B-B14F-4D97-AF65-F5344CB8AC3E}">
        <p14:creationId xmlns:p14="http://schemas.microsoft.com/office/powerpoint/2010/main" val="166646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21</a:t>
            </a:fld>
            <a:endParaRPr lang="en-US"/>
          </a:p>
        </p:txBody>
      </p:sp>
    </p:spTree>
    <p:extLst>
      <p:ext uri="{BB962C8B-B14F-4D97-AF65-F5344CB8AC3E}">
        <p14:creationId xmlns:p14="http://schemas.microsoft.com/office/powerpoint/2010/main" val="358028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22</a:t>
            </a:fld>
            <a:endParaRPr lang="en-US"/>
          </a:p>
        </p:txBody>
      </p:sp>
    </p:spTree>
    <p:extLst>
      <p:ext uri="{BB962C8B-B14F-4D97-AF65-F5344CB8AC3E}">
        <p14:creationId xmlns:p14="http://schemas.microsoft.com/office/powerpoint/2010/main" val="295539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3</a:t>
            </a:fld>
            <a:endParaRPr lang="en-US"/>
          </a:p>
        </p:txBody>
      </p:sp>
    </p:spTree>
    <p:extLst>
      <p:ext uri="{BB962C8B-B14F-4D97-AF65-F5344CB8AC3E}">
        <p14:creationId xmlns:p14="http://schemas.microsoft.com/office/powerpoint/2010/main" val="376244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4</a:t>
            </a:fld>
            <a:endParaRPr lang="en-US"/>
          </a:p>
        </p:txBody>
      </p:sp>
    </p:spTree>
    <p:extLst>
      <p:ext uri="{BB962C8B-B14F-4D97-AF65-F5344CB8AC3E}">
        <p14:creationId xmlns:p14="http://schemas.microsoft.com/office/powerpoint/2010/main" val="117703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5</a:t>
            </a:fld>
            <a:endParaRPr lang="en-US"/>
          </a:p>
        </p:txBody>
      </p:sp>
    </p:spTree>
    <p:extLst>
      <p:ext uri="{BB962C8B-B14F-4D97-AF65-F5344CB8AC3E}">
        <p14:creationId xmlns:p14="http://schemas.microsoft.com/office/powerpoint/2010/main" val="81919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6</a:t>
            </a:fld>
            <a:endParaRPr lang="en-US"/>
          </a:p>
        </p:txBody>
      </p:sp>
    </p:spTree>
    <p:extLst>
      <p:ext uri="{BB962C8B-B14F-4D97-AF65-F5344CB8AC3E}">
        <p14:creationId xmlns:p14="http://schemas.microsoft.com/office/powerpoint/2010/main" val="252742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7</a:t>
            </a:fld>
            <a:endParaRPr lang="en-US"/>
          </a:p>
        </p:txBody>
      </p:sp>
    </p:spTree>
    <p:extLst>
      <p:ext uri="{BB962C8B-B14F-4D97-AF65-F5344CB8AC3E}">
        <p14:creationId xmlns:p14="http://schemas.microsoft.com/office/powerpoint/2010/main" val="416811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8</a:t>
            </a:fld>
            <a:endParaRPr lang="en-US"/>
          </a:p>
        </p:txBody>
      </p:sp>
    </p:spTree>
    <p:extLst>
      <p:ext uri="{BB962C8B-B14F-4D97-AF65-F5344CB8AC3E}">
        <p14:creationId xmlns:p14="http://schemas.microsoft.com/office/powerpoint/2010/main" val="112579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9</a:t>
            </a:fld>
            <a:endParaRPr lang="en-US"/>
          </a:p>
        </p:txBody>
      </p:sp>
    </p:spTree>
    <p:extLst>
      <p:ext uri="{BB962C8B-B14F-4D97-AF65-F5344CB8AC3E}">
        <p14:creationId xmlns:p14="http://schemas.microsoft.com/office/powerpoint/2010/main" val="3995332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1"/>
        <p:cNvGrpSpPr/>
        <p:nvPr/>
      </p:nvGrpSpPr>
      <p:grpSpPr>
        <a:xfrm>
          <a:off x="0" y="0"/>
          <a:ext cx="0" cy="0"/>
          <a:chOff x="0" y="0"/>
          <a:chExt cx="0" cy="0"/>
        </a:xfrm>
      </p:grpSpPr>
      <p:pic>
        <p:nvPicPr>
          <p:cNvPr id="52" name="Google Shape;52;p14" descr="Louisiana Believes (PPT Cover 16x9).jpg"/>
          <p:cNvPicPr preferRelativeResize="0"/>
          <p:nvPr/>
        </p:nvPicPr>
        <p:blipFill rotWithShape="1">
          <a:blip r:embed="rId2">
            <a:alphaModFix/>
          </a:blip>
          <a:srcRect/>
          <a:stretch/>
        </p:blipFill>
        <p:spPr>
          <a:xfrm>
            <a:off x="0" y="0"/>
            <a:ext cx="12191968" cy="6858000"/>
          </a:xfrm>
          <a:prstGeom prst="rect">
            <a:avLst/>
          </a:prstGeom>
          <a:noFill/>
          <a:ln>
            <a:noFill/>
          </a:ln>
        </p:spPr>
      </p:pic>
      <p:sp>
        <p:nvSpPr>
          <p:cNvPr id="53" name="Google Shape;53;p14"/>
          <p:cNvSpPr txBox="1">
            <a:spLocks noGrp="1"/>
          </p:cNvSpPr>
          <p:nvPr>
            <p:ph type="title"/>
          </p:nvPr>
        </p:nvSpPr>
        <p:spPr>
          <a:xfrm>
            <a:off x="1103433" y="2265800"/>
            <a:ext cx="10040400" cy="232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733">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8451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ve Areas of Focus">
  <p:cSld name="Five Areas of Focus">
    <p:spTree>
      <p:nvGrpSpPr>
        <p:cNvPr id="1" name="Shape 97"/>
        <p:cNvGrpSpPr/>
        <p:nvPr/>
      </p:nvGrpSpPr>
      <p:grpSpPr>
        <a:xfrm>
          <a:off x="0" y="0"/>
          <a:ext cx="0" cy="0"/>
          <a:chOff x="0" y="0"/>
          <a:chExt cx="0" cy="0"/>
        </a:xfrm>
      </p:grpSpPr>
      <p:pic>
        <p:nvPicPr>
          <p:cNvPr id="98" name="Google Shape;98;p23"/>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67511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uisiana's Birth through 12 System">
  <p:cSld name="Louisiana's Birth through 12 System">
    <p:spTree>
      <p:nvGrpSpPr>
        <p:cNvPr id="1" name="Shape 99"/>
        <p:cNvGrpSpPr/>
        <p:nvPr/>
      </p:nvGrpSpPr>
      <p:grpSpPr>
        <a:xfrm>
          <a:off x="0" y="0"/>
          <a:ext cx="0" cy="0"/>
          <a:chOff x="0" y="0"/>
          <a:chExt cx="0" cy="0"/>
        </a:xfrm>
      </p:grpSpPr>
      <p:pic>
        <p:nvPicPr>
          <p:cNvPr id="100" name="Google Shape;100;p24"/>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3607828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ery Day">
  <p:cSld name="Every Day">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20888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03"/>
        <p:cNvGrpSpPr/>
        <p:nvPr/>
      </p:nvGrpSpPr>
      <p:grpSpPr>
        <a:xfrm>
          <a:off x="0" y="0"/>
          <a:ext cx="0" cy="0"/>
          <a:chOff x="0" y="0"/>
          <a:chExt cx="0" cy="0"/>
        </a:xfrm>
      </p:grpSpPr>
      <p:pic>
        <p:nvPicPr>
          <p:cNvPr id="104" name="Google Shape;104;p26"/>
          <p:cNvPicPr preferRelativeResize="0"/>
          <p:nvPr/>
        </p:nvPicPr>
        <p:blipFill>
          <a:blip r:embed="rId2">
            <a:alphaModFix/>
          </a:blip>
          <a:stretch>
            <a:fill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109548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p:cSld name="Custom Layout 1 1">
    <p:spTree>
      <p:nvGrpSpPr>
        <p:cNvPr id="1" name="Shape 105"/>
        <p:cNvGrpSpPr/>
        <p:nvPr/>
      </p:nvGrpSpPr>
      <p:grpSpPr>
        <a:xfrm>
          <a:off x="0" y="0"/>
          <a:ext cx="0" cy="0"/>
          <a:chOff x="0" y="0"/>
          <a:chExt cx="0" cy="0"/>
        </a:xfrm>
      </p:grpSpPr>
      <p:pic>
        <p:nvPicPr>
          <p:cNvPr id="106" name="Google Shape;106;p27"/>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332815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p:cSld name="Custom Layout 1 1 1">
    <p:spTree>
      <p:nvGrpSpPr>
        <p:cNvPr id="1" name="Shape 107"/>
        <p:cNvGrpSpPr/>
        <p:nvPr/>
      </p:nvGrpSpPr>
      <p:grpSpPr>
        <a:xfrm>
          <a:off x="0" y="0"/>
          <a:ext cx="0" cy="0"/>
          <a:chOff x="0" y="0"/>
          <a:chExt cx="0" cy="0"/>
        </a:xfrm>
      </p:grpSpPr>
      <p:pic>
        <p:nvPicPr>
          <p:cNvPr id="108" name="Google Shape;108;p28"/>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59625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1">
  <p:cSld name="Custom Layout 1 1 1 1">
    <p:spTree>
      <p:nvGrpSpPr>
        <p:cNvPr id="1" name="Shape 109"/>
        <p:cNvGrpSpPr/>
        <p:nvPr/>
      </p:nvGrpSpPr>
      <p:grpSpPr>
        <a:xfrm>
          <a:off x="0" y="0"/>
          <a:ext cx="0" cy="0"/>
          <a:chOff x="0" y="0"/>
          <a:chExt cx="0" cy="0"/>
        </a:xfrm>
      </p:grpSpPr>
      <p:pic>
        <p:nvPicPr>
          <p:cNvPr id="110" name="Google Shape;110;p29"/>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1498021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1">
  <p:cSld name="Custom Layout 1 1 1 1 1">
    <p:spTree>
      <p:nvGrpSpPr>
        <p:cNvPr id="1" name="Shape 111"/>
        <p:cNvGrpSpPr/>
        <p:nvPr/>
      </p:nvGrpSpPr>
      <p:grpSpPr>
        <a:xfrm>
          <a:off x="0" y="0"/>
          <a:ext cx="0" cy="0"/>
          <a:chOff x="0" y="0"/>
          <a:chExt cx="0" cy="0"/>
        </a:xfrm>
      </p:grpSpPr>
      <p:pic>
        <p:nvPicPr>
          <p:cNvPr id="112" name="Google Shape;112;p30"/>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1878389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p:cSld name="Unified Early Childhood Systems">
    <p:spTree>
      <p:nvGrpSpPr>
        <p:cNvPr id="1" name="Shape 113"/>
        <p:cNvGrpSpPr/>
        <p:nvPr/>
      </p:nvGrpSpPr>
      <p:grpSpPr>
        <a:xfrm>
          <a:off x="0" y="0"/>
          <a:ext cx="0" cy="0"/>
          <a:chOff x="0" y="0"/>
          <a:chExt cx="0" cy="0"/>
        </a:xfrm>
      </p:grpSpPr>
      <p:pic>
        <p:nvPicPr>
          <p:cNvPr id="114" name="Google Shape;114;p31"/>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2682082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cademic Alignment">
  <p:cSld name="Academic Alignment">
    <p:spTree>
      <p:nvGrpSpPr>
        <p:cNvPr id="1" name="Shape 115"/>
        <p:cNvGrpSpPr/>
        <p:nvPr/>
      </p:nvGrpSpPr>
      <p:grpSpPr>
        <a:xfrm>
          <a:off x="0" y="0"/>
          <a:ext cx="0" cy="0"/>
          <a:chOff x="0" y="0"/>
          <a:chExt cx="0" cy="0"/>
        </a:xfrm>
      </p:grpSpPr>
      <p:pic>
        <p:nvPicPr>
          <p:cNvPr id="116" name="Google Shape;116;p32"/>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426993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pic>
        <p:nvPicPr>
          <p:cNvPr id="55" name="Google Shape;55;p15"/>
          <p:cNvPicPr preferRelativeResize="0"/>
          <p:nvPr/>
        </p:nvPicPr>
        <p:blipFill>
          <a:blip r:embed="rId2">
            <a:alphaModFix/>
          </a:blip>
          <a:stretch>
            <a:fillRect/>
          </a:stretch>
        </p:blipFill>
        <p:spPr>
          <a:xfrm>
            <a:off x="0" y="-19033"/>
            <a:ext cx="12192000" cy="1397000"/>
          </a:xfrm>
          <a:prstGeom prst="rect">
            <a:avLst/>
          </a:prstGeom>
          <a:noFill/>
          <a:ln>
            <a:noFill/>
          </a:ln>
        </p:spPr>
      </p:pic>
      <p:pic>
        <p:nvPicPr>
          <p:cNvPr id="56" name="Google Shape;56;p15"/>
          <p:cNvPicPr preferRelativeResize="0"/>
          <p:nvPr/>
        </p:nvPicPr>
        <p:blipFill rotWithShape="1">
          <a:blip r:embed="rId3">
            <a:alphaModFix/>
          </a:blip>
          <a:srcRect/>
          <a:stretch/>
        </p:blipFill>
        <p:spPr>
          <a:xfrm>
            <a:off x="0" y="6394450"/>
            <a:ext cx="12094464" cy="488812"/>
          </a:xfrm>
          <a:prstGeom prst="rect">
            <a:avLst/>
          </a:prstGeom>
          <a:noFill/>
          <a:ln>
            <a:noFill/>
          </a:ln>
        </p:spPr>
      </p:pic>
      <p:sp>
        <p:nvSpPr>
          <p:cNvPr id="57" name="Google Shape;57;p15"/>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58" name="Google Shape;58;p15"/>
          <p:cNvSpPr txBox="1">
            <a:spLocks noGrp="1"/>
          </p:cNvSpPr>
          <p:nvPr>
            <p:ph type="body" idx="1"/>
          </p:nvPr>
        </p:nvSpPr>
        <p:spPr>
          <a:xfrm>
            <a:off x="203200" y="1524000"/>
            <a:ext cx="117856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60" name="Google Shape;60;p15"/>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Tree>
    <p:extLst>
      <p:ext uri="{BB962C8B-B14F-4D97-AF65-F5344CB8AC3E}">
        <p14:creationId xmlns:p14="http://schemas.microsoft.com/office/powerpoint/2010/main" val="994448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cher and Leader Preparation">
  <p:cSld name="Teacher and Leader Preparation">
    <p:spTree>
      <p:nvGrpSpPr>
        <p:cNvPr id="1" name="Shape 117"/>
        <p:cNvGrpSpPr/>
        <p:nvPr/>
      </p:nvGrpSpPr>
      <p:grpSpPr>
        <a:xfrm>
          <a:off x="0" y="0"/>
          <a:ext cx="0" cy="0"/>
          <a:chOff x="0" y="0"/>
          <a:chExt cx="0" cy="0"/>
        </a:xfrm>
      </p:grpSpPr>
      <p:pic>
        <p:nvPicPr>
          <p:cNvPr id="118" name="Google Shape;118;p33"/>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49130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hways to College or a Career">
  <p:cSld name="Pathways to College or a Career">
    <p:spTree>
      <p:nvGrpSpPr>
        <p:cNvPr id="1" name="Shape 119"/>
        <p:cNvGrpSpPr/>
        <p:nvPr/>
      </p:nvGrpSpPr>
      <p:grpSpPr>
        <a:xfrm>
          <a:off x="0" y="0"/>
          <a:ext cx="0" cy="0"/>
          <a:chOff x="0" y="0"/>
          <a:chExt cx="0" cy="0"/>
        </a:xfrm>
      </p:grpSpPr>
      <p:pic>
        <p:nvPicPr>
          <p:cNvPr id="120" name="Google Shape;120;p34"/>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073599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hool System Improvement Strategy">
  <p:cSld name="School System Improvement Strategy">
    <p:spTree>
      <p:nvGrpSpPr>
        <p:cNvPr id="1" name="Shape 121"/>
        <p:cNvGrpSpPr/>
        <p:nvPr/>
      </p:nvGrpSpPr>
      <p:grpSpPr>
        <a:xfrm>
          <a:off x="0" y="0"/>
          <a:ext cx="0" cy="0"/>
          <a:chOff x="0" y="0"/>
          <a:chExt cx="0" cy="0"/>
        </a:xfrm>
      </p:grpSpPr>
      <p:pic>
        <p:nvPicPr>
          <p:cNvPr id="122" name="Google Shape;122;p35"/>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69657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967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Picture 1">
  <p:cSld name="Content and Picture 1">
    <p:spTree>
      <p:nvGrpSpPr>
        <p:cNvPr id="1" name="Shape 125"/>
        <p:cNvGrpSpPr/>
        <p:nvPr/>
      </p:nvGrpSpPr>
      <p:grpSpPr>
        <a:xfrm>
          <a:off x="0" y="0"/>
          <a:ext cx="0" cy="0"/>
          <a:chOff x="0" y="0"/>
          <a:chExt cx="0" cy="0"/>
        </a:xfrm>
      </p:grpSpPr>
      <p:pic>
        <p:nvPicPr>
          <p:cNvPr id="126" name="Google Shape;126;p37"/>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127" name="Google Shape;127;p37"/>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8" name="Google Shape;128;p37"/>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129" name="Google Shape;129;p37"/>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30" name="Google Shape;130;p37"/>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SzPts val="900"/>
                <a:buFont typeface="Calibri"/>
                <a:buNone/>
              </a:pPr>
              <a:t>‹#›</a:t>
            </a:fld>
            <a:endParaRPr sz="1200" b="0" i="0" u="none" strike="noStrike" cap="none">
              <a:solidFill>
                <a:srgbClr val="8A8A8A"/>
              </a:solidFill>
              <a:latin typeface="Calibri"/>
              <a:ea typeface="Calibri"/>
              <a:cs typeface="Calibri"/>
              <a:sym typeface="Calibri"/>
            </a:endParaRPr>
          </a:p>
        </p:txBody>
      </p:sp>
      <p:sp>
        <p:nvSpPr>
          <p:cNvPr id="131" name="Google Shape;131;p37"/>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SzPts val="900"/>
                <a:buFont typeface="Calibri"/>
                <a:buNone/>
              </a:pPr>
              <a:t>‹#›</a:t>
            </a:fld>
            <a:endParaRPr sz="1200" b="0" i="0" u="none" strike="noStrike" cap="none">
              <a:solidFill>
                <a:srgbClr val="8A8A8A"/>
              </a:solidFill>
              <a:latin typeface="Calibri"/>
              <a:ea typeface="Calibri"/>
              <a:cs typeface="Calibri"/>
              <a:sym typeface="Calibri"/>
            </a:endParaRPr>
          </a:p>
        </p:txBody>
      </p:sp>
      <p:pic>
        <p:nvPicPr>
          <p:cNvPr id="132" name="Google Shape;132;p37"/>
          <p:cNvPicPr preferRelativeResize="0"/>
          <p:nvPr/>
        </p:nvPicPr>
        <p:blipFill rotWithShape="1">
          <a:blip r:embed="rId3">
            <a:alphaModFix/>
          </a:blip>
          <a:srcRect/>
          <a:stretch/>
        </p:blipFill>
        <p:spPr>
          <a:xfrm>
            <a:off x="0" y="-19033"/>
            <a:ext cx="12192000" cy="1397000"/>
          </a:xfrm>
          <a:prstGeom prst="rect">
            <a:avLst/>
          </a:prstGeom>
          <a:noFill/>
          <a:ln>
            <a:noFill/>
          </a:ln>
        </p:spPr>
      </p:pic>
      <p:sp>
        <p:nvSpPr>
          <p:cNvPr id="133" name="Google Shape;133;p37"/>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9456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63" name="Google Shape;63;p16"/>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65" name="Google Shape;65;p16"/>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228594" marR="0" lvl="0" indent="-203195"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685783" marR="0" lvl="1" indent="-2285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142971" marR="0" lvl="2" indent="-2539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600160" marR="0" lvl="3"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057349" marR="0" lvl="4"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514537" marR="0" lvl="5"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2971726" marR="0" lvl="6"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428914" marR="0" lvl="7"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3886103" marR="0" lvl="8"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
        <p:nvSpPr>
          <p:cNvPr id="67" name="Google Shape;67;p16"/>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pic>
        <p:nvPicPr>
          <p:cNvPr id="68" name="Google Shape;68;p16"/>
          <p:cNvPicPr preferRelativeResize="0"/>
          <p:nvPr/>
        </p:nvPicPr>
        <p:blipFill>
          <a:blip r:embed="rId3">
            <a:alphaModFix/>
          </a:blip>
          <a:stretch>
            <a:fillRect/>
          </a:stretch>
        </p:blipFill>
        <p:spPr>
          <a:xfrm>
            <a:off x="0" y="-19033"/>
            <a:ext cx="12192000" cy="1397000"/>
          </a:xfrm>
          <a:prstGeom prst="rect">
            <a:avLst/>
          </a:prstGeom>
          <a:noFill/>
          <a:ln>
            <a:noFill/>
          </a:ln>
        </p:spPr>
      </p:pic>
      <p:sp>
        <p:nvSpPr>
          <p:cNvPr id="69" name="Google Shape;69;p16"/>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72616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0" y="6398078"/>
            <a:ext cx="12094464" cy="488812"/>
          </a:xfrm>
          <a:prstGeom prst="rect">
            <a:avLst/>
          </a:prstGeom>
          <a:noFill/>
          <a:ln>
            <a:noFill/>
          </a:ln>
        </p:spPr>
      </p:pic>
      <p:sp>
        <p:nvSpPr>
          <p:cNvPr id="72" name="Google Shape;72;p17"/>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74" name="Google Shape;74;p17"/>
          <p:cNvSpPr txBox="1">
            <a:spLocks noGrp="1"/>
          </p:cNvSpPr>
          <p:nvPr>
            <p:ph type="body" idx="2"/>
          </p:nvPr>
        </p:nvSpPr>
        <p:spPr>
          <a:xfrm>
            <a:off x="8027233" y="1600200"/>
            <a:ext cx="3936000" cy="44196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p:nvPr/>
        </p:nvSpPr>
        <p:spPr>
          <a:xfrm>
            <a:off x="9067800" y="6404428"/>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
        <p:nvSpPr>
          <p:cNvPr id="76" name="Google Shape;76;p17"/>
          <p:cNvSpPr txBox="1"/>
          <p:nvPr/>
        </p:nvSpPr>
        <p:spPr>
          <a:xfrm>
            <a:off x="9067800" y="6404428"/>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pic>
        <p:nvPicPr>
          <p:cNvPr id="77" name="Google Shape;77;p17"/>
          <p:cNvPicPr preferRelativeResize="0"/>
          <p:nvPr/>
        </p:nvPicPr>
        <p:blipFill>
          <a:blip r:embed="rId3">
            <a:alphaModFix/>
          </a:blip>
          <a:stretch>
            <a:fillRect/>
          </a:stretch>
        </p:blipFill>
        <p:spPr>
          <a:xfrm>
            <a:off x="0" y="-19033"/>
            <a:ext cx="12192000" cy="1397000"/>
          </a:xfrm>
          <a:prstGeom prst="rect">
            <a:avLst/>
          </a:prstGeom>
          <a:noFill/>
          <a:ln>
            <a:noFill/>
          </a:ln>
        </p:spPr>
      </p:pic>
      <p:sp>
        <p:nvSpPr>
          <p:cNvPr id="78" name="Google Shape;78;p17"/>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389385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3683000" cy="6858000"/>
          </a:xfrm>
          <a:prstGeom prst="rect">
            <a:avLst/>
          </a:prstGeom>
          <a:noFill/>
          <a:ln>
            <a:noFill/>
          </a:ln>
        </p:spPr>
      </p:pic>
      <p:pic>
        <p:nvPicPr>
          <p:cNvPr id="81" name="Google Shape;81;p18"/>
          <p:cNvPicPr preferRelativeResize="0"/>
          <p:nvPr/>
        </p:nvPicPr>
        <p:blipFill rotWithShape="1">
          <a:blip r:embed="rId3">
            <a:alphaModFix/>
          </a:blip>
          <a:srcRect l="29370" r="1943"/>
          <a:stretch/>
        </p:blipFill>
        <p:spPr>
          <a:xfrm>
            <a:off x="3810000" y="905256"/>
            <a:ext cx="7947965" cy="618589"/>
          </a:xfrm>
          <a:prstGeom prst="rect">
            <a:avLst/>
          </a:prstGeom>
          <a:noFill/>
          <a:ln>
            <a:noFill/>
          </a:ln>
        </p:spPr>
      </p:pic>
      <p:sp>
        <p:nvSpPr>
          <p:cNvPr id="82" name="Google Shape;82;p18"/>
          <p:cNvSpPr txBox="1">
            <a:spLocks noGrp="1"/>
          </p:cNvSpPr>
          <p:nvPr>
            <p:ph type="body" idx="1"/>
          </p:nvPr>
        </p:nvSpPr>
        <p:spPr>
          <a:xfrm>
            <a:off x="3683000" y="1524000"/>
            <a:ext cx="83060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84" name="Google Shape;84;p18"/>
          <p:cNvSpPr txBox="1">
            <a:spLocks noGrp="1"/>
          </p:cNvSpPr>
          <p:nvPr>
            <p:ph type="body" idx="2"/>
          </p:nvPr>
        </p:nvSpPr>
        <p:spPr>
          <a:xfrm>
            <a:off x="254000" y="228600"/>
            <a:ext cx="3200400" cy="64008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609585" marR="0" lvl="0" indent="-304792"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title"/>
          </p:nvPr>
        </p:nvSpPr>
        <p:spPr>
          <a:xfrm>
            <a:off x="3683000" y="0"/>
            <a:ext cx="8508800" cy="1016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72288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6"/>
        <p:cNvGrpSpPr/>
        <p:nvPr/>
      </p:nvGrpSpPr>
      <p:grpSpPr>
        <a:xfrm>
          <a:off x="0" y="0"/>
          <a:ext cx="0" cy="0"/>
          <a:chOff x="0" y="0"/>
          <a:chExt cx="0" cy="0"/>
        </a:xfrm>
      </p:grpSpPr>
      <p:pic>
        <p:nvPicPr>
          <p:cNvPr id="87" name="Google Shape;87;p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8" name="Google Shape;88;p19"/>
          <p:cNvSpPr txBox="1">
            <a:spLocks noGrp="1"/>
          </p:cNvSpPr>
          <p:nvPr>
            <p:ph type="title"/>
          </p:nvPr>
        </p:nvSpPr>
        <p:spPr>
          <a:xfrm>
            <a:off x="0" y="2133600"/>
            <a:ext cx="12192000" cy="22100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00372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89"/>
        <p:cNvGrpSpPr/>
        <p:nvPr/>
      </p:nvGrpSpPr>
      <p:grpSpPr>
        <a:xfrm>
          <a:off x="0" y="0"/>
          <a:ext cx="0" cy="0"/>
          <a:chOff x="0" y="0"/>
          <a:chExt cx="0" cy="0"/>
        </a:xfrm>
      </p:grpSpPr>
      <p:pic>
        <p:nvPicPr>
          <p:cNvPr id="90" name="Google Shape;90;p2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1" name="Google Shape;91;p20"/>
          <p:cNvSpPr txBox="1">
            <a:spLocks noGrp="1"/>
          </p:cNvSpPr>
          <p:nvPr>
            <p:ph type="body" idx="1"/>
          </p:nvPr>
        </p:nvSpPr>
        <p:spPr>
          <a:xfrm>
            <a:off x="533400" y="1600200"/>
            <a:ext cx="11125200" cy="47244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title"/>
          </p:nvPr>
        </p:nvSpPr>
        <p:spPr>
          <a:xfrm>
            <a:off x="533400" y="152400"/>
            <a:ext cx="11125200" cy="12192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123302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uisiana Students">
  <p:cSld name="Louisiana Students">
    <p:spTree>
      <p:nvGrpSpPr>
        <p:cNvPr id="1" name="Shape 93"/>
        <p:cNvGrpSpPr/>
        <p:nvPr/>
      </p:nvGrpSpPr>
      <p:grpSpPr>
        <a:xfrm>
          <a:off x="0" y="0"/>
          <a:ext cx="0" cy="0"/>
          <a:chOff x="0" y="0"/>
          <a:chExt cx="0" cy="0"/>
        </a:xfrm>
      </p:grpSpPr>
      <p:pic>
        <p:nvPicPr>
          <p:cNvPr id="94" name="Google Shape;94;p21"/>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7228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1">
  <p:cSld name="Louisiana Students 1">
    <p:spTree>
      <p:nvGrpSpPr>
        <p:cNvPr id="1" name="Shape 95"/>
        <p:cNvGrpSpPr/>
        <p:nvPr/>
      </p:nvGrpSpPr>
      <p:grpSpPr>
        <a:xfrm>
          <a:off x="0" y="0"/>
          <a:ext cx="0" cy="0"/>
          <a:chOff x="0" y="0"/>
          <a:chExt cx="0" cy="0"/>
        </a:xfrm>
      </p:grpSpPr>
      <p:pic>
        <p:nvPicPr>
          <p:cNvPr id="96" name="Google Shape;96;p22"/>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80428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40074819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ederal.programs@cpsb.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ederal.programs@cpsb.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5029-D912-4011-A152-5E8DEC05A67B}"/>
              </a:ext>
            </a:extLst>
          </p:cNvPr>
          <p:cNvSpPr>
            <a:spLocks noGrp="1"/>
          </p:cNvSpPr>
          <p:nvPr>
            <p:ph type="title"/>
          </p:nvPr>
        </p:nvSpPr>
        <p:spPr/>
        <p:txBody>
          <a:bodyPr/>
          <a:lstStyle/>
          <a:p>
            <a:r>
              <a:rPr lang="en-US" sz="3700"/>
              <a:t>Federal Programs </a:t>
            </a:r>
          </a:p>
        </p:txBody>
      </p:sp>
      <p:sp>
        <p:nvSpPr>
          <p:cNvPr id="3" name="Text Placeholder 2">
            <a:extLst>
              <a:ext uri="{FF2B5EF4-FFF2-40B4-BE49-F238E27FC236}">
                <a16:creationId xmlns:a16="http://schemas.microsoft.com/office/drawing/2014/main" id="{5F475F06-E487-466C-9BFB-495F70193620}"/>
              </a:ext>
            </a:extLst>
          </p:cNvPr>
          <p:cNvSpPr>
            <a:spLocks noGrp="1"/>
          </p:cNvSpPr>
          <p:nvPr>
            <p:ph type="body" idx="1"/>
          </p:nvPr>
        </p:nvSpPr>
        <p:spPr/>
        <p:txBody>
          <a:bodyPr/>
          <a:lstStyle/>
          <a:p>
            <a:pPr marL="608965" indent="-456565"/>
            <a:r>
              <a:rPr lang="en-US" sz="2000" dirty="0"/>
              <a:t>John Spikes, Director </a:t>
            </a:r>
          </a:p>
          <a:p>
            <a:pPr marL="608965" indent="-456565"/>
            <a:r>
              <a:rPr lang="en-US" sz="2000" dirty="0"/>
              <a:t>Richard Vail, Supervisor</a:t>
            </a:r>
          </a:p>
          <a:p>
            <a:pPr marL="608965" indent="-456565"/>
            <a:r>
              <a:rPr lang="en-US" sz="2000" dirty="0"/>
              <a:t>Loree Smith, Coordinator </a:t>
            </a:r>
          </a:p>
          <a:p>
            <a:pPr marL="608965" indent="-456565"/>
            <a:r>
              <a:rPr lang="en-US" sz="2000" dirty="0"/>
              <a:t>Ruth Robertson, Homeless &amp; Non-Public </a:t>
            </a:r>
          </a:p>
          <a:p>
            <a:pPr marL="608965" indent="-456565"/>
            <a:r>
              <a:rPr lang="en-US" sz="2000" dirty="0"/>
              <a:t>Latarsha Theard, Funds Coordinator </a:t>
            </a:r>
          </a:p>
          <a:p>
            <a:pPr marL="608965" indent="-456565"/>
            <a:r>
              <a:rPr lang="en-US" sz="2000" dirty="0"/>
              <a:t>Melonie Wallace, Computer Network Technician </a:t>
            </a:r>
          </a:p>
          <a:p>
            <a:pPr marL="608965" indent="-456565"/>
            <a:r>
              <a:rPr lang="en-US" sz="2000" dirty="0"/>
              <a:t>Courtney Leonard, Secretary </a:t>
            </a:r>
          </a:p>
          <a:p>
            <a:pPr marL="608965" indent="-456565"/>
            <a:r>
              <a:rPr lang="en-US" sz="2000" dirty="0"/>
              <a:t>Della Bell, Secretary</a:t>
            </a:r>
          </a:p>
          <a:p>
            <a:pPr marL="608965" indent="-456565"/>
            <a:r>
              <a:rPr lang="en-US" sz="2000" dirty="0" err="1"/>
              <a:t>Crystalann</a:t>
            </a:r>
            <a:r>
              <a:rPr lang="en-US" sz="2000" dirty="0"/>
              <a:t> Fleming , Secretary </a:t>
            </a:r>
          </a:p>
          <a:p>
            <a:pPr marL="608965" indent="-456565"/>
            <a:r>
              <a:rPr lang="en-US" sz="2000" dirty="0"/>
              <a:t>Janet Leveque, Secretary </a:t>
            </a:r>
          </a:p>
          <a:p>
            <a:pPr marL="495300" indent="-342900"/>
            <a:r>
              <a:rPr lang="en-US" sz="2000" dirty="0"/>
              <a:t>  </a:t>
            </a:r>
            <a:r>
              <a:rPr lang="en-US" sz="2000" dirty="0" err="1"/>
              <a:t>Lacitta</a:t>
            </a:r>
            <a:r>
              <a:rPr lang="en-US" sz="2000" dirty="0"/>
              <a:t> Lavergne, NP/FE Clerk &amp; Fixed Assets </a:t>
            </a:r>
          </a:p>
          <a:p>
            <a:pPr marL="608965" indent="-456565"/>
            <a:endParaRPr lang="en-US" sz="2000" dirty="0"/>
          </a:p>
          <a:p>
            <a:pPr marL="608965" indent="-456565"/>
            <a:endParaRPr lang="en-US" dirty="0"/>
          </a:p>
          <a:p>
            <a:pPr marL="608965" indent="-456565"/>
            <a:endParaRPr lang="en-US" dirty="0"/>
          </a:p>
          <a:p>
            <a:pPr marL="151765" indent="0">
              <a:buNone/>
            </a:pPr>
            <a:endParaRPr lang="en-US" dirty="0"/>
          </a:p>
        </p:txBody>
      </p:sp>
    </p:spTree>
    <p:extLst>
      <p:ext uri="{BB962C8B-B14F-4D97-AF65-F5344CB8AC3E}">
        <p14:creationId xmlns:p14="http://schemas.microsoft.com/office/powerpoint/2010/main" val="186563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9344-9858-4D1E-AFFD-849DB1B81CD0}"/>
              </a:ext>
            </a:extLst>
          </p:cNvPr>
          <p:cNvSpPr>
            <a:spLocks noGrp="1"/>
          </p:cNvSpPr>
          <p:nvPr>
            <p:ph type="title"/>
          </p:nvPr>
        </p:nvSpPr>
        <p:spPr/>
        <p:txBody>
          <a:bodyPr/>
          <a:lstStyle/>
          <a:p>
            <a:r>
              <a:rPr lang="en-US" sz="3700"/>
              <a:t>Family Engagement: FP Principal's Handbook </a:t>
            </a:r>
            <a:endParaRPr lang="en-US" sz="2800"/>
          </a:p>
        </p:txBody>
      </p:sp>
      <p:sp>
        <p:nvSpPr>
          <p:cNvPr id="3" name="Text Placeholder 2">
            <a:extLst>
              <a:ext uri="{FF2B5EF4-FFF2-40B4-BE49-F238E27FC236}">
                <a16:creationId xmlns:a16="http://schemas.microsoft.com/office/drawing/2014/main" id="{E6EF333D-8DAF-4E96-BD8E-006C91AD2671}"/>
              </a:ext>
            </a:extLst>
          </p:cNvPr>
          <p:cNvSpPr>
            <a:spLocks noGrp="1"/>
          </p:cNvSpPr>
          <p:nvPr>
            <p:ph type="body" idx="1"/>
          </p:nvPr>
        </p:nvSpPr>
        <p:spPr/>
        <p:txBody>
          <a:bodyPr/>
          <a:lstStyle/>
          <a:p>
            <a:pPr marL="152400" indent="0" algn="ctr">
              <a:buNone/>
            </a:pPr>
            <a:r>
              <a:rPr lang="en-US" sz="2800" dirty="0"/>
              <a:t>Loree Smith, Family Engagement, Title II, and Title III</a:t>
            </a:r>
            <a:endParaRPr lang="en-US" dirty="0"/>
          </a:p>
          <a:p>
            <a:pPr marL="1218565" lvl="1" indent="-456565"/>
            <a:r>
              <a:rPr lang="en-US" dirty="0"/>
              <a:t>Examples of FE allowable expenditures</a:t>
            </a:r>
          </a:p>
          <a:p>
            <a:pPr marL="1218565" lvl="1" indent="-456565"/>
            <a:r>
              <a:rPr lang="en-US" dirty="0"/>
              <a:t>Title I Guidelines for FE</a:t>
            </a:r>
          </a:p>
          <a:p>
            <a:pPr marL="1218565" lvl="1" indent="-456565"/>
            <a:r>
              <a:rPr lang="en-US" b="1" dirty="0"/>
              <a:t>ATP</a:t>
            </a:r>
            <a:r>
              <a:rPr lang="en-US" dirty="0"/>
              <a:t>- Action Team for Partnerships, FE Policy, Learning Compacts, One Year Action Plans, Documentation, Meeting Requirements, and </a:t>
            </a:r>
            <a:r>
              <a:rPr lang="en-US" b="1" dirty="0"/>
              <a:t>NNPS</a:t>
            </a:r>
            <a:r>
              <a:rPr lang="en-US" dirty="0"/>
              <a:t> (National Network of Partnership Schools) A one-day </a:t>
            </a:r>
            <a:r>
              <a:rPr lang="en-US" b="1" dirty="0"/>
              <a:t>NNPS</a:t>
            </a:r>
            <a:r>
              <a:rPr lang="en-US" dirty="0"/>
              <a:t> training will be provided in early fall. </a:t>
            </a:r>
            <a:endParaRPr lang="en-US" dirty="0">
              <a:highlight>
                <a:srgbClr val="FFFF00"/>
              </a:highlight>
            </a:endParaRPr>
          </a:p>
          <a:p>
            <a:pPr marL="1828165" lvl="2" indent="-456565"/>
            <a:r>
              <a:rPr lang="en-US" dirty="0">
                <a:solidFill>
                  <a:srgbClr val="FF0000"/>
                </a:solidFill>
              </a:rPr>
              <a:t>FP 600-4 can be found on the FP website, under Forms tab</a:t>
            </a:r>
          </a:p>
          <a:p>
            <a:pPr marL="1828165" lvl="2" indent="-456565"/>
            <a:r>
              <a:rPr lang="en-US" dirty="0">
                <a:solidFill>
                  <a:schemeClr val="tx1"/>
                </a:solidFill>
              </a:rPr>
              <a:t>Tips and Tools</a:t>
            </a:r>
            <a:endParaRPr lang="en-US" dirty="0">
              <a:solidFill>
                <a:srgbClr val="FF0000"/>
              </a:solidFill>
            </a:endParaRPr>
          </a:p>
        </p:txBody>
      </p:sp>
      <p:sp>
        <p:nvSpPr>
          <p:cNvPr id="4" name="TextBox 3">
            <a:extLst>
              <a:ext uri="{FF2B5EF4-FFF2-40B4-BE49-F238E27FC236}">
                <a16:creationId xmlns:a16="http://schemas.microsoft.com/office/drawing/2014/main" id="{D28FCEB5-D49A-406C-BD05-2C70F842A63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a:latin typeface="Calibri"/>
              <a:cs typeface="Arial"/>
            </a:endParaRPr>
          </a:p>
        </p:txBody>
      </p:sp>
    </p:spTree>
    <p:extLst>
      <p:ext uri="{BB962C8B-B14F-4D97-AF65-F5344CB8AC3E}">
        <p14:creationId xmlns:p14="http://schemas.microsoft.com/office/powerpoint/2010/main" val="351281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149A-A079-464F-9171-7A691DAF9E5D}"/>
              </a:ext>
            </a:extLst>
          </p:cNvPr>
          <p:cNvSpPr>
            <a:spLocks noGrp="1"/>
          </p:cNvSpPr>
          <p:nvPr>
            <p:ph type="title"/>
          </p:nvPr>
        </p:nvSpPr>
        <p:spPr/>
        <p:txBody>
          <a:bodyPr/>
          <a:lstStyle/>
          <a:p>
            <a:r>
              <a:rPr lang="en-US" sz="3700"/>
              <a:t>Title I Job Descriptions</a:t>
            </a:r>
            <a:endParaRPr lang="en-US"/>
          </a:p>
        </p:txBody>
      </p:sp>
      <p:sp>
        <p:nvSpPr>
          <p:cNvPr id="3" name="Text Placeholder 2">
            <a:extLst>
              <a:ext uri="{FF2B5EF4-FFF2-40B4-BE49-F238E27FC236}">
                <a16:creationId xmlns:a16="http://schemas.microsoft.com/office/drawing/2014/main" id="{26A1D443-CAE1-447F-90CC-6D1185B2CE09}"/>
              </a:ext>
            </a:extLst>
          </p:cNvPr>
          <p:cNvSpPr>
            <a:spLocks noGrp="1"/>
          </p:cNvSpPr>
          <p:nvPr>
            <p:ph type="body" idx="1"/>
          </p:nvPr>
        </p:nvSpPr>
        <p:spPr/>
        <p:txBody>
          <a:bodyPr/>
          <a:lstStyle/>
          <a:p>
            <a:pPr marL="608965" indent="-456565"/>
            <a:r>
              <a:rPr lang="en-US"/>
              <a:t>Title I Instructional Tutors</a:t>
            </a:r>
          </a:p>
          <a:p>
            <a:pPr marL="608965" indent="-456565"/>
            <a:r>
              <a:rPr lang="en-US"/>
              <a:t>CAI Lab Manager</a:t>
            </a:r>
          </a:p>
          <a:p>
            <a:pPr marL="608965" indent="-456565"/>
            <a:r>
              <a:rPr lang="en-US"/>
              <a:t>Title I Curriculum Coordinator</a:t>
            </a:r>
          </a:p>
          <a:p>
            <a:pPr marL="608965" indent="-456565"/>
            <a:r>
              <a:rPr lang="en-US"/>
              <a:t>Title I Lead Teacher</a:t>
            </a:r>
          </a:p>
          <a:p>
            <a:pPr marL="608965" indent="-456565"/>
            <a:r>
              <a:rPr lang="en-US"/>
              <a:t>Title II Lead Teacher</a:t>
            </a:r>
          </a:p>
          <a:p>
            <a:pPr marL="608965" indent="-456565"/>
            <a:r>
              <a:rPr lang="en-US"/>
              <a:t>School-Based Curriculum Coordinator/TAP Master Teacher</a:t>
            </a:r>
          </a:p>
          <a:p>
            <a:pPr marL="608965" indent="-456565"/>
            <a:endParaRPr lang="en-US"/>
          </a:p>
        </p:txBody>
      </p:sp>
    </p:spTree>
    <p:extLst>
      <p:ext uri="{BB962C8B-B14F-4D97-AF65-F5344CB8AC3E}">
        <p14:creationId xmlns:p14="http://schemas.microsoft.com/office/powerpoint/2010/main" val="403658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A879-87D5-459F-826D-D5AD5B6E902B}"/>
              </a:ext>
            </a:extLst>
          </p:cNvPr>
          <p:cNvSpPr>
            <a:spLocks noGrp="1"/>
          </p:cNvSpPr>
          <p:nvPr>
            <p:ph type="title"/>
          </p:nvPr>
        </p:nvSpPr>
        <p:spPr/>
        <p:txBody>
          <a:bodyPr/>
          <a:lstStyle/>
          <a:p>
            <a:r>
              <a:rPr lang="en-US" sz="3700"/>
              <a:t>Certification/Notification</a:t>
            </a:r>
            <a:endParaRPr lang="en-US"/>
          </a:p>
        </p:txBody>
      </p:sp>
      <p:sp>
        <p:nvSpPr>
          <p:cNvPr id="3" name="Text Placeholder 2">
            <a:extLst>
              <a:ext uri="{FF2B5EF4-FFF2-40B4-BE49-F238E27FC236}">
                <a16:creationId xmlns:a16="http://schemas.microsoft.com/office/drawing/2014/main" id="{A417FDF3-F93E-4BDB-9726-74E2ADF834AD}"/>
              </a:ext>
            </a:extLst>
          </p:cNvPr>
          <p:cNvSpPr>
            <a:spLocks noGrp="1"/>
          </p:cNvSpPr>
          <p:nvPr>
            <p:ph type="body" idx="1"/>
          </p:nvPr>
        </p:nvSpPr>
        <p:spPr/>
        <p:txBody>
          <a:bodyPr/>
          <a:lstStyle/>
          <a:p>
            <a:pPr marL="608965" indent="-456565"/>
            <a:r>
              <a:rPr lang="en-US" dirty="0"/>
              <a:t>Title I Principals are required to work with CPSB Personnel Department to determine each teacher's and paraprofessional's Certification status.</a:t>
            </a:r>
          </a:p>
          <a:p>
            <a:pPr marL="608965" indent="-456565"/>
            <a:r>
              <a:rPr lang="en-US" dirty="0"/>
              <a:t>ESSA Parental Notification Requirements; LEA must provide families with written notification. </a:t>
            </a:r>
          </a:p>
          <a:p>
            <a:pPr marL="608965" indent="-456565"/>
            <a:r>
              <a:rPr lang="en-US" dirty="0"/>
              <a:t>Certification Documentation:</a:t>
            </a:r>
          </a:p>
          <a:p>
            <a:pPr marL="1218565" lvl="1" indent="-456565"/>
            <a:r>
              <a:rPr lang="en-US" dirty="0"/>
              <a:t>Attestation</a:t>
            </a:r>
          </a:p>
          <a:p>
            <a:pPr marL="1218565" lvl="1" indent="-456565"/>
            <a:r>
              <a:rPr lang="en-US" dirty="0"/>
              <a:t>Example Parent Letter</a:t>
            </a:r>
          </a:p>
          <a:p>
            <a:pPr marL="1218565" lvl="1" indent="-456565"/>
            <a:r>
              <a:rPr lang="en-US" dirty="0"/>
              <a:t>Notification Documentation Letter</a:t>
            </a:r>
          </a:p>
        </p:txBody>
      </p:sp>
    </p:spTree>
    <p:extLst>
      <p:ext uri="{BB962C8B-B14F-4D97-AF65-F5344CB8AC3E}">
        <p14:creationId xmlns:p14="http://schemas.microsoft.com/office/powerpoint/2010/main" val="222215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B8E8-4ED9-46AC-BAB6-9CFFDF89EF30}"/>
              </a:ext>
            </a:extLst>
          </p:cNvPr>
          <p:cNvSpPr>
            <a:spLocks noGrp="1"/>
          </p:cNvSpPr>
          <p:nvPr>
            <p:ph type="title"/>
          </p:nvPr>
        </p:nvSpPr>
        <p:spPr/>
        <p:txBody>
          <a:bodyPr/>
          <a:lstStyle/>
          <a:p>
            <a:r>
              <a:rPr lang="en-US" sz="3700"/>
              <a:t>Title III  English Learners</a:t>
            </a:r>
            <a:endParaRPr lang="en-US"/>
          </a:p>
        </p:txBody>
      </p:sp>
      <p:sp>
        <p:nvSpPr>
          <p:cNvPr id="3" name="Text Placeholder 2">
            <a:extLst>
              <a:ext uri="{FF2B5EF4-FFF2-40B4-BE49-F238E27FC236}">
                <a16:creationId xmlns:a16="http://schemas.microsoft.com/office/drawing/2014/main" id="{5CE11B61-F8F4-4AF3-8219-9D0EF91B5096}"/>
              </a:ext>
            </a:extLst>
          </p:cNvPr>
          <p:cNvSpPr>
            <a:spLocks noGrp="1"/>
          </p:cNvSpPr>
          <p:nvPr>
            <p:ph type="body" idx="1"/>
          </p:nvPr>
        </p:nvSpPr>
        <p:spPr/>
        <p:txBody>
          <a:bodyPr/>
          <a:lstStyle/>
          <a:p>
            <a:pPr marL="608965" indent="-456565"/>
            <a:r>
              <a:rPr lang="en-US" dirty="0"/>
              <a:t>Home Language Survey, English  FP 800-1B-E </a:t>
            </a:r>
          </a:p>
          <a:p>
            <a:pPr marL="608965" indent="-456565"/>
            <a:r>
              <a:rPr lang="en-US" dirty="0"/>
              <a:t>Home Language Survey, Spanish FP 800-1B-S</a:t>
            </a:r>
          </a:p>
          <a:p>
            <a:pPr marL="608965" indent="-456565"/>
            <a:r>
              <a:rPr lang="en-US" dirty="0"/>
              <a:t>Form Letter of Attestation for HLS  FP 800-1A </a:t>
            </a:r>
          </a:p>
          <a:p>
            <a:pPr marL="608965" indent="-456565"/>
            <a:r>
              <a:rPr lang="en-US" dirty="0">
                <a:solidFill>
                  <a:srgbClr val="FF0000"/>
                </a:solidFill>
              </a:rPr>
              <a:t>All forms can be found under FP Forms tab.</a:t>
            </a:r>
          </a:p>
          <a:p>
            <a:pPr marL="608965" indent="-456565"/>
            <a:endParaRPr lang="en-US" dirty="0"/>
          </a:p>
        </p:txBody>
      </p:sp>
    </p:spTree>
    <p:extLst>
      <p:ext uri="{BB962C8B-B14F-4D97-AF65-F5344CB8AC3E}">
        <p14:creationId xmlns:p14="http://schemas.microsoft.com/office/powerpoint/2010/main" val="300571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C3E-E930-41F5-B75D-E3DAE71CAADE}"/>
              </a:ext>
            </a:extLst>
          </p:cNvPr>
          <p:cNvSpPr>
            <a:spLocks noGrp="1"/>
          </p:cNvSpPr>
          <p:nvPr>
            <p:ph type="title"/>
          </p:nvPr>
        </p:nvSpPr>
        <p:spPr/>
        <p:txBody>
          <a:bodyPr/>
          <a:lstStyle/>
          <a:p>
            <a:r>
              <a:rPr lang="en-US" sz="3700"/>
              <a:t>SAPE</a:t>
            </a:r>
            <a:endParaRPr lang="en-US"/>
          </a:p>
        </p:txBody>
      </p:sp>
      <p:sp>
        <p:nvSpPr>
          <p:cNvPr id="3" name="Text Placeholder 2">
            <a:extLst>
              <a:ext uri="{FF2B5EF4-FFF2-40B4-BE49-F238E27FC236}">
                <a16:creationId xmlns:a16="http://schemas.microsoft.com/office/drawing/2014/main" id="{0947CA70-6828-464B-9484-CB4651CD5C3E}"/>
              </a:ext>
            </a:extLst>
          </p:cNvPr>
          <p:cNvSpPr>
            <a:spLocks noGrp="1"/>
          </p:cNvSpPr>
          <p:nvPr>
            <p:ph type="body" idx="1"/>
          </p:nvPr>
        </p:nvSpPr>
        <p:spPr/>
        <p:txBody>
          <a:bodyPr/>
          <a:lstStyle/>
          <a:p>
            <a:pPr marL="608965" indent="-456565"/>
            <a:r>
              <a:rPr lang="en-US" dirty="0"/>
              <a:t>Substance Abuse Prevention Education</a:t>
            </a:r>
          </a:p>
          <a:p>
            <a:pPr marL="1218565" lvl="1" indent="-456565"/>
            <a:r>
              <a:rPr lang="en-US" dirty="0"/>
              <a:t>SAPE Team FP 800-2A </a:t>
            </a:r>
          </a:p>
          <a:p>
            <a:pPr marL="1218565" lvl="1" indent="-456565"/>
            <a:r>
              <a:rPr lang="en-US" dirty="0"/>
              <a:t>Mandated Compliance FP 800-2B </a:t>
            </a:r>
          </a:p>
          <a:p>
            <a:pPr marL="1218565" lvl="1" indent="-456565"/>
            <a:r>
              <a:rPr lang="en-US" dirty="0"/>
              <a:t>Documentation of SAPE Hours FP 800-2C (kept on file at school)</a:t>
            </a:r>
          </a:p>
        </p:txBody>
      </p:sp>
    </p:spTree>
    <p:extLst>
      <p:ext uri="{BB962C8B-B14F-4D97-AF65-F5344CB8AC3E}">
        <p14:creationId xmlns:p14="http://schemas.microsoft.com/office/powerpoint/2010/main" val="337380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07F2-273F-42CD-B8B1-7BAAC0FB1C63}"/>
              </a:ext>
            </a:extLst>
          </p:cNvPr>
          <p:cNvSpPr>
            <a:spLocks noGrp="1"/>
          </p:cNvSpPr>
          <p:nvPr>
            <p:ph type="title"/>
          </p:nvPr>
        </p:nvSpPr>
        <p:spPr/>
        <p:txBody>
          <a:bodyPr/>
          <a:lstStyle/>
          <a:p>
            <a:r>
              <a:rPr lang="en-US" sz="3700"/>
              <a:t>FP Quick Reference Guide</a:t>
            </a:r>
            <a:endParaRPr lang="en-US"/>
          </a:p>
        </p:txBody>
      </p:sp>
      <p:sp>
        <p:nvSpPr>
          <p:cNvPr id="3" name="Text Placeholder 2">
            <a:extLst>
              <a:ext uri="{FF2B5EF4-FFF2-40B4-BE49-F238E27FC236}">
                <a16:creationId xmlns:a16="http://schemas.microsoft.com/office/drawing/2014/main" id="{28E92D0F-22F3-4650-8F51-9A588992404C}"/>
              </a:ext>
            </a:extLst>
          </p:cNvPr>
          <p:cNvSpPr>
            <a:spLocks noGrp="1"/>
          </p:cNvSpPr>
          <p:nvPr>
            <p:ph type="body" idx="1"/>
          </p:nvPr>
        </p:nvSpPr>
        <p:spPr/>
        <p:txBody>
          <a:bodyPr/>
          <a:lstStyle/>
          <a:p>
            <a:pPr marL="608965" indent="-456565"/>
            <a:r>
              <a:rPr lang="en-US" dirty="0"/>
              <a:t>Table of Contents</a:t>
            </a:r>
          </a:p>
          <a:p>
            <a:pPr marL="608965" indent="-456565"/>
            <a:r>
              <a:rPr lang="en-US" dirty="0"/>
              <a:t>CPSB Federal Programs Checklist 2023/2024</a:t>
            </a:r>
          </a:p>
          <a:p>
            <a:pPr marL="608965" indent="-456565"/>
            <a:r>
              <a:rPr lang="en-US" dirty="0"/>
              <a:t>Basic steps for Request for Expenditure</a:t>
            </a:r>
          </a:p>
          <a:p>
            <a:pPr marL="608965" indent="-456565"/>
            <a:r>
              <a:rPr lang="en-US" dirty="0"/>
              <a:t>Procedures for Title I Admission Tickets</a:t>
            </a:r>
          </a:p>
          <a:p>
            <a:pPr marL="608965" indent="-456565"/>
            <a:r>
              <a:rPr lang="en-US" dirty="0"/>
              <a:t>Request for Expenditure form</a:t>
            </a:r>
          </a:p>
        </p:txBody>
      </p:sp>
    </p:spTree>
    <p:extLst>
      <p:ext uri="{BB962C8B-B14F-4D97-AF65-F5344CB8AC3E}">
        <p14:creationId xmlns:p14="http://schemas.microsoft.com/office/powerpoint/2010/main" val="264493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ECF2-5C87-4F64-8F27-181AF4D45F30}"/>
              </a:ext>
            </a:extLst>
          </p:cNvPr>
          <p:cNvSpPr>
            <a:spLocks noGrp="1"/>
          </p:cNvSpPr>
          <p:nvPr>
            <p:ph type="title"/>
          </p:nvPr>
        </p:nvSpPr>
        <p:spPr/>
        <p:txBody>
          <a:bodyPr/>
          <a:lstStyle/>
          <a:p>
            <a:r>
              <a:rPr lang="en-US" sz="3700"/>
              <a:t>Budgets </a:t>
            </a:r>
            <a:endParaRPr lang="en-US"/>
          </a:p>
        </p:txBody>
      </p:sp>
      <p:sp>
        <p:nvSpPr>
          <p:cNvPr id="3" name="Text Placeholder 2">
            <a:extLst>
              <a:ext uri="{FF2B5EF4-FFF2-40B4-BE49-F238E27FC236}">
                <a16:creationId xmlns:a16="http://schemas.microsoft.com/office/drawing/2014/main" id="{1DB2F9FC-9088-4554-8048-127CEFC78122}"/>
              </a:ext>
            </a:extLst>
          </p:cNvPr>
          <p:cNvSpPr>
            <a:spLocks noGrp="1"/>
          </p:cNvSpPr>
          <p:nvPr>
            <p:ph type="body" idx="1"/>
          </p:nvPr>
        </p:nvSpPr>
        <p:spPr>
          <a:xfrm>
            <a:off x="458237" y="1200539"/>
            <a:ext cx="11785600" cy="5579706"/>
          </a:xfrm>
        </p:spPr>
        <p:txBody>
          <a:bodyPr/>
          <a:lstStyle/>
          <a:p>
            <a:pPr marL="608965" indent="-456565"/>
            <a:r>
              <a:rPr lang="en-US" dirty="0"/>
              <a:t>Two Budgets  -- Title I and Family Engagement</a:t>
            </a:r>
          </a:p>
          <a:p>
            <a:pPr marL="608965" indent="-456565"/>
            <a:r>
              <a:rPr lang="en-US" dirty="0"/>
              <a:t>They are not final and can be changed</a:t>
            </a:r>
          </a:p>
          <a:p>
            <a:pPr marL="608965" indent="-456565"/>
            <a:r>
              <a:rPr lang="en-US" dirty="0"/>
              <a:t>Can send request for expenditures after July 1, 2023</a:t>
            </a:r>
          </a:p>
          <a:p>
            <a:pPr marL="152400" indent="0">
              <a:buNone/>
            </a:pPr>
            <a:r>
              <a:rPr lang="en-US" dirty="0"/>
              <a:t>Categories</a:t>
            </a:r>
          </a:p>
          <a:p>
            <a:pPr marL="608965" indent="-456565"/>
            <a:r>
              <a:rPr lang="en-US" dirty="0"/>
              <a:t>100 – Salaries </a:t>
            </a:r>
          </a:p>
          <a:p>
            <a:pPr marL="608965" indent="-456565"/>
            <a:r>
              <a:rPr lang="en-US" dirty="0"/>
              <a:t>200 – Benefits </a:t>
            </a:r>
          </a:p>
          <a:p>
            <a:pPr marL="608965" indent="-456565"/>
            <a:r>
              <a:rPr lang="en-US" dirty="0"/>
              <a:t>300 – Professional Services </a:t>
            </a:r>
          </a:p>
          <a:p>
            <a:pPr marL="608965" indent="-456565"/>
            <a:r>
              <a:rPr lang="en-US" dirty="0"/>
              <a:t>400 – Property Services </a:t>
            </a:r>
          </a:p>
          <a:p>
            <a:pPr marL="608965" indent="-456565"/>
            <a:r>
              <a:rPr lang="en-US" dirty="0"/>
              <a:t>500 – Other Purchase Services </a:t>
            </a:r>
          </a:p>
          <a:p>
            <a:pPr marL="608965" indent="-456565"/>
            <a:r>
              <a:rPr lang="en-US" dirty="0"/>
              <a:t>600 – Supplies (anything below $5,000)</a:t>
            </a:r>
          </a:p>
          <a:p>
            <a:pPr marL="608965" indent="-456565"/>
            <a:r>
              <a:rPr lang="en-US" dirty="0"/>
              <a:t>700 – Equipment (anything $5,000 and above – this must be approved by the LDOE)</a:t>
            </a:r>
          </a:p>
          <a:p>
            <a:pPr marL="152400" indent="0">
              <a:buNone/>
            </a:pPr>
            <a:endParaRPr lang="en-US" dirty="0"/>
          </a:p>
          <a:p>
            <a:pPr marL="608965" indent="-456565"/>
            <a:endParaRPr lang="en-US" dirty="0"/>
          </a:p>
        </p:txBody>
      </p:sp>
    </p:spTree>
    <p:extLst>
      <p:ext uri="{BB962C8B-B14F-4D97-AF65-F5344CB8AC3E}">
        <p14:creationId xmlns:p14="http://schemas.microsoft.com/office/powerpoint/2010/main" val="205875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A929-1587-4EB5-A756-FF54D17A517D}"/>
              </a:ext>
            </a:extLst>
          </p:cNvPr>
          <p:cNvSpPr>
            <a:spLocks noGrp="1"/>
          </p:cNvSpPr>
          <p:nvPr>
            <p:ph type="title"/>
          </p:nvPr>
        </p:nvSpPr>
        <p:spPr/>
        <p:txBody>
          <a:bodyPr/>
          <a:lstStyle/>
          <a:p>
            <a:r>
              <a:rPr lang="en-US" sz="3700"/>
              <a:t>Request for Expenditures</a:t>
            </a:r>
            <a:endParaRPr lang="en-US"/>
          </a:p>
        </p:txBody>
      </p:sp>
      <p:sp>
        <p:nvSpPr>
          <p:cNvPr id="3" name="Text Placeholder 2">
            <a:extLst>
              <a:ext uri="{FF2B5EF4-FFF2-40B4-BE49-F238E27FC236}">
                <a16:creationId xmlns:a16="http://schemas.microsoft.com/office/drawing/2014/main" id="{5D8B49EA-3F34-4B53-B586-A1EB89900948}"/>
              </a:ext>
            </a:extLst>
          </p:cNvPr>
          <p:cNvSpPr>
            <a:spLocks noGrp="1"/>
          </p:cNvSpPr>
          <p:nvPr>
            <p:ph type="body" idx="1"/>
          </p:nvPr>
        </p:nvSpPr>
        <p:spPr/>
        <p:txBody>
          <a:bodyPr/>
          <a:lstStyle/>
          <a:p>
            <a:pPr marL="608965" indent="-456565"/>
            <a:r>
              <a:rPr lang="en-US" dirty="0"/>
              <a:t>Submit electronic request, quote, and School Wide Plan </a:t>
            </a:r>
            <a:r>
              <a:rPr lang="en-US" dirty="0">
                <a:highlight>
                  <a:srgbClr val="FFFF00"/>
                </a:highlight>
              </a:rPr>
              <a:t>(specific </a:t>
            </a:r>
            <a:r>
              <a:rPr lang="en-US" u="sng" dirty="0">
                <a:highlight>
                  <a:srgbClr val="FFFF00"/>
                </a:highlight>
              </a:rPr>
              <a:t>section/page</a:t>
            </a:r>
            <a:r>
              <a:rPr lang="en-US" dirty="0">
                <a:highlight>
                  <a:srgbClr val="FFFF00"/>
                </a:highlight>
              </a:rPr>
              <a:t> of plan that justifies purchase being requested)</a:t>
            </a:r>
          </a:p>
          <a:p>
            <a:pPr marL="608965" indent="-456565"/>
            <a:r>
              <a:rPr lang="en-US" b="1" dirty="0"/>
              <a:t>Contract Speaker</a:t>
            </a:r>
            <a:r>
              <a:rPr lang="en-US" dirty="0"/>
              <a:t> - submit Electronic Request, Federal Programs Contract (FP 300-1/S-514) signed and SWP  6 weeks prior to the activity  </a:t>
            </a:r>
          </a:p>
          <a:p>
            <a:pPr marL="608965" indent="-456565"/>
            <a:r>
              <a:rPr lang="en-US" b="1" dirty="0"/>
              <a:t>Site License</a:t>
            </a:r>
            <a:r>
              <a:rPr lang="en-US" dirty="0"/>
              <a:t> must have addendum attached</a:t>
            </a:r>
          </a:p>
          <a:p>
            <a:pPr marL="608965" indent="-456565"/>
            <a:r>
              <a:rPr lang="en-US" b="1" dirty="0"/>
              <a:t>Stipend Request </a:t>
            </a:r>
            <a:r>
              <a:rPr lang="en-US" dirty="0"/>
              <a:t>we recommend sending 1 PD and 1 Tutorial for the year </a:t>
            </a:r>
          </a:p>
          <a:p>
            <a:pPr marL="152400" indent="0">
              <a:buNone/>
            </a:pPr>
            <a:r>
              <a:rPr lang="en-US" dirty="0"/>
              <a:t>       EX: 7/1/2023-5/24/2024</a:t>
            </a:r>
          </a:p>
          <a:p>
            <a:pPr marL="608965" indent="-456565"/>
            <a:endParaRPr lang="en-US" dirty="0"/>
          </a:p>
        </p:txBody>
      </p:sp>
    </p:spTree>
    <p:extLst>
      <p:ext uri="{BB962C8B-B14F-4D97-AF65-F5344CB8AC3E}">
        <p14:creationId xmlns:p14="http://schemas.microsoft.com/office/powerpoint/2010/main" val="2415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9329-36A3-4308-9B3B-AFEB6FEF2DB5}"/>
              </a:ext>
            </a:extLst>
          </p:cNvPr>
          <p:cNvSpPr>
            <a:spLocks noGrp="1"/>
          </p:cNvSpPr>
          <p:nvPr>
            <p:ph type="title"/>
          </p:nvPr>
        </p:nvSpPr>
        <p:spPr/>
        <p:txBody>
          <a:bodyPr/>
          <a:lstStyle/>
          <a:p>
            <a:r>
              <a:rPr lang="en-US" sz="3700"/>
              <a:t>Supply Orders</a:t>
            </a:r>
            <a:endParaRPr lang="en-US"/>
          </a:p>
        </p:txBody>
      </p:sp>
      <p:sp>
        <p:nvSpPr>
          <p:cNvPr id="3" name="Text Placeholder 2">
            <a:extLst>
              <a:ext uri="{FF2B5EF4-FFF2-40B4-BE49-F238E27FC236}">
                <a16:creationId xmlns:a16="http://schemas.microsoft.com/office/drawing/2014/main" id="{25485922-7E23-4A19-8539-81F09583631F}"/>
              </a:ext>
            </a:extLst>
          </p:cNvPr>
          <p:cNvSpPr>
            <a:spLocks noGrp="1"/>
          </p:cNvSpPr>
          <p:nvPr>
            <p:ph type="body" idx="1"/>
          </p:nvPr>
        </p:nvSpPr>
        <p:spPr/>
        <p:txBody>
          <a:bodyPr/>
          <a:lstStyle/>
          <a:p>
            <a:pPr marL="608965" indent="-456565"/>
            <a:r>
              <a:rPr lang="en-US" dirty="0"/>
              <a:t>We had a lot of problems with Staples last year, when ordering from staples try to keep orders to a maximum of 25-line items per quote</a:t>
            </a:r>
          </a:p>
          <a:p>
            <a:pPr marL="608965" indent="-456565"/>
            <a:r>
              <a:rPr lang="en-US" dirty="0"/>
              <a:t>Please do not submit request for the same vendor close together it's hard to keep up with which PO the items were placed on </a:t>
            </a:r>
          </a:p>
          <a:p>
            <a:pPr marL="608965" indent="-456565"/>
            <a:r>
              <a:rPr lang="en-US" b="1" dirty="0"/>
              <a:t>Family Engagement </a:t>
            </a:r>
            <a:r>
              <a:rPr lang="en-US" dirty="0"/>
              <a:t>try to order the items you think you will need for your activities early in the year</a:t>
            </a:r>
          </a:p>
          <a:p>
            <a:pPr marL="608965" indent="-456565"/>
            <a:r>
              <a:rPr lang="en-US" dirty="0"/>
              <a:t>If you have any questions, please do not hesitate to call us we are here to help</a:t>
            </a:r>
          </a:p>
          <a:p>
            <a:pPr marL="152400" indent="0">
              <a:buNone/>
            </a:pPr>
            <a:endParaRPr lang="en-US" dirty="0"/>
          </a:p>
          <a:p>
            <a:pPr marL="608965" indent="-456565"/>
            <a:endParaRPr lang="en-US" dirty="0"/>
          </a:p>
          <a:p>
            <a:pPr marL="608965" indent="-456565"/>
            <a:endParaRPr lang="en-US" dirty="0"/>
          </a:p>
        </p:txBody>
      </p:sp>
    </p:spTree>
    <p:extLst>
      <p:ext uri="{BB962C8B-B14F-4D97-AF65-F5344CB8AC3E}">
        <p14:creationId xmlns:p14="http://schemas.microsoft.com/office/powerpoint/2010/main" val="253615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265D-55D6-424A-BCC4-C6C85B616B3C}"/>
              </a:ext>
            </a:extLst>
          </p:cNvPr>
          <p:cNvSpPr>
            <a:spLocks noGrp="1"/>
          </p:cNvSpPr>
          <p:nvPr>
            <p:ph type="title"/>
          </p:nvPr>
        </p:nvSpPr>
        <p:spPr/>
        <p:txBody>
          <a:bodyPr/>
          <a:lstStyle/>
          <a:p>
            <a:r>
              <a:rPr lang="en-US" sz="3700"/>
              <a:t>FIXED ASSETS</a:t>
            </a:r>
            <a:endParaRPr lang="en-US"/>
          </a:p>
        </p:txBody>
      </p:sp>
      <p:sp>
        <p:nvSpPr>
          <p:cNvPr id="3" name="Text Placeholder 2">
            <a:extLst>
              <a:ext uri="{FF2B5EF4-FFF2-40B4-BE49-F238E27FC236}">
                <a16:creationId xmlns:a16="http://schemas.microsoft.com/office/drawing/2014/main" id="{68D7D4BA-B8E0-45D7-A549-7BFB64C55D98}"/>
              </a:ext>
            </a:extLst>
          </p:cNvPr>
          <p:cNvSpPr>
            <a:spLocks noGrp="1"/>
          </p:cNvSpPr>
          <p:nvPr>
            <p:ph type="body" idx="1"/>
          </p:nvPr>
        </p:nvSpPr>
        <p:spPr/>
        <p:txBody>
          <a:bodyPr/>
          <a:lstStyle/>
          <a:p>
            <a:pPr marL="608965" indent="-456565"/>
            <a:r>
              <a:rPr lang="en-US" dirty="0"/>
              <a:t>I Pad, laptops, desktops, copiers, must be assigned to a specific location the items must be for instructional use only</a:t>
            </a:r>
          </a:p>
          <a:p>
            <a:pPr marL="608965" indent="-456565"/>
            <a:r>
              <a:rPr lang="en-US" dirty="0"/>
              <a:t>Items purchased with Title funds cannot be housed in administrative offices</a:t>
            </a:r>
          </a:p>
          <a:p>
            <a:pPr marL="608965" indent="-456565"/>
            <a:r>
              <a:rPr lang="en-US" dirty="0"/>
              <a:t>Any item 5 years or older can be salvaged you must fill out tech salvage form S-523 email to </a:t>
            </a:r>
            <a:r>
              <a:rPr lang="en-US" dirty="0">
                <a:hlinkClick r:id="rId3"/>
              </a:rPr>
              <a:t>federal.programs@cpsb.org</a:t>
            </a:r>
            <a:r>
              <a:rPr lang="en-US" dirty="0"/>
              <a:t> for approval</a:t>
            </a:r>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23463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F7B9-D567-46C0-9A7C-196DFF61D61A}"/>
              </a:ext>
            </a:extLst>
          </p:cNvPr>
          <p:cNvSpPr>
            <a:spLocks noGrp="1"/>
          </p:cNvSpPr>
          <p:nvPr>
            <p:ph type="title"/>
          </p:nvPr>
        </p:nvSpPr>
        <p:spPr/>
        <p:txBody>
          <a:bodyPr/>
          <a:lstStyle/>
          <a:p>
            <a:r>
              <a:rPr lang="en-US"/>
              <a:t>Federal Programs -- ESSA</a:t>
            </a:r>
          </a:p>
        </p:txBody>
      </p:sp>
      <p:sp>
        <p:nvSpPr>
          <p:cNvPr id="3" name="Text Placeholder 2">
            <a:extLst>
              <a:ext uri="{FF2B5EF4-FFF2-40B4-BE49-F238E27FC236}">
                <a16:creationId xmlns:a16="http://schemas.microsoft.com/office/drawing/2014/main" id="{A0C9A2B4-0DD2-4BFF-ADA5-762E3BEEE230}"/>
              </a:ext>
            </a:extLst>
          </p:cNvPr>
          <p:cNvSpPr>
            <a:spLocks noGrp="1"/>
          </p:cNvSpPr>
          <p:nvPr>
            <p:ph type="body" idx="1"/>
          </p:nvPr>
        </p:nvSpPr>
        <p:spPr/>
        <p:txBody>
          <a:bodyPr/>
          <a:lstStyle/>
          <a:p>
            <a:pPr marL="152396" indent="0">
              <a:buNone/>
            </a:pPr>
            <a:r>
              <a:rPr lang="en-US" dirty="0"/>
              <a:t>Every Student Succeeds Act </a:t>
            </a:r>
          </a:p>
          <a:p>
            <a:pPr marL="152396" lvl="1" indent="0">
              <a:spcBef>
                <a:spcPts val="0"/>
              </a:spcBef>
              <a:buNone/>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609585" lvl="1" algn="just">
              <a:spcBef>
                <a:spcPts val="0"/>
              </a:spcBef>
            </a:pPr>
            <a:r>
              <a:rPr lang="en-US" dirty="0">
                <a:effectLst/>
                <a:latin typeface="Times New Roman" panose="02020603050405020304" pitchFamily="18" charset="0"/>
                <a:ea typeface="Times New Roman" panose="02020603050405020304" pitchFamily="18" charset="0"/>
              </a:rPr>
              <a:t>Funding is to enable children who are most at risk to meet the state’s challenging student academic achievement standards.  The schoolwide program is to improve academic achievement throughout a school so that all students, particularly the lowest achieving students, demonstrate proficiency related to the state’s academic standards.  Federal Programs is a support to instructional achievement and in no way will be used to circumvent CPSB Policies and/ or Procedures.</a:t>
            </a:r>
          </a:p>
          <a:p>
            <a:pPr marL="609585" lvl="1" algn="just">
              <a:spcBef>
                <a:spcPts val="0"/>
              </a:spcBef>
            </a:pPr>
            <a:endParaRPr lang="en-US" dirty="0">
              <a:latin typeface="Times New Roman" panose="02020603050405020304" pitchFamily="18" charset="0"/>
              <a:ea typeface="Times New Roman" panose="02020603050405020304" pitchFamily="18" charset="0"/>
            </a:endParaRPr>
          </a:p>
          <a:p>
            <a:pPr marL="609585" lvl="1" algn="just">
              <a:spcBef>
                <a:spcPts val="0"/>
              </a:spcBef>
            </a:pPr>
            <a:r>
              <a:rPr lang="en-US" dirty="0">
                <a:effectLst/>
                <a:latin typeface="Times New Roman" panose="02020603050405020304" pitchFamily="18" charset="0"/>
                <a:ea typeface="Times New Roman" panose="02020603050405020304" pitchFamily="18" charset="0"/>
              </a:rPr>
              <a:t>Title I, II, III, III </a:t>
            </a:r>
            <a:r>
              <a:rPr lang="en-US" dirty="0">
                <a:latin typeface="Times New Roman" panose="02020603050405020304" pitchFamily="18" charset="0"/>
                <a:ea typeface="Times New Roman" panose="02020603050405020304" pitchFamily="18" charset="0"/>
              </a:rPr>
              <a:t>Immigrant, Title IV, Non-public, Homeless, Foster Care, N &amp; D </a:t>
            </a:r>
          </a:p>
          <a:p>
            <a:pPr marL="609585" lvl="1" algn="just">
              <a:spcBef>
                <a:spcPts val="0"/>
              </a:spcBef>
            </a:pPr>
            <a:endParaRPr lang="en-US" dirty="0">
              <a:effectLst/>
              <a:latin typeface="Times New Roman" panose="02020603050405020304" pitchFamily="18" charset="0"/>
              <a:ea typeface="Times New Roman" panose="02020603050405020304" pitchFamily="18" charset="0"/>
            </a:endParaRPr>
          </a:p>
          <a:p>
            <a:pPr marL="609585" lvl="1" algn="just">
              <a:spcBef>
                <a:spcPts val="0"/>
              </a:spcBef>
            </a:pPr>
            <a:r>
              <a:rPr lang="en-US" dirty="0">
                <a:latin typeface="Times New Roman" panose="02020603050405020304" pitchFamily="18" charset="0"/>
                <a:ea typeface="Times New Roman" panose="02020603050405020304" pitchFamily="18" charset="0"/>
              </a:rPr>
              <a:t>Federal programs are audited each year </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1896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F84A-637B-477A-B1EF-339E350CC1D1}"/>
              </a:ext>
            </a:extLst>
          </p:cNvPr>
          <p:cNvSpPr>
            <a:spLocks noGrp="1"/>
          </p:cNvSpPr>
          <p:nvPr>
            <p:ph type="title"/>
          </p:nvPr>
        </p:nvSpPr>
        <p:spPr/>
        <p:txBody>
          <a:bodyPr/>
          <a:lstStyle/>
          <a:p>
            <a:r>
              <a:rPr lang="en-US" sz="3700"/>
              <a:t>McKinney-Vento Homeless, Foster Care, Migrant</a:t>
            </a:r>
            <a:endParaRPr lang="en-US"/>
          </a:p>
        </p:txBody>
      </p:sp>
      <p:sp>
        <p:nvSpPr>
          <p:cNvPr id="3" name="Text Placeholder 2">
            <a:extLst>
              <a:ext uri="{FF2B5EF4-FFF2-40B4-BE49-F238E27FC236}">
                <a16:creationId xmlns:a16="http://schemas.microsoft.com/office/drawing/2014/main" id="{06566D3A-224D-404A-B094-B1FA3D7A269A}"/>
              </a:ext>
            </a:extLst>
          </p:cNvPr>
          <p:cNvSpPr>
            <a:spLocks noGrp="1"/>
          </p:cNvSpPr>
          <p:nvPr>
            <p:ph type="body" idx="1"/>
          </p:nvPr>
        </p:nvSpPr>
        <p:spPr>
          <a:xfrm>
            <a:off x="-174171" y="1189430"/>
            <a:ext cx="12366171" cy="6927047"/>
          </a:xfrm>
        </p:spPr>
        <p:txBody>
          <a:bodyPr/>
          <a:lstStyle/>
          <a:p>
            <a:pPr marL="608965" indent="-456565"/>
            <a:r>
              <a:rPr lang="en-US" sz="2250" dirty="0"/>
              <a:t>Ruth Robertson, Homeless Liaison</a:t>
            </a:r>
          </a:p>
          <a:p>
            <a:pPr marL="1218565" lvl="1" indent="-456565"/>
            <a:r>
              <a:rPr lang="en-US" sz="2250" dirty="0"/>
              <a:t>McKinney-Vento (MV) Homeless, Foster Care, Migrant  </a:t>
            </a:r>
          </a:p>
          <a:p>
            <a:pPr marL="1218565" lvl="1" indent="-456565"/>
            <a:r>
              <a:rPr lang="en-US" sz="2250" dirty="0"/>
              <a:t>Principal will:</a:t>
            </a:r>
          </a:p>
          <a:p>
            <a:pPr marL="1828149" lvl="2" indent="-456565"/>
            <a:r>
              <a:rPr lang="en-US" sz="2250" dirty="0"/>
              <a:t>Designate two MV/Foster Care Point of Contacts (POCs) – form due before August 1</a:t>
            </a:r>
            <a:r>
              <a:rPr lang="en-US" sz="2250" baseline="30000" dirty="0"/>
              <a:t>st</a:t>
            </a:r>
            <a:r>
              <a:rPr lang="en-US" sz="2250" dirty="0"/>
              <a:t> </a:t>
            </a:r>
          </a:p>
          <a:p>
            <a:pPr marL="2437734" lvl="3" indent="-456565"/>
            <a:r>
              <a:rPr lang="en-US" sz="2250" dirty="0"/>
              <a:t>POCs required to view MV Training Webinar with updates</a:t>
            </a:r>
          </a:p>
          <a:p>
            <a:pPr marL="2437734" lvl="3" indent="-456565"/>
            <a:r>
              <a:rPr lang="en-US" sz="2250" dirty="0"/>
              <a:t>Principal verifies POCs completion of training by signing certificates &amp; uploading to school’s folder in OneDrive – due by August 18</a:t>
            </a:r>
            <a:r>
              <a:rPr lang="en-US" sz="2250" baseline="30000" dirty="0"/>
              <a:t>th</a:t>
            </a:r>
            <a:r>
              <a:rPr lang="en-US" sz="2250" dirty="0"/>
              <a:t> </a:t>
            </a:r>
          </a:p>
          <a:p>
            <a:pPr marL="1828149" lvl="2" indent="-456565"/>
            <a:r>
              <a:rPr lang="en-US" sz="2250" dirty="0"/>
              <a:t>Ensure your staff receives MV Professional Development/Training before August 11</a:t>
            </a:r>
            <a:r>
              <a:rPr lang="en-US" sz="2250" baseline="30000" dirty="0"/>
              <a:t>th</a:t>
            </a:r>
            <a:endParaRPr lang="en-US" sz="2250" dirty="0"/>
          </a:p>
          <a:p>
            <a:pPr marL="2437734" lvl="3" indent="-456565"/>
            <a:r>
              <a:rPr lang="en-US" sz="2250" dirty="0"/>
              <a:t>Enlist your designated POC to provide MV training to faculty/staff</a:t>
            </a:r>
          </a:p>
          <a:p>
            <a:pPr marL="2437734" lvl="3" indent="-456565"/>
            <a:r>
              <a:rPr lang="en-US" sz="2250" dirty="0"/>
              <a:t>Document “</a:t>
            </a:r>
            <a:r>
              <a:rPr lang="en-US" sz="2250" u="sng" dirty="0"/>
              <a:t>Title VII Homeless Information</a:t>
            </a:r>
            <a:r>
              <a:rPr lang="en-US" sz="2250" dirty="0"/>
              <a:t>” on your meeting </a:t>
            </a:r>
            <a:r>
              <a:rPr lang="en-US" sz="2250" b="1" dirty="0"/>
              <a:t>agenda</a:t>
            </a:r>
          </a:p>
          <a:p>
            <a:pPr marL="3047319" lvl="4" indent="-456565"/>
            <a:r>
              <a:rPr lang="en-US" sz="2100" dirty="0"/>
              <a:t>Upload copy of </a:t>
            </a:r>
            <a:r>
              <a:rPr lang="en-US" sz="2100" b="1" u="sng" dirty="0"/>
              <a:t>agenda</a:t>
            </a:r>
            <a:r>
              <a:rPr lang="en-US" sz="2100" dirty="0"/>
              <a:t> and </a:t>
            </a:r>
            <a:r>
              <a:rPr lang="en-US" sz="2100" b="1" u="sng" dirty="0"/>
              <a:t>faculty sign-in sheet</a:t>
            </a:r>
            <a:r>
              <a:rPr lang="en-US" sz="2100" dirty="0"/>
              <a:t> to your school’s folder in OneDrive</a:t>
            </a:r>
            <a:endParaRPr lang="en-US" sz="2300" dirty="0"/>
          </a:p>
          <a:p>
            <a:pPr marL="1218565" lvl="1" indent="-456565"/>
            <a:r>
              <a:rPr lang="en-US" sz="2250" dirty="0"/>
              <a:t>Code of Conduct:  MV Referral form &amp; Migrant QR codes (English, Spanish, Vietnamese)</a:t>
            </a:r>
          </a:p>
          <a:p>
            <a:pPr marL="1218565" lvl="1" indent="-456565"/>
            <a:r>
              <a:rPr lang="en-US" sz="2250" dirty="0"/>
              <a:t>Foster Care forms sent to our office</a:t>
            </a:r>
          </a:p>
          <a:p>
            <a:pPr marL="1218565" lvl="1" indent="-456565"/>
            <a:r>
              <a:rPr lang="en-US" sz="2250" dirty="0"/>
              <a:t>Purple Folder for school’s POCs – late July 2023</a:t>
            </a:r>
          </a:p>
          <a:p>
            <a:pPr marL="151765" indent="0">
              <a:buNone/>
            </a:pPr>
            <a:r>
              <a:rPr lang="en-US" sz="2300" dirty="0"/>
              <a:t> </a:t>
            </a:r>
          </a:p>
        </p:txBody>
      </p:sp>
    </p:spTree>
    <p:extLst>
      <p:ext uri="{BB962C8B-B14F-4D97-AF65-F5344CB8AC3E}">
        <p14:creationId xmlns:p14="http://schemas.microsoft.com/office/powerpoint/2010/main" val="228374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A8D4-9134-4C41-ADA8-4F03E1E96012}"/>
              </a:ext>
            </a:extLst>
          </p:cNvPr>
          <p:cNvSpPr>
            <a:spLocks noGrp="1"/>
          </p:cNvSpPr>
          <p:nvPr>
            <p:ph type="title"/>
          </p:nvPr>
        </p:nvSpPr>
        <p:spPr/>
        <p:txBody>
          <a:bodyPr/>
          <a:lstStyle/>
          <a:p>
            <a:r>
              <a:rPr lang="en-US"/>
              <a:t>Federal Programs – Additional Information </a:t>
            </a:r>
          </a:p>
        </p:txBody>
      </p:sp>
      <p:sp>
        <p:nvSpPr>
          <p:cNvPr id="3" name="Text Placeholder 2">
            <a:extLst>
              <a:ext uri="{FF2B5EF4-FFF2-40B4-BE49-F238E27FC236}">
                <a16:creationId xmlns:a16="http://schemas.microsoft.com/office/drawing/2014/main" id="{E7AA0C35-FA58-486E-BB50-71ED80A54604}"/>
              </a:ext>
            </a:extLst>
          </p:cNvPr>
          <p:cNvSpPr>
            <a:spLocks noGrp="1"/>
          </p:cNvSpPr>
          <p:nvPr>
            <p:ph type="body" idx="1"/>
          </p:nvPr>
        </p:nvSpPr>
        <p:spPr/>
        <p:txBody>
          <a:bodyPr/>
          <a:lstStyle/>
          <a:p>
            <a:r>
              <a:rPr lang="en-US"/>
              <a:t>Approval process – Please call before the fact </a:t>
            </a:r>
          </a:p>
          <a:p>
            <a:pPr lvl="1"/>
            <a:r>
              <a:rPr lang="en-US"/>
              <a:t>Submitted to </a:t>
            </a:r>
            <a:r>
              <a:rPr lang="en-US">
                <a:hlinkClick r:id="rId3"/>
              </a:rPr>
              <a:t>federal.programs@cpsb.org</a:t>
            </a:r>
            <a:r>
              <a:rPr lang="en-US"/>
              <a:t> </a:t>
            </a:r>
          </a:p>
          <a:p>
            <a:pPr lvl="1"/>
            <a:r>
              <a:rPr lang="en-US"/>
              <a:t>Secretaries will check to make sure everything is correct – if not, it will be sent back to the school </a:t>
            </a:r>
          </a:p>
          <a:p>
            <a:pPr lvl="1"/>
            <a:r>
              <a:rPr lang="en-US"/>
              <a:t>The funds coordinator will approve/disapprove if funds are available </a:t>
            </a:r>
          </a:p>
          <a:p>
            <a:pPr lvl="1"/>
            <a:r>
              <a:rPr lang="en-US"/>
              <a:t>Title I Supervisor will approve/disapprove if this is an allowable expense</a:t>
            </a:r>
          </a:p>
          <a:p>
            <a:pPr lvl="1"/>
            <a:r>
              <a:rPr lang="en-US"/>
              <a:t>Request for expenditures will be sent back to the school approved/disapproved</a:t>
            </a:r>
          </a:p>
          <a:p>
            <a:pPr lvl="1"/>
            <a:r>
              <a:rPr lang="en-US"/>
              <a:t>Secretaries will process the request for expenditures</a:t>
            </a:r>
          </a:p>
          <a:p>
            <a:pPr lvl="1"/>
            <a:r>
              <a:rPr lang="en-US"/>
              <a:t>Never place an order or spend any Title funds without an approved request for expenditure – We can correct before the event, but not after – the school will be responsible for the expenditure </a:t>
            </a:r>
          </a:p>
        </p:txBody>
      </p:sp>
    </p:spTree>
    <p:extLst>
      <p:ext uri="{BB962C8B-B14F-4D97-AF65-F5344CB8AC3E}">
        <p14:creationId xmlns:p14="http://schemas.microsoft.com/office/powerpoint/2010/main" val="53316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9063-44E1-442C-A517-858F66933DB3}"/>
              </a:ext>
            </a:extLst>
          </p:cNvPr>
          <p:cNvSpPr>
            <a:spLocks noGrp="1"/>
          </p:cNvSpPr>
          <p:nvPr>
            <p:ph type="title"/>
          </p:nvPr>
        </p:nvSpPr>
        <p:spPr/>
        <p:txBody>
          <a:bodyPr/>
          <a:lstStyle/>
          <a:p>
            <a:r>
              <a:rPr lang="en-US" sz="3700"/>
              <a:t>Federal Programs </a:t>
            </a:r>
            <a:endParaRPr lang="en-US"/>
          </a:p>
        </p:txBody>
      </p:sp>
      <p:sp>
        <p:nvSpPr>
          <p:cNvPr id="3" name="Text Placeholder 2">
            <a:extLst>
              <a:ext uri="{FF2B5EF4-FFF2-40B4-BE49-F238E27FC236}">
                <a16:creationId xmlns:a16="http://schemas.microsoft.com/office/drawing/2014/main" id="{F46D1992-0A18-4449-BE60-6DFD1C128D22}"/>
              </a:ext>
            </a:extLst>
          </p:cNvPr>
          <p:cNvSpPr>
            <a:spLocks noGrp="1"/>
          </p:cNvSpPr>
          <p:nvPr>
            <p:ph type="body" idx="1"/>
          </p:nvPr>
        </p:nvSpPr>
        <p:spPr/>
        <p:txBody>
          <a:bodyPr/>
          <a:lstStyle/>
          <a:p>
            <a:pPr marL="608965" indent="-456565"/>
            <a:r>
              <a:rPr lang="en-US" sz="1600" dirty="0"/>
              <a:t>Additional Information </a:t>
            </a:r>
          </a:p>
          <a:p>
            <a:pPr marL="1218550" lvl="1" indent="-456565"/>
            <a:r>
              <a:rPr lang="en-US" sz="1600" dirty="0"/>
              <a:t>July 1 – PD for Title I expenditures/documentation/SWP for the 2023 – 2024 school year</a:t>
            </a:r>
          </a:p>
          <a:p>
            <a:pPr marL="1218550" lvl="1" indent="-456565"/>
            <a:r>
              <a:rPr lang="en-US" sz="1600" dirty="0"/>
              <a:t>Request for Expenditure – Recommend that you number them consecutively and not start over each day </a:t>
            </a:r>
          </a:p>
          <a:p>
            <a:pPr marL="1218550" lvl="1" indent="-456565"/>
            <a:r>
              <a:rPr lang="en-US" sz="1600" dirty="0"/>
              <a:t>Copier contracts/maintenance agreement – from July to June </a:t>
            </a:r>
          </a:p>
          <a:p>
            <a:pPr marL="1218550" lvl="1" indent="-456565"/>
            <a:r>
              <a:rPr lang="en-US" sz="1600" dirty="0"/>
              <a:t>Parenting Refreshments -- $299 or less per event </a:t>
            </a:r>
          </a:p>
          <a:p>
            <a:pPr marL="1218550" lvl="1" indent="-456565"/>
            <a:r>
              <a:rPr lang="en-US" sz="1600" dirty="0"/>
              <a:t>Supplementals – submit each month </a:t>
            </a:r>
          </a:p>
          <a:p>
            <a:pPr marL="1218550" lvl="1" indent="-456565"/>
            <a:r>
              <a:rPr lang="en-US" sz="1600" dirty="0"/>
              <a:t>Contract Speakers/Services </a:t>
            </a:r>
          </a:p>
          <a:p>
            <a:pPr marL="1218550" lvl="1" indent="-456565"/>
            <a:r>
              <a:rPr lang="en-US" sz="1600" dirty="0"/>
              <a:t>Field Trips </a:t>
            </a:r>
          </a:p>
          <a:p>
            <a:pPr marL="1828134" lvl="2" indent="-456565"/>
            <a:r>
              <a:rPr lang="en-US" sz="1600" dirty="0"/>
              <a:t>Trip Tracker</a:t>
            </a:r>
          </a:p>
          <a:p>
            <a:pPr marL="1828134" lvl="2" indent="-456565"/>
            <a:r>
              <a:rPr lang="en-US" sz="1600" dirty="0"/>
              <a:t>Invoice – Follow procedures with Title </a:t>
            </a:r>
          </a:p>
          <a:p>
            <a:pPr marL="1218550" lvl="1" indent="-456565"/>
            <a:r>
              <a:rPr lang="en-US" sz="1600" dirty="0"/>
              <a:t>Travel </a:t>
            </a:r>
          </a:p>
          <a:p>
            <a:pPr marL="1218550" lvl="1" indent="-456565"/>
            <a:r>
              <a:rPr lang="en-US" sz="1600" dirty="0"/>
              <a:t>Deadlines – On the Calendar </a:t>
            </a:r>
          </a:p>
          <a:p>
            <a:pPr marL="1218550" lvl="1" indent="-456565"/>
            <a:r>
              <a:rPr lang="en-US" sz="1600" dirty="0"/>
              <a:t>2</a:t>
            </a:r>
            <a:r>
              <a:rPr lang="en-US" sz="1600" baseline="30000" dirty="0"/>
              <a:t>nd</a:t>
            </a:r>
            <a:r>
              <a:rPr lang="en-US" sz="1600" dirty="0"/>
              <a:t> Grade Laptop – District Plan </a:t>
            </a:r>
          </a:p>
          <a:p>
            <a:pPr marL="1828134" lvl="2" indent="-456565"/>
            <a:r>
              <a:rPr lang="en-US" sz="1600" dirty="0"/>
              <a:t>School Sites 002 – 045 should already be at your sites</a:t>
            </a:r>
          </a:p>
          <a:p>
            <a:pPr marL="1828134" lvl="2" indent="-456565"/>
            <a:r>
              <a:rPr lang="en-US" sz="1600" dirty="0"/>
              <a:t>School Sites 046 – 082 will be coming </a:t>
            </a:r>
          </a:p>
          <a:p>
            <a:pPr marL="1218550" lvl="1" indent="-456565"/>
            <a:endParaRPr lang="en-US" dirty="0"/>
          </a:p>
        </p:txBody>
      </p:sp>
    </p:spTree>
    <p:extLst>
      <p:ext uri="{BB962C8B-B14F-4D97-AF65-F5344CB8AC3E}">
        <p14:creationId xmlns:p14="http://schemas.microsoft.com/office/powerpoint/2010/main" val="311912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5CFE-E94F-4E7C-9FD5-455392E77F74}"/>
              </a:ext>
            </a:extLst>
          </p:cNvPr>
          <p:cNvSpPr>
            <a:spLocks noGrp="1"/>
          </p:cNvSpPr>
          <p:nvPr>
            <p:ph type="title"/>
          </p:nvPr>
        </p:nvSpPr>
        <p:spPr/>
        <p:txBody>
          <a:bodyPr/>
          <a:lstStyle/>
          <a:p>
            <a:r>
              <a:rPr lang="en-US"/>
              <a:t>Title I Schoolwide Program Qualifications </a:t>
            </a:r>
          </a:p>
        </p:txBody>
      </p:sp>
      <p:sp>
        <p:nvSpPr>
          <p:cNvPr id="3" name="Text Placeholder 2">
            <a:extLst>
              <a:ext uri="{FF2B5EF4-FFF2-40B4-BE49-F238E27FC236}">
                <a16:creationId xmlns:a16="http://schemas.microsoft.com/office/drawing/2014/main" id="{2311E3CD-C5B3-4491-AA59-BC40038C031E}"/>
              </a:ext>
            </a:extLst>
          </p:cNvPr>
          <p:cNvSpPr>
            <a:spLocks noGrp="1"/>
          </p:cNvSpPr>
          <p:nvPr>
            <p:ph type="body" idx="1"/>
          </p:nvPr>
        </p:nvSpPr>
        <p:spPr/>
        <p:txBody>
          <a:bodyPr/>
          <a:lstStyle/>
          <a:p>
            <a:pPr marL="151765" indent="0" algn="just">
              <a:buNone/>
            </a:pPr>
            <a:r>
              <a:rPr lang="en-US" dirty="0">
                <a:effectLst/>
                <a:ea typeface="Calibri" panose="020F0502020204030204" pitchFamily="34" charset="0"/>
                <a:cs typeface="Times New Roman"/>
              </a:rPr>
              <a:t>Calcasieu Parish School System Federal Programs Department serves all schools having a poverty level of 60% and above for students in grades K - 12.</a:t>
            </a:r>
            <a:r>
              <a:rPr lang="en-US" dirty="0">
                <a:ea typeface="Calibri" panose="020F0502020204030204" pitchFamily="34" charset="0"/>
                <a:cs typeface="Times New Roman"/>
              </a:rPr>
              <a:t> </a:t>
            </a:r>
            <a:r>
              <a:rPr lang="en-US" dirty="0">
                <a:effectLst/>
                <a:ea typeface="Calibri" panose="020F0502020204030204" pitchFamily="34" charset="0"/>
                <a:cs typeface="Times New Roman"/>
              </a:rPr>
              <a:t> Elementary and elementary grade span schools below 60% but greater than 40% poverty level are also served.</a:t>
            </a:r>
            <a:r>
              <a:rPr lang="en-US" dirty="0">
                <a:ea typeface="Calibri" panose="020F0502020204030204" pitchFamily="34" charset="0"/>
                <a:cs typeface="Times New Roman"/>
              </a:rPr>
              <a:t> </a:t>
            </a:r>
            <a:r>
              <a:rPr lang="en-US" dirty="0">
                <a:effectLst/>
                <a:ea typeface="Calibri" panose="020F0502020204030204" pitchFamily="34" charset="0"/>
                <a:cs typeface="Times New Roman"/>
              </a:rPr>
              <a:t> The date to determine Title I eligibility (F/R %/ED %) is set by the LDOE.</a:t>
            </a:r>
            <a:r>
              <a:rPr lang="en-US" dirty="0">
                <a:ea typeface="Calibri" panose="020F0502020204030204" pitchFamily="34" charset="0"/>
                <a:cs typeface="Times New Roman"/>
              </a:rPr>
              <a:t>  </a:t>
            </a:r>
            <a:r>
              <a:rPr lang="en-US" dirty="0">
                <a:effectLst/>
                <a:ea typeface="Calibri" panose="020F0502020204030204" pitchFamily="34" charset="0"/>
                <a:cs typeface="Times New Roman"/>
              </a:rPr>
              <a:t> If a school falls below the poverty level, the school will be given a one-year grace period to get back above the poverty level.</a:t>
            </a:r>
            <a:r>
              <a:rPr lang="en-US" dirty="0">
                <a:ea typeface="Calibri" panose="020F0502020204030204" pitchFamily="34" charset="0"/>
                <a:cs typeface="Times New Roman"/>
              </a:rPr>
              <a:t> </a:t>
            </a:r>
            <a:r>
              <a:rPr lang="en-US" dirty="0">
                <a:effectLst/>
                <a:ea typeface="Calibri" panose="020F0502020204030204" pitchFamily="34" charset="0"/>
                <a:cs typeface="Times New Roman"/>
              </a:rPr>
              <a:t> If they still fall below the poverty level a second year, the school will no longer be a Title I school until they get back above the poverty level.</a:t>
            </a:r>
            <a:r>
              <a:rPr lang="en-US" dirty="0">
                <a:ea typeface="Calibri" panose="020F0502020204030204" pitchFamily="34" charset="0"/>
                <a:cs typeface="Times New Roman"/>
              </a:rPr>
              <a:t>  </a:t>
            </a:r>
            <a:endParaRPr lang="en-US" sz="3200" dirty="0"/>
          </a:p>
        </p:txBody>
      </p:sp>
    </p:spTree>
    <p:extLst>
      <p:ext uri="{BB962C8B-B14F-4D97-AF65-F5344CB8AC3E}">
        <p14:creationId xmlns:p14="http://schemas.microsoft.com/office/powerpoint/2010/main" val="364515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279C-E78E-4DB6-940E-4FC43398B214}"/>
              </a:ext>
            </a:extLst>
          </p:cNvPr>
          <p:cNvSpPr>
            <a:spLocks noGrp="1"/>
          </p:cNvSpPr>
          <p:nvPr>
            <p:ph type="title"/>
          </p:nvPr>
        </p:nvSpPr>
        <p:spPr/>
        <p:txBody>
          <a:bodyPr/>
          <a:lstStyle/>
          <a:p>
            <a:r>
              <a:rPr lang="en-US" sz="3700"/>
              <a:t>Title I Services </a:t>
            </a:r>
            <a:endParaRPr lang="en-US"/>
          </a:p>
        </p:txBody>
      </p:sp>
      <p:sp>
        <p:nvSpPr>
          <p:cNvPr id="3" name="Text Placeholder 2">
            <a:extLst>
              <a:ext uri="{FF2B5EF4-FFF2-40B4-BE49-F238E27FC236}">
                <a16:creationId xmlns:a16="http://schemas.microsoft.com/office/drawing/2014/main" id="{8E52C969-8A22-4B2A-8D85-31D6E3F3A5E9}"/>
              </a:ext>
            </a:extLst>
          </p:cNvPr>
          <p:cNvSpPr>
            <a:spLocks noGrp="1"/>
          </p:cNvSpPr>
          <p:nvPr>
            <p:ph type="body" idx="1"/>
          </p:nvPr>
        </p:nvSpPr>
        <p:spPr/>
        <p:txBody>
          <a:bodyPr/>
          <a:lstStyle/>
          <a:p>
            <a:pPr marL="152400" indent="0">
              <a:buNone/>
            </a:pPr>
            <a:r>
              <a:rPr lang="en-US" dirty="0"/>
              <a:t>•40 Schools in Calcasieu Parish</a:t>
            </a:r>
          </a:p>
          <a:p>
            <a:pPr marL="152400" indent="0">
              <a:buNone/>
            </a:pPr>
            <a:r>
              <a:rPr lang="en-US" dirty="0"/>
              <a:t>•4 Neglected and Delinquent Facilities</a:t>
            </a:r>
          </a:p>
          <a:p>
            <a:pPr marL="762000" lvl="1" indent="0">
              <a:buNone/>
            </a:pPr>
            <a:r>
              <a:rPr lang="en-US" dirty="0"/>
              <a:t>•Boys Village, </a:t>
            </a:r>
            <a:r>
              <a:rPr lang="en-US" dirty="0" err="1"/>
              <a:t>Harbour</a:t>
            </a:r>
            <a:r>
              <a:rPr lang="en-US" dirty="0"/>
              <a:t> House, Louisiana Methodist Children’s Home, and Juvenile Detention Center </a:t>
            </a:r>
          </a:p>
          <a:p>
            <a:pPr marL="152400" indent="0">
              <a:buNone/>
            </a:pPr>
            <a:r>
              <a:rPr lang="en-US" dirty="0"/>
              <a:t>•8 Non Public Schools </a:t>
            </a:r>
          </a:p>
          <a:p>
            <a:pPr marL="762000" lvl="1" indent="0">
              <a:buNone/>
            </a:pPr>
            <a:r>
              <a:rPr lang="en-US" dirty="0"/>
              <a:t>•Episcopal Day School, First Baptist Christian Academy, Hamilton Christian Academy, Immaculate Conception Catholic School, Our Lady Queen of Heaven Catholic School, Our Lady’s Catholic School, St. Louis Catholic High School, and St. Margaret Catholic School</a:t>
            </a:r>
          </a:p>
          <a:p>
            <a:pPr marL="608965" indent="-456565"/>
            <a:endParaRPr lang="en-US" dirty="0"/>
          </a:p>
        </p:txBody>
      </p:sp>
    </p:spTree>
    <p:extLst>
      <p:ext uri="{BB962C8B-B14F-4D97-AF65-F5344CB8AC3E}">
        <p14:creationId xmlns:p14="http://schemas.microsoft.com/office/powerpoint/2010/main" val="10514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7D2F-F3F9-47FE-BD55-75D09DAB75FA}"/>
              </a:ext>
            </a:extLst>
          </p:cNvPr>
          <p:cNvSpPr>
            <a:spLocks noGrp="1"/>
          </p:cNvSpPr>
          <p:nvPr>
            <p:ph type="title"/>
          </p:nvPr>
        </p:nvSpPr>
        <p:spPr/>
        <p:txBody>
          <a:bodyPr/>
          <a:lstStyle/>
          <a:p>
            <a:r>
              <a:rPr lang="en-US" sz="3700" dirty="0"/>
              <a:t>School Allocation </a:t>
            </a:r>
            <a:endParaRPr lang="en-US" dirty="0"/>
          </a:p>
        </p:txBody>
      </p:sp>
      <p:sp>
        <p:nvSpPr>
          <p:cNvPr id="3" name="Text Placeholder 2">
            <a:extLst>
              <a:ext uri="{FF2B5EF4-FFF2-40B4-BE49-F238E27FC236}">
                <a16:creationId xmlns:a16="http://schemas.microsoft.com/office/drawing/2014/main" id="{99EC0797-3EE4-4E1C-9241-BEB29F02C119}"/>
              </a:ext>
            </a:extLst>
          </p:cNvPr>
          <p:cNvSpPr>
            <a:spLocks noGrp="1"/>
          </p:cNvSpPr>
          <p:nvPr>
            <p:ph type="body" idx="1"/>
          </p:nvPr>
        </p:nvSpPr>
        <p:spPr>
          <a:xfrm>
            <a:off x="203200" y="1524000"/>
            <a:ext cx="8647953" cy="4724400"/>
          </a:xfrm>
        </p:spPr>
        <p:txBody>
          <a:bodyPr/>
          <a:lstStyle/>
          <a:p>
            <a:pPr marL="608965" indent="-456565">
              <a:buNone/>
            </a:pPr>
            <a:r>
              <a:rPr lang="en-US" sz="3200" dirty="0"/>
              <a:t>ED/Enrollment Count – 179/323 = 55.42</a:t>
            </a:r>
          </a:p>
          <a:p>
            <a:pPr marL="608965" indent="-456565">
              <a:buNone/>
            </a:pPr>
            <a:r>
              <a:rPr lang="en-US" sz="3200" dirty="0"/>
              <a:t>179 ED Students x $720 per student  = $128,880</a:t>
            </a:r>
          </a:p>
          <a:p>
            <a:pPr marL="608965" indent="-456565">
              <a:buNone/>
            </a:pPr>
            <a:endParaRPr lang="en-US" sz="1400" b="1" u="sng" dirty="0"/>
          </a:p>
        </p:txBody>
      </p:sp>
    </p:spTree>
    <p:extLst>
      <p:ext uri="{BB962C8B-B14F-4D97-AF65-F5344CB8AC3E}">
        <p14:creationId xmlns:p14="http://schemas.microsoft.com/office/powerpoint/2010/main" val="329867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5D12-3EBE-4A14-A894-3D63DFA05E08}"/>
              </a:ext>
            </a:extLst>
          </p:cNvPr>
          <p:cNvSpPr>
            <a:spLocks noGrp="1"/>
          </p:cNvSpPr>
          <p:nvPr>
            <p:ph type="title"/>
          </p:nvPr>
        </p:nvSpPr>
        <p:spPr/>
        <p:txBody>
          <a:bodyPr/>
          <a:lstStyle/>
          <a:p>
            <a:r>
              <a:rPr lang="en-US" sz="3700"/>
              <a:t>School Wide-Team </a:t>
            </a:r>
            <a:endParaRPr lang="en-US"/>
          </a:p>
        </p:txBody>
      </p:sp>
      <p:sp>
        <p:nvSpPr>
          <p:cNvPr id="3" name="Text Placeholder 2">
            <a:extLst>
              <a:ext uri="{FF2B5EF4-FFF2-40B4-BE49-F238E27FC236}">
                <a16:creationId xmlns:a16="http://schemas.microsoft.com/office/drawing/2014/main" id="{319EB932-1331-4E78-94E2-CD1A266A5F7D}"/>
              </a:ext>
            </a:extLst>
          </p:cNvPr>
          <p:cNvSpPr>
            <a:spLocks noGrp="1"/>
          </p:cNvSpPr>
          <p:nvPr>
            <p:ph type="body" idx="1"/>
          </p:nvPr>
        </p:nvSpPr>
        <p:spPr/>
        <p:txBody>
          <a:bodyPr/>
          <a:lstStyle/>
          <a:p>
            <a:pPr marL="152400" indent="0">
              <a:buNone/>
            </a:pPr>
            <a:r>
              <a:rPr lang="en-US" dirty="0"/>
              <a:t>•Determines how their school’s allocation is spent based on their school-wide plan that  was developed and approved by their committee, faculty, and staff</a:t>
            </a:r>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39375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09EA-71F0-407A-B873-F111DD449DD7}"/>
              </a:ext>
            </a:extLst>
          </p:cNvPr>
          <p:cNvSpPr>
            <a:spLocks noGrp="1"/>
          </p:cNvSpPr>
          <p:nvPr>
            <p:ph type="title"/>
          </p:nvPr>
        </p:nvSpPr>
        <p:spPr/>
        <p:txBody>
          <a:bodyPr/>
          <a:lstStyle/>
          <a:p>
            <a:r>
              <a:rPr lang="en-US" sz="3700"/>
              <a:t>School Wide Plan (SWP)</a:t>
            </a:r>
            <a:endParaRPr lang="en-US"/>
          </a:p>
        </p:txBody>
      </p:sp>
      <p:sp>
        <p:nvSpPr>
          <p:cNvPr id="3" name="Text Placeholder 2">
            <a:extLst>
              <a:ext uri="{FF2B5EF4-FFF2-40B4-BE49-F238E27FC236}">
                <a16:creationId xmlns:a16="http://schemas.microsoft.com/office/drawing/2014/main" id="{DADCD866-0B47-4A84-85DC-48739BF77FA7}"/>
              </a:ext>
            </a:extLst>
          </p:cNvPr>
          <p:cNvSpPr>
            <a:spLocks noGrp="1"/>
          </p:cNvSpPr>
          <p:nvPr>
            <p:ph type="body" idx="1"/>
          </p:nvPr>
        </p:nvSpPr>
        <p:spPr/>
        <p:txBody>
          <a:bodyPr/>
          <a:lstStyle/>
          <a:p>
            <a:pPr marL="608965" indent="-456565"/>
            <a:r>
              <a:rPr lang="en-US" sz="2000" dirty="0"/>
              <a:t>SWP must be available for Federal &amp; State Auditors and the public.</a:t>
            </a:r>
          </a:p>
          <a:p>
            <a:pPr marL="608965" indent="-456565"/>
            <a:r>
              <a:rPr lang="en-US" sz="2000" dirty="0"/>
              <a:t>Each SWP must include eight components. (Title I SWP checklist).</a:t>
            </a:r>
          </a:p>
          <a:p>
            <a:pPr marL="608965" indent="-456565"/>
            <a:r>
              <a:rPr lang="en-US" sz="2000" dirty="0"/>
              <a:t>Title I Request for Expenditures must be supported by the schools SWP.</a:t>
            </a:r>
          </a:p>
          <a:p>
            <a:pPr marL="608965" indent="-456565"/>
            <a:r>
              <a:rPr lang="en-US" sz="2000" dirty="0"/>
              <a:t>SWP committee members are </a:t>
            </a:r>
            <a:r>
              <a:rPr lang="en-US" sz="2000" b="1" u="sng" dirty="0"/>
              <a:t>parents</a:t>
            </a:r>
            <a:r>
              <a:rPr lang="en-US" sz="2000" dirty="0"/>
              <a:t>, teachers, administrators, and meet a minimum for 4 times a year.</a:t>
            </a:r>
          </a:p>
          <a:p>
            <a:pPr marL="608965" indent="-456565"/>
            <a:r>
              <a:rPr lang="en-US" sz="2000" u="sng" dirty="0"/>
              <a:t>Log into Federal Programs Website:</a:t>
            </a:r>
            <a:r>
              <a:rPr lang="en-US" sz="2000" dirty="0"/>
              <a:t>  Click on the following: Federal Programs, and SWP Components.</a:t>
            </a:r>
          </a:p>
          <a:p>
            <a:pPr marL="608965" indent="-456565"/>
            <a:r>
              <a:rPr lang="en-US" sz="2000" dirty="0"/>
              <a:t>Log into Federal Programs Website</a:t>
            </a:r>
            <a:r>
              <a:rPr lang="en-US" sz="2000" b="1" dirty="0"/>
              <a:t>:</a:t>
            </a:r>
            <a:r>
              <a:rPr lang="en-US" sz="2000" dirty="0"/>
              <a:t>  Title I School wide Plan Checklist, Flipping Arrows, One Year Action Plan, Transition Plan (Elementary &amp; K-12 Schools only), Plan for attracting Highly Qualified Teachers,  Signature of Faculty review of SWP, and letter of Attestation.</a:t>
            </a:r>
          </a:p>
          <a:p>
            <a:pPr marL="608965" indent="-456565"/>
            <a:endParaRPr lang="en-US" sz="2000" dirty="0"/>
          </a:p>
          <a:p>
            <a:pPr marL="608965" indent="-456565"/>
            <a:endParaRPr lang="en-US" sz="2000" b="1" dirty="0"/>
          </a:p>
        </p:txBody>
      </p:sp>
    </p:spTree>
    <p:extLst>
      <p:ext uri="{BB962C8B-B14F-4D97-AF65-F5344CB8AC3E}">
        <p14:creationId xmlns:p14="http://schemas.microsoft.com/office/powerpoint/2010/main" val="326274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DE93-3591-4226-B6B0-914CB7297C30}"/>
              </a:ext>
            </a:extLst>
          </p:cNvPr>
          <p:cNvSpPr>
            <a:spLocks noGrp="1"/>
          </p:cNvSpPr>
          <p:nvPr>
            <p:ph type="title"/>
          </p:nvPr>
        </p:nvSpPr>
        <p:spPr/>
        <p:txBody>
          <a:bodyPr/>
          <a:lstStyle/>
          <a:p>
            <a:r>
              <a:rPr lang="en-US" sz="3700"/>
              <a:t>Title I Documentation</a:t>
            </a:r>
            <a:endParaRPr lang="en-US"/>
          </a:p>
        </p:txBody>
      </p:sp>
      <p:sp>
        <p:nvSpPr>
          <p:cNvPr id="3" name="Text Placeholder 2">
            <a:extLst>
              <a:ext uri="{FF2B5EF4-FFF2-40B4-BE49-F238E27FC236}">
                <a16:creationId xmlns:a16="http://schemas.microsoft.com/office/drawing/2014/main" id="{CAFE26AD-BDDC-49AD-9206-463CC12F57C3}"/>
              </a:ext>
            </a:extLst>
          </p:cNvPr>
          <p:cNvSpPr>
            <a:spLocks noGrp="1"/>
          </p:cNvSpPr>
          <p:nvPr>
            <p:ph type="body" idx="1"/>
          </p:nvPr>
        </p:nvSpPr>
        <p:spPr/>
        <p:txBody>
          <a:bodyPr/>
          <a:lstStyle/>
          <a:p>
            <a:pPr marL="608965" indent="-456565"/>
            <a:r>
              <a:rPr lang="en-US" dirty="0"/>
              <a:t>Title I Documentation </a:t>
            </a:r>
          </a:p>
          <a:p>
            <a:pPr marL="1218565" lvl="1" indent="-456565"/>
            <a:r>
              <a:rPr lang="en-US" dirty="0"/>
              <a:t>Electronic documentation via Federal Program Website </a:t>
            </a:r>
          </a:p>
          <a:p>
            <a:pPr marL="1218565" lvl="1" indent="-456565"/>
            <a:r>
              <a:rPr lang="en-US" dirty="0"/>
              <a:t>Title I documentation must be kept for 5 years.</a:t>
            </a:r>
          </a:p>
          <a:p>
            <a:pPr marL="1218565" lvl="1" indent="-456565"/>
            <a:r>
              <a:rPr lang="en-US" dirty="0"/>
              <a:t>Documentation is required and will be verified throughout the school year by the District Federal Programs staff.</a:t>
            </a:r>
          </a:p>
        </p:txBody>
      </p:sp>
    </p:spTree>
    <p:extLst>
      <p:ext uri="{BB962C8B-B14F-4D97-AF65-F5344CB8AC3E}">
        <p14:creationId xmlns:p14="http://schemas.microsoft.com/office/powerpoint/2010/main" val="67994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0228-26CD-4661-83E6-B1585410260E}"/>
              </a:ext>
            </a:extLst>
          </p:cNvPr>
          <p:cNvSpPr>
            <a:spLocks noGrp="1"/>
          </p:cNvSpPr>
          <p:nvPr>
            <p:ph type="title"/>
          </p:nvPr>
        </p:nvSpPr>
        <p:spPr/>
        <p:txBody>
          <a:bodyPr/>
          <a:lstStyle/>
          <a:p>
            <a:r>
              <a:rPr lang="en-US" sz="3700"/>
              <a:t>Professional Development</a:t>
            </a:r>
            <a:endParaRPr lang="en-US"/>
          </a:p>
        </p:txBody>
      </p:sp>
      <p:sp>
        <p:nvSpPr>
          <p:cNvPr id="3" name="Text Placeholder 2">
            <a:extLst>
              <a:ext uri="{FF2B5EF4-FFF2-40B4-BE49-F238E27FC236}">
                <a16:creationId xmlns:a16="http://schemas.microsoft.com/office/drawing/2014/main" id="{99639118-2E82-478E-9294-0C60703EF1CE}"/>
              </a:ext>
            </a:extLst>
          </p:cNvPr>
          <p:cNvSpPr>
            <a:spLocks noGrp="1"/>
          </p:cNvSpPr>
          <p:nvPr>
            <p:ph type="body" idx="1"/>
          </p:nvPr>
        </p:nvSpPr>
        <p:spPr/>
        <p:txBody>
          <a:bodyPr/>
          <a:lstStyle/>
          <a:p>
            <a:pPr marL="608965" indent="-456565"/>
            <a:r>
              <a:rPr lang="en-US"/>
              <a:t>Professional Development </a:t>
            </a:r>
          </a:p>
          <a:p>
            <a:pPr marL="1218565" lvl="1" indent="-456565"/>
            <a:r>
              <a:rPr lang="en-US"/>
              <a:t>The school will devote sufficient resources to effectively carry out PD activities.</a:t>
            </a:r>
          </a:p>
          <a:p>
            <a:pPr marL="1218565" lvl="1" indent="-456565"/>
            <a:r>
              <a:rPr lang="en-US"/>
              <a:t>Are an integral part of schoolwide and district wide educational improvement plans.</a:t>
            </a:r>
          </a:p>
          <a:p>
            <a:pPr marL="1218565" lvl="1" indent="-456565"/>
            <a:r>
              <a:rPr lang="en-US"/>
              <a:t>Are high quality, sustained, intensive and classroom-focused in order to have a positive and lasting impact on classroom instruction and the teacher's performance in the classroom.</a:t>
            </a:r>
          </a:p>
          <a:p>
            <a:pPr marL="1218565" lvl="1" indent="-456565"/>
            <a:r>
              <a:rPr lang="en-US"/>
              <a:t>Are developed with extensive participation of teachers, principals, families and administrators of schools served under ESSA;</a:t>
            </a:r>
          </a:p>
          <a:p>
            <a:pPr marL="1218565" lvl="1" indent="-456565"/>
            <a:r>
              <a:rPr lang="en-US"/>
              <a:t>Include instruction in how school staff can work more effectively with families.</a:t>
            </a:r>
          </a:p>
        </p:txBody>
      </p:sp>
    </p:spTree>
    <p:extLst>
      <p:ext uri="{BB962C8B-B14F-4D97-AF65-F5344CB8AC3E}">
        <p14:creationId xmlns:p14="http://schemas.microsoft.com/office/powerpoint/2010/main" val="2778216864"/>
      </p:ext>
    </p:extLst>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DF48120C2C0346ACEA74B881EEE369" ma:contentTypeVersion="12" ma:contentTypeDescription="Create a new document." ma:contentTypeScope="" ma:versionID="c13c1d44b228e875639bd462a78bb84f">
  <xsd:schema xmlns:xsd="http://www.w3.org/2001/XMLSchema" xmlns:xs="http://www.w3.org/2001/XMLSchema" xmlns:p="http://schemas.microsoft.com/office/2006/metadata/properties" xmlns:ns2="7db65edb-543d-4260-989e-144d55d2bd0d" xmlns:ns3="ddadc947-ed19-4833-a2e4-25444c763b83" targetNamespace="http://schemas.microsoft.com/office/2006/metadata/properties" ma:root="true" ma:fieldsID="aa8c42db63b224c2750aeea2f27e56a6" ns2:_="" ns3:_="">
    <xsd:import namespace="7db65edb-543d-4260-989e-144d55d2bd0d"/>
    <xsd:import namespace="ddadc947-ed19-4833-a2e4-25444c763b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65edb-543d-4260-989e-144d55d2b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dc947-ed19-4833-a2e4-25444c763b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434CF-1E03-43F5-9BF3-3CFE6AF0B955}"/>
</file>

<file path=customXml/itemProps2.xml><?xml version="1.0" encoding="utf-8"?>
<ds:datastoreItem xmlns:ds="http://schemas.openxmlformats.org/officeDocument/2006/customXml" ds:itemID="{AF03EC2A-C9F3-4E06-97DD-6947B58DA11A}"/>
</file>

<file path=docProps/app.xml><?xml version="1.0" encoding="utf-8"?>
<Properties xmlns="http://schemas.openxmlformats.org/officeDocument/2006/extended-properties" xmlns:vt="http://schemas.openxmlformats.org/officeDocument/2006/docPropsVTypes">
  <TotalTime>437</TotalTime>
  <Words>1657</Words>
  <Application>Microsoft Office PowerPoint</Application>
  <PresentationFormat>Widescreen</PresentationFormat>
  <Paragraphs>181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LA Believes</vt:lpstr>
      <vt:lpstr>Federal Programs </vt:lpstr>
      <vt:lpstr>Federal Programs -- ESSA</vt:lpstr>
      <vt:lpstr>Title I Schoolwide Program Qualifications </vt:lpstr>
      <vt:lpstr>Title I Services </vt:lpstr>
      <vt:lpstr>School Allocation </vt:lpstr>
      <vt:lpstr>School Wide-Team </vt:lpstr>
      <vt:lpstr>School Wide Plan (SWP)</vt:lpstr>
      <vt:lpstr>Title I Documentation</vt:lpstr>
      <vt:lpstr>Professional Development</vt:lpstr>
      <vt:lpstr>Family Engagement: FP Principal's Handbook </vt:lpstr>
      <vt:lpstr>Title I Job Descriptions</vt:lpstr>
      <vt:lpstr>Certification/Notification</vt:lpstr>
      <vt:lpstr>Title III  English Learners</vt:lpstr>
      <vt:lpstr>SAPE</vt:lpstr>
      <vt:lpstr>FP Quick Reference Guide</vt:lpstr>
      <vt:lpstr>Budgets </vt:lpstr>
      <vt:lpstr>Request for Expenditures</vt:lpstr>
      <vt:lpstr>Supply Orders</vt:lpstr>
      <vt:lpstr>FIXED ASSETS</vt:lpstr>
      <vt:lpstr>McKinney-Vento Homeless, Foster Care, Migrant</vt:lpstr>
      <vt:lpstr>Federal Programs – Additional Information </vt:lpstr>
      <vt:lpstr>Federal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Johnw Spikes</dc:creator>
  <cp:lastModifiedBy>Spikes, Johnw</cp:lastModifiedBy>
  <cp:revision>18</cp:revision>
  <cp:lastPrinted>2023-05-30T14:05:00Z</cp:lastPrinted>
  <dcterms:created xsi:type="dcterms:W3CDTF">2021-03-10T16:18:17Z</dcterms:created>
  <dcterms:modified xsi:type="dcterms:W3CDTF">2023-06-06T12:44:18Z</dcterms:modified>
</cp:coreProperties>
</file>