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1" r:id="rId5"/>
    <p:sldMasterId id="2147483663" r:id="rId6"/>
    <p:sldMasterId id="2147483665" r:id="rId7"/>
    <p:sldMasterId id="2147483668" r:id="rId8"/>
    <p:sldMasterId id="2147483671" r:id="rId9"/>
  </p:sldMasterIdLst>
  <p:notesMasterIdLst>
    <p:notesMasterId r:id="rId19"/>
  </p:notesMasterIdLst>
  <p:handoutMasterIdLst>
    <p:handoutMasterId r:id="rId20"/>
  </p:handoutMasterIdLst>
  <p:sldIdLst>
    <p:sldId id="327" r:id="rId10"/>
    <p:sldId id="347" r:id="rId11"/>
    <p:sldId id="262" r:id="rId12"/>
    <p:sldId id="381" r:id="rId13"/>
    <p:sldId id="377" r:id="rId14"/>
    <p:sldId id="384" r:id="rId15"/>
    <p:sldId id="378" r:id="rId16"/>
    <p:sldId id="382" r:id="rId17"/>
    <p:sldId id="385" r:id="rId18"/>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Chalkduster" panose="020B0604020202020204" charset="0"/>
      <p:regular r:id="rId25"/>
    </p:embeddedFont>
    <p:embeddedFont>
      <p:font typeface="Steinem"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8F459F-AC0D-4473-BFA4-2CB8DD997EF5}">
          <p14:sldIdLst>
            <p14:sldId id="327"/>
            <p14:sldId id="347"/>
            <p14:sldId id="262"/>
            <p14:sldId id="381"/>
            <p14:sldId id="377"/>
            <p14:sldId id="384"/>
            <p14:sldId id="378"/>
            <p14:sldId id="382"/>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Rasheeda A. Washington" initials="RAW" lastIdx="3" clrIdx="2"/>
  <p:cmAuthor id="3" name="Jessica Baghian"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5645" autoAdjust="0"/>
  </p:normalViewPr>
  <p:slideViewPr>
    <p:cSldViewPr>
      <p:cViewPr varScale="1">
        <p:scale>
          <a:sx n="115" d="100"/>
          <a:sy n="115" d="100"/>
        </p:scale>
        <p:origin x="102" y="7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88"/>
    </p:cViewPr>
  </p:sorterViewPr>
  <p:notesViewPr>
    <p:cSldViewPr>
      <p:cViewPr varScale="1">
        <p:scale>
          <a:sx n="56" d="100"/>
          <a:sy n="56" d="100"/>
        </p:scale>
        <p:origin x="-28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6DFC0B-0794-4AFD-BD8A-181E06725F27}" type="datetimeFigureOut">
              <a:rPr lang="en-US" smtClean="0"/>
              <a:t>6/12/2023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1CA6CE-8A7F-4E37-A715-9178284F6F81}" type="datetimeFigureOut">
              <a:rPr lang="en-US" smtClean="0"/>
              <a:t>6/12/2023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a:t>CLICK TO EDIT MASTER TITLE STYLE</a:t>
            </a:r>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t>Louisiana Believes</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918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a:t>CLICK TO EDIT MASTER TITLE STYLE</a:t>
            </a:r>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3805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a:t>CLICK TO EDIT MASTER TITLE STYLE</a:t>
            </a:r>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41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3455" y="403412"/>
            <a:ext cx="7804727" cy="5514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37886" y="6110008"/>
            <a:ext cx="1905000" cy="458041"/>
          </a:xfrm>
          <a:prstGeom prst="rect">
            <a:avLst/>
          </a:prstGeom>
        </p:spPr>
        <p:txBody>
          <a:bodyPr lIns="82058" tIns="41029" rIns="82058" bIns="41029"/>
          <a:lstStyle>
            <a:lvl1pPr>
              <a:defRPr/>
            </a:lvl1pPr>
          </a:lstStyle>
          <a:p>
            <a:endParaRPr lang="en-US" altLang="en-US">
              <a:solidFill>
                <a:prstClr val="black"/>
              </a:solidFill>
            </a:endParaRPr>
          </a:p>
        </p:txBody>
      </p:sp>
      <p:sp>
        <p:nvSpPr>
          <p:cNvPr id="4" name="Footer Placeholder 3"/>
          <p:cNvSpPr>
            <a:spLocks noGrp="1"/>
          </p:cNvSpPr>
          <p:nvPr>
            <p:ph type="ftr" sz="quarter" idx="11"/>
          </p:nvPr>
        </p:nvSpPr>
        <p:spPr>
          <a:xfrm>
            <a:off x="3075421" y="6110008"/>
            <a:ext cx="2896465" cy="458041"/>
          </a:xfrm>
        </p:spPr>
        <p:txBody>
          <a:bodyPr lIns="82058" tIns="41029" rIns="82058" bIns="41029"/>
          <a:lstStyle>
            <a:lvl1pPr>
              <a:defRPr/>
            </a:lvl1pPr>
          </a:lstStyle>
          <a:p>
            <a:endParaRPr lang="en-US" altLang="en-US">
              <a:solidFill>
                <a:srgbClr val="EEECE1">
                  <a:lumMod val="50000"/>
                </a:srgbClr>
              </a:solidFill>
            </a:endParaRPr>
          </a:p>
        </p:txBody>
      </p:sp>
      <p:sp>
        <p:nvSpPr>
          <p:cNvPr id="5" name="Slide Number Placeholder 4"/>
          <p:cNvSpPr>
            <a:spLocks noGrp="1"/>
          </p:cNvSpPr>
          <p:nvPr>
            <p:ph type="sldNum" sz="quarter" idx="12"/>
          </p:nvPr>
        </p:nvSpPr>
        <p:spPr>
          <a:xfrm>
            <a:off x="6504421" y="6110008"/>
            <a:ext cx="1905000" cy="458041"/>
          </a:xfrm>
        </p:spPr>
        <p:txBody>
          <a:bodyPr/>
          <a:lstStyle>
            <a:lvl1pPr>
              <a:defRPr/>
            </a:lvl1pPr>
          </a:lstStyle>
          <a:p>
            <a:fld id="{8B71BBBF-A9B2-4558-8339-5EB8CC59909B}"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59189624"/>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a:t>CLICK TO EDIT MASTER TITLE STYLE</a:t>
            </a:r>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5073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3455" y="403412"/>
            <a:ext cx="7804727" cy="5514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37886" y="6110008"/>
            <a:ext cx="1905000" cy="458041"/>
          </a:xfrm>
          <a:prstGeom prst="rect">
            <a:avLst/>
          </a:prstGeom>
        </p:spPr>
        <p:txBody>
          <a:bodyPr lIns="82058" tIns="41029" rIns="82058" bIns="41029"/>
          <a:lstStyle>
            <a:lvl1pPr>
              <a:defRPr/>
            </a:lvl1pPr>
          </a:lstStyle>
          <a:p>
            <a:endParaRPr lang="en-US" altLang="en-US">
              <a:solidFill>
                <a:prstClr val="black"/>
              </a:solidFill>
            </a:endParaRPr>
          </a:p>
        </p:txBody>
      </p:sp>
      <p:sp>
        <p:nvSpPr>
          <p:cNvPr id="4" name="Footer Placeholder 3"/>
          <p:cNvSpPr>
            <a:spLocks noGrp="1"/>
          </p:cNvSpPr>
          <p:nvPr>
            <p:ph type="ftr" sz="quarter" idx="11"/>
          </p:nvPr>
        </p:nvSpPr>
        <p:spPr>
          <a:xfrm>
            <a:off x="3075421" y="6110008"/>
            <a:ext cx="2896465" cy="458041"/>
          </a:xfrm>
        </p:spPr>
        <p:txBody>
          <a:bodyPr lIns="82058" tIns="41029" rIns="82058" bIns="41029"/>
          <a:lstStyle>
            <a:lvl1pPr>
              <a:defRPr/>
            </a:lvl1pPr>
          </a:lstStyle>
          <a:p>
            <a:endParaRPr lang="en-US" altLang="en-US">
              <a:solidFill>
                <a:srgbClr val="EEECE1">
                  <a:lumMod val="50000"/>
                </a:srgbClr>
              </a:solidFill>
            </a:endParaRPr>
          </a:p>
        </p:txBody>
      </p:sp>
      <p:sp>
        <p:nvSpPr>
          <p:cNvPr id="5" name="Slide Number Placeholder 4"/>
          <p:cNvSpPr>
            <a:spLocks noGrp="1"/>
          </p:cNvSpPr>
          <p:nvPr>
            <p:ph type="sldNum" sz="quarter" idx="12"/>
          </p:nvPr>
        </p:nvSpPr>
        <p:spPr>
          <a:xfrm>
            <a:off x="6504421" y="6110008"/>
            <a:ext cx="1905000" cy="458041"/>
          </a:xfrm>
        </p:spPr>
        <p:txBody>
          <a:bodyPr/>
          <a:lstStyle>
            <a:lvl1pPr>
              <a:defRPr/>
            </a:lvl1pPr>
          </a:lstStyle>
          <a:p>
            <a:fld id="{8B71BBBF-A9B2-4558-8339-5EB8CC59909B}"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9020296"/>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t>Louisiana Believes</a:t>
            </a:r>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Tree>
    <p:extLst>
      <p:ext uri="{BB962C8B-B14F-4D97-AF65-F5344CB8AC3E}">
        <p14:creationId xmlns:p14="http://schemas.microsoft.com/office/powerpoint/2010/main" val="1636793096"/>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Tree>
    <p:extLst>
      <p:ext uri="{BB962C8B-B14F-4D97-AF65-F5344CB8AC3E}">
        <p14:creationId xmlns:p14="http://schemas.microsoft.com/office/powerpoint/2010/main" val="2812378059"/>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a:solidFill>
                  <a:srgbClr val="EEECE1">
                    <a:lumMod val="50000"/>
                  </a:srgbClr>
                </a:solidFill>
              </a:rPr>
              <a:t>Louisiana Believes</a:t>
            </a:r>
          </a:p>
        </p:txBody>
      </p:sp>
    </p:spTree>
    <p:extLst>
      <p:ext uri="{BB962C8B-B14F-4D97-AF65-F5344CB8AC3E}">
        <p14:creationId xmlns:p14="http://schemas.microsoft.com/office/powerpoint/2010/main" val="1578243289"/>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45805" y="3581401"/>
            <a:ext cx="8077200" cy="2246769"/>
          </a:xfrm>
          <a:prstGeom prst="rect">
            <a:avLst/>
          </a:prstGeom>
        </p:spPr>
        <p:txBody>
          <a:bodyPr wrap="square" anchor="ctr">
            <a:spAutoFit/>
          </a:bodyPr>
          <a:lstStyle/>
          <a:p>
            <a:pPr algn="ctr"/>
            <a:r>
              <a:rPr lang="en-US" sz="3500" b="1" spc="300" dirty="0">
                <a:latin typeface="+mj-lt"/>
                <a:ea typeface="Steinem Unicode" pitchFamily="18" charset="2"/>
                <a:cs typeface="Chalkduster"/>
              </a:rPr>
              <a:t>Federal Programs</a:t>
            </a:r>
          </a:p>
          <a:p>
            <a:pPr algn="ctr"/>
            <a:r>
              <a:rPr lang="en-US" sz="3500" b="1" spc="300" dirty="0">
                <a:latin typeface="+mj-lt"/>
                <a:ea typeface="Steinem Unicode" pitchFamily="18" charset="2"/>
                <a:cs typeface="Chalkduster"/>
              </a:rPr>
              <a:t>Calcasieu Parish</a:t>
            </a:r>
          </a:p>
          <a:p>
            <a:pPr algn="ctr"/>
            <a:r>
              <a:rPr lang="en-US" sz="3500" b="1" spc="300" dirty="0">
                <a:latin typeface="+mj-lt"/>
                <a:ea typeface="Steinem Unicode" pitchFamily="18" charset="2"/>
                <a:cs typeface="Chalkduster"/>
              </a:rPr>
              <a:t>Title II</a:t>
            </a:r>
          </a:p>
          <a:p>
            <a:pPr algn="ctr"/>
            <a:endParaRPr lang="en-US" sz="3500" b="1" spc="300" dirty="0">
              <a:latin typeface="+mj-lt"/>
              <a:ea typeface="Steinem Unicode" pitchFamily="18" charset="2"/>
              <a:cs typeface="Chalkduster"/>
            </a:endParaRPr>
          </a:p>
        </p:txBody>
      </p:sp>
    </p:spTree>
    <p:extLst>
      <p:ext uri="{BB962C8B-B14F-4D97-AF65-F5344CB8AC3E}">
        <p14:creationId xmlns:p14="http://schemas.microsoft.com/office/powerpoint/2010/main" val="264367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a:t>Purpose of Funding	</a:t>
            </a:r>
            <a:endParaRPr lang="en-US" dirty="0"/>
          </a:p>
        </p:txBody>
      </p:sp>
      <p:sp>
        <p:nvSpPr>
          <p:cNvPr id="12" name="Content Placeholder 11"/>
          <p:cNvSpPr>
            <a:spLocks noGrp="1"/>
          </p:cNvSpPr>
          <p:nvPr>
            <p:ph sz="quarter" idx="10"/>
          </p:nvPr>
        </p:nvSpPr>
        <p:spPr>
          <a:xfrm>
            <a:off x="228600" y="1295400"/>
            <a:ext cx="8763000" cy="5105400"/>
          </a:xfrm>
        </p:spPr>
        <p:txBody>
          <a:bodyPr>
            <a:noAutofit/>
          </a:bodyPr>
          <a:lstStyle/>
          <a:p>
            <a:pPr algn="just"/>
            <a:r>
              <a:rPr lang="en-US" sz="3600" dirty="0">
                <a:latin typeface="Calibri"/>
                <a:cs typeface="Calibri"/>
              </a:rPr>
              <a:t> </a:t>
            </a:r>
            <a:r>
              <a:rPr lang="en-US" sz="2400" dirty="0"/>
              <a:t> The purpose of Title II, Part A is to increase the academic achievement of all students by helping schools and districts improve teacher and principal quality and ensure that all teachers are certified.  Through the program, State and Local educational agencies (SEAs and LEAs), and State agencies for higher education (SAHEs) receive funds on a formula basis. </a:t>
            </a:r>
          </a:p>
          <a:p>
            <a:pPr marL="0" indent="0" algn="just">
              <a:buNone/>
            </a:pPr>
            <a:endParaRPr lang="en-US" sz="2400" dirty="0"/>
          </a:p>
          <a:p>
            <a:pPr algn="just"/>
            <a:r>
              <a:rPr lang="en-US" sz="2400" dirty="0"/>
              <a:t>Title II Part A uses these funds to address challenges of teacher quality, whether they concern teacher preparation and qualifications of new teachers, recruitment and hiring, induction, professional development and teacher retention.</a:t>
            </a:r>
          </a:p>
          <a:p>
            <a:pPr marL="0" indent="0" algn="just">
              <a:lnSpc>
                <a:spcPct val="150000"/>
              </a:lnSpc>
              <a:spcBef>
                <a:spcPts val="0"/>
              </a:spcBef>
              <a:buNone/>
            </a:pPr>
            <a:endParaRPr lang="en-US" sz="3600" dirty="0"/>
          </a:p>
        </p:txBody>
      </p:sp>
      <p:sp>
        <p:nvSpPr>
          <p:cNvPr id="13" name="Footer Placeholder 12"/>
          <p:cNvSpPr>
            <a:spLocks noGrp="1"/>
          </p:cNvSpPr>
          <p:nvPr>
            <p:ph type="ftr" sz="quarter" idx="3"/>
          </p:nvPr>
        </p:nvSpPr>
        <p:spPr/>
        <p:txBody>
          <a:bodyPr/>
          <a:lstStyle/>
          <a:p>
            <a:r>
              <a:rPr lang="en-US" dirty="0">
                <a:solidFill>
                  <a:srgbClr val="EEECE1">
                    <a:lumMod val="50000"/>
                  </a:srgbClr>
                </a:solidFill>
              </a:rPr>
              <a:t>Louisiana Believes</a:t>
            </a:r>
          </a:p>
        </p:txBody>
      </p:sp>
      <p:sp>
        <p:nvSpPr>
          <p:cNvPr id="14" name="Slide Number Placeholder 13"/>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1281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b="1" dirty="0"/>
              <a:t>Needs Assessment </a:t>
            </a:r>
            <a:br>
              <a:rPr lang="en-US" sz="3200" dirty="0"/>
            </a:br>
            <a:endParaRPr lang="en-US" sz="3200" dirty="0"/>
          </a:p>
        </p:txBody>
      </p:sp>
      <p:sp>
        <p:nvSpPr>
          <p:cNvPr id="12" name="Content Placeholder 11"/>
          <p:cNvSpPr>
            <a:spLocks noGrp="1"/>
          </p:cNvSpPr>
          <p:nvPr>
            <p:ph sz="quarter" idx="10"/>
          </p:nvPr>
        </p:nvSpPr>
        <p:spPr>
          <a:xfrm>
            <a:off x="152400" y="800100"/>
            <a:ext cx="8839200" cy="5448300"/>
          </a:xfrm>
        </p:spPr>
        <p:txBody>
          <a:bodyPr>
            <a:normAutofit lnSpcReduction="10000"/>
          </a:bodyPr>
          <a:lstStyle/>
          <a:p>
            <a:pPr marL="0" indent="0">
              <a:buNone/>
            </a:pPr>
            <a:endParaRPr lang="en-US" dirty="0">
              <a:solidFill>
                <a:srgbClr val="000000"/>
              </a:solidFill>
            </a:endParaRPr>
          </a:p>
          <a:p>
            <a:pPr marL="0" indent="0" algn="just">
              <a:buNone/>
            </a:pPr>
            <a:r>
              <a:rPr lang="en-US" sz="3000" dirty="0"/>
              <a:t>CPSB will conduct a PD needs assessment to determine the needs of the LEA’s teaching force to be able to have all students meet challenging state content and academic achievement standards.  The needs assessment along with district/school performance data will assist the LEA in identifying local teacher quality needs.  The needs assessment will also identify those areas that an LEA should strengthen, such as areas of weakness in student academic achievement.  The LEA will use the results of this assessment to plan Title II PD activities to meet student achievement goals.</a:t>
            </a:r>
          </a:p>
          <a:p>
            <a:pPr marL="0" indent="0">
              <a:buNone/>
            </a:pPr>
            <a:endParaRPr lang="en-US" b="1" dirty="0">
              <a:solidFill>
                <a:srgbClr val="000000"/>
              </a:solidFill>
            </a:endParaRPr>
          </a:p>
          <a:p>
            <a:pPr lvl="1"/>
            <a:endParaRPr lang="en-US" dirty="0">
              <a:solidFill>
                <a:srgbClr val="000000"/>
              </a:solidFill>
            </a:endParaRPr>
          </a:p>
          <a:p>
            <a:pPr marL="230188" lvl="1" indent="0">
              <a:buNone/>
            </a:pPr>
            <a:endParaRPr lang="en-US" sz="2000" dirty="0"/>
          </a:p>
        </p:txBody>
      </p:sp>
      <p:sp>
        <p:nvSpPr>
          <p:cNvPr id="13" name="Footer Placeholder 12"/>
          <p:cNvSpPr>
            <a:spLocks noGrp="1"/>
          </p:cNvSpPr>
          <p:nvPr>
            <p:ph type="ftr" sz="quarter" idx="3"/>
          </p:nvPr>
        </p:nvSpPr>
        <p:spPr/>
        <p:txBody>
          <a:bodyPr/>
          <a:lstStyle/>
          <a:p>
            <a:r>
              <a:rPr lang="en-US" dirty="0"/>
              <a:t>Louisiana Believes</a:t>
            </a:r>
          </a:p>
        </p:txBody>
      </p:sp>
      <p:sp>
        <p:nvSpPr>
          <p:cNvPr id="14" name="Slide Number Placeholder 13"/>
          <p:cNvSpPr>
            <a:spLocks noGrp="1"/>
          </p:cNvSpPr>
          <p:nvPr>
            <p:ph type="sldNum" sz="quarter" idx="4"/>
          </p:nvPr>
        </p:nvSpPr>
        <p:spPr/>
        <p:txBody>
          <a:bodyPr/>
          <a:lstStyle/>
          <a:p>
            <a:fld id="{79BA4B8F-8B3F-4B52-9164-AF2CA95F68ED}" type="slidenum">
              <a:rPr lang="en-US" smtClean="0"/>
              <a:pPr/>
              <a:t>3</a:t>
            </a:fld>
            <a:endParaRPr lang="en-US" dirty="0"/>
          </a:p>
        </p:txBody>
      </p:sp>
    </p:spTree>
    <p:extLst>
      <p:ext uri="{BB962C8B-B14F-4D97-AF65-F5344CB8AC3E}">
        <p14:creationId xmlns:p14="http://schemas.microsoft.com/office/powerpoint/2010/main" val="107355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200" b="1" dirty="0"/>
              <a:t>Supplement not Supplant</a:t>
            </a:r>
            <a:br>
              <a:rPr lang="en-US" sz="3200" dirty="0"/>
            </a:br>
            <a:endParaRPr lang="en-US" sz="3200" dirty="0"/>
          </a:p>
        </p:txBody>
      </p:sp>
      <p:sp>
        <p:nvSpPr>
          <p:cNvPr id="12" name="Content Placeholder 11"/>
          <p:cNvSpPr>
            <a:spLocks noGrp="1"/>
          </p:cNvSpPr>
          <p:nvPr>
            <p:ph sz="quarter" idx="10"/>
          </p:nvPr>
        </p:nvSpPr>
        <p:spPr>
          <a:xfrm>
            <a:off x="152400" y="1066800"/>
            <a:ext cx="8839200" cy="5181600"/>
          </a:xfrm>
        </p:spPr>
        <p:txBody>
          <a:bodyPr>
            <a:normAutofit/>
          </a:bodyPr>
          <a:lstStyle/>
          <a:p>
            <a:pPr marL="0" indent="0">
              <a:buNone/>
            </a:pPr>
            <a:endParaRPr lang="en-US" dirty="0">
              <a:solidFill>
                <a:srgbClr val="000000"/>
              </a:solidFill>
            </a:endParaRPr>
          </a:p>
          <a:p>
            <a:pPr lvl="1" algn="just"/>
            <a:r>
              <a:rPr lang="en-US" dirty="0"/>
              <a:t>Title II funds must be used to supplement, and not supplant, any non-Federal funds that would otherwise be used for authorized Title II activities.  </a:t>
            </a:r>
          </a:p>
          <a:p>
            <a:pPr lvl="1" algn="just"/>
            <a:r>
              <a:rPr lang="en-US" dirty="0"/>
              <a:t>Any activity that has been funded by the district in prior years, is not an allowable activity for Title II funds.</a:t>
            </a:r>
          </a:p>
          <a:p>
            <a:pPr lvl="1"/>
            <a:endParaRPr lang="en-US" dirty="0">
              <a:solidFill>
                <a:srgbClr val="000000"/>
              </a:solidFill>
            </a:endParaRPr>
          </a:p>
          <a:p>
            <a:pPr lvl="1"/>
            <a:endParaRPr lang="en-US" dirty="0">
              <a:solidFill>
                <a:srgbClr val="000000"/>
              </a:solidFill>
            </a:endParaRPr>
          </a:p>
          <a:p>
            <a:pPr marL="230188" lvl="1" indent="0">
              <a:buNone/>
            </a:pPr>
            <a:endParaRPr lang="en-US" sz="2000" dirty="0"/>
          </a:p>
        </p:txBody>
      </p:sp>
      <p:sp>
        <p:nvSpPr>
          <p:cNvPr id="13" name="Footer Placeholder 12"/>
          <p:cNvSpPr>
            <a:spLocks noGrp="1"/>
          </p:cNvSpPr>
          <p:nvPr>
            <p:ph type="ftr" sz="quarter" idx="3"/>
          </p:nvPr>
        </p:nvSpPr>
        <p:spPr/>
        <p:txBody>
          <a:bodyPr/>
          <a:lstStyle/>
          <a:p>
            <a:r>
              <a:rPr lang="en-US" dirty="0"/>
              <a:t>Louisiana Believes</a:t>
            </a:r>
          </a:p>
        </p:txBody>
      </p:sp>
      <p:sp>
        <p:nvSpPr>
          <p:cNvPr id="14" name="Slide Number Placeholder 13"/>
          <p:cNvSpPr>
            <a:spLocks noGrp="1"/>
          </p:cNvSpPr>
          <p:nvPr>
            <p:ph type="sldNum" sz="quarter" idx="4"/>
          </p:nvPr>
        </p:nvSpPr>
        <p:spPr/>
        <p:txBody>
          <a:bodyPr/>
          <a:lstStyle/>
          <a:p>
            <a:fld id="{79BA4B8F-8B3F-4B52-9164-AF2CA95F68ED}" type="slidenum">
              <a:rPr lang="en-US" smtClean="0"/>
              <a:pPr/>
              <a:t>4</a:t>
            </a:fld>
            <a:endParaRPr lang="en-US" dirty="0"/>
          </a:p>
        </p:txBody>
      </p:sp>
    </p:spTree>
    <p:extLst>
      <p:ext uri="{BB962C8B-B14F-4D97-AF65-F5344CB8AC3E}">
        <p14:creationId xmlns:p14="http://schemas.microsoft.com/office/powerpoint/2010/main" val="346585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Documentation </a:t>
            </a:r>
            <a:br>
              <a:rPr lang="en-US" sz="3200" dirty="0"/>
            </a:br>
            <a:endParaRPr lang="en-US" sz="3200" dirty="0">
              <a:latin typeface="Chalkduster" panose="020B060402020202020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a:t>Louisiana Believes</a:t>
            </a:r>
            <a:endParaRPr lang="en-US" dirty="0"/>
          </a:p>
        </p:txBody>
      </p:sp>
      <p:sp>
        <p:nvSpPr>
          <p:cNvPr id="5" name="Content Placeholder 4"/>
          <p:cNvSpPr>
            <a:spLocks noGrp="1"/>
          </p:cNvSpPr>
          <p:nvPr>
            <p:ph sz="quarter" idx="10"/>
          </p:nvPr>
        </p:nvSpPr>
        <p:spPr/>
        <p:txBody>
          <a:bodyPr>
            <a:normAutofit/>
          </a:bodyPr>
          <a:lstStyle/>
          <a:p>
            <a:r>
              <a:rPr lang="en-US" dirty="0"/>
              <a:t>Recipient of Title II funds is responsible for keeping all documentation for </a:t>
            </a:r>
            <a:r>
              <a:rPr lang="en-US" b="1" dirty="0"/>
              <a:t>5</a:t>
            </a:r>
            <a:r>
              <a:rPr lang="en-US" dirty="0"/>
              <a:t> years.</a:t>
            </a:r>
          </a:p>
          <a:p>
            <a:endParaRPr lang="en-US" dirty="0"/>
          </a:p>
          <a:p>
            <a:endParaRPr lang="en-US" dirty="0"/>
          </a:p>
        </p:txBody>
      </p:sp>
    </p:spTree>
    <p:extLst>
      <p:ext uri="{BB962C8B-B14F-4D97-AF65-F5344CB8AC3E}">
        <p14:creationId xmlns:p14="http://schemas.microsoft.com/office/powerpoint/2010/main" val="251291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Development Evaluations </a:t>
            </a:r>
            <a:br>
              <a:rPr lang="en-US" dirty="0"/>
            </a:b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a:t>Louisiana Believes</a:t>
            </a:r>
            <a:endParaRPr lang="en-US" dirty="0"/>
          </a:p>
        </p:txBody>
      </p:sp>
      <p:sp>
        <p:nvSpPr>
          <p:cNvPr id="5" name="Content Placeholder 4"/>
          <p:cNvSpPr>
            <a:spLocks noGrp="1"/>
          </p:cNvSpPr>
          <p:nvPr>
            <p:ph sz="quarter" idx="10"/>
          </p:nvPr>
        </p:nvSpPr>
        <p:spPr/>
        <p:txBody>
          <a:bodyPr>
            <a:normAutofit lnSpcReduction="10000"/>
          </a:bodyPr>
          <a:lstStyle/>
          <a:p>
            <a:r>
              <a:rPr lang="en-US" sz="2800" dirty="0"/>
              <a:t>All activities must be evaluated</a:t>
            </a:r>
          </a:p>
          <a:p>
            <a:r>
              <a:rPr lang="en-US" sz="2800" dirty="0"/>
              <a:t>Each evaluation shall include</a:t>
            </a:r>
            <a:br>
              <a:rPr lang="en-US" sz="2800" dirty="0"/>
            </a:br>
            <a:r>
              <a:rPr lang="en-US" sz="2800" dirty="0"/>
              <a:t>    1) Persons responsible and timelines</a:t>
            </a:r>
            <a:br>
              <a:rPr lang="en-US" sz="2800" dirty="0"/>
            </a:br>
            <a:r>
              <a:rPr lang="en-US" sz="2800" dirty="0"/>
              <a:t>    2) What the LEA will do to determine the effectiveness 	of each activity during the process of implementation</a:t>
            </a:r>
            <a:br>
              <a:rPr lang="en-US" sz="2800" dirty="0"/>
            </a:br>
            <a:r>
              <a:rPr lang="en-US" sz="2800" dirty="0"/>
              <a:t>         as well as its conclusion</a:t>
            </a:r>
            <a:br>
              <a:rPr lang="en-US" sz="2800" dirty="0"/>
            </a:br>
            <a:r>
              <a:rPr lang="en-US" sz="2800" dirty="0"/>
              <a:t>    3) Follow up</a:t>
            </a:r>
            <a:br>
              <a:rPr lang="en-US" sz="2800" dirty="0"/>
            </a:br>
            <a:r>
              <a:rPr lang="en-US" sz="2800" dirty="0"/>
              <a:t>    4) Formative and Summative measures</a:t>
            </a:r>
            <a:br>
              <a:rPr lang="en-US" sz="2800" dirty="0"/>
            </a:br>
            <a:r>
              <a:rPr lang="en-US" sz="2800" dirty="0"/>
              <a:t>           </a:t>
            </a:r>
            <a:r>
              <a:rPr lang="en-US" sz="2400" b="1" i="1" dirty="0"/>
              <a:t>Formative</a:t>
            </a:r>
            <a:r>
              <a:rPr lang="en-US" sz="2400" dirty="0"/>
              <a:t>-a method of judging the worth of a program 	  	    while the program activities are forming &amp; happening</a:t>
            </a:r>
            <a:br>
              <a:rPr lang="en-US" sz="2400" dirty="0"/>
            </a:br>
            <a:r>
              <a:rPr lang="en-US" sz="2400" dirty="0"/>
              <a:t>             </a:t>
            </a:r>
            <a:r>
              <a:rPr lang="en-US" sz="2400" b="1" i="1" dirty="0"/>
              <a:t>Summative</a:t>
            </a:r>
            <a:r>
              <a:rPr lang="en-US" sz="2400" dirty="0"/>
              <a:t>-a method of judging the worth of a program at 	   the end of the program activities</a:t>
            </a:r>
          </a:p>
          <a:p>
            <a:endParaRPr lang="en-US" dirty="0"/>
          </a:p>
        </p:txBody>
      </p:sp>
    </p:spTree>
    <p:extLst>
      <p:ext uri="{BB962C8B-B14F-4D97-AF65-F5344CB8AC3E}">
        <p14:creationId xmlns:p14="http://schemas.microsoft.com/office/powerpoint/2010/main" val="134824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Not Allowable with Title II Monies </a:t>
            </a:r>
            <a:br>
              <a:rPr lang="en-US" sz="3200" dirty="0"/>
            </a:br>
            <a:endParaRPr lang="en-US" sz="3200" dirty="0">
              <a:latin typeface="Chalkduster" panose="020B060402020202020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a:t>Louisiana Believes</a:t>
            </a:r>
            <a:endParaRPr lang="en-US" dirty="0"/>
          </a:p>
        </p:txBody>
      </p:sp>
      <p:sp>
        <p:nvSpPr>
          <p:cNvPr id="7" name="Content Placeholder 4"/>
          <p:cNvSpPr>
            <a:spLocks noGrp="1"/>
          </p:cNvSpPr>
          <p:nvPr>
            <p:ph sz="quarter" idx="10"/>
          </p:nvPr>
        </p:nvSpPr>
        <p:spPr>
          <a:xfrm>
            <a:off x="152400" y="1295400"/>
            <a:ext cx="8839200" cy="5105400"/>
          </a:xfrm>
        </p:spPr>
        <p:txBody>
          <a:bodyPr>
            <a:normAutofit/>
          </a:bodyPr>
          <a:lstStyle/>
          <a:p>
            <a:pPr lvl="2"/>
            <a:r>
              <a:rPr lang="en-US" sz="2800" dirty="0"/>
              <a:t>Equipment</a:t>
            </a:r>
          </a:p>
          <a:p>
            <a:pPr lvl="2"/>
            <a:r>
              <a:rPr lang="en-US" sz="2800" dirty="0"/>
              <a:t>Food</a:t>
            </a:r>
          </a:p>
          <a:p>
            <a:pPr lvl="2"/>
            <a:r>
              <a:rPr lang="en-US" sz="2800" dirty="0"/>
              <a:t>Maintenance Contract</a:t>
            </a:r>
          </a:p>
          <a:p>
            <a:pPr lvl="2"/>
            <a:r>
              <a:rPr lang="en-US" sz="2800" dirty="0"/>
              <a:t>Purchase Technical Services</a:t>
            </a:r>
          </a:p>
          <a:p>
            <a:pPr lvl="2"/>
            <a:r>
              <a:rPr lang="en-US" sz="2800" dirty="0"/>
              <a:t>Rental Car</a:t>
            </a:r>
          </a:p>
          <a:p>
            <a:pPr lvl="2"/>
            <a:r>
              <a:rPr lang="en-US" sz="2800" dirty="0"/>
              <a:t>Supplies</a:t>
            </a:r>
          </a:p>
        </p:txBody>
      </p:sp>
    </p:spTree>
    <p:extLst>
      <p:ext uri="{BB962C8B-B14F-4D97-AF65-F5344CB8AC3E}">
        <p14:creationId xmlns:p14="http://schemas.microsoft.com/office/powerpoint/2010/main" val="401485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halkduster" panose="020B0604020202020204" charset="0"/>
              </a:rPr>
              <a:t>Title II Quick Reference Guide </a:t>
            </a:r>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a:t>Louisiana Believes</a:t>
            </a:r>
            <a:endParaRPr lang="en-US" dirty="0"/>
          </a:p>
        </p:txBody>
      </p:sp>
      <p:sp>
        <p:nvSpPr>
          <p:cNvPr id="5" name="Content Placeholder 4"/>
          <p:cNvSpPr>
            <a:spLocks noGrp="1"/>
          </p:cNvSpPr>
          <p:nvPr>
            <p:ph sz="quarter" idx="10"/>
          </p:nvPr>
        </p:nvSpPr>
        <p:spPr/>
        <p:txBody>
          <a:bodyPr>
            <a:normAutofit/>
          </a:bodyPr>
          <a:lstStyle/>
          <a:p>
            <a:r>
              <a:rPr lang="en-US" dirty="0"/>
              <a:t>Federal Programs Checklist </a:t>
            </a:r>
          </a:p>
          <a:p>
            <a:r>
              <a:rPr lang="en-US" dirty="0"/>
              <a:t>Title II Guidelines </a:t>
            </a:r>
          </a:p>
          <a:p>
            <a:r>
              <a:rPr lang="en-US" dirty="0"/>
              <a:t>Procedure for A Request for Expenditure (R for E)</a:t>
            </a:r>
          </a:p>
          <a:p>
            <a:r>
              <a:rPr lang="en-US" dirty="0"/>
              <a:t>Table of Contents list allowable expenditures of Title II funds </a:t>
            </a:r>
          </a:p>
          <a:p>
            <a:r>
              <a:rPr lang="en-US" dirty="0"/>
              <a:t>Title II Unduplicated Count Form </a:t>
            </a:r>
          </a:p>
        </p:txBody>
      </p:sp>
    </p:spTree>
    <p:extLst>
      <p:ext uri="{BB962C8B-B14F-4D97-AF65-F5344CB8AC3E}">
        <p14:creationId xmlns:p14="http://schemas.microsoft.com/office/powerpoint/2010/main" val="159948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D51F-15C0-40D0-9147-E4053ADB7E67}"/>
              </a:ext>
            </a:extLst>
          </p:cNvPr>
          <p:cNvSpPr>
            <a:spLocks noGrp="1"/>
          </p:cNvSpPr>
          <p:nvPr>
            <p:ph type="title"/>
          </p:nvPr>
        </p:nvSpPr>
        <p:spPr/>
        <p:txBody>
          <a:bodyPr/>
          <a:lstStyle/>
          <a:p>
            <a:r>
              <a:rPr lang="en-US"/>
              <a:t>Federal Programs </a:t>
            </a:r>
          </a:p>
        </p:txBody>
      </p:sp>
      <p:sp>
        <p:nvSpPr>
          <p:cNvPr id="3" name="Slide Number Placeholder 2">
            <a:extLst>
              <a:ext uri="{FF2B5EF4-FFF2-40B4-BE49-F238E27FC236}">
                <a16:creationId xmlns:a16="http://schemas.microsoft.com/office/drawing/2014/main" id="{92D408E9-6080-4010-B02E-D8161E1DD246}"/>
              </a:ext>
            </a:extLst>
          </p:cNvPr>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a:extLst>
              <a:ext uri="{FF2B5EF4-FFF2-40B4-BE49-F238E27FC236}">
                <a16:creationId xmlns:a16="http://schemas.microsoft.com/office/drawing/2014/main" id="{740708A4-A8C8-4F68-BB6C-D44AC9CA9C71}"/>
              </a:ext>
            </a:extLst>
          </p:cNvPr>
          <p:cNvSpPr>
            <a:spLocks noGrp="1"/>
          </p:cNvSpPr>
          <p:nvPr>
            <p:ph type="ftr" sz="quarter" idx="3"/>
          </p:nvPr>
        </p:nvSpPr>
        <p:spPr/>
        <p:txBody>
          <a:bodyPr/>
          <a:lstStyle/>
          <a:p>
            <a:r>
              <a:rPr lang="en-US"/>
              <a:t>Louisiana Believes</a:t>
            </a:r>
            <a:endParaRPr lang="en-US" dirty="0"/>
          </a:p>
        </p:txBody>
      </p:sp>
      <p:sp>
        <p:nvSpPr>
          <p:cNvPr id="5" name="Content Placeholder 4">
            <a:extLst>
              <a:ext uri="{FF2B5EF4-FFF2-40B4-BE49-F238E27FC236}">
                <a16:creationId xmlns:a16="http://schemas.microsoft.com/office/drawing/2014/main" id="{DFC275EA-316C-4D72-A141-9AE9A1C30D51}"/>
              </a:ext>
            </a:extLst>
          </p:cNvPr>
          <p:cNvSpPr>
            <a:spLocks noGrp="1"/>
          </p:cNvSpPr>
          <p:nvPr>
            <p:ph sz="quarter" idx="10"/>
          </p:nvPr>
        </p:nvSpPr>
        <p:spPr/>
        <p:txBody>
          <a:bodyPr/>
          <a:lstStyle/>
          <a:p>
            <a:r>
              <a:rPr lang="en-US" dirty="0"/>
              <a:t>Request for expenditures for the new school year will begin July 1st       </a:t>
            </a:r>
          </a:p>
          <a:p>
            <a:r>
              <a:rPr lang="en-US" dirty="0"/>
              <a:t>Please call or email if you have any questions</a:t>
            </a:r>
          </a:p>
          <a:p>
            <a:pPr marL="0" indent="0" algn="ctr">
              <a:buNone/>
            </a:pPr>
            <a:endParaRPr lang="en-US" sz="3600" b="1" i="1" dirty="0"/>
          </a:p>
          <a:p>
            <a:pPr marL="0" indent="0" algn="ctr">
              <a:buNone/>
            </a:pPr>
            <a:r>
              <a:rPr lang="en-US" sz="5400" b="1" i="1" dirty="0"/>
              <a:t>Have a great school year! </a:t>
            </a:r>
          </a:p>
          <a:p>
            <a:pPr marL="0" indent="0">
              <a:buNone/>
            </a:pPr>
            <a:endParaRPr lang="en-US" dirty="0"/>
          </a:p>
        </p:txBody>
      </p:sp>
    </p:spTree>
    <p:extLst>
      <p:ext uri="{BB962C8B-B14F-4D97-AF65-F5344CB8AC3E}">
        <p14:creationId xmlns:p14="http://schemas.microsoft.com/office/powerpoint/2010/main" val="1868645489"/>
      </p:ext>
    </p:extLst>
  </p:cSld>
  <p:clrMapOvr>
    <a:masterClrMapping/>
  </p:clrMapOvr>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3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DF48120C2C0346ACEA74B881EEE369" ma:contentTypeVersion="12" ma:contentTypeDescription="Create a new document." ma:contentTypeScope="" ma:versionID="c13c1d44b228e875639bd462a78bb84f">
  <xsd:schema xmlns:xsd="http://www.w3.org/2001/XMLSchema" xmlns:xs="http://www.w3.org/2001/XMLSchema" xmlns:p="http://schemas.microsoft.com/office/2006/metadata/properties" xmlns:ns2="7db65edb-543d-4260-989e-144d55d2bd0d" xmlns:ns3="ddadc947-ed19-4833-a2e4-25444c763b83" targetNamespace="http://schemas.microsoft.com/office/2006/metadata/properties" ma:root="true" ma:fieldsID="aa8c42db63b224c2750aeea2f27e56a6" ns2:_="" ns3:_="">
    <xsd:import namespace="7db65edb-543d-4260-989e-144d55d2bd0d"/>
    <xsd:import namespace="ddadc947-ed19-4833-a2e4-25444c763b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65edb-543d-4260-989e-144d55d2b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dc947-ed19-4833-a2e4-25444c763b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CE5FCB-3617-4E73-B972-60D04D8B8DDE}">
  <ds:schemaRefs>
    <ds:schemaRef ds:uri="http://schemas.microsoft.com/sharepoint/v3/contenttype/forms"/>
  </ds:schemaRefs>
</ds:datastoreItem>
</file>

<file path=customXml/itemProps2.xml><?xml version="1.0" encoding="utf-8"?>
<ds:datastoreItem xmlns:ds="http://schemas.openxmlformats.org/officeDocument/2006/customXml" ds:itemID="{70333CDE-4162-4185-B055-D872AD699353}"/>
</file>

<file path=customXml/itemProps3.xml><?xml version="1.0" encoding="utf-8"?>
<ds:datastoreItem xmlns:ds="http://schemas.openxmlformats.org/officeDocument/2006/customXml" ds:itemID="{E5A30EEC-F7A7-4D2F-B732-88F0C707C8EA}">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 ds:uri="http://schemas.microsoft.com/office/2006/metadata/properties"/>
    <ds:schemaRef ds:uri="813bbe11-5982-478f-b22e-8f56265ef8f2"/>
    <ds:schemaRef ds:uri="http://purl.org/dc/terms/"/>
    <ds:schemaRef ds:uri="http://schemas.microsoft.com/office/infopath/2007/PartnerControls"/>
    <ds:schemaRef ds:uri="84aeccd2-0f27-466f-93e3-5dc76ccc9827"/>
  </ds:schemaRefs>
</ds:datastoreItem>
</file>

<file path=docProps/app.xml><?xml version="1.0" encoding="utf-8"?>
<Properties xmlns="http://schemas.openxmlformats.org/officeDocument/2006/extended-properties" xmlns:vt="http://schemas.openxmlformats.org/officeDocument/2006/docPropsVTypes">
  <Template/>
  <TotalTime>35023</TotalTime>
  <Words>500</Words>
  <Application>Microsoft Office PowerPoint</Application>
  <PresentationFormat>On-screen Show (4:3)</PresentationFormat>
  <Paragraphs>56</Paragraphs>
  <Slides>9</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Arial</vt:lpstr>
      <vt:lpstr>Chalkduster</vt:lpstr>
      <vt:lpstr>Calibri</vt:lpstr>
      <vt:lpstr>Steinem</vt:lpstr>
      <vt:lpstr>Louisiana Believes</vt:lpstr>
      <vt:lpstr>Blank</vt:lpstr>
      <vt:lpstr>Section</vt:lpstr>
      <vt:lpstr>1_Louisiana Believes</vt:lpstr>
      <vt:lpstr>2_Louisiana Believes</vt:lpstr>
      <vt:lpstr>3_Louisiana Believes</vt:lpstr>
      <vt:lpstr>PowerPoint Presentation</vt:lpstr>
      <vt:lpstr>Purpose of Funding </vt:lpstr>
      <vt:lpstr>Needs Assessment  </vt:lpstr>
      <vt:lpstr>Supplement not Supplant </vt:lpstr>
      <vt:lpstr>Documentation  </vt:lpstr>
      <vt:lpstr>Professional Development Evaluations  </vt:lpstr>
      <vt:lpstr>Not Allowable with Title II Monies  </vt:lpstr>
      <vt:lpstr>Title II Quick Reference Guide </vt:lpstr>
      <vt:lpstr>Federal Programs </vt:lpstr>
    </vt:vector>
  </TitlesOfParts>
  <Company>LDOE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Spikes, Johnw</cp:lastModifiedBy>
  <cp:revision>423</cp:revision>
  <cp:lastPrinted>2015-05-22T18:04:31Z</cp:lastPrinted>
  <dcterms:created xsi:type="dcterms:W3CDTF">2012-07-26T15:41:14Z</dcterms:created>
  <dcterms:modified xsi:type="dcterms:W3CDTF">2023-06-12T20:24:07Z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0x0101004DDF48120C2C0346ACEA74B881EEE369</vt:lpwstr>
  </property>
</Properties>
</file>