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4"/>
  </p:sldMasterIdLst>
  <p:notesMasterIdLst>
    <p:notesMasterId r:id="rId17"/>
  </p:notesMasterIdLst>
  <p:handoutMasterIdLst>
    <p:handoutMasterId r:id="rId18"/>
  </p:handoutMasterIdLst>
  <p:sldIdLst>
    <p:sldId id="257" r:id="rId5"/>
    <p:sldId id="258" r:id="rId6"/>
    <p:sldId id="268" r:id="rId7"/>
    <p:sldId id="267" r:id="rId8"/>
    <p:sldId id="259" r:id="rId9"/>
    <p:sldId id="260" r:id="rId10"/>
    <p:sldId id="261" r:id="rId11"/>
    <p:sldId id="262" r:id="rId12"/>
    <p:sldId id="266" r:id="rId13"/>
    <p:sldId id="263" r:id="rId14"/>
    <p:sldId id="264" r:id="rId15"/>
    <p:sldId id="265"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0" autoAdjust="0"/>
    <p:restoredTop sz="96182" autoAdjust="0"/>
  </p:normalViewPr>
  <p:slideViewPr>
    <p:cSldViewPr showGuides="1">
      <p:cViewPr varScale="1">
        <p:scale>
          <a:sx n="105" d="100"/>
          <a:sy n="105" d="100"/>
        </p:scale>
        <p:origin x="138" y="33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6/25/2024</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6/25/2024</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dirty="0"/>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defRPr>
            </a:lvl1pPr>
            <a:lvl2pPr marL="701675" indent="-269875" defTabSz="911225">
              <a:spcBef>
                <a:spcPct val="30000"/>
              </a:spcBef>
              <a:defRPr sz="1200">
                <a:solidFill>
                  <a:schemeClr val="tx1"/>
                </a:solidFill>
                <a:latin typeface="Arial" panose="020B0604020202020204" pitchFamily="34" charset="0"/>
              </a:defRPr>
            </a:lvl2pPr>
            <a:lvl3pPr marL="1081088" indent="-215900" defTabSz="911225">
              <a:spcBef>
                <a:spcPct val="30000"/>
              </a:spcBef>
              <a:defRPr sz="1200">
                <a:solidFill>
                  <a:schemeClr val="tx1"/>
                </a:solidFill>
                <a:latin typeface="Arial" panose="020B0604020202020204" pitchFamily="34" charset="0"/>
              </a:defRPr>
            </a:lvl3pPr>
            <a:lvl4pPr marL="1512888" indent="-215900" defTabSz="911225">
              <a:spcBef>
                <a:spcPct val="30000"/>
              </a:spcBef>
              <a:defRPr sz="1200">
                <a:solidFill>
                  <a:schemeClr val="tx1"/>
                </a:solidFill>
                <a:latin typeface="Arial" panose="020B0604020202020204" pitchFamily="34" charset="0"/>
              </a:defRPr>
            </a:lvl4pPr>
            <a:lvl5pPr marL="1944688" indent="-215900" defTabSz="911225">
              <a:spcBef>
                <a:spcPct val="30000"/>
              </a:spcBef>
              <a:defRPr sz="1200">
                <a:solidFill>
                  <a:schemeClr val="tx1"/>
                </a:solidFill>
                <a:latin typeface="Arial" panose="020B0604020202020204" pitchFamily="34" charset="0"/>
              </a:defRPr>
            </a:lvl5pPr>
            <a:lvl6pPr marL="2401888" indent="-215900" defTabSz="911225" eaLnBrk="0" fontAlgn="base" hangingPunct="0">
              <a:spcBef>
                <a:spcPct val="30000"/>
              </a:spcBef>
              <a:spcAft>
                <a:spcPct val="0"/>
              </a:spcAft>
              <a:defRPr sz="1200">
                <a:solidFill>
                  <a:schemeClr val="tx1"/>
                </a:solidFill>
                <a:latin typeface="Arial" panose="020B0604020202020204" pitchFamily="34" charset="0"/>
              </a:defRPr>
            </a:lvl6pPr>
            <a:lvl7pPr marL="2859088" indent="-215900" defTabSz="911225" eaLnBrk="0" fontAlgn="base" hangingPunct="0">
              <a:spcBef>
                <a:spcPct val="30000"/>
              </a:spcBef>
              <a:spcAft>
                <a:spcPct val="0"/>
              </a:spcAft>
              <a:defRPr sz="1200">
                <a:solidFill>
                  <a:schemeClr val="tx1"/>
                </a:solidFill>
                <a:latin typeface="Arial" panose="020B0604020202020204" pitchFamily="34" charset="0"/>
              </a:defRPr>
            </a:lvl7pPr>
            <a:lvl8pPr marL="3316288" indent="-215900" defTabSz="911225" eaLnBrk="0" fontAlgn="base" hangingPunct="0">
              <a:spcBef>
                <a:spcPct val="30000"/>
              </a:spcBef>
              <a:spcAft>
                <a:spcPct val="0"/>
              </a:spcAft>
              <a:defRPr sz="1200">
                <a:solidFill>
                  <a:schemeClr val="tx1"/>
                </a:solidFill>
                <a:latin typeface="Arial" panose="020B0604020202020204" pitchFamily="34" charset="0"/>
              </a:defRPr>
            </a:lvl8pPr>
            <a:lvl9pPr marL="3773488" indent="-215900" defTabSz="9112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82354D-A4AC-4645-A617-41D6307B7E14}" type="slidenum">
              <a:rPr lang="en-US" altLang="en-US" sz="1100" smtClean="0">
                <a:solidFill>
                  <a:srgbClr val="000000"/>
                </a:solidFill>
              </a:rPr>
              <a:pPr>
                <a:spcBef>
                  <a:spcPct val="0"/>
                </a:spcBef>
              </a:pPr>
              <a:t>9</a:t>
            </a:fld>
            <a:endParaRPr lang="en-US" altLang="en-US" sz="1100">
              <a:solidFill>
                <a:srgbClr val="000000"/>
              </a:solidFill>
            </a:endParaRPr>
          </a:p>
        </p:txBody>
      </p:sp>
      <p:sp>
        <p:nvSpPr>
          <p:cNvPr id="37891" name="Rectangle 2"/>
          <p:cNvSpPr>
            <a:spLocks noGrp="1" noRot="1" noChangeAspect="1" noChangeArrowheads="1" noTextEdit="1"/>
          </p:cNvSpPr>
          <p:nvPr>
            <p:ph type="sldImg"/>
          </p:nvPr>
        </p:nvSpPr>
        <p:spPr>
          <a:xfrm>
            <a:off x="279400" y="958850"/>
            <a:ext cx="6192838" cy="3486150"/>
          </a:xfrm>
          <a:ln/>
        </p:spPr>
      </p:sp>
      <p:sp>
        <p:nvSpPr>
          <p:cNvPr id="37892" name="Rectangle 3"/>
          <p:cNvSpPr>
            <a:spLocks noGrp="1" noChangeArrowheads="1"/>
          </p:cNvSpPr>
          <p:nvPr>
            <p:ph type="body" idx="1"/>
          </p:nvPr>
        </p:nvSpPr>
        <p:spPr>
          <a:xfrm>
            <a:off x="944563" y="4802188"/>
            <a:ext cx="5029200" cy="3344862"/>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9232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691" y="882376"/>
            <a:ext cx="9964364" cy="2926080"/>
          </a:xfrm>
        </p:spPr>
        <p:txBody>
          <a:bodyPr anchor="b">
            <a:normAutofit/>
          </a:bodyPr>
          <a:lstStyle>
            <a:lvl1pPr algn="ctr">
              <a:lnSpc>
                <a:spcPct val="85000"/>
              </a:lnSpc>
              <a:defRPr sz="7198"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085" y="3869635"/>
            <a:ext cx="8765577" cy="1388165"/>
          </a:xfrm>
        </p:spPr>
        <p:txBody>
          <a:bodyPr>
            <a:normAutofit/>
          </a:bodyPr>
          <a:lstStyle>
            <a:lvl1pPr marL="0" indent="0" algn="ctr">
              <a:buNone/>
              <a:defRPr sz="2199">
                <a:solidFill>
                  <a:srgbClr val="FFFFFF"/>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706A09E-12D5-4B1D-B8BB-C300B1DDD423}" type="datetime1">
              <a:rPr lang="en-US" smtClean="0"/>
              <a:t>6/25/2024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37DED6-D4C7-42EE-AB49-D2E39E64FDE4}" type="slidenum">
              <a:rPr lang="en-US" smtClean="0"/>
              <a:pPr/>
              <a:t>‹#›</a:t>
            </a:fld>
            <a:endParaRPr lang="en-US" dirty="0"/>
          </a:p>
        </p:txBody>
      </p:sp>
      <p:cxnSp>
        <p:nvCxnSpPr>
          <p:cNvPr id="8" name="Straight Connector 7"/>
          <p:cNvCxnSpPr/>
          <p:nvPr/>
        </p:nvCxnSpPr>
        <p:spPr>
          <a:xfrm>
            <a:off x="1978145" y="3733800"/>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5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1CA53D-4C84-40AA-983E-A1E818A7FEFC}"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118098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32349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2702" y="762000"/>
            <a:ext cx="742756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E2FCEE-AE66-4EAB-9C04-97F8A56A6354}"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dirty="0"/>
          </a:p>
        </p:txBody>
      </p:sp>
    </p:spTree>
    <p:extLst>
      <p:ext uri="{BB962C8B-B14F-4D97-AF65-F5344CB8AC3E}">
        <p14:creationId xmlns:p14="http://schemas.microsoft.com/office/powerpoint/2010/main" val="2380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9377B-053C-438C-8A98-92C419A6701C}"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dirty="0"/>
          </a:p>
        </p:txBody>
      </p:sp>
    </p:spTree>
    <p:extLst>
      <p:ext uri="{BB962C8B-B14F-4D97-AF65-F5344CB8AC3E}">
        <p14:creationId xmlns:p14="http://schemas.microsoft.com/office/powerpoint/2010/main" val="43843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136" y="1173575"/>
            <a:ext cx="9964364" cy="2926080"/>
          </a:xfrm>
        </p:spPr>
        <p:txBody>
          <a:bodyPr anchor="b">
            <a:noAutofit/>
          </a:bodyPr>
          <a:lstStyle>
            <a:lvl1pPr algn="ctr">
              <a:lnSpc>
                <a:spcPct val="85000"/>
              </a:lnSpc>
              <a:defRPr sz="7198"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483" y="4154520"/>
            <a:ext cx="8766812" cy="1363806"/>
          </a:xfrm>
        </p:spPr>
        <p:txBody>
          <a:bodyPr anchor="t">
            <a:normAutofit/>
          </a:bodyPr>
          <a:lstStyle>
            <a:lvl1pPr marL="0" indent="0" algn="ctr">
              <a:buNone/>
              <a:defRPr sz="2199">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7CEF46-0123-4A75-9835-49DC49D53DE2}" type="datetime1">
              <a:rPr lang="en-US" smtClean="0"/>
              <a:t>6/25/2024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dirty="0"/>
          </a:p>
        </p:txBody>
      </p:sp>
      <p:cxnSp>
        <p:nvCxnSpPr>
          <p:cNvPr id="7" name="Straight Connector 6"/>
          <p:cNvCxnSpPr/>
          <p:nvPr/>
        </p:nvCxnSpPr>
        <p:spPr>
          <a:xfrm>
            <a:off x="1980684" y="4020408"/>
            <a:ext cx="822745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33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2702" y="2057399"/>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5980" y="2057400"/>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A6378D-18AE-47D1-B10A-42F623B40082}"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413246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2702" y="2001511"/>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702" y="2721483"/>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7540" y="1999032"/>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7540" y="2719322"/>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F6AE8-D704-41F6-B16A-5547B5672AC1}" type="datetime1">
              <a:rPr lang="en-US" smtClean="0"/>
              <a:t>6/25/2024</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6396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AB9538-6F63-4C0B-916D-ED3F4E0A1B28}" type="datetime1">
              <a:rPr lang="en-US" smtClean="0"/>
              <a:t>6/25/2024</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330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6/25/2024</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dirty="0"/>
          </a:p>
        </p:txBody>
      </p:sp>
    </p:spTree>
    <p:extLst>
      <p:ext uri="{BB962C8B-B14F-4D97-AF65-F5344CB8AC3E}">
        <p14:creationId xmlns:p14="http://schemas.microsoft.com/office/powerpoint/2010/main" val="29268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Content Placeholder 2"/>
          <p:cNvSpPr>
            <a:spLocks noGrp="1"/>
          </p:cNvSpPr>
          <p:nvPr>
            <p:ph idx="1"/>
          </p:nvPr>
        </p:nvSpPr>
        <p:spPr>
          <a:xfrm>
            <a:off x="5850635" y="1097280"/>
            <a:ext cx="5210723" cy="46634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2702" y="2834640"/>
            <a:ext cx="3930896" cy="301752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4996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1838" y="1069847"/>
            <a:ext cx="6097460" cy="4800600"/>
          </a:xfrm>
        </p:spPr>
        <p:txBody>
          <a:bodyPr lIns="274320" tIns="182880" anchor="t">
            <a:normAutofit/>
          </a:bodyPr>
          <a:lstStyle>
            <a:lvl1pPr marL="0" indent="0">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2702" y="2834640"/>
            <a:ext cx="3930896" cy="288036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6/25/2024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dirty="0"/>
          </a:p>
        </p:txBody>
      </p:sp>
    </p:spTree>
    <p:extLst>
      <p:ext uri="{BB962C8B-B14F-4D97-AF65-F5344CB8AC3E}">
        <p14:creationId xmlns:p14="http://schemas.microsoft.com/office/powerpoint/2010/main" val="129547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2702" y="609600"/>
            <a:ext cx="9872948"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2703" y="2057400"/>
            <a:ext cx="98703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699" y="6223829"/>
            <a:ext cx="2328467" cy="365125"/>
          </a:xfrm>
          <a:prstGeom prst="rect">
            <a:avLst/>
          </a:prstGeom>
        </p:spPr>
        <p:txBody>
          <a:bodyPr vert="horz" lIns="91440" tIns="45720" rIns="91440" bIns="45720" rtlCol="0" anchor="ctr"/>
          <a:lstStyle>
            <a:lvl1pPr algn="l">
              <a:defRPr sz="1200">
                <a:solidFill>
                  <a:schemeClr val="accent1"/>
                </a:solidFill>
              </a:defRPr>
            </a:lvl1pPr>
          </a:lstStyle>
          <a:p>
            <a:fld id="{859468AF-EFCF-4AAD-ACF4-3BA83EC4AF4E}" type="datetime1">
              <a:rPr lang="en-US" smtClean="0"/>
              <a:pPr/>
              <a:t>6/25/2024</a:t>
            </a:fld>
            <a:endParaRPr lang="en-US" dirty="0"/>
          </a:p>
        </p:txBody>
      </p:sp>
      <p:sp>
        <p:nvSpPr>
          <p:cNvPr id="5" name="Footer Placeholder 4"/>
          <p:cNvSpPr>
            <a:spLocks noGrp="1"/>
          </p:cNvSpPr>
          <p:nvPr>
            <p:ph type="ftr" sz="quarter" idx="3"/>
          </p:nvPr>
        </p:nvSpPr>
        <p:spPr>
          <a:xfrm>
            <a:off x="3948120" y="6223829"/>
            <a:ext cx="4716545" cy="365125"/>
          </a:xfrm>
          <a:prstGeom prst="rect">
            <a:avLst/>
          </a:prstGeom>
        </p:spPr>
        <p:txBody>
          <a:bodyPr vert="horz" lIns="91440" tIns="45720" rIns="91440" bIns="45720" rtlCol="0" anchor="ctr"/>
          <a:lstStyle>
            <a:lvl1pPr algn="ctr">
              <a:defRPr sz="1200">
                <a:solidFill>
                  <a:schemeClr val="accent1"/>
                </a:solidFill>
              </a:defRPr>
            </a:lvl1pPr>
          </a:lstStyle>
          <a:p>
            <a:r>
              <a:rPr lang="en-US"/>
              <a:t>Add a footer</a:t>
            </a:r>
            <a:endParaRPr lang="en-US" dirty="0"/>
          </a:p>
        </p:txBody>
      </p:sp>
      <p:sp>
        <p:nvSpPr>
          <p:cNvPr id="6" name="Slide Number Placeholder 5"/>
          <p:cNvSpPr>
            <a:spLocks noGrp="1"/>
          </p:cNvSpPr>
          <p:nvPr>
            <p:ph type="sldNum" sz="quarter" idx="4"/>
          </p:nvPr>
        </p:nvSpPr>
        <p:spPr>
          <a:xfrm>
            <a:off x="9327101" y="6223829"/>
            <a:ext cx="1705773" cy="365125"/>
          </a:xfrm>
          <a:prstGeom prst="rect">
            <a:avLst/>
          </a:prstGeom>
        </p:spPr>
        <p:txBody>
          <a:bodyPr vert="horz" lIns="91440" tIns="45720" rIns="91440" bIns="45720" rtlCol="0" anchor="ctr"/>
          <a:lstStyle>
            <a:lvl1pPr algn="r">
              <a:defRPr sz="1200">
                <a:solidFill>
                  <a:schemeClr val="accent1"/>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14926269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accent1"/>
          </a:solidFill>
          <a:latin typeface="+mj-lt"/>
          <a:ea typeface="+mj-ea"/>
          <a:cs typeface="+mj-cs"/>
        </a:defRPr>
      </a:lvl1pPr>
    </p:titleStyle>
    <p:bodyStyle>
      <a:lvl1pPr marL="228531" indent="-182825" algn="l" defTabSz="914126" rtl="0" eaLnBrk="1" latinLnBrk="0" hangingPunct="1">
        <a:lnSpc>
          <a:spcPct val="90000"/>
        </a:lnSpc>
        <a:spcBef>
          <a:spcPts val="1400"/>
        </a:spcBef>
        <a:buClr>
          <a:schemeClr val="accent1"/>
        </a:buClr>
        <a:buSzPct val="80000"/>
        <a:buFont typeface="Corbel" pitchFamily="34" charset="0"/>
        <a:buChar char="•"/>
        <a:defRPr sz="2199" kern="1200">
          <a:solidFill>
            <a:schemeClr val="accent1"/>
          </a:solidFill>
          <a:latin typeface="+mn-lt"/>
          <a:ea typeface="+mn-ea"/>
          <a:cs typeface="+mn-cs"/>
        </a:defRPr>
      </a:lvl1pPr>
      <a:lvl2pPr marL="457063"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999" kern="1200">
          <a:solidFill>
            <a:schemeClr val="accent1"/>
          </a:solidFill>
          <a:latin typeface="+mn-lt"/>
          <a:ea typeface="+mn-ea"/>
          <a:cs typeface="+mn-cs"/>
        </a:defRPr>
      </a:lvl2pPr>
      <a:lvl3pPr marL="731301"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799" kern="1200">
          <a:solidFill>
            <a:schemeClr val="accent1"/>
          </a:solidFill>
          <a:latin typeface="+mn-lt"/>
          <a:ea typeface="+mn-ea"/>
          <a:cs typeface="+mn-cs"/>
        </a:defRPr>
      </a:lvl3pPr>
      <a:lvl4pPr marL="1005538"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776"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52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43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34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25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nnps.jhucso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loree.smith@cpsb.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family-support-toolbox-resources/louisiana's-be-engaged-birth-12-framework.pdf?sfvrsn=93c26418_6"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68921" y="1480079"/>
            <a:ext cx="5867522" cy="2937271"/>
          </a:xfrm>
        </p:spPr>
        <p:txBody>
          <a:bodyPr/>
          <a:lstStyle/>
          <a:p>
            <a:pPr algn="ctr" defTabSz="758725"/>
            <a:r>
              <a:rPr lang="en-US" sz="6638" b="1" kern="1200" spc="-42" baseline="0" dirty="0">
                <a:solidFill>
                  <a:schemeClr val="accent2">
                    <a:lumMod val="75000"/>
                  </a:schemeClr>
                </a:solidFill>
                <a:latin typeface="+mj-lt"/>
                <a:ea typeface="+mj-ea"/>
                <a:cs typeface="+mj-cs"/>
              </a:rPr>
              <a:t>Family Engagement</a:t>
            </a:r>
            <a:endParaRPr lang="en-US" b="1" dirty="0">
              <a:solidFill>
                <a:schemeClr val="accent2">
                  <a:lumMod val="75000"/>
                </a:schemeClr>
              </a:solidFill>
            </a:endParaRPr>
          </a:p>
        </p:txBody>
      </p:sp>
      <p:sp>
        <p:nvSpPr>
          <p:cNvPr id="5" name="Subtitle 4"/>
          <p:cNvSpPr>
            <a:spLocks noGrp="1"/>
          </p:cNvSpPr>
          <p:nvPr>
            <p:ph type="subTitle" idx="1"/>
          </p:nvPr>
        </p:nvSpPr>
        <p:spPr>
          <a:xfrm>
            <a:off x="4868921" y="5119085"/>
            <a:ext cx="5867522" cy="826576"/>
          </a:xfrm>
        </p:spPr>
        <p:txBody>
          <a:bodyPr>
            <a:noAutofit/>
          </a:bodyPr>
          <a:lstStyle/>
          <a:p>
            <a:pPr defTabSz="758725">
              <a:spcBef>
                <a:spcPts val="996"/>
              </a:spcBef>
              <a:spcAft>
                <a:spcPts val="166"/>
              </a:spcAft>
            </a:pPr>
            <a:r>
              <a:rPr lang="en-US" sz="2988" b="1" kern="1200" cap="all" spc="166" baseline="0" dirty="0">
                <a:solidFill>
                  <a:schemeClr val="tx1">
                    <a:lumMod val="85000"/>
                    <a:lumOff val="15000"/>
                  </a:schemeClr>
                </a:solidFill>
                <a:latin typeface="+mj-lt"/>
                <a:ea typeface="+mn-ea"/>
                <a:cs typeface="+mn-cs"/>
              </a:rPr>
              <a:t>Title I Guidelines</a:t>
            </a:r>
            <a:br>
              <a:rPr lang="en-US" sz="2988" kern="1200" cap="all" spc="166" baseline="0" dirty="0">
                <a:solidFill>
                  <a:schemeClr val="tx1">
                    <a:lumMod val="85000"/>
                    <a:lumOff val="15000"/>
                  </a:schemeClr>
                </a:solidFill>
                <a:latin typeface="+mj-lt"/>
                <a:ea typeface="+mn-ea"/>
                <a:cs typeface="+mn-cs"/>
              </a:rPr>
            </a:br>
            <a:r>
              <a:rPr lang="en-US" sz="2988" kern="1200" cap="all" spc="166" baseline="0" dirty="0">
                <a:solidFill>
                  <a:schemeClr val="accent2">
                    <a:lumMod val="75000"/>
                  </a:schemeClr>
                </a:solidFill>
                <a:latin typeface="+mj-lt"/>
                <a:ea typeface="+mn-ea"/>
                <a:cs typeface="+mn-cs"/>
              </a:rPr>
              <a:t>2024/2025</a:t>
            </a:r>
            <a:endParaRPr lang="en-US" sz="3600" dirty="0">
              <a:solidFill>
                <a:schemeClr val="accent2">
                  <a:lumMod val="75000"/>
                </a:schemeClr>
              </a:solidFill>
            </a:endParaRPr>
          </a:p>
        </p:txBody>
      </p:sp>
      <p:pic>
        <p:nvPicPr>
          <p:cNvPr id="1026" name="Picture 2" descr="Calcasieu Parish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377" y="905933"/>
            <a:ext cx="2586690" cy="223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P</a:t>
            </a:r>
            <a:r>
              <a:rPr lang="en-US" dirty="0">
                <a:solidFill>
                  <a:srgbClr val="C00000"/>
                </a:solidFill>
              </a:rPr>
              <a:t>artnership</a:t>
            </a:r>
            <a:r>
              <a:rPr lang="en-US" dirty="0"/>
              <a:t> Guidelines continued</a:t>
            </a:r>
          </a:p>
        </p:txBody>
      </p:sp>
      <p:sp>
        <p:nvSpPr>
          <p:cNvPr id="3" name="Content Placeholder 2"/>
          <p:cNvSpPr>
            <a:spLocks noGrp="1"/>
          </p:cNvSpPr>
          <p:nvPr>
            <p:ph idx="1"/>
          </p:nvPr>
        </p:nvSpPr>
        <p:spPr/>
        <p:txBody>
          <a:bodyPr>
            <a:normAutofit/>
          </a:bodyPr>
          <a:lstStyle/>
          <a:p>
            <a:r>
              <a:rPr lang="en-US" b="1" dirty="0">
                <a:solidFill>
                  <a:schemeClr val="accent2">
                    <a:lumMod val="75000"/>
                  </a:schemeClr>
                </a:solidFill>
              </a:rPr>
              <a:t>All</a:t>
            </a:r>
            <a:r>
              <a:rPr lang="en-US" dirty="0"/>
              <a:t> family engagement activities should be documented with flyers, agendas, sign-in sheets, evaluations, photos, videos, etc. </a:t>
            </a:r>
            <a:r>
              <a:rPr lang="en-US" sz="2000" dirty="0">
                <a:solidFill>
                  <a:srgbClr val="FF0000"/>
                </a:solidFill>
              </a:rPr>
              <a:t>(all items must be uploaded to the FP website)</a:t>
            </a:r>
          </a:p>
          <a:p>
            <a:r>
              <a:rPr lang="en-US" b="1" dirty="0">
                <a:solidFill>
                  <a:schemeClr val="accent2">
                    <a:lumMod val="75000"/>
                  </a:schemeClr>
                </a:solidFill>
              </a:rPr>
              <a:t>Each</a:t>
            </a:r>
            <a:r>
              <a:rPr lang="en-US" dirty="0"/>
              <a:t> Title I school should host at least 2 large family events during the school year. </a:t>
            </a:r>
            <a:endParaRPr lang="en-US" sz="1800" dirty="0">
              <a:solidFill>
                <a:srgbClr val="FF0000"/>
              </a:solidFill>
            </a:endParaRPr>
          </a:p>
          <a:p>
            <a:r>
              <a:rPr lang="en-US" b="1" dirty="0">
                <a:solidFill>
                  <a:schemeClr val="accent2">
                    <a:lumMod val="75000"/>
                  </a:schemeClr>
                </a:solidFill>
              </a:rPr>
              <a:t>Each</a:t>
            </a:r>
            <a:r>
              <a:rPr lang="en-US" dirty="0"/>
              <a:t> Title I school shall have a minimum of 1 faculty/staff member and 2 family representatives on the District </a:t>
            </a:r>
            <a:r>
              <a:rPr lang="en-US" b="1" dirty="0"/>
              <a:t>ATP</a:t>
            </a:r>
            <a:r>
              <a:rPr lang="en-US" dirty="0"/>
              <a:t>.</a:t>
            </a:r>
          </a:p>
          <a:p>
            <a:r>
              <a:rPr lang="en-US" b="1" dirty="0">
                <a:solidFill>
                  <a:schemeClr val="accent2">
                    <a:lumMod val="75000"/>
                  </a:schemeClr>
                </a:solidFill>
              </a:rPr>
              <a:t>Attendance</a:t>
            </a:r>
            <a:r>
              <a:rPr lang="en-US" dirty="0"/>
              <a:t> at District ATP meetings is </a:t>
            </a:r>
            <a:r>
              <a:rPr lang="en-US" b="1" dirty="0">
                <a:solidFill>
                  <a:schemeClr val="accent2">
                    <a:lumMod val="75000"/>
                  </a:schemeClr>
                </a:solidFill>
              </a:rPr>
              <a:t>required</a:t>
            </a:r>
            <a:r>
              <a:rPr lang="en-US" dirty="0"/>
              <a:t> by each Title I school’s ATP. (Face-to-face or ZOOM)</a:t>
            </a:r>
          </a:p>
          <a:p>
            <a:pPr marL="45706" indent="0">
              <a:buNone/>
            </a:pPr>
            <a:endParaRPr lang="en-US" dirty="0">
              <a:solidFill>
                <a:srgbClr val="FF0000"/>
              </a:solidFill>
            </a:endParaRPr>
          </a:p>
          <a:p>
            <a:pPr marL="0" indent="0" algn="ctr">
              <a:buNone/>
            </a:pPr>
            <a:r>
              <a:rPr lang="en-US" dirty="0">
                <a:solidFill>
                  <a:schemeClr val="accent2">
                    <a:lumMod val="75000"/>
                  </a:schemeClr>
                </a:solidFill>
                <a:latin typeface="Bodoni MT Condensed" panose="02070606080606020203" pitchFamily="18" charset="0"/>
              </a:rPr>
              <a:t>“I sustain myself with the love of family.” </a:t>
            </a:r>
            <a:r>
              <a:rPr lang="en-US" dirty="0"/>
              <a:t>– Maya Angelou</a:t>
            </a:r>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N</a:t>
            </a:r>
            <a:r>
              <a:rPr lang="en-US" dirty="0"/>
              <a:t>ational </a:t>
            </a:r>
            <a:r>
              <a:rPr lang="en-US" b="1" dirty="0">
                <a:solidFill>
                  <a:srgbClr val="C00000"/>
                </a:solidFill>
              </a:rPr>
              <a:t>N</a:t>
            </a:r>
            <a:r>
              <a:rPr lang="en-US" dirty="0"/>
              <a:t>etwork of </a:t>
            </a:r>
            <a:r>
              <a:rPr lang="en-US" b="1" dirty="0">
                <a:solidFill>
                  <a:srgbClr val="C00000"/>
                </a:solidFill>
              </a:rPr>
              <a:t>P</a:t>
            </a:r>
            <a:r>
              <a:rPr lang="en-US" dirty="0"/>
              <a:t>artnership </a:t>
            </a:r>
            <a:r>
              <a:rPr lang="en-US" b="1" dirty="0">
                <a:solidFill>
                  <a:srgbClr val="C00000"/>
                </a:solidFill>
              </a:rPr>
              <a:t>S</a:t>
            </a:r>
            <a:r>
              <a:rPr lang="en-US" dirty="0"/>
              <a:t>chools (</a:t>
            </a:r>
            <a:r>
              <a:rPr lang="en-US" b="1" dirty="0">
                <a:solidFill>
                  <a:srgbClr val="C00000"/>
                </a:solidFill>
              </a:rPr>
              <a:t>NNPS</a:t>
            </a:r>
            <a:r>
              <a:rPr lang="en-US" dirty="0"/>
              <a:t>)</a:t>
            </a:r>
          </a:p>
        </p:txBody>
      </p:sp>
      <p:sp>
        <p:nvSpPr>
          <p:cNvPr id="3" name="Content Placeholder 2"/>
          <p:cNvSpPr>
            <a:spLocks noGrp="1"/>
          </p:cNvSpPr>
          <p:nvPr>
            <p:ph idx="1"/>
          </p:nvPr>
        </p:nvSpPr>
        <p:spPr/>
        <p:txBody>
          <a:bodyPr>
            <a:normAutofit/>
          </a:bodyPr>
          <a:lstStyle/>
          <a:p>
            <a:r>
              <a:rPr lang="en-US" b="1" dirty="0">
                <a:solidFill>
                  <a:srgbClr val="C00000"/>
                </a:solidFill>
              </a:rPr>
              <a:t>NNPS </a:t>
            </a:r>
            <a:r>
              <a:rPr lang="en-US" dirty="0">
                <a:solidFill>
                  <a:schemeClr val="accent5">
                    <a:lumMod val="75000"/>
                  </a:schemeClr>
                </a:solidFill>
              </a:rPr>
              <a:t>will provide </a:t>
            </a:r>
            <a:r>
              <a:rPr lang="en-US" dirty="0"/>
              <a:t>Professional Development for </a:t>
            </a:r>
            <a:r>
              <a:rPr lang="en-US" dirty="0">
                <a:solidFill>
                  <a:srgbClr val="C00000"/>
                </a:solidFill>
              </a:rPr>
              <a:t>Leadership</a:t>
            </a:r>
            <a:r>
              <a:rPr lang="en-US" dirty="0"/>
              <a:t> on </a:t>
            </a:r>
            <a:r>
              <a:rPr lang="en-US" dirty="0">
                <a:solidFill>
                  <a:srgbClr val="C00000"/>
                </a:solidFill>
              </a:rPr>
              <a:t>Partnerships</a:t>
            </a:r>
            <a:r>
              <a:rPr lang="en-US" dirty="0"/>
              <a:t> to </a:t>
            </a:r>
            <a:r>
              <a:rPr lang="en-US" b="1" dirty="0">
                <a:solidFill>
                  <a:srgbClr val="C00000"/>
                </a:solidFill>
              </a:rPr>
              <a:t>All</a:t>
            </a:r>
            <a:r>
              <a:rPr lang="en-US" dirty="0"/>
              <a:t> Calcasieu Parish Schools. </a:t>
            </a:r>
          </a:p>
          <a:p>
            <a:r>
              <a:rPr lang="en-US" dirty="0"/>
              <a:t>Each Title I school was provided with the handbook for action, </a:t>
            </a:r>
            <a:r>
              <a:rPr lang="en-US" i="1" u="sng" dirty="0"/>
              <a:t>School, Family, and Community Partnerships </a:t>
            </a:r>
            <a:r>
              <a:rPr lang="en-US" dirty="0"/>
              <a:t>4</a:t>
            </a:r>
            <a:r>
              <a:rPr lang="en-US" baseline="30000" dirty="0"/>
              <a:t>th</a:t>
            </a:r>
            <a:r>
              <a:rPr lang="en-US" dirty="0"/>
              <a:t> Edition.  (CD included)</a:t>
            </a:r>
          </a:p>
          <a:p>
            <a:r>
              <a:rPr lang="en-US" b="1" dirty="0">
                <a:solidFill>
                  <a:srgbClr val="C00000"/>
                </a:solidFill>
              </a:rPr>
              <a:t>NNPS </a:t>
            </a:r>
            <a:r>
              <a:rPr lang="en-US" dirty="0">
                <a:solidFill>
                  <a:schemeClr val="accent5">
                    <a:lumMod val="75000"/>
                  </a:schemeClr>
                </a:solidFill>
              </a:rPr>
              <a:t>will offer quarterly “</a:t>
            </a:r>
            <a:r>
              <a:rPr lang="en-US" dirty="0">
                <a:solidFill>
                  <a:srgbClr val="C00000"/>
                </a:solidFill>
              </a:rPr>
              <a:t>booster</a:t>
            </a:r>
            <a:r>
              <a:rPr lang="en-US" dirty="0">
                <a:solidFill>
                  <a:schemeClr val="accent5">
                    <a:lumMod val="75000"/>
                  </a:schemeClr>
                </a:solidFill>
              </a:rPr>
              <a:t>” sessions on research-based topics to deepen leadership and strengthen school programs.</a:t>
            </a:r>
          </a:p>
          <a:p>
            <a:r>
              <a:rPr lang="en-US" dirty="0"/>
              <a:t>Technical assistance by phone, e-mail, and website. </a:t>
            </a:r>
            <a:r>
              <a:rPr lang="en-US" b="1" dirty="0">
                <a:solidFill>
                  <a:srgbClr val="C00000"/>
                </a:solidFill>
                <a:hlinkClick r:id="rId2">
                  <a:extLst>
                    <a:ext uri="{A12FA001-AC4F-418D-AE19-62706E023703}">
                      <ahyp:hlinkClr xmlns:ahyp="http://schemas.microsoft.com/office/drawing/2018/hyperlinkcolor" val="tx"/>
                    </a:ext>
                  </a:extLst>
                </a:hlinkClick>
              </a:rPr>
              <a:t>NNPS</a:t>
            </a:r>
            <a:endParaRPr lang="en-US" b="1" dirty="0">
              <a:solidFill>
                <a:srgbClr val="C00000"/>
              </a:solidFill>
            </a:endParaRPr>
          </a:p>
          <a:p>
            <a:pPr marL="45706" indent="0">
              <a:buNone/>
            </a:pPr>
            <a:endParaRPr lang="en-US" dirty="0"/>
          </a:p>
          <a:p>
            <a:pPr marL="0" indent="0" algn="ctr">
              <a:buNone/>
            </a:pPr>
            <a:r>
              <a:rPr lang="en-US" dirty="0">
                <a:solidFill>
                  <a:schemeClr val="accent2">
                    <a:lumMod val="75000"/>
                  </a:schemeClr>
                </a:solidFill>
                <a:latin typeface="Bodoni MT Condensed" panose="02070606080606020203" pitchFamily="18" charset="0"/>
              </a:rPr>
              <a:t>“What can you do to promote world peace? Go home and love your family.”</a:t>
            </a:r>
            <a:r>
              <a:rPr lang="en-US" dirty="0"/>
              <a:t> – Mother Theresa</a:t>
            </a:r>
          </a:p>
          <a:p>
            <a:endParaRPr lang="en-US" dirty="0"/>
          </a:p>
        </p:txBody>
      </p:sp>
      <p:pic>
        <p:nvPicPr>
          <p:cNvPr id="1026" name="Picture 2" descr="National Network of Partnership Schools | Johns Hopkins University School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212" y="762000"/>
            <a:ext cx="27432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p:txBody>
          <a:bodyPr>
            <a:normAutofit fontScale="92500" lnSpcReduction="10000"/>
          </a:bodyPr>
          <a:lstStyle/>
          <a:p>
            <a:pPr algn="ctr"/>
            <a:r>
              <a:rPr lang="en-US" dirty="0"/>
              <a:t>Please contact me with any questions or concerns you may have.</a:t>
            </a:r>
          </a:p>
          <a:p>
            <a:pPr marL="45706" indent="0" algn="ctr">
              <a:buNone/>
            </a:pPr>
            <a:endParaRPr lang="en-US" dirty="0"/>
          </a:p>
          <a:p>
            <a:pPr algn="ctr"/>
            <a:r>
              <a:rPr lang="en-US" b="1" i="1" dirty="0">
                <a:solidFill>
                  <a:schemeClr val="accent1">
                    <a:lumMod val="75000"/>
                  </a:schemeClr>
                </a:solidFill>
              </a:rPr>
              <a:t>I appreciate all that you do for our students and their families</a:t>
            </a:r>
            <a:r>
              <a:rPr lang="en-US" i="1" dirty="0">
                <a:solidFill>
                  <a:schemeClr val="accent1">
                    <a:lumMod val="75000"/>
                  </a:schemeClr>
                </a:solidFill>
              </a:rPr>
              <a:t>.</a:t>
            </a:r>
          </a:p>
          <a:p>
            <a:pPr marL="0" indent="0">
              <a:buNone/>
            </a:pPr>
            <a:r>
              <a:rPr lang="en-US" dirty="0"/>
              <a:t>  </a:t>
            </a:r>
          </a:p>
          <a:p>
            <a:pPr marL="0" indent="0" algn="ctr">
              <a:buNone/>
            </a:pPr>
            <a:r>
              <a:rPr lang="en-US" dirty="0">
                <a:solidFill>
                  <a:srgbClr val="0070C0"/>
                </a:solidFill>
                <a:hlinkClick r:id="rId2">
                  <a:extLst>
                    <a:ext uri="{A12FA001-AC4F-418D-AE19-62706E023703}">
                      <ahyp:hlinkClr xmlns:ahyp="http://schemas.microsoft.com/office/drawing/2018/hyperlinkcolor" val="tx"/>
                    </a:ext>
                  </a:extLst>
                </a:hlinkClick>
              </a:rPr>
              <a:t>loree.smith@cpsb.org</a:t>
            </a:r>
            <a:endParaRPr lang="en-US" dirty="0">
              <a:solidFill>
                <a:srgbClr val="0070C0"/>
              </a:solidFill>
            </a:endParaRPr>
          </a:p>
          <a:p>
            <a:pPr marL="0" indent="0" algn="ctr">
              <a:buNone/>
            </a:pPr>
            <a:r>
              <a:rPr lang="en-US" dirty="0"/>
              <a:t>337.217.4170 Ext: 2406</a:t>
            </a:r>
          </a:p>
          <a:p>
            <a:pPr marL="0" indent="0" algn="ctr">
              <a:buNone/>
            </a:pPr>
            <a:endParaRPr lang="en-US" dirty="0"/>
          </a:p>
          <a:p>
            <a:pPr marL="0" indent="0" algn="ctr">
              <a:buNone/>
            </a:pPr>
            <a:r>
              <a:rPr lang="en-US" sz="2600" dirty="0">
                <a:solidFill>
                  <a:schemeClr val="accent2">
                    <a:lumMod val="75000"/>
                  </a:schemeClr>
                </a:solidFill>
                <a:latin typeface="Bodoni MT Condensed" panose="02070606080606020203" pitchFamily="18" charset="0"/>
              </a:rPr>
              <a:t>“The strength of the team is each individual member. The strength of each member is the team.” </a:t>
            </a:r>
            <a:r>
              <a:rPr lang="en-US" sz="2800" dirty="0">
                <a:latin typeface="Bodoni MT Condensed" panose="02070606080606020203" pitchFamily="18" charset="0"/>
              </a:rPr>
              <a:t>–</a:t>
            </a:r>
            <a:r>
              <a:rPr lang="en-US" sz="2800" dirty="0">
                <a:solidFill>
                  <a:schemeClr val="accent2">
                    <a:lumMod val="75000"/>
                  </a:schemeClr>
                </a:solidFill>
                <a:latin typeface="Bodoni MT Condensed" panose="02070606080606020203" pitchFamily="18" charset="0"/>
              </a:rPr>
              <a:t> </a:t>
            </a:r>
          </a:p>
          <a:p>
            <a:pPr marL="0" indent="0" algn="ctr">
              <a:buNone/>
            </a:pPr>
            <a:r>
              <a:rPr lang="en-US" dirty="0"/>
              <a:t>Phil Jackson</a:t>
            </a:r>
          </a:p>
          <a:p>
            <a:pPr marL="0" indent="0">
              <a:buNone/>
            </a:pPr>
            <a:endParaRPr lang="en-US" dirty="0"/>
          </a:p>
        </p:txBody>
      </p:sp>
      <p:pic>
        <p:nvPicPr>
          <p:cNvPr id="5" name="Picture 2" descr="Calcasieu Parish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1011" y="279400"/>
            <a:ext cx="106880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Welcome </a:t>
            </a:r>
            <a:r>
              <a:rPr lang="en-US" sz="4000" b="1" dirty="0">
                <a:solidFill>
                  <a:schemeClr val="accent2">
                    <a:lumMod val="75000"/>
                  </a:schemeClr>
                </a:solidFill>
              </a:rPr>
              <a:t>F</a:t>
            </a:r>
            <a:r>
              <a:rPr lang="en-US" sz="4000" dirty="0"/>
              <a:t>amily </a:t>
            </a:r>
            <a:r>
              <a:rPr lang="en-US" sz="4000" b="1" dirty="0">
                <a:solidFill>
                  <a:schemeClr val="accent2">
                    <a:lumMod val="75000"/>
                  </a:schemeClr>
                </a:solidFill>
              </a:rPr>
              <a:t>E</a:t>
            </a:r>
            <a:r>
              <a:rPr lang="en-US" sz="4000" dirty="0"/>
              <a:t>ngagement </a:t>
            </a:r>
            <a:r>
              <a:rPr lang="en-US" sz="4000" dirty="0">
                <a:solidFill>
                  <a:schemeClr val="accent2">
                    <a:lumMod val="75000"/>
                  </a:schemeClr>
                </a:solidFill>
              </a:rPr>
              <a:t>Partners</a:t>
            </a:r>
            <a:r>
              <a:rPr lang="en-US" sz="4000" dirty="0"/>
              <a:t>! </a:t>
            </a:r>
          </a:p>
        </p:txBody>
      </p:sp>
      <p:sp>
        <p:nvSpPr>
          <p:cNvPr id="3" name="Content Placeholder 2"/>
          <p:cNvSpPr>
            <a:spLocks noGrp="1"/>
          </p:cNvSpPr>
          <p:nvPr>
            <p:ph idx="1"/>
          </p:nvPr>
        </p:nvSpPr>
        <p:spPr/>
        <p:txBody>
          <a:bodyPr>
            <a:normAutofit fontScale="47500" lnSpcReduction="20000"/>
          </a:bodyPr>
          <a:lstStyle/>
          <a:p>
            <a:r>
              <a:rPr lang="en-US" sz="3400" dirty="0"/>
              <a:t>Today we will cover:</a:t>
            </a:r>
          </a:p>
          <a:p>
            <a:pPr marL="0" indent="0">
              <a:buNone/>
            </a:pPr>
            <a:endParaRPr lang="en-US" sz="3400" dirty="0"/>
          </a:p>
          <a:p>
            <a:pPr marL="853290" lvl="2" indent="0">
              <a:buNone/>
            </a:pPr>
            <a:r>
              <a:rPr lang="en-US" sz="3200" dirty="0"/>
              <a:t>	*  Louisiana’s </a:t>
            </a:r>
            <a:r>
              <a:rPr lang="en-US" sz="3200" dirty="0">
                <a:solidFill>
                  <a:schemeClr val="accent2">
                    <a:lumMod val="75000"/>
                  </a:schemeClr>
                </a:solidFill>
              </a:rPr>
              <a:t>BE ENGAGED</a:t>
            </a:r>
          </a:p>
          <a:p>
            <a:pPr marL="0" indent="0">
              <a:buNone/>
            </a:pPr>
            <a:r>
              <a:rPr lang="en-US" sz="3200" dirty="0"/>
              <a:t>	*  </a:t>
            </a:r>
            <a:r>
              <a:rPr lang="en-US" sz="3200" b="1" dirty="0">
                <a:solidFill>
                  <a:schemeClr val="accent2">
                    <a:lumMod val="75000"/>
                  </a:schemeClr>
                </a:solidFill>
              </a:rPr>
              <a:t>ATP</a:t>
            </a:r>
          </a:p>
          <a:p>
            <a:pPr marL="0" indent="0">
              <a:buNone/>
            </a:pPr>
            <a:r>
              <a:rPr lang="en-US" dirty="0"/>
              <a:t>	* </a:t>
            </a:r>
            <a:r>
              <a:rPr lang="en-US" sz="2900" b="1" dirty="0">
                <a:solidFill>
                  <a:schemeClr val="accent2">
                    <a:lumMod val="75000"/>
                  </a:schemeClr>
                </a:solidFill>
              </a:rPr>
              <a:t>F</a:t>
            </a:r>
            <a:r>
              <a:rPr lang="en-US" sz="2900" dirty="0"/>
              <a:t>amily </a:t>
            </a:r>
            <a:r>
              <a:rPr lang="en-US" sz="2900" b="1" dirty="0">
                <a:solidFill>
                  <a:schemeClr val="accent2">
                    <a:lumMod val="75000"/>
                  </a:schemeClr>
                </a:solidFill>
              </a:rPr>
              <a:t>E</a:t>
            </a:r>
            <a:r>
              <a:rPr lang="en-US" sz="2900" dirty="0"/>
              <a:t>ngagement Policy</a:t>
            </a:r>
          </a:p>
          <a:p>
            <a:pPr marL="0" indent="0">
              <a:buNone/>
            </a:pPr>
            <a:r>
              <a:rPr lang="en-US" sz="2900" dirty="0"/>
              <a:t>	* Learning Compacts</a:t>
            </a:r>
          </a:p>
          <a:p>
            <a:pPr marL="0" indent="0">
              <a:buNone/>
            </a:pPr>
            <a:r>
              <a:rPr lang="en-US" sz="2900" dirty="0"/>
              <a:t>	* One-Year Action Plans</a:t>
            </a:r>
          </a:p>
          <a:p>
            <a:pPr marL="0" indent="0">
              <a:buNone/>
            </a:pPr>
            <a:r>
              <a:rPr lang="en-US" sz="2900" dirty="0"/>
              <a:t>	* Documentation</a:t>
            </a:r>
          </a:p>
          <a:p>
            <a:pPr marL="0" indent="0">
              <a:buNone/>
            </a:pPr>
            <a:r>
              <a:rPr lang="en-US" sz="2900" dirty="0"/>
              <a:t>	* Meeting Requirements</a:t>
            </a:r>
          </a:p>
          <a:p>
            <a:pPr marL="0" indent="0">
              <a:buNone/>
            </a:pPr>
            <a:r>
              <a:rPr lang="en-US" sz="2900" dirty="0"/>
              <a:t>	* </a:t>
            </a:r>
            <a:r>
              <a:rPr lang="en-US" sz="2900" b="1" dirty="0">
                <a:solidFill>
                  <a:schemeClr val="accent2">
                    <a:lumMod val="75000"/>
                  </a:schemeClr>
                </a:solidFill>
              </a:rPr>
              <a:t>N</a:t>
            </a:r>
            <a:r>
              <a:rPr lang="en-US" sz="2900" dirty="0"/>
              <a:t>ational </a:t>
            </a:r>
            <a:r>
              <a:rPr lang="en-US" sz="2900" b="1" dirty="0">
                <a:solidFill>
                  <a:schemeClr val="accent2">
                    <a:lumMod val="75000"/>
                  </a:schemeClr>
                </a:solidFill>
              </a:rPr>
              <a:t>N</a:t>
            </a:r>
            <a:r>
              <a:rPr lang="en-US" sz="2900" dirty="0"/>
              <a:t>etwork of </a:t>
            </a:r>
            <a:r>
              <a:rPr lang="en-US" sz="2900" b="1" dirty="0">
                <a:solidFill>
                  <a:schemeClr val="accent2">
                    <a:lumMod val="75000"/>
                  </a:schemeClr>
                </a:solidFill>
              </a:rPr>
              <a:t>P</a:t>
            </a:r>
            <a:r>
              <a:rPr lang="en-US" sz="2900" dirty="0"/>
              <a:t>artnership </a:t>
            </a:r>
            <a:r>
              <a:rPr lang="en-US" sz="2900" b="1" dirty="0">
                <a:solidFill>
                  <a:schemeClr val="accent2">
                    <a:lumMod val="75000"/>
                  </a:schemeClr>
                </a:solidFill>
              </a:rPr>
              <a:t>S</a:t>
            </a:r>
            <a:r>
              <a:rPr lang="en-US" sz="2900" dirty="0"/>
              <a:t>chools 2.0 Professional Development Services</a:t>
            </a:r>
          </a:p>
          <a:p>
            <a:pPr lvl="1"/>
            <a:endParaRPr lang="en-US" dirty="0"/>
          </a:p>
          <a:p>
            <a:pPr lvl="1"/>
            <a:endParaRPr lang="en-US" dirty="0"/>
          </a:p>
          <a:p>
            <a:pPr marL="426645" lvl="1" indent="0" algn="ctr">
              <a:buNone/>
            </a:pPr>
            <a:r>
              <a:rPr lang="en-US" sz="5100" dirty="0">
                <a:solidFill>
                  <a:schemeClr val="accent2">
                    <a:lumMod val="75000"/>
                  </a:schemeClr>
                </a:solidFill>
              </a:rPr>
              <a:t>“</a:t>
            </a:r>
            <a:r>
              <a:rPr lang="en-US" sz="5100" dirty="0">
                <a:solidFill>
                  <a:schemeClr val="accent2">
                    <a:lumMod val="75000"/>
                  </a:schemeClr>
                </a:solidFill>
                <a:latin typeface="Bodoni MT Condensed" panose="02070606080606020203" pitchFamily="18" charset="0"/>
              </a:rPr>
              <a:t>Family is not an important thing. It’s everything</a:t>
            </a:r>
            <a:r>
              <a:rPr lang="en-US" sz="5100" dirty="0">
                <a:solidFill>
                  <a:schemeClr val="accent2">
                    <a:lumMod val="75000"/>
                  </a:schemeClr>
                </a:solidFill>
              </a:rPr>
              <a:t>.”</a:t>
            </a:r>
            <a:r>
              <a:rPr lang="en-US" sz="5100" dirty="0"/>
              <a:t> </a:t>
            </a:r>
            <a:r>
              <a:rPr lang="en-US" sz="3600" dirty="0"/>
              <a:t>– </a:t>
            </a:r>
            <a:r>
              <a:rPr lang="en-US" sz="4400" dirty="0"/>
              <a:t>Michael J. Fox </a:t>
            </a:r>
          </a:p>
        </p:txBody>
      </p:sp>
      <p:pic>
        <p:nvPicPr>
          <p:cNvPr id="4" name="Picture 2" descr="Calcasieu Parish Public Schoo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2590800"/>
            <a:ext cx="106880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B38F50E-DD72-87A4-4FA9-D12552FF6D47}"/>
              </a:ext>
            </a:extLst>
          </p:cNvPr>
          <p:cNvPicPr>
            <a:picLocks noChangeAspect="1"/>
          </p:cNvPicPr>
          <p:nvPr/>
        </p:nvPicPr>
        <p:blipFill>
          <a:blip r:embed="rId2"/>
          <a:stretch>
            <a:fillRect/>
          </a:stretch>
        </p:blipFill>
        <p:spPr>
          <a:xfrm>
            <a:off x="608001" y="0"/>
            <a:ext cx="10972822" cy="2456693"/>
          </a:xfrm>
          <a:prstGeom prst="rect">
            <a:avLst/>
          </a:prstGeom>
        </p:spPr>
      </p:pic>
      <p:sp>
        <p:nvSpPr>
          <p:cNvPr id="8" name="TextBox 7">
            <a:extLst>
              <a:ext uri="{FF2B5EF4-FFF2-40B4-BE49-F238E27FC236}">
                <a16:creationId xmlns:a16="http://schemas.microsoft.com/office/drawing/2014/main" id="{81A987E3-E318-E687-05BA-CDFCC0A0C604}"/>
              </a:ext>
            </a:extLst>
          </p:cNvPr>
          <p:cNvSpPr txBox="1"/>
          <p:nvPr/>
        </p:nvSpPr>
        <p:spPr>
          <a:xfrm>
            <a:off x="608001" y="2590800"/>
            <a:ext cx="10591800" cy="1232645"/>
          </a:xfrm>
          <a:prstGeom prst="rect">
            <a:avLst/>
          </a:prstGeom>
          <a:noFill/>
        </p:spPr>
        <p:txBody>
          <a:bodyPr wrap="square" rtlCol="0">
            <a:spAutoFit/>
          </a:bodyPr>
          <a:lstStyle/>
          <a:p>
            <a:pPr>
              <a:lnSpc>
                <a:spcPct val="95000"/>
              </a:lnSpc>
            </a:pPr>
            <a:r>
              <a:rPr lang="en-US" sz="1800" dirty="0">
                <a:solidFill>
                  <a:srgbClr val="374245"/>
                </a:solidFill>
                <a:effectLst/>
                <a:latin typeface="Arial" panose="020B0604020202020204" pitchFamily="34" charset="0"/>
                <a:ea typeface="Times New Roman" panose="02020603050405020304" pitchFamily="18" charset="0"/>
              </a:rPr>
              <a:t>Family engagement is an empowering partnership among families, educators, practitioners and the community with shared responsibility for the personal success of children and youth. Learn more about the </a:t>
            </a:r>
            <a:r>
              <a:rPr lang="en-US" sz="1800" b="1" dirty="0">
                <a:solidFill>
                  <a:srgbClr val="374245"/>
                </a:solidFill>
                <a:effectLst/>
                <a:latin typeface="Arial" panose="020B0604020202020204" pitchFamily="34" charset="0"/>
                <a:ea typeface="Times New Roman" panose="02020603050405020304" pitchFamily="18" charset="0"/>
              </a:rPr>
              <a:t>parent, family and community engagement</a:t>
            </a:r>
            <a:r>
              <a:rPr lang="en-US" sz="1800" dirty="0">
                <a:solidFill>
                  <a:srgbClr val="374245"/>
                </a:solidFill>
                <a:effectLst/>
                <a:latin typeface="Arial" panose="020B0604020202020204" pitchFamily="34" charset="0"/>
                <a:ea typeface="Times New Roman" panose="02020603050405020304" pitchFamily="18" charset="0"/>
              </a:rPr>
              <a:t> definition.</a:t>
            </a:r>
            <a:br>
              <a:rPr lang="en-US" sz="1800" dirty="0">
                <a:solidFill>
                  <a:srgbClr val="374245"/>
                </a:solidFill>
                <a:effectLst/>
                <a:latin typeface="Arial" panose="020B0604020202020204" pitchFamily="34" charset="0"/>
                <a:ea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19CFD7C2-09CA-527F-1B18-6EBD70A87372}"/>
              </a:ext>
            </a:extLst>
          </p:cNvPr>
          <p:cNvSpPr txBox="1"/>
          <p:nvPr/>
        </p:nvSpPr>
        <p:spPr>
          <a:xfrm>
            <a:off x="912812" y="3957552"/>
            <a:ext cx="9448800" cy="2448299"/>
          </a:xfrm>
          <a:prstGeom prst="rect">
            <a:avLst/>
          </a:prstGeom>
          <a:noFill/>
        </p:spPr>
        <p:txBody>
          <a:bodyPr wrap="square" rtlCol="0">
            <a:spAutoFit/>
          </a:bodyPr>
          <a:lstStyle/>
          <a:p>
            <a:pPr marL="0" marR="0">
              <a:lnSpc>
                <a:spcPct val="107000"/>
              </a:lnSpc>
              <a:spcBef>
                <a:spcPts val="0"/>
              </a:spcBef>
              <a:spcAft>
                <a:spcPts val="0"/>
              </a:spcAft>
            </a:pPr>
            <a:r>
              <a:rPr lang="en-US" sz="1800" b="1"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rPr>
              <a:t>What is the </a:t>
            </a:r>
            <a:r>
              <a:rPr lang="en-US" sz="1800" b="1" u="sng"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hlinkClick r:id="rId3" tooltip="Be Engaged Birth-12 Framework"/>
              </a:rPr>
              <a:t>Be Engaged Birth-12 Framework</a:t>
            </a:r>
            <a:r>
              <a:rPr lang="en-US" sz="1800" b="1"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rPr>
              <a:t>?</a:t>
            </a:r>
            <a:br>
              <a:rPr lang="en-US" sz="1800"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74245"/>
                </a:solidFill>
                <a:effectLst/>
                <a:latin typeface="Arial" panose="020B0604020202020204" pitchFamily="34" charset="0"/>
                <a:ea typeface="Times New Roman" panose="02020603050405020304" pitchFamily="18" charset="0"/>
                <a:cs typeface="Times New Roman" panose="02020603050405020304" pitchFamily="18" charset="0"/>
              </a:rPr>
              <a:t>The Department of Education gathered various stakeholders (families, community partners, educational professionals) to collaborate ensure the development of a comprehensive family engagement framework for Louisiana families and children. The Framework was developed to guide the school systems and early childhood community networks to support intentional planning of policies and practices and implementation of high-quality family engagement practices.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33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358F-7AF4-7CB6-E855-997A3B8C1270}"/>
              </a:ext>
            </a:extLst>
          </p:cNvPr>
          <p:cNvSpPr>
            <a:spLocks noGrp="1"/>
          </p:cNvSpPr>
          <p:nvPr>
            <p:ph type="title"/>
          </p:nvPr>
        </p:nvSpPr>
        <p:spPr>
          <a:xfrm>
            <a:off x="1066521" y="7685"/>
            <a:ext cx="10055781" cy="1450757"/>
          </a:xfrm>
        </p:spPr>
        <p:txBody>
          <a:bodyPr>
            <a:normAutofit/>
          </a:bodyPr>
          <a:lstStyle/>
          <a:p>
            <a:pPr algn="ctr"/>
            <a:r>
              <a:rPr lang="en-US" sz="6000" b="1" dirty="0"/>
              <a:t>BE ENGAGED</a:t>
            </a:r>
          </a:p>
        </p:txBody>
      </p:sp>
      <p:pic>
        <p:nvPicPr>
          <p:cNvPr id="5" name="Content Placeholder 4" descr="A close up of a logo&#10;&#10;Description automatically generated with low confidence">
            <a:extLst>
              <a:ext uri="{FF2B5EF4-FFF2-40B4-BE49-F238E27FC236}">
                <a16:creationId xmlns:a16="http://schemas.microsoft.com/office/drawing/2014/main" id="{175631D7-1E8F-A758-35D4-543F5D5B35B4}"/>
              </a:ext>
            </a:extLst>
          </p:cNvPr>
          <p:cNvPicPr>
            <a:picLocks noGrp="1" noChangeAspect="1"/>
          </p:cNvPicPr>
          <p:nvPr>
            <p:ph idx="1"/>
          </p:nvPr>
        </p:nvPicPr>
        <p:blipFill>
          <a:blip r:embed="rId2"/>
          <a:stretch>
            <a:fillRect/>
          </a:stretch>
        </p:blipFill>
        <p:spPr>
          <a:xfrm>
            <a:off x="675651" y="2599649"/>
            <a:ext cx="1276528" cy="1047896"/>
          </a:xfrm>
        </p:spPr>
      </p:pic>
      <p:pic>
        <p:nvPicPr>
          <p:cNvPr id="7" name="Picture 6" descr="A picture containing text&#10;&#10;Description automatically generated">
            <a:extLst>
              <a:ext uri="{FF2B5EF4-FFF2-40B4-BE49-F238E27FC236}">
                <a16:creationId xmlns:a16="http://schemas.microsoft.com/office/drawing/2014/main" id="{9A6382E5-7608-4D9B-6CF0-32F4662F937C}"/>
              </a:ext>
            </a:extLst>
          </p:cNvPr>
          <p:cNvPicPr>
            <a:picLocks noChangeAspect="1"/>
          </p:cNvPicPr>
          <p:nvPr/>
        </p:nvPicPr>
        <p:blipFill>
          <a:blip r:embed="rId3"/>
          <a:stretch>
            <a:fillRect/>
          </a:stretch>
        </p:blipFill>
        <p:spPr>
          <a:xfrm>
            <a:off x="871717" y="3852933"/>
            <a:ext cx="786452" cy="86570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1060E797-52B5-DB38-8BFA-77E6113C29D6}"/>
              </a:ext>
            </a:extLst>
          </p:cNvPr>
          <p:cNvPicPr>
            <a:picLocks noChangeAspect="1"/>
          </p:cNvPicPr>
          <p:nvPr/>
        </p:nvPicPr>
        <p:blipFill>
          <a:blip r:embed="rId4"/>
          <a:stretch>
            <a:fillRect/>
          </a:stretch>
        </p:blipFill>
        <p:spPr>
          <a:xfrm>
            <a:off x="702921" y="4848725"/>
            <a:ext cx="1162212" cy="1352739"/>
          </a:xfrm>
          <a:prstGeom prst="rect">
            <a:avLst/>
          </a:prstGeom>
        </p:spPr>
      </p:pic>
      <p:sp>
        <p:nvSpPr>
          <p:cNvPr id="13" name="TextBox 12">
            <a:extLst>
              <a:ext uri="{FF2B5EF4-FFF2-40B4-BE49-F238E27FC236}">
                <a16:creationId xmlns:a16="http://schemas.microsoft.com/office/drawing/2014/main" id="{FCD30A7C-4BFA-B501-F529-D37A1BD87B6E}"/>
              </a:ext>
            </a:extLst>
          </p:cNvPr>
          <p:cNvSpPr txBox="1"/>
          <p:nvPr/>
        </p:nvSpPr>
        <p:spPr>
          <a:xfrm>
            <a:off x="1979612" y="1637960"/>
            <a:ext cx="6096000" cy="830997"/>
          </a:xfrm>
          <a:prstGeom prst="rect">
            <a:avLst/>
          </a:prstGeom>
          <a:noFill/>
        </p:spPr>
        <p:txBody>
          <a:bodyPr wrap="square">
            <a:spAutoFit/>
          </a:bodyPr>
          <a:lstStyle/>
          <a:p>
            <a:pPr marL="0" marR="0" algn="ctr"/>
            <a:r>
              <a:rPr lang="en-US" sz="2400" dirty="0">
                <a:solidFill>
                  <a:srgbClr val="374245"/>
                </a:solidFill>
                <a:effectLst/>
                <a:latin typeface="Arial" panose="020B0604020202020204" pitchFamily="34" charset="0"/>
                <a:ea typeface="Times New Roman" panose="02020603050405020304" pitchFamily="18" charset="0"/>
              </a:rPr>
              <a:t>Bring </a:t>
            </a:r>
            <a:r>
              <a:rPr lang="en-US" sz="2400" b="1" dirty="0">
                <a:solidFill>
                  <a:srgbClr val="374245"/>
                </a:solidFill>
                <a:effectLst/>
                <a:latin typeface="Arial" panose="020B0604020202020204" pitchFamily="34" charset="0"/>
                <a:ea typeface="Times New Roman" panose="02020603050405020304" pitchFamily="18" charset="0"/>
              </a:rPr>
              <a:t>AWARENESS</a:t>
            </a:r>
            <a:r>
              <a:rPr lang="en-US" sz="2400" dirty="0">
                <a:solidFill>
                  <a:srgbClr val="374245"/>
                </a:solidFill>
                <a:effectLst/>
                <a:latin typeface="Arial" panose="020B0604020202020204" pitchFamily="34" charset="0"/>
                <a:ea typeface="Times New Roman" panose="02020603050405020304" pitchFamily="18" charset="0"/>
              </a:rPr>
              <a:t> to the importance of Parent and Family Engagement.</a:t>
            </a:r>
            <a:endParaRPr lang="en-US" sz="32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A242C919-4E36-2F3F-03C4-92EC0C08D757}"/>
              </a:ext>
            </a:extLst>
          </p:cNvPr>
          <p:cNvSpPr txBox="1"/>
          <p:nvPr/>
        </p:nvSpPr>
        <p:spPr>
          <a:xfrm>
            <a:off x="1751012" y="2614870"/>
            <a:ext cx="6093822" cy="1200329"/>
          </a:xfrm>
          <a:prstGeom prst="rect">
            <a:avLst/>
          </a:prstGeom>
          <a:noFill/>
        </p:spPr>
        <p:txBody>
          <a:bodyPr wrap="square">
            <a:spAutoFit/>
          </a:bodyPr>
          <a:lstStyle/>
          <a:p>
            <a:pPr marL="0" marR="0" algn="ctr"/>
            <a:r>
              <a:rPr lang="en-US" sz="2400" b="1" dirty="0">
                <a:solidFill>
                  <a:srgbClr val="374245"/>
                </a:solidFill>
                <a:effectLst/>
                <a:latin typeface="Arial" panose="020B0604020202020204" pitchFamily="34" charset="0"/>
                <a:ea typeface="Times New Roman" panose="02020603050405020304" pitchFamily="18" charset="0"/>
              </a:rPr>
              <a:t>CONSTRUCT PLATFORMS</a:t>
            </a:r>
            <a:r>
              <a:rPr lang="en-US" sz="2400" dirty="0">
                <a:solidFill>
                  <a:srgbClr val="374245"/>
                </a:solidFill>
                <a:effectLst/>
                <a:latin typeface="Arial" panose="020B0604020202020204" pitchFamily="34" charset="0"/>
                <a:ea typeface="Times New Roman" panose="02020603050405020304" pitchFamily="18" charset="0"/>
              </a:rPr>
              <a:t> that ignites engagement from the state level administration down to the classroom.</a:t>
            </a:r>
            <a:endParaRPr lang="en-US" sz="32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54A92941-866E-E8DF-82A0-66D43CBE2E64}"/>
              </a:ext>
            </a:extLst>
          </p:cNvPr>
          <p:cNvSpPr txBox="1"/>
          <p:nvPr/>
        </p:nvSpPr>
        <p:spPr>
          <a:xfrm>
            <a:off x="1428231" y="3983018"/>
            <a:ext cx="6093822" cy="830997"/>
          </a:xfrm>
          <a:prstGeom prst="rect">
            <a:avLst/>
          </a:prstGeom>
          <a:noFill/>
        </p:spPr>
        <p:txBody>
          <a:bodyPr wrap="square">
            <a:spAutoFit/>
          </a:bodyPr>
          <a:lstStyle/>
          <a:p>
            <a:pPr marL="0" marR="0" algn="ctr"/>
            <a:r>
              <a:rPr lang="en-US" sz="2400" dirty="0">
                <a:solidFill>
                  <a:srgbClr val="374245"/>
                </a:solidFill>
                <a:effectLst/>
                <a:latin typeface="Arial" panose="020B0604020202020204" pitchFamily="34" charset="0"/>
                <a:ea typeface="Times New Roman" panose="02020603050405020304" pitchFamily="18" charset="0"/>
              </a:rPr>
              <a:t>Meaningfully engage stakeholders to gain </a:t>
            </a:r>
            <a:r>
              <a:rPr lang="en-US" sz="2400" b="1" dirty="0">
                <a:solidFill>
                  <a:srgbClr val="374245"/>
                </a:solidFill>
                <a:effectLst/>
                <a:latin typeface="Arial" panose="020B0604020202020204" pitchFamily="34" charset="0"/>
                <a:ea typeface="Times New Roman" panose="02020603050405020304" pitchFamily="18" charset="0"/>
              </a:rPr>
              <a:t>INPUT</a:t>
            </a:r>
            <a:r>
              <a:rPr lang="en-US" sz="2400" dirty="0">
                <a:solidFill>
                  <a:srgbClr val="374245"/>
                </a:solidFill>
                <a:effectLst/>
                <a:latin typeface="Arial" panose="020B0604020202020204" pitchFamily="34" charset="0"/>
                <a:ea typeface="Times New Roman" panose="02020603050405020304" pitchFamily="18" charset="0"/>
              </a:rPr>
              <a:t> that drives initiatives.</a:t>
            </a:r>
            <a:endParaRPr lang="en-US" sz="3200" dirty="0">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7BDA66D6-2604-EE53-41E0-C1853ECAC0B4}"/>
              </a:ext>
            </a:extLst>
          </p:cNvPr>
          <p:cNvSpPr txBox="1"/>
          <p:nvPr/>
        </p:nvSpPr>
        <p:spPr>
          <a:xfrm>
            <a:off x="1658169" y="5074098"/>
            <a:ext cx="6093822" cy="830997"/>
          </a:xfrm>
          <a:prstGeom prst="rect">
            <a:avLst/>
          </a:prstGeom>
          <a:noFill/>
        </p:spPr>
        <p:txBody>
          <a:bodyPr wrap="square">
            <a:spAutoFit/>
          </a:bodyPr>
          <a:lstStyle/>
          <a:p>
            <a:pPr marL="0" marR="0" algn="ctr"/>
            <a:r>
              <a:rPr lang="en-US" sz="2400" dirty="0">
                <a:solidFill>
                  <a:srgbClr val="374245"/>
                </a:solidFill>
                <a:effectLst/>
                <a:latin typeface="Arial" panose="020B0604020202020204" pitchFamily="34" charset="0"/>
                <a:ea typeface="Times New Roman" panose="02020603050405020304" pitchFamily="18" charset="0"/>
              </a:rPr>
              <a:t>Cultivate engagement that </a:t>
            </a:r>
            <a:r>
              <a:rPr lang="en-US" sz="2400" b="1" dirty="0">
                <a:solidFill>
                  <a:srgbClr val="374245"/>
                </a:solidFill>
                <a:effectLst/>
                <a:latin typeface="Arial" panose="020B0604020202020204" pitchFamily="34" charset="0"/>
                <a:ea typeface="Times New Roman" panose="02020603050405020304" pitchFamily="18" charset="0"/>
              </a:rPr>
              <a:t>ENERGIZES LEARNER SUCCESS</a:t>
            </a:r>
            <a:r>
              <a:rPr lang="en-US" sz="2400" dirty="0">
                <a:solidFill>
                  <a:srgbClr val="374245"/>
                </a:solidFill>
                <a:effectLst/>
                <a:latin typeface="Arial" panose="020B0604020202020204" pitchFamily="34"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12" name="Picture 11" descr="A picture containing text&#10;&#10;Description automatically generated">
            <a:extLst>
              <a:ext uri="{FF2B5EF4-FFF2-40B4-BE49-F238E27FC236}">
                <a16:creationId xmlns:a16="http://schemas.microsoft.com/office/drawing/2014/main" id="{7D449437-9D77-CDEC-5EAD-37CB489D1582}"/>
              </a:ext>
            </a:extLst>
          </p:cNvPr>
          <p:cNvPicPr>
            <a:picLocks noChangeAspect="1"/>
          </p:cNvPicPr>
          <p:nvPr/>
        </p:nvPicPr>
        <p:blipFill>
          <a:blip r:embed="rId5"/>
          <a:stretch>
            <a:fillRect/>
          </a:stretch>
        </p:blipFill>
        <p:spPr>
          <a:xfrm>
            <a:off x="675651" y="1368403"/>
            <a:ext cx="1505160" cy="1066949"/>
          </a:xfrm>
          <a:prstGeom prst="rect">
            <a:avLst/>
          </a:prstGeom>
        </p:spPr>
      </p:pic>
    </p:spTree>
    <p:extLst>
      <p:ext uri="{BB962C8B-B14F-4D97-AF65-F5344CB8AC3E}">
        <p14:creationId xmlns:p14="http://schemas.microsoft.com/office/powerpoint/2010/main" val="180950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t>
            </a:r>
            <a:r>
              <a:rPr lang="en-US" b="1" dirty="0">
                <a:solidFill>
                  <a:schemeClr val="accent2">
                    <a:lumMod val="75000"/>
                  </a:schemeClr>
                </a:solidFill>
              </a:rPr>
              <a:t>A</a:t>
            </a:r>
            <a:r>
              <a:rPr lang="en-US" dirty="0"/>
              <a:t>ction </a:t>
            </a:r>
            <a:r>
              <a:rPr lang="en-US" b="1" dirty="0">
                <a:solidFill>
                  <a:schemeClr val="accent2">
                    <a:lumMod val="75000"/>
                  </a:schemeClr>
                </a:solidFill>
              </a:rPr>
              <a:t>T</a:t>
            </a:r>
            <a:r>
              <a:rPr lang="en-US" dirty="0"/>
              <a:t>eam for </a:t>
            </a:r>
            <a:r>
              <a:rPr lang="en-US" b="1" dirty="0">
                <a:solidFill>
                  <a:schemeClr val="accent2">
                    <a:lumMod val="75000"/>
                  </a:schemeClr>
                </a:solidFill>
              </a:rPr>
              <a:t>P</a:t>
            </a:r>
            <a:r>
              <a:rPr lang="en-US" dirty="0"/>
              <a:t>artnerships </a:t>
            </a:r>
            <a:r>
              <a:rPr lang="en-US" b="1" dirty="0">
                <a:solidFill>
                  <a:schemeClr val="accent2">
                    <a:lumMod val="75000"/>
                  </a:schemeClr>
                </a:solidFill>
              </a:rPr>
              <a:t>ATP</a:t>
            </a:r>
            <a:endParaRPr lang="en-US" dirty="0"/>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t>Members should include; Administration, faculty, staff, families, community persons and students in middle or high schools (6-12 members). </a:t>
            </a:r>
            <a:r>
              <a:rPr lang="en-US" sz="1800" dirty="0">
                <a:solidFill>
                  <a:srgbClr val="FF0000"/>
                </a:solidFill>
              </a:rPr>
              <a:t>FP600-1</a:t>
            </a:r>
          </a:p>
          <a:p>
            <a:pPr marL="304165" indent="-304165"/>
            <a:r>
              <a:rPr lang="en-US" dirty="0">
                <a:ea typeface="+mn-lt"/>
                <a:cs typeface="+mn-lt"/>
              </a:rPr>
              <a:t>Identify the School Employee, Chair and Co-chairs (</a:t>
            </a:r>
            <a:r>
              <a:rPr lang="en-US" sz="1900" dirty="0">
                <a:ea typeface="+mn-lt"/>
                <a:cs typeface="+mn-lt"/>
              </a:rPr>
              <a:t>family members</a:t>
            </a:r>
            <a:r>
              <a:rPr lang="en-US" dirty="0">
                <a:ea typeface="+mn-lt"/>
                <a:cs typeface="+mn-lt"/>
              </a:rPr>
              <a:t>) of the </a:t>
            </a:r>
            <a:r>
              <a:rPr lang="en-US" b="1" dirty="0">
                <a:ea typeface="+mn-lt"/>
                <a:cs typeface="+mn-lt"/>
              </a:rPr>
              <a:t>ATP</a:t>
            </a:r>
            <a:r>
              <a:rPr lang="en-US" dirty="0">
                <a:ea typeface="+mn-lt"/>
                <a:cs typeface="+mn-lt"/>
              </a:rPr>
              <a:t>. </a:t>
            </a:r>
            <a:r>
              <a:rPr lang="en-US" sz="1800" dirty="0">
                <a:solidFill>
                  <a:srgbClr val="FF0000"/>
                </a:solidFill>
                <a:ea typeface="+mn-lt"/>
                <a:cs typeface="+mn-lt"/>
              </a:rPr>
              <a:t>FP600-2</a:t>
            </a:r>
            <a:endParaRPr lang="en-US" sz="1800" dirty="0">
              <a:solidFill>
                <a:srgbClr val="FF0000"/>
              </a:solidFill>
            </a:endParaRPr>
          </a:p>
          <a:p>
            <a:pPr marL="304165" indent="-304165"/>
            <a:r>
              <a:rPr lang="en-US" dirty="0"/>
              <a:t>Meet at least once every month and/or nine weeks to plan, monitor, evaluate, and improve activities.</a:t>
            </a:r>
            <a:r>
              <a:rPr lang="en-US" sz="2200" dirty="0">
                <a:solidFill>
                  <a:srgbClr val="FF0000"/>
                </a:solidFill>
              </a:rPr>
              <a:t> (virtual activities may be used) </a:t>
            </a:r>
            <a:r>
              <a:rPr lang="en-US" sz="2200" dirty="0"/>
              <a:t> </a:t>
            </a:r>
          </a:p>
          <a:p>
            <a:pPr marL="304165" indent="-304165"/>
            <a:r>
              <a:rPr lang="en-US" dirty="0"/>
              <a:t>Select goals from the School Wide Plan/Balance Score Card/ Flipping Arrows that would be strengthened with activities for family and community engagement.</a:t>
            </a:r>
          </a:p>
          <a:p>
            <a:pPr marL="304165" indent="-304165"/>
            <a:endParaRPr lang="en-US" dirty="0"/>
          </a:p>
          <a:p>
            <a:pPr marL="0" indent="0" algn="ctr">
              <a:buNone/>
            </a:pPr>
            <a:r>
              <a:rPr lang="en-US" dirty="0">
                <a:solidFill>
                  <a:schemeClr val="accent2">
                    <a:lumMod val="75000"/>
                  </a:schemeClr>
                </a:solidFill>
                <a:latin typeface="Bodoni MT Condensed" panose="02070606080606020203" pitchFamily="18" charset="0"/>
              </a:rPr>
              <a:t>“Cherish your human connections: your relationships with friends &amp; family.” </a:t>
            </a:r>
            <a:r>
              <a:rPr lang="en-US" dirty="0"/>
              <a:t>– Joseph Brodsky</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2">
                    <a:lumMod val="75000"/>
                  </a:schemeClr>
                </a:solidFill>
              </a:rPr>
              <a:t>F</a:t>
            </a:r>
            <a:r>
              <a:rPr lang="en-US" dirty="0"/>
              <a:t>amily </a:t>
            </a:r>
            <a:r>
              <a:rPr lang="en-US" b="1" dirty="0">
                <a:solidFill>
                  <a:schemeClr val="accent2">
                    <a:lumMod val="75000"/>
                  </a:schemeClr>
                </a:solidFill>
              </a:rPr>
              <a:t>E</a:t>
            </a:r>
            <a:r>
              <a:rPr lang="en-US" dirty="0"/>
              <a:t>ngagement Policy</a:t>
            </a:r>
          </a:p>
        </p:txBody>
      </p:sp>
      <p:sp>
        <p:nvSpPr>
          <p:cNvPr id="3" name="Content Placeholder 2"/>
          <p:cNvSpPr>
            <a:spLocks noGrp="1"/>
          </p:cNvSpPr>
          <p:nvPr>
            <p:ph idx="1"/>
          </p:nvPr>
        </p:nvSpPr>
        <p:spPr/>
        <p:txBody>
          <a:bodyPr>
            <a:normAutofit/>
          </a:bodyPr>
          <a:lstStyle/>
          <a:p>
            <a:r>
              <a:rPr lang="en-US" dirty="0"/>
              <a:t>Families have received a written copy of the District Family Engagement Policy </a:t>
            </a:r>
            <a:r>
              <a:rPr lang="en-US" dirty="0">
                <a:solidFill>
                  <a:schemeClr val="accent2">
                    <a:lumMod val="75000"/>
                  </a:schemeClr>
                </a:solidFill>
              </a:rPr>
              <a:t>(in the Student Code of Conduct) </a:t>
            </a:r>
          </a:p>
          <a:p>
            <a:r>
              <a:rPr lang="en-US" dirty="0"/>
              <a:t>Each Title I School </a:t>
            </a:r>
            <a:r>
              <a:rPr lang="en-US" b="1" u="sng" dirty="0">
                <a:solidFill>
                  <a:schemeClr val="accent2">
                    <a:lumMod val="75000"/>
                  </a:schemeClr>
                </a:solidFill>
              </a:rPr>
              <a:t>must</a:t>
            </a:r>
            <a:r>
              <a:rPr lang="en-US" dirty="0"/>
              <a:t> have a </a:t>
            </a:r>
            <a:r>
              <a:rPr lang="en-US" b="1" dirty="0">
                <a:solidFill>
                  <a:schemeClr val="accent2">
                    <a:lumMod val="75000"/>
                  </a:schemeClr>
                </a:solidFill>
              </a:rPr>
              <a:t>F</a:t>
            </a:r>
            <a:r>
              <a:rPr lang="en-US" dirty="0"/>
              <a:t>amily </a:t>
            </a:r>
            <a:r>
              <a:rPr lang="en-US" b="1" dirty="0">
                <a:solidFill>
                  <a:schemeClr val="accent2">
                    <a:lumMod val="75000"/>
                  </a:schemeClr>
                </a:solidFill>
              </a:rPr>
              <a:t>E</a:t>
            </a:r>
            <a:r>
              <a:rPr lang="en-US" dirty="0"/>
              <a:t>ngagement policy.</a:t>
            </a:r>
          </a:p>
          <a:p>
            <a:r>
              <a:rPr lang="en-US" dirty="0"/>
              <a:t>This school level </a:t>
            </a:r>
            <a:r>
              <a:rPr lang="en-US" b="1" dirty="0">
                <a:solidFill>
                  <a:schemeClr val="accent2">
                    <a:lumMod val="75000"/>
                  </a:schemeClr>
                </a:solidFill>
              </a:rPr>
              <a:t>FE</a:t>
            </a:r>
            <a:r>
              <a:rPr lang="en-US" dirty="0"/>
              <a:t> policy </a:t>
            </a:r>
            <a:r>
              <a:rPr lang="en-US" b="1" u="sng" dirty="0">
                <a:solidFill>
                  <a:schemeClr val="accent2">
                    <a:lumMod val="75000"/>
                  </a:schemeClr>
                </a:solidFill>
              </a:rPr>
              <a:t>must</a:t>
            </a:r>
            <a:r>
              <a:rPr lang="en-US" dirty="0"/>
              <a:t> be developed and </a:t>
            </a:r>
            <a:r>
              <a:rPr lang="en-US" b="1" u="sng" dirty="0">
                <a:solidFill>
                  <a:schemeClr val="accent2">
                    <a:lumMod val="75000"/>
                  </a:schemeClr>
                </a:solidFill>
              </a:rPr>
              <a:t>signed</a:t>
            </a:r>
            <a:r>
              <a:rPr lang="en-US" dirty="0"/>
              <a:t> annually with the </a:t>
            </a:r>
            <a:r>
              <a:rPr lang="en-US" b="1" dirty="0">
                <a:solidFill>
                  <a:schemeClr val="accent2">
                    <a:lumMod val="75000"/>
                  </a:schemeClr>
                </a:solidFill>
              </a:rPr>
              <a:t>ATP</a:t>
            </a:r>
            <a:r>
              <a:rPr lang="en-US" dirty="0"/>
              <a:t>.</a:t>
            </a:r>
          </a:p>
          <a:p>
            <a:r>
              <a:rPr lang="en-US" dirty="0"/>
              <a:t>School level </a:t>
            </a:r>
            <a:r>
              <a:rPr lang="en-US" b="1" dirty="0">
                <a:solidFill>
                  <a:schemeClr val="accent2">
                    <a:lumMod val="75000"/>
                  </a:schemeClr>
                </a:solidFill>
              </a:rPr>
              <a:t>FE</a:t>
            </a:r>
            <a:r>
              <a:rPr lang="en-US" dirty="0"/>
              <a:t> policy should be distributed to </a:t>
            </a:r>
            <a:r>
              <a:rPr lang="en-US" dirty="0">
                <a:solidFill>
                  <a:schemeClr val="accent2">
                    <a:lumMod val="75000"/>
                  </a:schemeClr>
                </a:solidFill>
              </a:rPr>
              <a:t>all</a:t>
            </a:r>
            <a:r>
              <a:rPr lang="en-US" dirty="0"/>
              <a:t> families and made available to the local community. </a:t>
            </a:r>
            <a:r>
              <a:rPr lang="en-US" sz="1800" dirty="0">
                <a:solidFill>
                  <a:schemeClr val="accent2">
                    <a:lumMod val="75000"/>
                  </a:schemeClr>
                </a:solidFill>
              </a:rPr>
              <a:t>(other languages when needed)</a:t>
            </a:r>
          </a:p>
          <a:p>
            <a:endParaRPr lang="en-US" sz="1800" dirty="0">
              <a:solidFill>
                <a:srgbClr val="FF0000"/>
              </a:solidFill>
            </a:endParaRPr>
          </a:p>
          <a:p>
            <a:endParaRPr lang="en-US" dirty="0">
              <a:solidFill>
                <a:srgbClr val="FF0000"/>
              </a:solidFill>
            </a:endParaRPr>
          </a:p>
          <a:p>
            <a:pPr marL="0" indent="0" algn="ctr">
              <a:buNone/>
            </a:pPr>
            <a:r>
              <a:rPr lang="en-US" dirty="0">
                <a:solidFill>
                  <a:schemeClr val="accent2">
                    <a:lumMod val="75000"/>
                  </a:schemeClr>
                </a:solidFill>
                <a:latin typeface="Bodoni MT Condensed" panose="02070606080606020203" pitchFamily="18" charset="0"/>
              </a:rPr>
              <a:t>“Family means no one gets left behind or forgotten.” </a:t>
            </a:r>
            <a:r>
              <a:rPr lang="en-US" dirty="0"/>
              <a:t>– David Ogden </a:t>
            </a:r>
            <a:r>
              <a:rPr lang="en-US" dirty="0" err="1"/>
              <a:t>Stiers</a:t>
            </a: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Compact</a:t>
            </a:r>
          </a:p>
        </p:txBody>
      </p:sp>
      <p:sp>
        <p:nvSpPr>
          <p:cNvPr id="3" name="Content Placeholder 2"/>
          <p:cNvSpPr>
            <a:spLocks noGrp="1"/>
          </p:cNvSpPr>
          <p:nvPr>
            <p:ph idx="1"/>
          </p:nvPr>
        </p:nvSpPr>
        <p:spPr/>
        <p:txBody>
          <a:bodyPr>
            <a:normAutofit/>
          </a:bodyPr>
          <a:lstStyle/>
          <a:p>
            <a:r>
              <a:rPr lang="en-US" dirty="0"/>
              <a:t>School-Family Learning Compact should be </a:t>
            </a:r>
            <a:r>
              <a:rPr lang="en-US" b="1" i="1" dirty="0">
                <a:solidFill>
                  <a:schemeClr val="accent2">
                    <a:lumMod val="75000"/>
                  </a:schemeClr>
                </a:solidFill>
              </a:rPr>
              <a:t>developed</a:t>
            </a:r>
            <a:r>
              <a:rPr lang="en-US" dirty="0"/>
              <a:t> with family input. </a:t>
            </a:r>
            <a:r>
              <a:rPr lang="en-US" sz="1800" dirty="0">
                <a:solidFill>
                  <a:srgbClr val="FF0000"/>
                </a:solidFill>
              </a:rPr>
              <a:t>FP600-4</a:t>
            </a:r>
            <a:endParaRPr lang="en-US" dirty="0">
              <a:solidFill>
                <a:srgbClr val="FF0000"/>
              </a:solidFill>
            </a:endParaRPr>
          </a:p>
          <a:p>
            <a:r>
              <a:rPr lang="en-US" dirty="0"/>
              <a:t>The compact should be </a:t>
            </a:r>
            <a:r>
              <a:rPr lang="en-US" b="1" i="1" dirty="0">
                <a:solidFill>
                  <a:schemeClr val="accent2">
                    <a:lumMod val="75000"/>
                  </a:schemeClr>
                </a:solidFill>
              </a:rPr>
              <a:t>reviewed</a:t>
            </a:r>
            <a:r>
              <a:rPr lang="en-US" dirty="0"/>
              <a:t> annually with the </a:t>
            </a:r>
            <a:r>
              <a:rPr lang="en-US" b="1" dirty="0"/>
              <a:t>ATP</a:t>
            </a:r>
            <a:r>
              <a:rPr lang="en-US" dirty="0"/>
              <a:t>. </a:t>
            </a:r>
            <a:r>
              <a:rPr lang="en-US" sz="2000" dirty="0">
                <a:solidFill>
                  <a:srgbClr val="FF0000"/>
                </a:solidFill>
              </a:rPr>
              <a:t>(a</a:t>
            </a:r>
            <a:r>
              <a:rPr lang="en-US" dirty="0"/>
              <a:t> </a:t>
            </a:r>
            <a:r>
              <a:rPr lang="en-US" sz="2000" dirty="0">
                <a:solidFill>
                  <a:srgbClr val="FF0000"/>
                </a:solidFill>
              </a:rPr>
              <a:t>family signature is no longer required)</a:t>
            </a:r>
          </a:p>
          <a:p>
            <a:r>
              <a:rPr lang="en-US" dirty="0"/>
              <a:t>District/School Goals for student achievement should be </a:t>
            </a:r>
            <a:r>
              <a:rPr lang="en-US" b="1" i="1" dirty="0">
                <a:solidFill>
                  <a:schemeClr val="accent2">
                    <a:lumMod val="75000"/>
                  </a:schemeClr>
                </a:solidFill>
              </a:rPr>
              <a:t>explained</a:t>
            </a:r>
            <a:r>
              <a:rPr lang="en-US" dirty="0">
                <a:solidFill>
                  <a:schemeClr val="accent2">
                    <a:lumMod val="75000"/>
                  </a:schemeClr>
                </a:solidFill>
              </a:rPr>
              <a:t>.</a:t>
            </a:r>
          </a:p>
          <a:p>
            <a:r>
              <a:rPr lang="en-US" b="1" dirty="0"/>
              <a:t>Roles</a:t>
            </a:r>
            <a:r>
              <a:rPr lang="en-US" dirty="0"/>
              <a:t>; Teachers, Families @ home, and students</a:t>
            </a:r>
          </a:p>
          <a:p>
            <a:r>
              <a:rPr lang="en-US" dirty="0"/>
              <a:t>Activities to build </a:t>
            </a:r>
            <a:r>
              <a:rPr lang="en-US" b="1" dirty="0">
                <a:solidFill>
                  <a:schemeClr val="accent2">
                    <a:lumMod val="75000"/>
                  </a:schemeClr>
                </a:solidFill>
              </a:rPr>
              <a:t>Partnerships</a:t>
            </a:r>
            <a:r>
              <a:rPr lang="en-US" dirty="0"/>
              <a:t>. </a:t>
            </a:r>
          </a:p>
          <a:p>
            <a:pPr marL="0" indent="0" algn="ctr">
              <a:buNone/>
            </a:pPr>
            <a:endParaRPr lang="en-US" dirty="0">
              <a:solidFill>
                <a:schemeClr val="accent2">
                  <a:lumMod val="75000"/>
                </a:schemeClr>
              </a:solidFill>
              <a:latin typeface="Bodoni MT Condensed" panose="02070606080606020203" pitchFamily="18" charset="0"/>
            </a:endParaRPr>
          </a:p>
          <a:p>
            <a:pPr marL="0" indent="0" algn="ctr">
              <a:buNone/>
            </a:pPr>
            <a:r>
              <a:rPr lang="en-US" dirty="0">
                <a:solidFill>
                  <a:schemeClr val="accent2">
                    <a:lumMod val="75000"/>
                  </a:schemeClr>
                </a:solidFill>
                <a:latin typeface="Bodoni MT Condensed" panose="02070606080606020203" pitchFamily="18" charset="0"/>
              </a:rPr>
              <a:t>“We must take care of our families wherever we find them.”</a:t>
            </a:r>
            <a:r>
              <a:rPr lang="en-US" dirty="0"/>
              <a:t>-</a:t>
            </a:r>
            <a:r>
              <a:rPr lang="en-US" dirty="0">
                <a:solidFill>
                  <a:schemeClr val="accent2">
                    <a:lumMod val="75000"/>
                  </a:schemeClr>
                </a:solidFill>
                <a:latin typeface="Bodoni MT Condensed" panose="02070606080606020203" pitchFamily="18" charset="0"/>
              </a:rPr>
              <a:t> </a:t>
            </a:r>
            <a:r>
              <a:rPr lang="en-US" dirty="0"/>
              <a:t>Elizabeth Gilbert</a:t>
            </a: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One-Year </a:t>
            </a:r>
            <a:r>
              <a:rPr lang="en-US" b="1" dirty="0">
                <a:solidFill>
                  <a:schemeClr val="accent2">
                    <a:lumMod val="75000"/>
                  </a:schemeClr>
                </a:solidFill>
              </a:rPr>
              <a:t>A</a:t>
            </a:r>
            <a:r>
              <a:rPr lang="en-US" dirty="0"/>
              <a:t>ction </a:t>
            </a:r>
            <a:r>
              <a:rPr lang="en-US" b="1" dirty="0">
                <a:solidFill>
                  <a:schemeClr val="accent2">
                    <a:lumMod val="75000"/>
                  </a:schemeClr>
                </a:solidFill>
              </a:rPr>
              <a:t>P</a:t>
            </a:r>
            <a:r>
              <a:rPr lang="en-US" dirty="0"/>
              <a:t>lan</a:t>
            </a:r>
          </a:p>
        </p:txBody>
      </p:sp>
      <p:sp>
        <p:nvSpPr>
          <p:cNvPr id="3" name="Content Placeholder 2"/>
          <p:cNvSpPr>
            <a:spLocks noGrp="1"/>
          </p:cNvSpPr>
          <p:nvPr>
            <p:ph idx="1"/>
          </p:nvPr>
        </p:nvSpPr>
        <p:spPr/>
        <p:txBody>
          <a:bodyPr>
            <a:normAutofit lnSpcReduction="10000"/>
          </a:bodyPr>
          <a:lstStyle/>
          <a:p>
            <a:r>
              <a:rPr lang="en-US" dirty="0"/>
              <a:t>One-Year Action Plan </a:t>
            </a:r>
            <a:r>
              <a:rPr lang="en-US" b="1" dirty="0">
                <a:solidFill>
                  <a:schemeClr val="accent2">
                    <a:lumMod val="75000"/>
                  </a:schemeClr>
                </a:solidFill>
              </a:rPr>
              <a:t>must</a:t>
            </a:r>
            <a:r>
              <a:rPr lang="en-US" dirty="0"/>
              <a:t> be included in the School Wide Plan.</a:t>
            </a:r>
          </a:p>
          <a:p>
            <a:r>
              <a:rPr lang="en-US" dirty="0"/>
              <a:t>Plan shall include: </a:t>
            </a:r>
            <a:r>
              <a:rPr lang="en-US" b="1" dirty="0">
                <a:solidFill>
                  <a:srgbClr val="C00000"/>
                </a:solidFill>
              </a:rPr>
              <a:t>2</a:t>
            </a:r>
            <a:r>
              <a:rPr lang="en-US" dirty="0"/>
              <a:t> Academic goals, </a:t>
            </a:r>
            <a:r>
              <a:rPr lang="en-US" b="1" dirty="0">
                <a:solidFill>
                  <a:srgbClr val="C00000"/>
                </a:solidFill>
              </a:rPr>
              <a:t>1</a:t>
            </a:r>
            <a:r>
              <a:rPr lang="en-US" dirty="0"/>
              <a:t> Behavioral goal, and </a:t>
            </a:r>
            <a:r>
              <a:rPr lang="en-US" b="1" dirty="0">
                <a:solidFill>
                  <a:srgbClr val="C00000"/>
                </a:solidFill>
              </a:rPr>
              <a:t>1</a:t>
            </a:r>
            <a:r>
              <a:rPr lang="en-US" dirty="0"/>
              <a:t> Climate of Partnerships goal. </a:t>
            </a:r>
            <a:r>
              <a:rPr lang="en-US" sz="1900" dirty="0">
                <a:solidFill>
                  <a:srgbClr val="FF0000"/>
                </a:solidFill>
              </a:rPr>
              <a:t>FP600-3</a:t>
            </a:r>
          </a:p>
          <a:p>
            <a:r>
              <a:rPr lang="en-US" dirty="0"/>
              <a:t>Epstein’s Six Types of Involvement should be reflected throughout the plan.  </a:t>
            </a:r>
            <a:endParaRPr lang="en-US" sz="1900" dirty="0">
              <a:solidFill>
                <a:srgbClr val="0070C0"/>
              </a:solidFill>
            </a:endParaRPr>
          </a:p>
          <a:p>
            <a:pPr lvl="3"/>
            <a:r>
              <a:rPr lang="en-US" sz="1800" dirty="0">
                <a:solidFill>
                  <a:schemeClr val="accent2">
                    <a:lumMod val="75000"/>
                  </a:schemeClr>
                </a:solidFill>
              </a:rPr>
              <a:t>Parenting</a:t>
            </a:r>
            <a:r>
              <a:rPr lang="en-US" sz="1800" dirty="0"/>
              <a:t>.</a:t>
            </a:r>
          </a:p>
          <a:p>
            <a:pPr lvl="3"/>
            <a:r>
              <a:rPr lang="en-US" sz="1800" dirty="0"/>
              <a:t>Communicating.</a:t>
            </a:r>
          </a:p>
          <a:p>
            <a:pPr lvl="3"/>
            <a:r>
              <a:rPr lang="en-US" sz="1800" dirty="0">
                <a:solidFill>
                  <a:schemeClr val="accent2">
                    <a:lumMod val="75000"/>
                  </a:schemeClr>
                </a:solidFill>
              </a:rPr>
              <a:t>Volunteering.</a:t>
            </a:r>
          </a:p>
          <a:p>
            <a:pPr lvl="3"/>
            <a:r>
              <a:rPr lang="en-US" sz="1800" dirty="0"/>
              <a:t>Learning @ Home.</a:t>
            </a:r>
          </a:p>
          <a:p>
            <a:pPr lvl="3"/>
            <a:r>
              <a:rPr lang="en-US" sz="1800" dirty="0">
                <a:solidFill>
                  <a:schemeClr val="accent2">
                    <a:lumMod val="75000"/>
                  </a:schemeClr>
                </a:solidFill>
              </a:rPr>
              <a:t>Decision Making</a:t>
            </a:r>
            <a:r>
              <a:rPr lang="en-US" sz="1800" dirty="0"/>
              <a:t>.</a:t>
            </a:r>
          </a:p>
          <a:p>
            <a:pPr lvl="3"/>
            <a:r>
              <a:rPr lang="en-US" sz="1800" dirty="0"/>
              <a:t>Collaborating with the Community.</a:t>
            </a:r>
          </a:p>
          <a:p>
            <a:pPr marL="201108" lvl="1" indent="0">
              <a:buNone/>
            </a:pPr>
            <a:endParaRPr lang="en-US" sz="1700" dirty="0"/>
          </a:p>
          <a:p>
            <a:pPr marL="426645" lvl="1" indent="0" algn="ctr">
              <a:buNone/>
            </a:pPr>
            <a:r>
              <a:rPr lang="en-US" sz="2600" dirty="0">
                <a:solidFill>
                  <a:schemeClr val="accent2">
                    <a:lumMod val="75000"/>
                  </a:schemeClr>
                </a:solidFill>
                <a:latin typeface="Bodoni MT Condensed" panose="02070606080606020203" pitchFamily="18" charset="0"/>
              </a:rPr>
              <a:t>“It’s not what we have in our life, but who we have in our life that counts.” </a:t>
            </a:r>
            <a:r>
              <a:rPr lang="en-US" sz="1700" dirty="0"/>
              <a:t>– J.M. Laurence</a:t>
            </a:r>
          </a:p>
          <a:p>
            <a:pPr lvl="1"/>
            <a:endParaRPr lang="en-US" sz="1700"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92312" y="71949"/>
            <a:ext cx="82042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solidFill>
                  <a:srgbClr val="666633"/>
                </a:solidFill>
                <a:latin typeface="Comic Sans MS" panose="030F0702030302020204" pitchFamily="66" charset="0"/>
              </a:rPr>
              <a:t>Keys to School, Family, and Community Partnerships</a:t>
            </a:r>
          </a:p>
          <a:p>
            <a:pPr algn="ctr">
              <a:spcBef>
                <a:spcPct val="0"/>
              </a:spcBef>
              <a:buFontTx/>
              <a:buNone/>
            </a:pPr>
            <a:r>
              <a:rPr lang="en-US" altLang="en-US" sz="2000" b="1" dirty="0">
                <a:solidFill>
                  <a:srgbClr val="FF0000"/>
                </a:solidFill>
                <a:latin typeface="Comic Sans MS" panose="030F0702030302020204" pitchFamily="66" charset="0"/>
              </a:rPr>
              <a:t>EPSTEIN’s FRAMEWORK OF SIX TYPES OF INVOLVEMENT</a:t>
            </a:r>
          </a:p>
        </p:txBody>
      </p:sp>
      <p:sp>
        <p:nvSpPr>
          <p:cNvPr id="36867" name="AutoShape 3"/>
          <p:cNvSpPr>
            <a:spLocks noChangeArrowheads="1"/>
          </p:cNvSpPr>
          <p:nvPr/>
        </p:nvSpPr>
        <p:spPr bwMode="auto">
          <a:xfrm>
            <a:off x="3617912" y="916782"/>
            <a:ext cx="6927850" cy="706437"/>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2800" dirty="0">
              <a:solidFill>
                <a:srgbClr val="FF0000"/>
              </a:solidFill>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PARENTING</a:t>
            </a:r>
          </a:p>
          <a:p>
            <a:pPr algn="ctr">
              <a:lnSpc>
                <a:spcPct val="80000"/>
              </a:lnSpc>
              <a:spcBef>
                <a:spcPct val="0"/>
              </a:spcBef>
              <a:buFontTx/>
              <a:buNone/>
            </a:pPr>
            <a:r>
              <a:rPr lang="en-US" altLang="en-US" sz="2000" dirty="0">
                <a:solidFill>
                  <a:srgbClr val="666633"/>
                </a:solidFill>
                <a:latin typeface="Comic Sans MS" panose="030F0702030302020204" pitchFamily="66" charset="0"/>
              </a:rPr>
              <a:t>Understand child development. Educators know families.</a:t>
            </a:r>
          </a:p>
          <a:p>
            <a:pPr algn="ctr">
              <a:lnSpc>
                <a:spcPct val="80000"/>
              </a:lnSpc>
              <a:spcBef>
                <a:spcPct val="0"/>
              </a:spcBef>
              <a:buFontTx/>
              <a:buNone/>
            </a:pPr>
            <a:endParaRPr lang="en-US" altLang="en-US" sz="2800" dirty="0">
              <a:solidFill>
                <a:srgbClr val="000066"/>
              </a:solidFill>
            </a:endParaRPr>
          </a:p>
        </p:txBody>
      </p:sp>
      <p:sp>
        <p:nvSpPr>
          <p:cNvPr id="275460" name="AutoShape 4"/>
          <p:cNvSpPr>
            <a:spLocks noChangeArrowheads="1"/>
          </p:cNvSpPr>
          <p:nvPr/>
        </p:nvSpPr>
        <p:spPr bwMode="auto">
          <a:xfrm>
            <a:off x="3595687" y="1742281"/>
            <a:ext cx="6950075" cy="838200"/>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2800" dirty="0">
              <a:solidFill>
                <a:srgbClr val="000066"/>
              </a:solidFill>
            </a:endParaRPr>
          </a:p>
          <a:p>
            <a:pPr algn="ctr">
              <a:lnSpc>
                <a:spcPct val="80000"/>
              </a:lnSpc>
              <a:spcBef>
                <a:spcPct val="0"/>
              </a:spcBef>
              <a:buFontTx/>
              <a:buNone/>
            </a:pPr>
            <a:endParaRPr lang="en-US" altLang="en-US" sz="800" b="1" dirty="0">
              <a:solidFill>
                <a:srgbClr val="FF0000"/>
              </a:solidFill>
              <a:latin typeface="Comic Sans MS" panose="030F0702030302020204" pitchFamily="66" charset="0"/>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COMMUNICATING</a:t>
            </a:r>
          </a:p>
          <a:p>
            <a:pPr algn="ctr">
              <a:lnSpc>
                <a:spcPct val="80000"/>
              </a:lnSpc>
              <a:spcBef>
                <a:spcPct val="0"/>
              </a:spcBef>
              <a:buFontTx/>
              <a:buNone/>
            </a:pPr>
            <a:r>
              <a:rPr lang="en-US" altLang="en-US" sz="2000" dirty="0">
                <a:solidFill>
                  <a:srgbClr val="666633"/>
                </a:solidFill>
                <a:latin typeface="Comic Sans MS" panose="030F0702030302020204" pitchFamily="66" charset="0"/>
              </a:rPr>
              <a:t>TWO-WAY connections about school programs </a:t>
            </a:r>
          </a:p>
          <a:p>
            <a:pPr algn="ctr">
              <a:lnSpc>
                <a:spcPct val="80000"/>
              </a:lnSpc>
              <a:spcBef>
                <a:spcPct val="0"/>
              </a:spcBef>
              <a:buFontTx/>
              <a:buNone/>
            </a:pPr>
            <a:r>
              <a:rPr lang="en-US" altLang="en-US" sz="2000" dirty="0">
                <a:solidFill>
                  <a:srgbClr val="666633"/>
                </a:solidFill>
                <a:latin typeface="Comic Sans MS" panose="030F0702030302020204" pitchFamily="66" charset="0"/>
              </a:rPr>
              <a:t>and children’s progress.</a:t>
            </a:r>
          </a:p>
          <a:p>
            <a:pPr algn="ctr">
              <a:lnSpc>
                <a:spcPct val="80000"/>
              </a:lnSpc>
              <a:spcBef>
                <a:spcPct val="0"/>
              </a:spcBef>
              <a:buFontTx/>
              <a:buNone/>
            </a:pPr>
            <a:endParaRPr lang="en-US" altLang="en-US" sz="2800" dirty="0">
              <a:solidFill>
                <a:srgbClr val="000066"/>
              </a:solidFill>
            </a:endParaRPr>
          </a:p>
        </p:txBody>
      </p:sp>
      <p:sp>
        <p:nvSpPr>
          <p:cNvPr id="275461" name="AutoShape 5"/>
          <p:cNvSpPr>
            <a:spLocks noChangeArrowheads="1"/>
          </p:cNvSpPr>
          <p:nvPr/>
        </p:nvSpPr>
        <p:spPr bwMode="auto">
          <a:xfrm>
            <a:off x="3587749" y="2714624"/>
            <a:ext cx="6965950" cy="808038"/>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2800" dirty="0">
              <a:solidFill>
                <a:srgbClr val="000066"/>
              </a:solidFill>
            </a:endParaRPr>
          </a:p>
          <a:p>
            <a:pPr algn="ctr">
              <a:lnSpc>
                <a:spcPct val="80000"/>
              </a:lnSpc>
              <a:spcBef>
                <a:spcPct val="0"/>
              </a:spcBef>
              <a:buFontTx/>
              <a:buNone/>
            </a:pPr>
            <a:endParaRPr lang="en-US" altLang="en-US" sz="800" dirty="0">
              <a:solidFill>
                <a:srgbClr val="000066"/>
              </a:solidFill>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VOLUNTEERING</a:t>
            </a:r>
          </a:p>
          <a:p>
            <a:pPr algn="ctr">
              <a:lnSpc>
                <a:spcPct val="80000"/>
              </a:lnSpc>
              <a:spcBef>
                <a:spcPct val="0"/>
              </a:spcBef>
              <a:buFontTx/>
              <a:buNone/>
            </a:pPr>
            <a:r>
              <a:rPr lang="en-US" altLang="en-US" sz="2400" dirty="0">
                <a:solidFill>
                  <a:srgbClr val="666633"/>
                </a:solidFill>
                <a:latin typeface="Comic Sans MS" panose="030F0702030302020204" pitchFamily="66" charset="0"/>
              </a:rPr>
              <a:t>At school, in class, at home, and as audiences. </a:t>
            </a:r>
          </a:p>
          <a:p>
            <a:pPr algn="ctr">
              <a:lnSpc>
                <a:spcPct val="80000"/>
              </a:lnSpc>
              <a:spcBef>
                <a:spcPct val="0"/>
              </a:spcBef>
              <a:buFontTx/>
              <a:buNone/>
            </a:pPr>
            <a:endParaRPr lang="en-US" altLang="en-US" sz="2800" dirty="0">
              <a:solidFill>
                <a:srgbClr val="000066"/>
              </a:solidFill>
              <a:latin typeface="Comic Sans MS" panose="030F0702030302020204" pitchFamily="66" charset="0"/>
            </a:endParaRPr>
          </a:p>
        </p:txBody>
      </p:sp>
      <p:sp>
        <p:nvSpPr>
          <p:cNvPr id="275462" name="AutoShape 6"/>
          <p:cNvSpPr>
            <a:spLocks noChangeArrowheads="1"/>
          </p:cNvSpPr>
          <p:nvPr/>
        </p:nvSpPr>
        <p:spPr bwMode="auto">
          <a:xfrm>
            <a:off x="3579812" y="3656805"/>
            <a:ext cx="6965950" cy="838200"/>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2800" dirty="0">
              <a:solidFill>
                <a:srgbClr val="000066"/>
              </a:solidFill>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LEARNING AT HOME</a:t>
            </a:r>
          </a:p>
          <a:p>
            <a:pPr algn="ctr">
              <a:lnSpc>
                <a:spcPct val="80000"/>
              </a:lnSpc>
              <a:spcBef>
                <a:spcPct val="0"/>
              </a:spcBef>
              <a:buFontTx/>
              <a:buNone/>
            </a:pPr>
            <a:r>
              <a:rPr lang="en-US" altLang="en-US" sz="2000" dirty="0">
                <a:solidFill>
                  <a:srgbClr val="666633"/>
                </a:solidFill>
                <a:latin typeface="Comic Sans MS" panose="030F0702030302020204" pitchFamily="66" charset="0"/>
              </a:rPr>
              <a:t>Connections</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on</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homework,</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course</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choices,</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other</a:t>
            </a:r>
            <a:r>
              <a:rPr lang="en-US" altLang="en-US" sz="1200" dirty="0">
                <a:solidFill>
                  <a:srgbClr val="666633"/>
                </a:solidFill>
                <a:latin typeface="Comic Sans MS" panose="030F0702030302020204" pitchFamily="66" charset="0"/>
              </a:rPr>
              <a:t> </a:t>
            </a:r>
            <a:r>
              <a:rPr lang="en-US" altLang="en-US" sz="2000" dirty="0">
                <a:solidFill>
                  <a:srgbClr val="666633"/>
                </a:solidFill>
                <a:latin typeface="Comic Sans MS" panose="030F0702030302020204" pitchFamily="66" charset="0"/>
              </a:rPr>
              <a:t>talents.</a:t>
            </a:r>
          </a:p>
          <a:p>
            <a:pPr algn="ctr">
              <a:lnSpc>
                <a:spcPct val="80000"/>
              </a:lnSpc>
              <a:spcBef>
                <a:spcPct val="0"/>
              </a:spcBef>
              <a:buFontTx/>
              <a:buNone/>
            </a:pPr>
            <a:endParaRPr lang="en-US" altLang="en-US" sz="2800" dirty="0">
              <a:solidFill>
                <a:srgbClr val="000066"/>
              </a:solidFill>
              <a:latin typeface="Comic Sans MS" panose="030F0702030302020204" pitchFamily="66" charset="0"/>
            </a:endParaRPr>
          </a:p>
        </p:txBody>
      </p:sp>
      <p:sp>
        <p:nvSpPr>
          <p:cNvPr id="275463" name="AutoShape 7"/>
          <p:cNvSpPr>
            <a:spLocks noChangeArrowheads="1"/>
          </p:cNvSpPr>
          <p:nvPr/>
        </p:nvSpPr>
        <p:spPr bwMode="auto">
          <a:xfrm>
            <a:off x="3575049" y="4605047"/>
            <a:ext cx="6965950" cy="696913"/>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2800" dirty="0">
              <a:solidFill>
                <a:srgbClr val="000066"/>
              </a:solidFill>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DECISION MAKING</a:t>
            </a:r>
          </a:p>
          <a:p>
            <a:pPr algn="ctr">
              <a:lnSpc>
                <a:spcPct val="80000"/>
              </a:lnSpc>
              <a:spcBef>
                <a:spcPct val="0"/>
              </a:spcBef>
              <a:buFontTx/>
              <a:buNone/>
            </a:pPr>
            <a:r>
              <a:rPr lang="en-US" altLang="en-US" sz="2000" dirty="0">
                <a:solidFill>
                  <a:srgbClr val="666633"/>
                </a:solidFill>
                <a:latin typeface="Comic Sans MS" panose="030F0702030302020204" pitchFamily="66" charset="0"/>
              </a:rPr>
              <a:t>All major groups represented on school committees.  </a:t>
            </a:r>
          </a:p>
          <a:p>
            <a:pPr algn="ctr">
              <a:lnSpc>
                <a:spcPct val="80000"/>
              </a:lnSpc>
              <a:spcBef>
                <a:spcPct val="0"/>
              </a:spcBef>
              <a:buFontTx/>
              <a:buNone/>
            </a:pPr>
            <a:endParaRPr lang="en-US" altLang="en-US" sz="2800" dirty="0">
              <a:solidFill>
                <a:srgbClr val="000066"/>
              </a:solidFill>
            </a:endParaRPr>
          </a:p>
        </p:txBody>
      </p:sp>
      <p:sp>
        <p:nvSpPr>
          <p:cNvPr id="275464" name="AutoShape 8"/>
          <p:cNvSpPr>
            <a:spLocks noChangeArrowheads="1"/>
          </p:cNvSpPr>
          <p:nvPr/>
        </p:nvSpPr>
        <p:spPr bwMode="auto">
          <a:xfrm>
            <a:off x="3575049" y="5391142"/>
            <a:ext cx="6965950" cy="857250"/>
          </a:xfrm>
          <a:prstGeom prst="roundRect">
            <a:avLst>
              <a:gd name="adj" fmla="val 16667"/>
            </a:avLst>
          </a:prstGeom>
          <a:solidFill>
            <a:srgbClr val="FFFF99">
              <a:alpha val="58038"/>
            </a:srgbClr>
          </a:solidFill>
          <a:ln w="12700">
            <a:solidFill>
              <a:srgbClr val="9DBEDF"/>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lvl1pPr defTabSz="865188">
              <a:spcBef>
                <a:spcPct val="20000"/>
              </a:spcBef>
              <a:buChar char="•"/>
              <a:defRPr sz="3200">
                <a:solidFill>
                  <a:schemeClr val="tx1"/>
                </a:solidFill>
                <a:latin typeface="Arial" panose="020B0604020202020204" pitchFamily="34" charset="0"/>
              </a:defRPr>
            </a:lvl1pPr>
            <a:lvl2pPr marL="742950" indent="-285750" defTabSz="865188">
              <a:spcBef>
                <a:spcPct val="20000"/>
              </a:spcBef>
              <a:buChar char="–"/>
              <a:defRPr sz="2800">
                <a:solidFill>
                  <a:schemeClr val="tx1"/>
                </a:solidFill>
                <a:latin typeface="Arial" panose="020B0604020202020204" pitchFamily="34" charset="0"/>
              </a:defRPr>
            </a:lvl2pPr>
            <a:lvl3pPr marL="1143000" indent="-228600" defTabSz="865188">
              <a:spcBef>
                <a:spcPct val="20000"/>
              </a:spcBef>
              <a:buChar char="•"/>
              <a:defRPr sz="2400">
                <a:solidFill>
                  <a:schemeClr val="tx1"/>
                </a:solidFill>
                <a:latin typeface="Arial" panose="020B0604020202020204" pitchFamily="34" charset="0"/>
              </a:defRPr>
            </a:lvl3pPr>
            <a:lvl4pPr marL="1600200" indent="-228600" defTabSz="865188">
              <a:spcBef>
                <a:spcPct val="20000"/>
              </a:spcBef>
              <a:buChar char="–"/>
              <a:defRPr sz="2000">
                <a:solidFill>
                  <a:schemeClr val="tx1"/>
                </a:solidFill>
                <a:latin typeface="Arial" panose="020B0604020202020204" pitchFamily="34" charset="0"/>
              </a:defRPr>
            </a:lvl4pPr>
            <a:lvl5pPr marL="2057400" indent="-228600" defTabSz="865188">
              <a:spcBef>
                <a:spcPct val="20000"/>
              </a:spcBef>
              <a:buChar char="»"/>
              <a:defRPr sz="2000">
                <a:solidFill>
                  <a:schemeClr val="tx1"/>
                </a:solidFill>
                <a:latin typeface="Arial" panose="020B0604020202020204" pitchFamily="34" charset="0"/>
              </a:defRPr>
            </a:lvl5pPr>
            <a:lvl6pPr marL="25146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6518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spcBef>
                <a:spcPct val="0"/>
              </a:spcBef>
              <a:buFontTx/>
              <a:buNone/>
            </a:pPr>
            <a:endParaRPr lang="en-US" altLang="en-US" sz="800" b="1" dirty="0">
              <a:solidFill>
                <a:srgbClr val="0000FF"/>
              </a:solidFill>
              <a:latin typeface="Comic Sans MS" panose="030F0702030302020204" pitchFamily="66" charset="0"/>
            </a:endParaRPr>
          </a:p>
          <a:p>
            <a:pPr algn="ctr">
              <a:lnSpc>
                <a:spcPct val="80000"/>
              </a:lnSpc>
              <a:spcBef>
                <a:spcPct val="0"/>
              </a:spcBef>
              <a:buFontTx/>
              <a:buNone/>
            </a:pPr>
            <a:r>
              <a:rPr lang="en-US" altLang="en-US" sz="2400" b="1" dirty="0">
                <a:solidFill>
                  <a:srgbClr val="FF0000"/>
                </a:solidFill>
                <a:latin typeface="Comic Sans MS" panose="030F0702030302020204" pitchFamily="66" charset="0"/>
              </a:rPr>
              <a:t>COLLABORATING WITH COMMUNITY</a:t>
            </a:r>
          </a:p>
          <a:p>
            <a:pPr algn="ctr">
              <a:lnSpc>
                <a:spcPct val="80000"/>
              </a:lnSpc>
              <a:spcBef>
                <a:spcPct val="0"/>
              </a:spcBef>
              <a:buFontTx/>
              <a:buNone/>
            </a:pPr>
            <a:r>
              <a:rPr lang="en-US" altLang="en-US" sz="2000" dirty="0">
                <a:solidFill>
                  <a:srgbClr val="666633"/>
                </a:solidFill>
                <a:latin typeface="Comic Sans MS" panose="030F0702030302020204" pitchFamily="66" charset="0"/>
              </a:rPr>
              <a:t>Resources and volunteers from many groups, agencies.</a:t>
            </a:r>
          </a:p>
          <a:p>
            <a:pPr algn="ctr">
              <a:lnSpc>
                <a:spcPct val="80000"/>
              </a:lnSpc>
              <a:spcBef>
                <a:spcPct val="0"/>
              </a:spcBef>
              <a:buFontTx/>
              <a:buNone/>
            </a:pPr>
            <a:r>
              <a:rPr lang="en-US" altLang="en-US" sz="2000" dirty="0">
                <a:solidFill>
                  <a:srgbClr val="666633"/>
                </a:solidFill>
                <a:latin typeface="Comic Sans MS" panose="030F0702030302020204" pitchFamily="66" charset="0"/>
              </a:rPr>
              <a:t>From community and FOR the community.</a:t>
            </a:r>
          </a:p>
        </p:txBody>
      </p:sp>
      <p:grpSp>
        <p:nvGrpSpPr>
          <p:cNvPr id="36873" name="Group 9"/>
          <p:cNvGrpSpPr>
            <a:grpSpLocks/>
          </p:cNvGrpSpPr>
          <p:nvPr/>
        </p:nvGrpSpPr>
        <p:grpSpPr bwMode="auto">
          <a:xfrm>
            <a:off x="1751012" y="957521"/>
            <a:ext cx="1752600" cy="712787"/>
            <a:chOff x="0" y="751"/>
            <a:chExt cx="1104" cy="449"/>
          </a:xfrm>
        </p:grpSpPr>
        <p:pic>
          <p:nvPicPr>
            <p:cNvPr id="36889" name="Picture 10"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1"/>
              <a:ext cx="1104"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0" name="Text Box 11"/>
            <p:cNvSpPr txBox="1">
              <a:spLocks noChangeArrowheads="1"/>
            </p:cNvSpPr>
            <p:nvPr/>
          </p:nvSpPr>
          <p:spPr bwMode="auto">
            <a:xfrm>
              <a:off x="457" y="792"/>
              <a:ext cx="6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endParaRPr lang="en-US" altLang="en-US" sz="200" dirty="0">
                <a:solidFill>
                  <a:srgbClr val="009999"/>
                </a:solidFill>
              </a:endParaRPr>
            </a:p>
            <a:p>
              <a:pPr algn="ctr">
                <a:spcBef>
                  <a:spcPct val="0"/>
                </a:spcBef>
                <a:buFontTx/>
                <a:buNone/>
              </a:pPr>
              <a:endParaRPr lang="en-US" altLang="en-US" sz="400" dirty="0">
                <a:solidFill>
                  <a:srgbClr val="009999"/>
                </a:solidFill>
              </a:endParaRPr>
            </a:p>
            <a:p>
              <a:pPr algn="ctr">
                <a:spcBef>
                  <a:spcPct val="0"/>
                </a:spcBef>
                <a:buFontTx/>
                <a:buNone/>
              </a:pPr>
              <a:r>
                <a:rPr lang="en-US" altLang="en-US" sz="1800" dirty="0">
                  <a:solidFill>
                    <a:srgbClr val="FF0000"/>
                  </a:solidFill>
                  <a:latin typeface="Comic Sans MS" panose="030F0702030302020204" pitchFamily="66" charset="0"/>
                </a:rPr>
                <a:t>Type</a:t>
              </a:r>
              <a:r>
                <a:rPr lang="en-US" altLang="en-US" sz="1600" dirty="0">
                  <a:solidFill>
                    <a:srgbClr val="FF0000"/>
                  </a:solidFill>
                  <a:latin typeface="Comic Sans MS" panose="030F0702030302020204" pitchFamily="66" charset="0"/>
                </a:rPr>
                <a:t> </a:t>
              </a:r>
              <a:r>
                <a:rPr lang="en-US" altLang="en-US" sz="1800" dirty="0">
                  <a:solidFill>
                    <a:srgbClr val="FF0000"/>
                  </a:solidFill>
                  <a:latin typeface="Comic Sans MS" panose="030F0702030302020204" pitchFamily="66" charset="0"/>
                </a:rPr>
                <a:t>1</a:t>
              </a:r>
            </a:p>
          </p:txBody>
        </p:sp>
      </p:grpSp>
      <p:grpSp>
        <p:nvGrpSpPr>
          <p:cNvPr id="36874" name="Group 12"/>
          <p:cNvGrpSpPr>
            <a:grpSpLocks/>
          </p:cNvGrpSpPr>
          <p:nvPr/>
        </p:nvGrpSpPr>
        <p:grpSpPr bwMode="auto">
          <a:xfrm>
            <a:off x="1722438" y="1824712"/>
            <a:ext cx="1755775" cy="712787"/>
            <a:chOff x="87" y="1307"/>
            <a:chExt cx="1017" cy="388"/>
          </a:xfrm>
        </p:grpSpPr>
        <p:pic>
          <p:nvPicPr>
            <p:cNvPr id="36887" name="Picture 13"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 y="1307"/>
              <a:ext cx="10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 Box 14"/>
            <p:cNvSpPr txBox="1">
              <a:spLocks noChangeArrowheads="1"/>
            </p:cNvSpPr>
            <p:nvPr/>
          </p:nvSpPr>
          <p:spPr bwMode="auto">
            <a:xfrm>
              <a:off x="528" y="1392"/>
              <a:ext cx="57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dirty="0">
                  <a:solidFill>
                    <a:srgbClr val="FF0000"/>
                  </a:solidFill>
                  <a:latin typeface="Comic Sans MS" panose="030F0702030302020204" pitchFamily="66" charset="0"/>
                </a:rPr>
                <a:t>Type 2</a:t>
              </a:r>
            </a:p>
          </p:txBody>
        </p:sp>
      </p:grpSp>
      <p:grpSp>
        <p:nvGrpSpPr>
          <p:cNvPr id="36875" name="Group 15"/>
          <p:cNvGrpSpPr>
            <a:grpSpLocks/>
          </p:cNvGrpSpPr>
          <p:nvPr/>
        </p:nvGrpSpPr>
        <p:grpSpPr bwMode="auto">
          <a:xfrm>
            <a:off x="1699019" y="5463373"/>
            <a:ext cx="1755775" cy="712788"/>
            <a:chOff x="69" y="3648"/>
            <a:chExt cx="1011" cy="388"/>
          </a:xfrm>
        </p:grpSpPr>
        <p:pic>
          <p:nvPicPr>
            <p:cNvPr id="36885" name="Picture 16"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 y="3648"/>
              <a:ext cx="10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Text Box 17"/>
            <p:cNvSpPr txBox="1">
              <a:spLocks noChangeArrowheads="1"/>
            </p:cNvSpPr>
            <p:nvPr/>
          </p:nvSpPr>
          <p:spPr bwMode="auto">
            <a:xfrm>
              <a:off x="504" y="3726"/>
              <a:ext cx="57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a:solidFill>
                    <a:srgbClr val="FF0000"/>
                  </a:solidFill>
                  <a:latin typeface="Comic Sans MS" panose="030F0702030302020204" pitchFamily="66" charset="0"/>
                </a:rPr>
                <a:t>Type</a:t>
              </a:r>
              <a:r>
                <a:rPr lang="en-US" altLang="en-US" sz="1800">
                  <a:solidFill>
                    <a:srgbClr val="FF0000"/>
                  </a:solidFill>
                </a:rPr>
                <a:t> 6</a:t>
              </a:r>
            </a:p>
          </p:txBody>
        </p:sp>
      </p:grpSp>
      <p:grpSp>
        <p:nvGrpSpPr>
          <p:cNvPr id="36876" name="Group 18"/>
          <p:cNvGrpSpPr>
            <a:grpSpLocks/>
          </p:cNvGrpSpPr>
          <p:nvPr/>
        </p:nvGrpSpPr>
        <p:grpSpPr bwMode="auto">
          <a:xfrm>
            <a:off x="1699019" y="4597109"/>
            <a:ext cx="1755775" cy="712788"/>
            <a:chOff x="90" y="3060"/>
            <a:chExt cx="1008" cy="388"/>
          </a:xfrm>
        </p:grpSpPr>
        <p:pic>
          <p:nvPicPr>
            <p:cNvPr id="36883" name="Picture 19"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 y="3060"/>
              <a:ext cx="10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Text Box 20"/>
            <p:cNvSpPr txBox="1">
              <a:spLocks noChangeArrowheads="1"/>
            </p:cNvSpPr>
            <p:nvPr/>
          </p:nvSpPr>
          <p:spPr bwMode="auto">
            <a:xfrm>
              <a:off x="507" y="3141"/>
              <a:ext cx="57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a:solidFill>
                    <a:srgbClr val="FF0000"/>
                  </a:solidFill>
                  <a:latin typeface="Comic Sans MS" panose="030F0702030302020204" pitchFamily="66" charset="0"/>
                </a:rPr>
                <a:t>Type</a:t>
              </a:r>
              <a:r>
                <a:rPr lang="en-US" altLang="en-US" sz="1800">
                  <a:solidFill>
                    <a:srgbClr val="FF0000"/>
                  </a:solidFill>
                </a:rPr>
                <a:t> 5</a:t>
              </a:r>
            </a:p>
          </p:txBody>
        </p:sp>
      </p:grpSp>
      <p:grpSp>
        <p:nvGrpSpPr>
          <p:cNvPr id="36877" name="Group 21"/>
          <p:cNvGrpSpPr>
            <a:grpSpLocks/>
          </p:cNvGrpSpPr>
          <p:nvPr/>
        </p:nvGrpSpPr>
        <p:grpSpPr bwMode="auto">
          <a:xfrm>
            <a:off x="1706900" y="3681380"/>
            <a:ext cx="1755775" cy="681979"/>
            <a:chOff x="81" y="2477"/>
            <a:chExt cx="1008" cy="359"/>
          </a:xfrm>
        </p:grpSpPr>
        <p:pic>
          <p:nvPicPr>
            <p:cNvPr id="36881" name="Picture 22"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 y="2477"/>
              <a:ext cx="1008"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Text Box 23"/>
            <p:cNvSpPr txBox="1">
              <a:spLocks noChangeArrowheads="1"/>
            </p:cNvSpPr>
            <p:nvPr/>
          </p:nvSpPr>
          <p:spPr bwMode="auto">
            <a:xfrm>
              <a:off x="499" y="2556"/>
              <a:ext cx="57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dirty="0">
                  <a:solidFill>
                    <a:srgbClr val="FF0000"/>
                  </a:solidFill>
                  <a:latin typeface="Comic Sans MS" panose="030F0702030302020204" pitchFamily="66" charset="0"/>
                </a:rPr>
                <a:t>Type</a:t>
              </a:r>
              <a:r>
                <a:rPr lang="en-US" altLang="en-US" sz="1800" dirty="0">
                  <a:solidFill>
                    <a:srgbClr val="FF0000"/>
                  </a:solidFill>
                </a:rPr>
                <a:t> 4</a:t>
              </a:r>
            </a:p>
          </p:txBody>
        </p:sp>
      </p:grpSp>
      <p:grpSp>
        <p:nvGrpSpPr>
          <p:cNvPr id="36878" name="Group 24"/>
          <p:cNvGrpSpPr>
            <a:grpSpLocks/>
          </p:cNvGrpSpPr>
          <p:nvPr/>
        </p:nvGrpSpPr>
        <p:grpSpPr bwMode="auto">
          <a:xfrm>
            <a:off x="1729822" y="2714649"/>
            <a:ext cx="1724972" cy="712788"/>
            <a:chOff x="115" y="1694"/>
            <a:chExt cx="1008" cy="388"/>
          </a:xfrm>
        </p:grpSpPr>
        <p:pic>
          <p:nvPicPr>
            <p:cNvPr id="36879" name="Picture 25" descr="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1694"/>
              <a:ext cx="100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 Box 26"/>
            <p:cNvSpPr txBox="1">
              <a:spLocks noChangeArrowheads="1"/>
            </p:cNvSpPr>
            <p:nvPr/>
          </p:nvSpPr>
          <p:spPr bwMode="auto">
            <a:xfrm>
              <a:off x="527" y="1784"/>
              <a:ext cx="576"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800" dirty="0">
                  <a:solidFill>
                    <a:srgbClr val="FF0000"/>
                  </a:solidFill>
                  <a:latin typeface="Comic Sans MS" panose="030F0702030302020204" pitchFamily="66" charset="0"/>
                </a:rPr>
                <a:t>Type 3</a:t>
              </a:r>
            </a:p>
          </p:txBody>
        </p:sp>
      </p:grpSp>
    </p:spTree>
    <p:extLst>
      <p:ext uri="{BB962C8B-B14F-4D97-AF65-F5344CB8AC3E}">
        <p14:creationId xmlns:p14="http://schemas.microsoft.com/office/powerpoint/2010/main" val="416324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5460"/>
                                        </p:tgtEl>
                                        <p:attrNameLst>
                                          <p:attrName>style.visibility</p:attrName>
                                        </p:attrNameLst>
                                      </p:cBhvr>
                                      <p:to>
                                        <p:strVal val="visible"/>
                                      </p:to>
                                    </p:set>
                                    <p:anim calcmode="lin" valueType="num">
                                      <p:cBhvr additive="base">
                                        <p:cTn id="7" dur="500" fill="hold"/>
                                        <p:tgtEl>
                                          <p:spTgt spid="275460"/>
                                        </p:tgtEl>
                                        <p:attrNameLst>
                                          <p:attrName>ppt_x</p:attrName>
                                        </p:attrNameLst>
                                      </p:cBhvr>
                                      <p:tavLst>
                                        <p:tav tm="0">
                                          <p:val>
                                            <p:strVal val="#ppt_x"/>
                                          </p:val>
                                        </p:tav>
                                        <p:tav tm="100000">
                                          <p:val>
                                            <p:strVal val="#ppt_x"/>
                                          </p:val>
                                        </p:tav>
                                      </p:tavLst>
                                    </p:anim>
                                    <p:anim calcmode="lin" valueType="num">
                                      <p:cBhvr additive="base">
                                        <p:cTn id="8" dur="500" fill="hold"/>
                                        <p:tgtEl>
                                          <p:spTgt spid="275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5461"/>
                                        </p:tgtEl>
                                        <p:attrNameLst>
                                          <p:attrName>style.visibility</p:attrName>
                                        </p:attrNameLst>
                                      </p:cBhvr>
                                      <p:to>
                                        <p:strVal val="visible"/>
                                      </p:to>
                                    </p:set>
                                    <p:anim calcmode="lin" valueType="num">
                                      <p:cBhvr additive="base">
                                        <p:cTn id="13" dur="500" fill="hold"/>
                                        <p:tgtEl>
                                          <p:spTgt spid="275461"/>
                                        </p:tgtEl>
                                        <p:attrNameLst>
                                          <p:attrName>ppt_x</p:attrName>
                                        </p:attrNameLst>
                                      </p:cBhvr>
                                      <p:tavLst>
                                        <p:tav tm="0">
                                          <p:val>
                                            <p:strVal val="#ppt_x"/>
                                          </p:val>
                                        </p:tav>
                                        <p:tav tm="100000">
                                          <p:val>
                                            <p:strVal val="#ppt_x"/>
                                          </p:val>
                                        </p:tav>
                                      </p:tavLst>
                                    </p:anim>
                                    <p:anim calcmode="lin" valueType="num">
                                      <p:cBhvr additive="base">
                                        <p:cTn id="14" dur="500" fill="hold"/>
                                        <p:tgtEl>
                                          <p:spTgt spid="2754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5462"/>
                                        </p:tgtEl>
                                        <p:attrNameLst>
                                          <p:attrName>style.visibility</p:attrName>
                                        </p:attrNameLst>
                                      </p:cBhvr>
                                      <p:to>
                                        <p:strVal val="visible"/>
                                      </p:to>
                                    </p:set>
                                    <p:anim calcmode="lin" valueType="num">
                                      <p:cBhvr additive="base">
                                        <p:cTn id="19" dur="500" fill="hold"/>
                                        <p:tgtEl>
                                          <p:spTgt spid="275462"/>
                                        </p:tgtEl>
                                        <p:attrNameLst>
                                          <p:attrName>ppt_x</p:attrName>
                                        </p:attrNameLst>
                                      </p:cBhvr>
                                      <p:tavLst>
                                        <p:tav tm="0">
                                          <p:val>
                                            <p:strVal val="#ppt_x"/>
                                          </p:val>
                                        </p:tav>
                                        <p:tav tm="100000">
                                          <p:val>
                                            <p:strVal val="#ppt_x"/>
                                          </p:val>
                                        </p:tav>
                                      </p:tavLst>
                                    </p:anim>
                                    <p:anim calcmode="lin" valueType="num">
                                      <p:cBhvr additive="base">
                                        <p:cTn id="20" dur="500" fill="hold"/>
                                        <p:tgtEl>
                                          <p:spTgt spid="27546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5463"/>
                                        </p:tgtEl>
                                        <p:attrNameLst>
                                          <p:attrName>style.visibility</p:attrName>
                                        </p:attrNameLst>
                                      </p:cBhvr>
                                      <p:to>
                                        <p:strVal val="visible"/>
                                      </p:to>
                                    </p:set>
                                    <p:anim calcmode="lin" valueType="num">
                                      <p:cBhvr additive="base">
                                        <p:cTn id="25" dur="500" fill="hold"/>
                                        <p:tgtEl>
                                          <p:spTgt spid="275463"/>
                                        </p:tgtEl>
                                        <p:attrNameLst>
                                          <p:attrName>ppt_x</p:attrName>
                                        </p:attrNameLst>
                                      </p:cBhvr>
                                      <p:tavLst>
                                        <p:tav tm="0">
                                          <p:val>
                                            <p:strVal val="#ppt_x"/>
                                          </p:val>
                                        </p:tav>
                                        <p:tav tm="100000">
                                          <p:val>
                                            <p:strVal val="#ppt_x"/>
                                          </p:val>
                                        </p:tav>
                                      </p:tavLst>
                                    </p:anim>
                                    <p:anim calcmode="lin" valueType="num">
                                      <p:cBhvr additive="base">
                                        <p:cTn id="26" dur="500" fill="hold"/>
                                        <p:tgtEl>
                                          <p:spTgt spid="27546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5464"/>
                                        </p:tgtEl>
                                        <p:attrNameLst>
                                          <p:attrName>style.visibility</p:attrName>
                                        </p:attrNameLst>
                                      </p:cBhvr>
                                      <p:to>
                                        <p:strVal val="visible"/>
                                      </p:to>
                                    </p:set>
                                    <p:anim calcmode="lin" valueType="num">
                                      <p:cBhvr additive="base">
                                        <p:cTn id="31" dur="500" fill="hold"/>
                                        <p:tgtEl>
                                          <p:spTgt spid="275464"/>
                                        </p:tgtEl>
                                        <p:attrNameLst>
                                          <p:attrName>ppt_x</p:attrName>
                                        </p:attrNameLst>
                                      </p:cBhvr>
                                      <p:tavLst>
                                        <p:tav tm="0">
                                          <p:val>
                                            <p:strVal val="#ppt_x"/>
                                          </p:val>
                                        </p:tav>
                                        <p:tav tm="100000">
                                          <p:val>
                                            <p:strVal val="#ppt_x"/>
                                          </p:val>
                                        </p:tav>
                                      </p:tavLst>
                                    </p:anim>
                                    <p:anim calcmode="lin" valueType="num">
                                      <p:cBhvr additive="base">
                                        <p:cTn id="32" dur="500" fill="hold"/>
                                        <p:tgtEl>
                                          <p:spTgt spid="275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animBg="1"/>
      <p:bldP spid="275461" grpId="0" animBg="1"/>
      <p:bldP spid="275462" grpId="0" animBg="1"/>
      <p:bldP spid="275463" grpId="0" animBg="1"/>
      <p:bldP spid="275464"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DF48120C2C0346ACEA74B881EEE369" ma:contentTypeVersion="12" ma:contentTypeDescription="Create a new document." ma:contentTypeScope="" ma:versionID="c13c1d44b228e875639bd462a78bb84f">
  <xsd:schema xmlns:xsd="http://www.w3.org/2001/XMLSchema" xmlns:xs="http://www.w3.org/2001/XMLSchema" xmlns:p="http://schemas.microsoft.com/office/2006/metadata/properties" xmlns:ns2="7db65edb-543d-4260-989e-144d55d2bd0d" xmlns:ns3="ddadc947-ed19-4833-a2e4-25444c763b83" targetNamespace="http://schemas.microsoft.com/office/2006/metadata/properties" ma:root="true" ma:fieldsID="aa8c42db63b224c2750aeea2f27e56a6" ns2:_="" ns3:_="">
    <xsd:import namespace="7db65edb-543d-4260-989e-144d55d2bd0d"/>
    <xsd:import namespace="ddadc947-ed19-4833-a2e4-25444c763b8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b65edb-543d-4260-989e-144d55d2bd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dc947-ed19-4833-a2e4-25444c763b8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D904AA-B7A7-4BA2-ACE4-D63C1F46EB23}">
  <ds:schemaRefs>
    <ds:schemaRef ds:uri="http://schemas.microsoft.com/office/2006/metadata/properties"/>
    <ds:schemaRef ds:uri="84aeccd2-0f27-466f-93e3-5dc76ccc9827"/>
    <ds:schemaRef ds:uri="http://purl.org/dc/terms/"/>
    <ds:schemaRef ds:uri="813bbe11-5982-478f-b22e-8f56265ef8f2"/>
    <ds:schemaRef ds:uri="http://purl.org/dc/dcmityp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E6EB57-17FE-4F8A-B9C8-43CB218F8337}">
  <ds:schemaRefs>
    <ds:schemaRef ds:uri="http://schemas.microsoft.com/sharepoint/v3/contenttype/forms"/>
  </ds:schemaRefs>
</ds:datastoreItem>
</file>

<file path=customXml/itemProps3.xml><?xml version="1.0" encoding="utf-8"?>
<ds:datastoreItem xmlns:ds="http://schemas.openxmlformats.org/officeDocument/2006/customXml" ds:itemID="{61A43597-3D00-4CC6-80B3-7BDFA851B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b65edb-543d-4260-989e-144d55d2bd0d"/>
    <ds:schemaRef ds:uri="ddadc947-ed19-4833-a2e4-25444c763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Template>
  <TotalTime>673</TotalTime>
  <Words>979</Words>
  <Application>Microsoft Office PowerPoint</Application>
  <PresentationFormat>Custom</PresentationFormat>
  <Paragraphs>117</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Bodoni MT Condensed</vt:lpstr>
      <vt:lpstr>Calibri</vt:lpstr>
      <vt:lpstr>Century Gothic</vt:lpstr>
      <vt:lpstr>Comic Sans MS</vt:lpstr>
      <vt:lpstr>Corbel</vt:lpstr>
      <vt:lpstr>Times New Roman</vt:lpstr>
      <vt:lpstr>Basis</vt:lpstr>
      <vt:lpstr>Family Engagement</vt:lpstr>
      <vt:lpstr>Welcome Family Engagement Partners! </vt:lpstr>
      <vt:lpstr>PowerPoint Presentation</vt:lpstr>
      <vt:lpstr>BE ENGAGED</vt:lpstr>
      <vt:lpstr> Action Team for Partnerships ATP</vt:lpstr>
      <vt:lpstr>Family Engagement Policy</vt:lpstr>
      <vt:lpstr>Learning Compact</vt:lpstr>
      <vt:lpstr>One-Year Action Plan</vt:lpstr>
      <vt:lpstr>PowerPoint Presentation</vt:lpstr>
      <vt:lpstr>Partnership Guidelines continued</vt:lpstr>
      <vt:lpstr>National Network of Partnership Schools (NNPS)</vt:lpstr>
      <vt:lpstr>Questions?</vt:lpstr>
    </vt:vector>
  </TitlesOfParts>
  <Company>Calcasieu Parish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dc:title>
  <dc:creator>Smith, Loree</dc:creator>
  <cp:lastModifiedBy>Smith, Loree</cp:lastModifiedBy>
  <cp:revision>145</cp:revision>
  <dcterms:created xsi:type="dcterms:W3CDTF">2020-07-23T16:51:34Z</dcterms:created>
  <dcterms:modified xsi:type="dcterms:W3CDTF">2024-06-25T18:28:09Z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0x010100CB83B229761B844F87F05F56A6DBA2AE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