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8" r:id="rId1"/>
  </p:sldMasterIdLst>
  <p:sldIdLst>
    <p:sldId id="256" r:id="rId2"/>
    <p:sldId id="273" r:id="rId3"/>
    <p:sldId id="275" r:id="rId4"/>
    <p:sldId id="259" r:id="rId5"/>
    <p:sldId id="270" r:id="rId6"/>
    <p:sldId id="269" r:id="rId7"/>
    <p:sldId id="271" r:id="rId8"/>
    <p:sldId id="272" r:id="rId9"/>
    <p:sldId id="274" r:id="rId10"/>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4" d="100"/>
          <a:sy n="114" d="100"/>
        </p:scale>
        <p:origin x="47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8CB5785C-F8D2-49D4-B9D2-09E11EBE4082}" type="datetimeFigureOut">
              <a:rPr lang="en-US" smtClean="0"/>
              <a:t>3/26/2024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C1A217-1031-4E0F-A5C7-F2F16DF1BB87}"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04155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CB5785C-F8D2-49D4-B9D2-09E11EBE4082}" type="datetimeFigureOut">
              <a:rPr lang="en-US" smtClean="0"/>
              <a:t>3/26/2024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C1A217-1031-4E0F-A5C7-F2F16DF1BB87}" type="slidenum">
              <a:rPr lang="en-US" smtClean="0"/>
              <a:t>‹#›</a:t>
            </a:fld>
            <a:endParaRPr lang="en-US"/>
          </a:p>
        </p:txBody>
      </p:sp>
    </p:spTree>
    <p:extLst>
      <p:ext uri="{BB962C8B-B14F-4D97-AF65-F5344CB8AC3E}">
        <p14:creationId xmlns:p14="http://schemas.microsoft.com/office/powerpoint/2010/main" val="34585334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CB5785C-F8D2-49D4-B9D2-09E11EBE4082}" type="datetimeFigureOut">
              <a:rPr lang="en-US" smtClean="0"/>
              <a:t>3/26/2024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C1A217-1031-4E0F-A5C7-F2F16DF1BB87}"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518687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CB5785C-F8D2-49D4-B9D2-09E11EBE4082}" type="datetimeFigureOut">
              <a:rPr lang="en-US" smtClean="0"/>
              <a:t>3/26/2024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C1A217-1031-4E0F-A5C7-F2F16DF1BB87}" type="slidenum">
              <a:rPr lang="en-US" smtClean="0"/>
              <a:t>‹#›</a:t>
            </a:fld>
            <a:endParaRPr lang="en-US"/>
          </a:p>
        </p:txBody>
      </p:sp>
    </p:spTree>
    <p:extLst>
      <p:ext uri="{BB962C8B-B14F-4D97-AF65-F5344CB8AC3E}">
        <p14:creationId xmlns:p14="http://schemas.microsoft.com/office/powerpoint/2010/main" val="3751953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CB5785C-F8D2-49D4-B9D2-09E11EBE4082}" type="datetimeFigureOut">
              <a:rPr lang="en-US" smtClean="0"/>
              <a:t>3/26/2024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C1A217-1031-4E0F-A5C7-F2F16DF1BB87}"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4043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CB5785C-F8D2-49D4-B9D2-09E11EBE4082}" type="datetimeFigureOut">
              <a:rPr lang="en-US" smtClean="0"/>
              <a:t>3/26/2024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C1A217-1031-4E0F-A5C7-F2F16DF1BB87}" type="slidenum">
              <a:rPr lang="en-US" smtClean="0"/>
              <a:t>‹#›</a:t>
            </a:fld>
            <a:endParaRPr lang="en-US"/>
          </a:p>
        </p:txBody>
      </p:sp>
    </p:spTree>
    <p:extLst>
      <p:ext uri="{BB962C8B-B14F-4D97-AF65-F5344CB8AC3E}">
        <p14:creationId xmlns:p14="http://schemas.microsoft.com/office/powerpoint/2010/main" val="3340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CB5785C-F8D2-49D4-B9D2-09E11EBE4082}" type="datetimeFigureOut">
              <a:rPr lang="en-US" smtClean="0"/>
              <a:t>3/26/2024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C1A217-1031-4E0F-A5C7-F2F16DF1BB87}" type="slidenum">
              <a:rPr lang="en-US" smtClean="0"/>
              <a:t>‹#›</a:t>
            </a:fld>
            <a:endParaRPr lang="en-US"/>
          </a:p>
        </p:txBody>
      </p:sp>
    </p:spTree>
    <p:extLst>
      <p:ext uri="{BB962C8B-B14F-4D97-AF65-F5344CB8AC3E}">
        <p14:creationId xmlns:p14="http://schemas.microsoft.com/office/powerpoint/2010/main" val="1646808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CB5785C-F8D2-49D4-B9D2-09E11EBE4082}" type="datetimeFigureOut">
              <a:rPr lang="en-US" smtClean="0"/>
              <a:t>3/26/2024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C1A217-1031-4E0F-A5C7-F2F16DF1BB87}" type="slidenum">
              <a:rPr lang="en-US" smtClean="0"/>
              <a:t>‹#›</a:t>
            </a:fld>
            <a:endParaRPr lang="en-US"/>
          </a:p>
        </p:txBody>
      </p:sp>
    </p:spTree>
    <p:extLst>
      <p:ext uri="{BB962C8B-B14F-4D97-AF65-F5344CB8AC3E}">
        <p14:creationId xmlns:p14="http://schemas.microsoft.com/office/powerpoint/2010/main" val="2013132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B5785C-F8D2-49D4-B9D2-09E11EBE4082}" type="datetimeFigureOut">
              <a:rPr lang="en-US" smtClean="0"/>
              <a:t>3/26/2024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C1A217-1031-4E0F-A5C7-F2F16DF1BB87}" type="slidenum">
              <a:rPr lang="en-US" smtClean="0"/>
              <a:t>‹#›</a:t>
            </a:fld>
            <a:endParaRPr lang="en-US"/>
          </a:p>
        </p:txBody>
      </p:sp>
    </p:spTree>
    <p:extLst>
      <p:ext uri="{BB962C8B-B14F-4D97-AF65-F5344CB8AC3E}">
        <p14:creationId xmlns:p14="http://schemas.microsoft.com/office/powerpoint/2010/main" val="2660006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CB5785C-F8D2-49D4-B9D2-09E11EBE4082}" type="datetimeFigureOut">
              <a:rPr lang="en-US" smtClean="0"/>
              <a:t>3/26/2024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C1A217-1031-4E0F-A5C7-F2F16DF1BB87}" type="slidenum">
              <a:rPr lang="en-US" smtClean="0"/>
              <a:t>‹#›</a:t>
            </a:fld>
            <a:endParaRPr lang="en-US"/>
          </a:p>
        </p:txBody>
      </p:sp>
    </p:spTree>
    <p:extLst>
      <p:ext uri="{BB962C8B-B14F-4D97-AF65-F5344CB8AC3E}">
        <p14:creationId xmlns:p14="http://schemas.microsoft.com/office/powerpoint/2010/main" val="3546648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CB5785C-F8D2-49D4-B9D2-09E11EBE4082}" type="datetimeFigureOut">
              <a:rPr lang="en-US" smtClean="0"/>
              <a:t>3/26/2024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C1A217-1031-4E0F-A5C7-F2F16DF1BB87}"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3826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8CB5785C-F8D2-49D4-B9D2-09E11EBE4082}" type="datetimeFigureOut">
              <a:rPr lang="en-US" smtClean="0"/>
              <a:t>3/26/2024</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38C1A217-1031-4E0F-A5C7-F2F16DF1BB87}"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83897721"/>
      </p:ext>
    </p:extLst>
  </p:cSld>
  <p:clrMap bg1="lt1" tx1="dk1" bg2="lt2" tx2="dk2" accent1="accent1" accent2="accent2" accent3="accent3" accent4="accent4" accent5="accent5" accent6="accent6" hlink="hlink" folHlink="folHlink"/>
  <p:sldLayoutIdLst>
    <p:sldLayoutId id="2147483959" r:id="rId1"/>
    <p:sldLayoutId id="2147483960" r:id="rId2"/>
    <p:sldLayoutId id="2147483961" r:id="rId3"/>
    <p:sldLayoutId id="2147483962" r:id="rId4"/>
    <p:sldLayoutId id="2147483963" r:id="rId5"/>
    <p:sldLayoutId id="2147483964" r:id="rId6"/>
    <p:sldLayoutId id="2147483965" r:id="rId7"/>
    <p:sldLayoutId id="2147483966" r:id="rId8"/>
    <p:sldLayoutId id="2147483967" r:id="rId9"/>
    <p:sldLayoutId id="2147483968" r:id="rId10"/>
    <p:sldLayoutId id="214748396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2024-25 Budget Update</a:t>
            </a:r>
          </a:p>
        </p:txBody>
      </p:sp>
      <p:sp>
        <p:nvSpPr>
          <p:cNvPr id="3" name="Subtitle 2"/>
          <p:cNvSpPr>
            <a:spLocks noGrp="1"/>
          </p:cNvSpPr>
          <p:nvPr>
            <p:ph type="subTitle" idx="1"/>
          </p:nvPr>
        </p:nvSpPr>
        <p:spPr/>
        <p:txBody>
          <a:bodyPr/>
          <a:lstStyle/>
          <a:p>
            <a:r>
              <a:rPr lang="en-US" dirty="0"/>
              <a:t>March 26, 2024</a:t>
            </a:r>
          </a:p>
        </p:txBody>
      </p:sp>
    </p:spTree>
    <p:extLst>
      <p:ext uri="{BB962C8B-B14F-4D97-AF65-F5344CB8AC3E}">
        <p14:creationId xmlns:p14="http://schemas.microsoft.com/office/powerpoint/2010/main" val="3562327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Budget Update on THE state level</a:t>
            </a:r>
          </a:p>
        </p:txBody>
      </p:sp>
      <p:sp>
        <p:nvSpPr>
          <p:cNvPr id="3" name="Content Placeholder 2"/>
          <p:cNvSpPr>
            <a:spLocks noGrp="1"/>
          </p:cNvSpPr>
          <p:nvPr>
            <p:ph idx="1"/>
          </p:nvPr>
        </p:nvSpPr>
        <p:spPr/>
        <p:txBody>
          <a:bodyPr/>
          <a:lstStyle/>
          <a:p>
            <a:r>
              <a:rPr lang="en-US" dirty="0"/>
              <a:t>-One House Budget Bills from the Assembly and Senate have been introduced</a:t>
            </a:r>
          </a:p>
          <a:p>
            <a:r>
              <a:rPr lang="en-US" dirty="0"/>
              <a:t>-Now Leaders of both begin the negotiation process to formulate a final budget</a:t>
            </a:r>
          </a:p>
          <a:p>
            <a:r>
              <a:rPr lang="en-US" dirty="0"/>
              <a:t>-Both Budget Proposals :</a:t>
            </a:r>
          </a:p>
          <a:p>
            <a:pPr lvl="2"/>
            <a:r>
              <a:rPr lang="en-US" sz="1800" dirty="0"/>
              <a:t>Provide continuing Hold Harmless on the Foundation Aid</a:t>
            </a:r>
          </a:p>
          <a:p>
            <a:pPr lvl="2"/>
            <a:r>
              <a:rPr lang="en-US" sz="1800" dirty="0"/>
              <a:t>Provide a minimum of 3% increase in Foundation Aid</a:t>
            </a:r>
          </a:p>
          <a:p>
            <a:pPr marL="128016" lvl="1" indent="0">
              <a:buNone/>
            </a:pPr>
            <a:r>
              <a:rPr lang="en-US" sz="2200" dirty="0"/>
              <a:t>-We are not expecting an on time budget with Easter being April 1</a:t>
            </a:r>
            <a:r>
              <a:rPr lang="en-US" sz="2200" baseline="30000" dirty="0"/>
              <a:t>st</a:t>
            </a:r>
            <a:endParaRPr lang="en-US" sz="2200" dirty="0"/>
          </a:p>
          <a:p>
            <a:pPr marL="128016" lvl="1" indent="0">
              <a:buNone/>
            </a:pPr>
            <a:endParaRPr lang="en-US" sz="2200" dirty="0"/>
          </a:p>
          <a:p>
            <a:pPr marL="128016" lvl="1" indent="0">
              <a:buNone/>
            </a:pPr>
            <a:r>
              <a:rPr lang="en-US" sz="2200" dirty="0"/>
              <a:t>One thing to keep in mind at our April 9</a:t>
            </a:r>
            <a:r>
              <a:rPr lang="en-US" sz="2200" baseline="30000" dirty="0"/>
              <a:t>th</a:t>
            </a:r>
            <a:r>
              <a:rPr lang="en-US" sz="2200" dirty="0"/>
              <a:t> meeting you are approving the Expenditure total for the 2024-25 budget so we can still move things around on the revenue side prior to the Public Vote May 21, 2024</a:t>
            </a:r>
          </a:p>
          <a:p>
            <a:pPr marL="310896" lvl="2" indent="0">
              <a:buNone/>
            </a:pPr>
            <a:endParaRPr lang="en-US" sz="1800" dirty="0"/>
          </a:p>
        </p:txBody>
      </p:sp>
    </p:spTree>
    <p:extLst>
      <p:ext uri="{BB962C8B-B14F-4D97-AF65-F5344CB8AC3E}">
        <p14:creationId xmlns:p14="http://schemas.microsoft.com/office/powerpoint/2010/main" val="36772365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0F741CC-04F7-41FA-B324-B2A9034EFFEF}"/>
              </a:ext>
            </a:extLst>
          </p:cNvPr>
          <p:cNvPicPr>
            <a:picLocks noChangeAspect="1"/>
          </p:cNvPicPr>
          <p:nvPr/>
        </p:nvPicPr>
        <p:blipFill>
          <a:blip r:embed="rId2"/>
          <a:stretch>
            <a:fillRect/>
          </a:stretch>
        </p:blipFill>
        <p:spPr>
          <a:xfrm>
            <a:off x="1417635" y="293615"/>
            <a:ext cx="8803057" cy="6858000"/>
          </a:xfrm>
          <a:prstGeom prst="rect">
            <a:avLst/>
          </a:prstGeom>
        </p:spPr>
      </p:pic>
    </p:spTree>
    <p:extLst>
      <p:ext uri="{BB962C8B-B14F-4D97-AF65-F5344CB8AC3E}">
        <p14:creationId xmlns:p14="http://schemas.microsoft.com/office/powerpoint/2010/main" val="36419704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09253" y="1624405"/>
            <a:ext cx="7734748" cy="4703852"/>
          </a:xfrm>
          <a:prstGeom prst="rect">
            <a:avLst/>
          </a:prstGeom>
        </p:spPr>
        <p:txBody>
          <a:bodyPr wrap="square">
            <a:spAutoFit/>
          </a:bodyPr>
          <a:lstStyle/>
          <a:p>
            <a:pPr lvl="0" defTabSz="457200">
              <a:spcBef>
                <a:spcPts val="1000"/>
              </a:spcBef>
              <a:buClr>
                <a:srgbClr val="DC5E00"/>
              </a:buClr>
              <a:buSzPct val="80000"/>
            </a:pPr>
            <a:r>
              <a:rPr lang="en-US" sz="1600" dirty="0">
                <a:solidFill>
                  <a:prstClr val="black">
                    <a:lumMod val="75000"/>
                    <a:lumOff val="25000"/>
                  </a:prstClr>
                </a:solidFill>
                <a:latin typeface="Trebuchet MS" panose="020B0603020202020204"/>
              </a:rPr>
              <a:t>Revenue		$28,810,815	(up  $99,470 from Jan. report)</a:t>
            </a:r>
          </a:p>
          <a:p>
            <a:pPr lvl="0" defTabSz="457200">
              <a:spcBef>
                <a:spcPts val="1000"/>
              </a:spcBef>
              <a:buClr>
                <a:srgbClr val="DC5E00"/>
              </a:buClr>
              <a:buSzPct val="80000"/>
            </a:pPr>
            <a:r>
              <a:rPr lang="en-US" sz="1600" dirty="0">
                <a:solidFill>
                  <a:prstClr val="black">
                    <a:lumMod val="75000"/>
                    <a:lumOff val="25000"/>
                  </a:prstClr>
                </a:solidFill>
                <a:latin typeface="Trebuchet MS" panose="020B0603020202020204"/>
              </a:rPr>
              <a:t>Expenses		$29,407,840     (down $85,290 from last month’s report)</a:t>
            </a:r>
          </a:p>
          <a:p>
            <a:pPr lvl="0" defTabSz="457200">
              <a:spcBef>
                <a:spcPts val="1000"/>
              </a:spcBef>
              <a:buClr>
                <a:srgbClr val="DC5E00"/>
              </a:buClr>
              <a:buSzPct val="80000"/>
            </a:pPr>
            <a:r>
              <a:rPr lang="en-US" sz="1600" dirty="0">
                <a:solidFill>
                  <a:prstClr val="black">
                    <a:lumMod val="75000"/>
                    <a:lumOff val="25000"/>
                  </a:prstClr>
                </a:solidFill>
                <a:latin typeface="Trebuchet MS" panose="020B0603020202020204"/>
              </a:rPr>
              <a:t>Shortfall		$     597,025     (had a shortfall of $681,785 previously)</a:t>
            </a:r>
          </a:p>
          <a:p>
            <a:pPr lvl="0" defTabSz="457200">
              <a:spcBef>
                <a:spcPts val="1000"/>
              </a:spcBef>
              <a:buClr>
                <a:srgbClr val="DC5E00"/>
              </a:buClr>
              <a:buSzPct val="80000"/>
            </a:pPr>
            <a:r>
              <a:rPr lang="en-US" sz="1600" dirty="0">
                <a:solidFill>
                  <a:prstClr val="black">
                    <a:lumMod val="75000"/>
                    <a:lumOff val="25000"/>
                  </a:prstClr>
                </a:solidFill>
                <a:latin typeface="Trebuchet MS" panose="020B0603020202020204"/>
              </a:rPr>
              <a:t>Revenue Assumptions:</a:t>
            </a:r>
          </a:p>
          <a:p>
            <a:pPr lvl="1" defTabSz="457200">
              <a:spcBef>
                <a:spcPts val="1000"/>
              </a:spcBef>
              <a:buClr>
                <a:srgbClr val="DC5E00"/>
              </a:buClr>
              <a:buSzPct val="80000"/>
            </a:pPr>
            <a:r>
              <a:rPr lang="en-US" sz="1600" dirty="0">
                <a:solidFill>
                  <a:prstClr val="black">
                    <a:lumMod val="75000"/>
                    <a:lumOff val="25000"/>
                  </a:prstClr>
                </a:solidFill>
                <a:latin typeface="Trebuchet MS" panose="020B0603020202020204"/>
              </a:rPr>
              <a:t>In figures I am using a 2.54% increase in taxes, at our legal levy limit prior to carry over. Our legal limit is 4.08%</a:t>
            </a:r>
          </a:p>
          <a:p>
            <a:pPr lvl="1" defTabSz="457200">
              <a:spcBef>
                <a:spcPts val="1000"/>
              </a:spcBef>
              <a:buClr>
                <a:srgbClr val="DC5E00"/>
              </a:buClr>
              <a:buSzPct val="80000"/>
            </a:pPr>
            <a:r>
              <a:rPr lang="en-US" sz="1600" dirty="0">
                <a:solidFill>
                  <a:prstClr val="black">
                    <a:lumMod val="75000"/>
                    <a:lumOff val="25000"/>
                  </a:prstClr>
                </a:solidFill>
                <a:latin typeface="Trebuchet MS" panose="020B0603020202020204"/>
              </a:rPr>
              <a:t>$500,000 is Appropriated Fund Balance.</a:t>
            </a:r>
          </a:p>
          <a:p>
            <a:pPr lvl="0" defTabSz="457200">
              <a:spcBef>
                <a:spcPts val="1000"/>
              </a:spcBef>
              <a:buClr>
                <a:srgbClr val="DC5E00"/>
              </a:buClr>
              <a:buSzPct val="80000"/>
            </a:pPr>
            <a:r>
              <a:rPr lang="en-US" sz="1600" dirty="0">
                <a:solidFill>
                  <a:prstClr val="black">
                    <a:lumMod val="75000"/>
                    <a:lumOff val="25000"/>
                  </a:prstClr>
                </a:solidFill>
                <a:latin typeface="Trebuchet MS" panose="020B0603020202020204"/>
              </a:rPr>
              <a:t>Expense Changes:</a:t>
            </a:r>
          </a:p>
          <a:p>
            <a:pPr lvl="0" defTabSz="457200">
              <a:spcBef>
                <a:spcPts val="1000"/>
              </a:spcBef>
              <a:buClr>
                <a:srgbClr val="DC5E00"/>
              </a:buClr>
              <a:buSzPct val="80000"/>
            </a:pPr>
            <a:r>
              <a:rPr lang="en-US" sz="1600" dirty="0">
                <a:solidFill>
                  <a:prstClr val="black">
                    <a:lumMod val="75000"/>
                    <a:lumOff val="25000"/>
                  </a:prstClr>
                </a:solidFill>
                <a:latin typeface="Trebuchet MS" panose="020B0603020202020204"/>
              </a:rPr>
              <a:t>	Total expenditures is a .68% increase over last year. </a:t>
            </a:r>
          </a:p>
          <a:p>
            <a:pPr lvl="0" defTabSz="457200">
              <a:spcBef>
                <a:spcPts val="1000"/>
              </a:spcBef>
              <a:buClr>
                <a:srgbClr val="DC5E00"/>
              </a:buClr>
              <a:buSzPct val="80000"/>
            </a:pPr>
            <a:r>
              <a:rPr lang="en-US" sz="1600" dirty="0">
                <a:solidFill>
                  <a:prstClr val="black">
                    <a:lumMod val="75000"/>
                    <a:lumOff val="25000"/>
                  </a:prstClr>
                </a:solidFill>
                <a:latin typeface="Trebuchet MS" panose="020B0603020202020204"/>
              </a:rPr>
              <a:t>	Principal and Interest payments are $1,214,963.</a:t>
            </a:r>
          </a:p>
          <a:p>
            <a:pPr lvl="0" defTabSz="457200">
              <a:spcBef>
                <a:spcPts val="1000"/>
              </a:spcBef>
              <a:buClr>
                <a:srgbClr val="DC5E00"/>
              </a:buClr>
              <a:buSzPct val="80000"/>
            </a:pPr>
            <a:r>
              <a:rPr lang="en-US" sz="1600" dirty="0">
                <a:solidFill>
                  <a:prstClr val="black">
                    <a:lumMod val="75000"/>
                    <a:lumOff val="25000"/>
                  </a:prstClr>
                </a:solidFill>
                <a:latin typeface="Trebuchet MS" panose="020B0603020202020204"/>
              </a:rPr>
              <a:t>	Health insurance-3% increase in costs for 2024-25</a:t>
            </a:r>
          </a:p>
          <a:p>
            <a:pPr lvl="0" defTabSz="457200">
              <a:spcBef>
                <a:spcPts val="1000"/>
              </a:spcBef>
              <a:buClr>
                <a:srgbClr val="DC5E00"/>
              </a:buClr>
              <a:buSzPct val="80000"/>
            </a:pPr>
            <a:r>
              <a:rPr lang="en-US" sz="1600" dirty="0">
                <a:solidFill>
                  <a:prstClr val="black">
                    <a:lumMod val="75000"/>
                    <a:lumOff val="25000"/>
                  </a:prstClr>
                </a:solidFill>
                <a:latin typeface="Trebuchet MS" panose="020B0603020202020204"/>
              </a:rPr>
              <a:t>	Two Teacher retirements calculated in.</a:t>
            </a:r>
          </a:p>
          <a:p>
            <a:pPr lvl="0" defTabSz="457200">
              <a:spcBef>
                <a:spcPts val="1000"/>
              </a:spcBef>
              <a:buClr>
                <a:srgbClr val="DC5E00"/>
              </a:buClr>
              <a:buSzPct val="80000"/>
            </a:pPr>
            <a:r>
              <a:rPr lang="en-US" sz="1600" b="1" dirty="0">
                <a:solidFill>
                  <a:prstClr val="black">
                    <a:lumMod val="75000"/>
                    <a:lumOff val="25000"/>
                  </a:prstClr>
                </a:solidFill>
                <a:latin typeface="Trebuchet MS" panose="020B0603020202020204"/>
              </a:rPr>
              <a:t>Final Budget Approval- April 9</a:t>
            </a:r>
            <a:r>
              <a:rPr lang="en-US" sz="1600" b="1" baseline="30000" dirty="0">
                <a:solidFill>
                  <a:prstClr val="black">
                    <a:lumMod val="75000"/>
                    <a:lumOff val="25000"/>
                  </a:prstClr>
                </a:solidFill>
                <a:latin typeface="Trebuchet MS" panose="020B0603020202020204"/>
              </a:rPr>
              <a:t>th</a:t>
            </a:r>
            <a:r>
              <a:rPr lang="en-US" sz="1600" b="1" dirty="0">
                <a:solidFill>
                  <a:prstClr val="black">
                    <a:lumMod val="75000"/>
                    <a:lumOff val="25000"/>
                  </a:prstClr>
                </a:solidFill>
                <a:latin typeface="Trebuchet MS" panose="020B0603020202020204"/>
              </a:rPr>
              <a:t> Meeting</a:t>
            </a:r>
          </a:p>
        </p:txBody>
      </p:sp>
      <p:sp>
        <p:nvSpPr>
          <p:cNvPr id="5" name="Title 4"/>
          <p:cNvSpPr>
            <a:spLocks noGrp="1"/>
          </p:cNvSpPr>
          <p:nvPr>
            <p:ph type="title"/>
          </p:nvPr>
        </p:nvSpPr>
        <p:spPr>
          <a:xfrm>
            <a:off x="849854" y="585216"/>
            <a:ext cx="9894346" cy="651913"/>
          </a:xfrm>
        </p:spPr>
        <p:txBody>
          <a:bodyPr>
            <a:normAutofit fontScale="90000"/>
          </a:bodyPr>
          <a:lstStyle/>
          <a:p>
            <a:r>
              <a:rPr lang="en-US" dirty="0"/>
              <a:t>2024-25 MARCH Budget Highlights</a:t>
            </a:r>
          </a:p>
        </p:txBody>
      </p:sp>
    </p:spTree>
    <p:extLst>
      <p:ext uri="{BB962C8B-B14F-4D97-AF65-F5344CB8AC3E}">
        <p14:creationId xmlns:p14="http://schemas.microsoft.com/office/powerpoint/2010/main" val="18447693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Revenue changes since last update</a:t>
            </a:r>
          </a:p>
        </p:txBody>
      </p:sp>
      <p:sp>
        <p:nvSpPr>
          <p:cNvPr id="5" name="Content Placeholder 4"/>
          <p:cNvSpPr>
            <a:spLocks noGrp="1"/>
          </p:cNvSpPr>
          <p:nvPr>
            <p:ph idx="1"/>
          </p:nvPr>
        </p:nvSpPr>
        <p:spPr/>
        <p:txBody>
          <a:bodyPr/>
          <a:lstStyle/>
          <a:p>
            <a:r>
              <a:rPr lang="en-US" dirty="0"/>
              <a:t>Interest Earnings		$100,000 Felt with rates we could afford to increase</a:t>
            </a:r>
          </a:p>
          <a:p>
            <a:r>
              <a:rPr lang="en-US" dirty="0"/>
              <a:t>Tax Levy			$      </a:t>
            </a:r>
            <a:r>
              <a:rPr lang="en-US" u="sng" dirty="0"/>
              <a:t>530</a:t>
            </a:r>
            <a:r>
              <a:rPr lang="en-US" dirty="0"/>
              <a:t>  I had the wrong number down </a:t>
            </a:r>
          </a:p>
          <a:p>
            <a:r>
              <a:rPr lang="en-US" dirty="0"/>
              <a:t>Net Change 			$ 99,470</a:t>
            </a:r>
          </a:p>
          <a:p>
            <a:endParaRPr lang="en-US" dirty="0"/>
          </a:p>
          <a:p>
            <a:r>
              <a:rPr lang="en-US" dirty="0"/>
              <a:t>Potential Reserve Use: Include $597, 025 from the Debt Service Reserve to cover shortfall? If State Budget includes more Foundation Aid then the Governor's Budget, we can adjust the revenue side prior to the Budget Hearing.</a:t>
            </a:r>
          </a:p>
        </p:txBody>
      </p:sp>
    </p:spTree>
    <p:extLst>
      <p:ext uri="{BB962C8B-B14F-4D97-AF65-F5344CB8AC3E}">
        <p14:creationId xmlns:p14="http://schemas.microsoft.com/office/powerpoint/2010/main" val="5710758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Expenditure changes since last update</a:t>
            </a:r>
          </a:p>
        </p:txBody>
      </p:sp>
      <p:sp>
        <p:nvSpPr>
          <p:cNvPr id="3" name="Content Placeholder 2"/>
          <p:cNvSpPr>
            <a:spLocks noGrp="1"/>
          </p:cNvSpPr>
          <p:nvPr>
            <p:ph idx="1"/>
          </p:nvPr>
        </p:nvSpPr>
        <p:spPr/>
        <p:txBody>
          <a:bodyPr>
            <a:normAutofit fontScale="92500" lnSpcReduction="20000"/>
          </a:bodyPr>
          <a:lstStyle/>
          <a:p>
            <a:r>
              <a:rPr lang="en-US" dirty="0"/>
              <a:t>Special Education Teacher/Aides		$  87,299</a:t>
            </a:r>
          </a:p>
          <a:p>
            <a:r>
              <a:rPr lang="en-US" dirty="0"/>
              <a:t>Special Education Placements		$(254,634)</a:t>
            </a:r>
          </a:p>
          <a:p>
            <a:r>
              <a:rPr lang="en-US" dirty="0"/>
              <a:t>Benefit adjustments			$  58,000</a:t>
            </a:r>
          </a:p>
          <a:p>
            <a:pPr marL="0" indent="0">
              <a:buNone/>
            </a:pPr>
            <a:r>
              <a:rPr lang="en-US" dirty="0"/>
              <a:t>  Increase a staff line that had no sub	$    2,000</a:t>
            </a:r>
          </a:p>
          <a:p>
            <a:r>
              <a:rPr lang="en-US" dirty="0"/>
              <a:t>Athletics changes				$    4,045</a:t>
            </a:r>
          </a:p>
          <a:p>
            <a:r>
              <a:rPr lang="en-US" dirty="0"/>
              <a:t>Copy Paper line short			$    9,000</a:t>
            </a:r>
          </a:p>
          <a:p>
            <a:r>
              <a:rPr lang="en-US" dirty="0"/>
              <a:t>Increase TRS line				$   50,000</a:t>
            </a:r>
          </a:p>
          <a:p>
            <a:r>
              <a:rPr lang="en-US" dirty="0"/>
              <a:t>Increase tech M&amp;S-Toner			$   15,000</a:t>
            </a:r>
          </a:p>
          <a:p>
            <a:r>
              <a:rPr lang="en-US" dirty="0"/>
              <a:t>E-rate funds				</a:t>
            </a:r>
            <a:r>
              <a:rPr lang="en-US" u="sng" dirty="0"/>
              <a:t>$   (56,000)</a:t>
            </a:r>
          </a:p>
          <a:p>
            <a:r>
              <a:rPr lang="en-US" dirty="0"/>
              <a:t>Total decrease				$   (85,290)</a:t>
            </a:r>
          </a:p>
        </p:txBody>
      </p:sp>
    </p:spTree>
    <p:extLst>
      <p:ext uri="{BB962C8B-B14F-4D97-AF65-F5344CB8AC3E}">
        <p14:creationId xmlns:p14="http://schemas.microsoft.com/office/powerpoint/2010/main" val="31716899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Capital Outlay Project 2024-25</a:t>
            </a:r>
          </a:p>
        </p:txBody>
      </p:sp>
      <p:sp>
        <p:nvSpPr>
          <p:cNvPr id="3" name="Content Placeholder 2"/>
          <p:cNvSpPr>
            <a:spLocks noGrp="1"/>
          </p:cNvSpPr>
          <p:nvPr>
            <p:ph idx="1"/>
          </p:nvPr>
        </p:nvSpPr>
        <p:spPr/>
        <p:txBody>
          <a:bodyPr>
            <a:normAutofit/>
          </a:bodyPr>
          <a:lstStyle/>
          <a:p>
            <a:r>
              <a:rPr lang="en-US" dirty="0"/>
              <a:t>We are working with </a:t>
            </a:r>
            <a:r>
              <a:rPr lang="en-US" dirty="0" err="1"/>
              <a:t>LaBella</a:t>
            </a:r>
            <a:r>
              <a:rPr lang="en-US" dirty="0"/>
              <a:t> to look at modifications to the Elementary school office and conference room.</a:t>
            </a:r>
          </a:p>
          <a:p>
            <a:r>
              <a:rPr lang="en-US" dirty="0"/>
              <a:t>Mr. </a:t>
            </a:r>
            <a:r>
              <a:rPr lang="en-US" dirty="0" err="1"/>
              <a:t>Wilkie</a:t>
            </a:r>
            <a:r>
              <a:rPr lang="en-US" dirty="0"/>
              <a:t> has some ideas to help improve the functionality of the main office space by creating a private student work zone, adding storage, increasing mailbox capacity, and adjusting the placement of  secretary work station to increase security. Built in storage will also be added to the conference room.</a:t>
            </a:r>
          </a:p>
          <a:p>
            <a:r>
              <a:rPr lang="en-US" dirty="0"/>
              <a:t>We are working to develop the drawings and estimate the cost of the improvements. </a:t>
            </a:r>
          </a:p>
          <a:p>
            <a:r>
              <a:rPr lang="en-US" dirty="0"/>
              <a:t>Capital Outlay Projects can be done each year with funds allocated from the General Fund for up to $100,000 and then the District receives building aid back the next year on the project. We receive aid back at the rate of $.82 cents on every $1 spent.</a:t>
            </a:r>
          </a:p>
          <a:p>
            <a:endParaRPr lang="en-US" dirty="0"/>
          </a:p>
        </p:txBody>
      </p:sp>
    </p:spTree>
    <p:extLst>
      <p:ext uri="{BB962C8B-B14F-4D97-AF65-F5344CB8AC3E}">
        <p14:creationId xmlns:p14="http://schemas.microsoft.com/office/powerpoint/2010/main" val="41219414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federal funds</a:t>
            </a:r>
          </a:p>
        </p:txBody>
      </p:sp>
      <p:sp>
        <p:nvSpPr>
          <p:cNvPr id="4" name="Content Placeholder 3">
            <a:extLst>
              <a:ext uri="{FF2B5EF4-FFF2-40B4-BE49-F238E27FC236}">
                <a16:creationId xmlns:a16="http://schemas.microsoft.com/office/drawing/2014/main" id="{30498385-8173-4DD9-9B27-93605604F297}"/>
              </a:ext>
            </a:extLst>
          </p:cNvPr>
          <p:cNvSpPr>
            <a:spLocks noGrp="1"/>
          </p:cNvSpPr>
          <p:nvPr>
            <p:ph idx="1"/>
          </p:nvPr>
        </p:nvSpPr>
        <p:spPr/>
        <p:txBody>
          <a:bodyPr/>
          <a:lstStyle/>
          <a:p>
            <a:r>
              <a:rPr lang="en-US" dirty="0"/>
              <a:t>Funds must be spent by September 30, 2024</a:t>
            </a:r>
          </a:p>
          <a:p>
            <a:r>
              <a:rPr lang="en-US" dirty="0"/>
              <a:t>We will run a summer program again this summer in all buildings</a:t>
            </a:r>
          </a:p>
          <a:p>
            <a:r>
              <a:rPr lang="en-US" dirty="0"/>
              <a:t>We currently are purchasing our finally round of technology approved in the ARP ESSER 3 grant.</a:t>
            </a:r>
          </a:p>
          <a:p>
            <a:pPr marL="0" indent="0">
              <a:buNone/>
            </a:pPr>
            <a:r>
              <a:rPr lang="en-US" dirty="0"/>
              <a:t> ARP Learning Loss has funds available that we are working on an Amendment on how we would like to use these funds.  A new reading series has been selected by a committee at the Elementary school and we would like to use some of the funds to purchase that and do some training for the staff.</a:t>
            </a:r>
          </a:p>
          <a:p>
            <a:pPr marL="0" indent="0">
              <a:buNone/>
            </a:pPr>
            <a:r>
              <a:rPr lang="en-US" dirty="0"/>
              <a:t>ARP Before/After School Grant- Has some funds available. Admin team is looking at the best way to use.</a:t>
            </a:r>
          </a:p>
          <a:p>
            <a:endParaRPr lang="en-US" dirty="0"/>
          </a:p>
          <a:p>
            <a:endParaRPr lang="en-US" dirty="0"/>
          </a:p>
        </p:txBody>
      </p:sp>
    </p:spTree>
    <p:extLst>
      <p:ext uri="{BB962C8B-B14F-4D97-AF65-F5344CB8AC3E}">
        <p14:creationId xmlns:p14="http://schemas.microsoft.com/office/powerpoint/2010/main" val="5857229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96E9D6-D175-4014-A858-7A9B732DE4C2}"/>
              </a:ext>
            </a:extLst>
          </p:cNvPr>
          <p:cNvSpPr>
            <a:spLocks noGrp="1"/>
          </p:cNvSpPr>
          <p:nvPr>
            <p:ph type="title"/>
          </p:nvPr>
        </p:nvSpPr>
        <p:spPr/>
        <p:txBody>
          <a:bodyPr/>
          <a:lstStyle/>
          <a:p>
            <a:r>
              <a:rPr lang="en-US" dirty="0"/>
              <a:t>Multi-Year Plan 2024-2027</a:t>
            </a:r>
          </a:p>
        </p:txBody>
      </p:sp>
      <p:sp>
        <p:nvSpPr>
          <p:cNvPr id="3" name="Content Placeholder 2">
            <a:extLst>
              <a:ext uri="{FF2B5EF4-FFF2-40B4-BE49-F238E27FC236}">
                <a16:creationId xmlns:a16="http://schemas.microsoft.com/office/drawing/2014/main" id="{83289DA3-AE9A-4BCF-B84A-D03059260866}"/>
              </a:ext>
            </a:extLst>
          </p:cNvPr>
          <p:cNvSpPr>
            <a:spLocks noGrp="1"/>
          </p:cNvSpPr>
          <p:nvPr>
            <p:ph idx="1"/>
          </p:nvPr>
        </p:nvSpPr>
        <p:spPr/>
        <p:txBody>
          <a:bodyPr/>
          <a:lstStyle/>
          <a:p>
            <a:r>
              <a:rPr lang="en-US" dirty="0"/>
              <a:t>Multi-Year Plan will be placed on the District website under Budget tab once approved by the BOE in April.</a:t>
            </a:r>
          </a:p>
          <a:p>
            <a:r>
              <a:rPr lang="en-US" dirty="0"/>
              <a:t>Many assumptions in the plan, the foundation aid being lower is dramatically effecting the years covered by this plan. If changes occur for 2024-25 will help the outlook. Also as I said in the plan no retirements were factored in which can help the total expenses from year to year.</a:t>
            </a:r>
          </a:p>
          <a:p>
            <a:r>
              <a:rPr lang="en-US" dirty="0"/>
              <a:t>The Plan was in your News and Notes last week and the Finance Committee reviewed it today at their meeting prior to this workshop. I am happy to take any questions you may have about the Plan.</a:t>
            </a:r>
          </a:p>
        </p:txBody>
      </p:sp>
    </p:spTree>
    <p:extLst>
      <p:ext uri="{BB962C8B-B14F-4D97-AF65-F5344CB8AC3E}">
        <p14:creationId xmlns:p14="http://schemas.microsoft.com/office/powerpoint/2010/main" val="109227047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2500</TotalTime>
  <Words>809</Words>
  <Application>Microsoft Office PowerPoint</Application>
  <PresentationFormat>Widescreen</PresentationFormat>
  <Paragraphs>56</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Trebuchet MS</vt:lpstr>
      <vt:lpstr>Tw Cen MT</vt:lpstr>
      <vt:lpstr>Tw Cen MT Condensed</vt:lpstr>
      <vt:lpstr>Wingdings 3</vt:lpstr>
      <vt:lpstr>Integral</vt:lpstr>
      <vt:lpstr>2024-25 Budget Update</vt:lpstr>
      <vt:lpstr>Budget Update on THE state level</vt:lpstr>
      <vt:lpstr>PowerPoint Presentation</vt:lpstr>
      <vt:lpstr>2024-25 MARCH Budget Highlights</vt:lpstr>
      <vt:lpstr>Revenue changes since last update</vt:lpstr>
      <vt:lpstr>Expenditure changes since last update</vt:lpstr>
      <vt:lpstr>Capital Outlay Project 2024-25</vt:lpstr>
      <vt:lpstr>federal funds</vt:lpstr>
      <vt:lpstr>Multi-Year Plan 2024-2027</vt:lpstr>
    </vt:vector>
  </TitlesOfParts>
  <Company>E1B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2020-21 Budget Update</dc:title>
  <dc:creator>Oliveri, Carolyn</dc:creator>
  <cp:lastModifiedBy>Oliveri, Carolyn</cp:lastModifiedBy>
  <cp:revision>112</cp:revision>
  <cp:lastPrinted>2021-02-19T17:30:14Z</cp:lastPrinted>
  <dcterms:created xsi:type="dcterms:W3CDTF">2020-02-09T18:54:06Z</dcterms:created>
  <dcterms:modified xsi:type="dcterms:W3CDTF">2024-03-26T14:38:03Z</dcterms:modified>
</cp:coreProperties>
</file>