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4" d="100"/>
          <a:sy n="114" d="100"/>
        </p:scale>
        <p:origin x="30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Expenditure Comparison</a:t>
            </a:r>
          </a:p>
          <a:p>
            <a:pPr>
              <a:defRPr/>
            </a:pP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2023-24</c:v>
                </c:pt>
              </c:strCache>
            </c:strRef>
          </c:tx>
          <c:spPr>
            <a:solidFill>
              <a:schemeClr val="accent1"/>
            </a:solidFill>
            <a:ln>
              <a:noFill/>
            </a:ln>
            <a:effectLst/>
          </c:spPr>
          <c:invertIfNegative val="0"/>
          <c:cat>
            <c:strRef>
              <c:f>Sheet1!$A$2:$A$10</c:f>
              <c:strCache>
                <c:ptCount val="9"/>
                <c:pt idx="0">
                  <c:v>Salaries</c:v>
                </c:pt>
                <c:pt idx="1">
                  <c:v>Benefits</c:v>
                </c:pt>
                <c:pt idx="2">
                  <c:v>BOCES</c:v>
                </c:pt>
                <c:pt idx="3">
                  <c:v>Contractual</c:v>
                </c:pt>
                <c:pt idx="4">
                  <c:v>Debt</c:v>
                </c:pt>
                <c:pt idx="5">
                  <c:v>Utilities</c:v>
                </c:pt>
                <c:pt idx="6">
                  <c:v>Materials/Equip</c:v>
                </c:pt>
                <c:pt idx="7">
                  <c:v>Transportation</c:v>
                </c:pt>
                <c:pt idx="8">
                  <c:v>Transfers</c:v>
                </c:pt>
              </c:strCache>
            </c:strRef>
          </c:cat>
          <c:val>
            <c:numRef>
              <c:f>Sheet1!$B$2:$B$10</c:f>
              <c:numCache>
                <c:formatCode>General</c:formatCode>
                <c:ptCount val="9"/>
                <c:pt idx="0">
                  <c:v>12250550</c:v>
                </c:pt>
                <c:pt idx="1">
                  <c:v>6598390</c:v>
                </c:pt>
                <c:pt idx="2">
                  <c:v>4067960</c:v>
                </c:pt>
                <c:pt idx="3">
                  <c:v>1781550</c:v>
                </c:pt>
                <c:pt idx="4">
                  <c:v>1061831</c:v>
                </c:pt>
                <c:pt idx="5">
                  <c:v>508000</c:v>
                </c:pt>
                <c:pt idx="6">
                  <c:v>666653</c:v>
                </c:pt>
                <c:pt idx="7">
                  <c:v>2122081</c:v>
                </c:pt>
                <c:pt idx="8">
                  <c:v>150000</c:v>
                </c:pt>
              </c:numCache>
            </c:numRef>
          </c:val>
          <c:extLst>
            <c:ext xmlns:c16="http://schemas.microsoft.com/office/drawing/2014/chart" uri="{C3380CC4-5D6E-409C-BE32-E72D297353CC}">
              <c16:uniqueId val="{00000000-A218-45DE-ADEC-B58A83B152D3}"/>
            </c:ext>
          </c:extLst>
        </c:ser>
        <c:ser>
          <c:idx val="1"/>
          <c:order val="1"/>
          <c:tx>
            <c:strRef>
              <c:f>Sheet1!$C$1</c:f>
              <c:strCache>
                <c:ptCount val="1"/>
                <c:pt idx="0">
                  <c:v>2024-25</c:v>
                </c:pt>
              </c:strCache>
            </c:strRef>
          </c:tx>
          <c:spPr>
            <a:solidFill>
              <a:schemeClr val="accent2"/>
            </a:solidFill>
            <a:ln>
              <a:noFill/>
            </a:ln>
            <a:effectLst/>
          </c:spPr>
          <c:invertIfNegative val="0"/>
          <c:cat>
            <c:strRef>
              <c:f>Sheet1!$A$2:$A$10</c:f>
              <c:strCache>
                <c:ptCount val="9"/>
                <c:pt idx="0">
                  <c:v>Salaries</c:v>
                </c:pt>
                <c:pt idx="1">
                  <c:v>Benefits</c:v>
                </c:pt>
                <c:pt idx="2">
                  <c:v>BOCES</c:v>
                </c:pt>
                <c:pt idx="3">
                  <c:v>Contractual</c:v>
                </c:pt>
                <c:pt idx="4">
                  <c:v>Debt</c:v>
                </c:pt>
                <c:pt idx="5">
                  <c:v>Utilities</c:v>
                </c:pt>
                <c:pt idx="6">
                  <c:v>Materials/Equip</c:v>
                </c:pt>
                <c:pt idx="7">
                  <c:v>Transportation</c:v>
                </c:pt>
                <c:pt idx="8">
                  <c:v>Transfers</c:v>
                </c:pt>
              </c:strCache>
            </c:strRef>
          </c:cat>
          <c:val>
            <c:numRef>
              <c:f>Sheet1!$C$2:$C$10</c:f>
              <c:numCache>
                <c:formatCode>General</c:formatCode>
                <c:ptCount val="9"/>
                <c:pt idx="0">
                  <c:v>12295147</c:v>
                </c:pt>
                <c:pt idx="1">
                  <c:v>6742750</c:v>
                </c:pt>
                <c:pt idx="2">
                  <c:v>4154470</c:v>
                </c:pt>
                <c:pt idx="3">
                  <c:v>1840850</c:v>
                </c:pt>
                <c:pt idx="4">
                  <c:v>1214963</c:v>
                </c:pt>
                <c:pt idx="5">
                  <c:v>477700</c:v>
                </c:pt>
                <c:pt idx="6">
                  <c:v>619250</c:v>
                </c:pt>
                <c:pt idx="7">
                  <c:v>2008000</c:v>
                </c:pt>
                <c:pt idx="8">
                  <c:v>140000</c:v>
                </c:pt>
              </c:numCache>
            </c:numRef>
          </c:val>
          <c:extLst>
            <c:ext xmlns:c16="http://schemas.microsoft.com/office/drawing/2014/chart" uri="{C3380CC4-5D6E-409C-BE32-E72D297353CC}">
              <c16:uniqueId val="{00000001-A218-45DE-ADEC-B58A83B152D3}"/>
            </c:ext>
          </c:extLst>
        </c:ser>
        <c:dLbls>
          <c:showLegendKey val="0"/>
          <c:showVal val="0"/>
          <c:showCatName val="0"/>
          <c:showSerName val="0"/>
          <c:showPercent val="0"/>
          <c:showBubbleSize val="0"/>
        </c:dLbls>
        <c:gapWidth val="219"/>
        <c:overlap val="-27"/>
        <c:axId val="798034608"/>
        <c:axId val="798035440"/>
      </c:barChart>
      <c:catAx>
        <c:axId val="798034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8035440"/>
        <c:crosses val="autoZero"/>
        <c:auto val="1"/>
        <c:lblAlgn val="ctr"/>
        <c:lblOffset val="100"/>
        <c:noMultiLvlLbl val="0"/>
      </c:catAx>
      <c:valAx>
        <c:axId val="7980354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80346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2/27/2024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2/27/2024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2/27/2024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2/27/2024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2/27/2024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2/27/2024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2/27/2024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2/27/2024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2/27/2024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A1793-762A-48EB-BBD6-069697E659FB}"/>
              </a:ext>
            </a:extLst>
          </p:cNvPr>
          <p:cNvSpPr>
            <a:spLocks noGrp="1"/>
          </p:cNvSpPr>
          <p:nvPr>
            <p:ph type="ctrTitle"/>
          </p:nvPr>
        </p:nvSpPr>
        <p:spPr/>
        <p:txBody>
          <a:bodyPr/>
          <a:lstStyle/>
          <a:p>
            <a:r>
              <a:rPr lang="en-US" dirty="0"/>
              <a:t>Expenditures Budget 2024-25</a:t>
            </a:r>
          </a:p>
        </p:txBody>
      </p:sp>
      <p:sp>
        <p:nvSpPr>
          <p:cNvPr id="3" name="Subtitle 2">
            <a:extLst>
              <a:ext uri="{FF2B5EF4-FFF2-40B4-BE49-F238E27FC236}">
                <a16:creationId xmlns:a16="http://schemas.microsoft.com/office/drawing/2014/main" id="{CDE35DAA-8230-48A1-9B58-1E1F9C43E42C}"/>
              </a:ext>
            </a:extLst>
          </p:cNvPr>
          <p:cNvSpPr>
            <a:spLocks noGrp="1"/>
          </p:cNvSpPr>
          <p:nvPr>
            <p:ph type="subTitle" idx="1"/>
          </p:nvPr>
        </p:nvSpPr>
        <p:spPr/>
        <p:txBody>
          <a:bodyPr/>
          <a:lstStyle/>
          <a:p>
            <a:r>
              <a:rPr lang="en-US" dirty="0"/>
              <a:t>Feb. 27, 2024</a:t>
            </a:r>
          </a:p>
        </p:txBody>
      </p:sp>
    </p:spTree>
    <p:extLst>
      <p:ext uri="{BB962C8B-B14F-4D97-AF65-F5344CB8AC3E}">
        <p14:creationId xmlns:p14="http://schemas.microsoft.com/office/powerpoint/2010/main" val="430952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E40CF-6BC7-4196-979F-D1B6220D6CBF}"/>
              </a:ext>
            </a:extLst>
          </p:cNvPr>
          <p:cNvSpPr>
            <a:spLocks noGrp="1"/>
          </p:cNvSpPr>
          <p:nvPr>
            <p:ph type="title"/>
          </p:nvPr>
        </p:nvSpPr>
        <p:spPr/>
        <p:txBody>
          <a:bodyPr/>
          <a:lstStyle/>
          <a:p>
            <a:r>
              <a:rPr lang="en-US" dirty="0"/>
              <a:t>Expenditure Comparison</a:t>
            </a:r>
          </a:p>
        </p:txBody>
      </p:sp>
      <p:graphicFrame>
        <p:nvGraphicFramePr>
          <p:cNvPr id="4" name="Table 4">
            <a:extLst>
              <a:ext uri="{FF2B5EF4-FFF2-40B4-BE49-F238E27FC236}">
                <a16:creationId xmlns:a16="http://schemas.microsoft.com/office/drawing/2014/main" id="{E0A46074-7DF3-4D60-AF06-3BF604961B12}"/>
              </a:ext>
            </a:extLst>
          </p:cNvPr>
          <p:cNvGraphicFramePr>
            <a:graphicFrameLocks noGrp="1"/>
          </p:cNvGraphicFramePr>
          <p:nvPr>
            <p:ph idx="1"/>
            <p:extLst>
              <p:ext uri="{D42A27DB-BD31-4B8C-83A1-F6EECF244321}">
                <p14:modId xmlns:p14="http://schemas.microsoft.com/office/powerpoint/2010/main" val="1616484555"/>
              </p:ext>
            </p:extLst>
          </p:nvPr>
        </p:nvGraphicFramePr>
        <p:xfrm>
          <a:off x="819150" y="2222500"/>
          <a:ext cx="10553700" cy="4348480"/>
        </p:xfrm>
        <a:graphic>
          <a:graphicData uri="http://schemas.openxmlformats.org/drawingml/2006/table">
            <a:tbl>
              <a:tblPr firstRow="1" bandRow="1">
                <a:tableStyleId>{5C22544A-7EE6-4342-B048-85BDC9FD1C3A}</a:tableStyleId>
              </a:tblPr>
              <a:tblGrid>
                <a:gridCol w="2638425">
                  <a:extLst>
                    <a:ext uri="{9D8B030D-6E8A-4147-A177-3AD203B41FA5}">
                      <a16:colId xmlns:a16="http://schemas.microsoft.com/office/drawing/2014/main" val="583401160"/>
                    </a:ext>
                  </a:extLst>
                </a:gridCol>
                <a:gridCol w="2638425">
                  <a:extLst>
                    <a:ext uri="{9D8B030D-6E8A-4147-A177-3AD203B41FA5}">
                      <a16:colId xmlns:a16="http://schemas.microsoft.com/office/drawing/2014/main" val="3022984602"/>
                    </a:ext>
                  </a:extLst>
                </a:gridCol>
                <a:gridCol w="2638425">
                  <a:extLst>
                    <a:ext uri="{9D8B030D-6E8A-4147-A177-3AD203B41FA5}">
                      <a16:colId xmlns:a16="http://schemas.microsoft.com/office/drawing/2014/main" val="1414974450"/>
                    </a:ext>
                  </a:extLst>
                </a:gridCol>
                <a:gridCol w="2638425">
                  <a:extLst>
                    <a:ext uri="{9D8B030D-6E8A-4147-A177-3AD203B41FA5}">
                      <a16:colId xmlns:a16="http://schemas.microsoft.com/office/drawing/2014/main" val="2041712437"/>
                    </a:ext>
                  </a:extLst>
                </a:gridCol>
              </a:tblGrid>
              <a:tr h="370840">
                <a:tc>
                  <a:txBody>
                    <a:bodyPr/>
                    <a:lstStyle/>
                    <a:p>
                      <a:r>
                        <a:rPr lang="en-US" dirty="0"/>
                        <a:t>Expenditures</a:t>
                      </a:r>
                    </a:p>
                  </a:txBody>
                  <a:tcPr/>
                </a:tc>
                <a:tc>
                  <a:txBody>
                    <a:bodyPr/>
                    <a:lstStyle/>
                    <a:p>
                      <a:r>
                        <a:rPr lang="en-US" dirty="0"/>
                        <a:t>2023-24 Budget</a:t>
                      </a:r>
                    </a:p>
                  </a:txBody>
                  <a:tcPr/>
                </a:tc>
                <a:tc>
                  <a:txBody>
                    <a:bodyPr/>
                    <a:lstStyle/>
                    <a:p>
                      <a:r>
                        <a:rPr lang="en-US" dirty="0"/>
                        <a:t>2024-25 Estimates</a:t>
                      </a:r>
                    </a:p>
                  </a:txBody>
                  <a:tcPr/>
                </a:tc>
                <a:tc>
                  <a:txBody>
                    <a:bodyPr/>
                    <a:lstStyle/>
                    <a:p>
                      <a:r>
                        <a:rPr lang="en-US" dirty="0"/>
                        <a:t>Difference</a:t>
                      </a:r>
                    </a:p>
                  </a:txBody>
                  <a:tcPr/>
                </a:tc>
                <a:extLst>
                  <a:ext uri="{0D108BD9-81ED-4DB2-BD59-A6C34878D82A}">
                    <a16:rowId xmlns:a16="http://schemas.microsoft.com/office/drawing/2014/main" val="2328565018"/>
                  </a:ext>
                </a:extLst>
              </a:tr>
              <a:tr h="370840">
                <a:tc>
                  <a:txBody>
                    <a:bodyPr/>
                    <a:lstStyle/>
                    <a:p>
                      <a:r>
                        <a:rPr lang="en-US" dirty="0"/>
                        <a:t>Salaries</a:t>
                      </a:r>
                    </a:p>
                  </a:txBody>
                  <a:tcPr/>
                </a:tc>
                <a:tc>
                  <a:txBody>
                    <a:bodyPr/>
                    <a:lstStyle/>
                    <a:p>
                      <a:r>
                        <a:rPr lang="en-US" dirty="0"/>
                        <a:t>$12,250,550</a:t>
                      </a:r>
                    </a:p>
                  </a:txBody>
                  <a:tcPr/>
                </a:tc>
                <a:tc>
                  <a:txBody>
                    <a:bodyPr/>
                    <a:lstStyle/>
                    <a:p>
                      <a:r>
                        <a:rPr lang="en-US" dirty="0"/>
                        <a:t>$12,295,147</a:t>
                      </a:r>
                    </a:p>
                    <a:p>
                      <a:endParaRPr lang="en-US" dirty="0"/>
                    </a:p>
                  </a:txBody>
                  <a:tcPr/>
                </a:tc>
                <a:tc>
                  <a:txBody>
                    <a:bodyPr/>
                    <a:lstStyle/>
                    <a:p>
                      <a:r>
                        <a:rPr lang="en-US" dirty="0"/>
                        <a:t>$   44,597</a:t>
                      </a:r>
                    </a:p>
                  </a:txBody>
                  <a:tcPr/>
                </a:tc>
                <a:extLst>
                  <a:ext uri="{0D108BD9-81ED-4DB2-BD59-A6C34878D82A}">
                    <a16:rowId xmlns:a16="http://schemas.microsoft.com/office/drawing/2014/main" val="3502262121"/>
                  </a:ext>
                </a:extLst>
              </a:tr>
              <a:tr h="370840">
                <a:tc>
                  <a:txBody>
                    <a:bodyPr/>
                    <a:lstStyle/>
                    <a:p>
                      <a:r>
                        <a:rPr lang="en-US" dirty="0"/>
                        <a:t>Benefits</a:t>
                      </a:r>
                    </a:p>
                  </a:txBody>
                  <a:tcPr/>
                </a:tc>
                <a:tc>
                  <a:txBody>
                    <a:bodyPr/>
                    <a:lstStyle/>
                    <a:p>
                      <a:r>
                        <a:rPr lang="en-US" dirty="0"/>
                        <a:t>$  6,598,390</a:t>
                      </a:r>
                    </a:p>
                  </a:txBody>
                  <a:tcPr/>
                </a:tc>
                <a:tc>
                  <a:txBody>
                    <a:bodyPr/>
                    <a:lstStyle/>
                    <a:p>
                      <a:r>
                        <a:rPr lang="en-US" dirty="0"/>
                        <a:t>$  6,742,750</a:t>
                      </a:r>
                    </a:p>
                  </a:txBody>
                  <a:tcPr/>
                </a:tc>
                <a:tc>
                  <a:txBody>
                    <a:bodyPr/>
                    <a:lstStyle/>
                    <a:p>
                      <a:r>
                        <a:rPr lang="en-US" dirty="0"/>
                        <a:t>$  144,360</a:t>
                      </a:r>
                    </a:p>
                  </a:txBody>
                  <a:tcPr/>
                </a:tc>
                <a:extLst>
                  <a:ext uri="{0D108BD9-81ED-4DB2-BD59-A6C34878D82A}">
                    <a16:rowId xmlns:a16="http://schemas.microsoft.com/office/drawing/2014/main" val="2305035658"/>
                  </a:ext>
                </a:extLst>
              </a:tr>
              <a:tr h="370840">
                <a:tc>
                  <a:txBody>
                    <a:bodyPr/>
                    <a:lstStyle/>
                    <a:p>
                      <a:r>
                        <a:rPr lang="en-US" dirty="0"/>
                        <a:t>BOCES</a:t>
                      </a:r>
                    </a:p>
                  </a:txBody>
                  <a:tcPr/>
                </a:tc>
                <a:tc>
                  <a:txBody>
                    <a:bodyPr/>
                    <a:lstStyle/>
                    <a:p>
                      <a:r>
                        <a:rPr lang="en-US" dirty="0"/>
                        <a:t>$  4,067,960</a:t>
                      </a:r>
                    </a:p>
                  </a:txBody>
                  <a:tcPr/>
                </a:tc>
                <a:tc>
                  <a:txBody>
                    <a:bodyPr/>
                    <a:lstStyle/>
                    <a:p>
                      <a:r>
                        <a:rPr lang="en-US" dirty="0"/>
                        <a:t>$  4,154,470</a:t>
                      </a:r>
                    </a:p>
                  </a:txBody>
                  <a:tcPr/>
                </a:tc>
                <a:tc>
                  <a:txBody>
                    <a:bodyPr/>
                    <a:lstStyle/>
                    <a:p>
                      <a:r>
                        <a:rPr lang="en-US" dirty="0"/>
                        <a:t>$    86,510</a:t>
                      </a:r>
                    </a:p>
                  </a:txBody>
                  <a:tcPr/>
                </a:tc>
                <a:extLst>
                  <a:ext uri="{0D108BD9-81ED-4DB2-BD59-A6C34878D82A}">
                    <a16:rowId xmlns:a16="http://schemas.microsoft.com/office/drawing/2014/main" val="975478637"/>
                  </a:ext>
                </a:extLst>
              </a:tr>
              <a:tr h="370840">
                <a:tc>
                  <a:txBody>
                    <a:bodyPr/>
                    <a:lstStyle/>
                    <a:p>
                      <a:r>
                        <a:rPr lang="en-US" dirty="0"/>
                        <a:t>Contractual</a:t>
                      </a:r>
                    </a:p>
                  </a:txBody>
                  <a:tcPr/>
                </a:tc>
                <a:tc>
                  <a:txBody>
                    <a:bodyPr/>
                    <a:lstStyle/>
                    <a:p>
                      <a:r>
                        <a:rPr lang="en-US" dirty="0"/>
                        <a:t>$  1,781,550</a:t>
                      </a:r>
                    </a:p>
                  </a:txBody>
                  <a:tcPr/>
                </a:tc>
                <a:tc>
                  <a:txBody>
                    <a:bodyPr/>
                    <a:lstStyle/>
                    <a:p>
                      <a:r>
                        <a:rPr lang="en-US" dirty="0"/>
                        <a:t>$  1,840,850</a:t>
                      </a:r>
                    </a:p>
                  </a:txBody>
                  <a:tcPr/>
                </a:tc>
                <a:tc>
                  <a:txBody>
                    <a:bodyPr/>
                    <a:lstStyle/>
                    <a:p>
                      <a:r>
                        <a:rPr lang="en-US" dirty="0"/>
                        <a:t>$    59,300</a:t>
                      </a:r>
                    </a:p>
                  </a:txBody>
                  <a:tcPr/>
                </a:tc>
                <a:extLst>
                  <a:ext uri="{0D108BD9-81ED-4DB2-BD59-A6C34878D82A}">
                    <a16:rowId xmlns:a16="http://schemas.microsoft.com/office/drawing/2014/main" val="2652250934"/>
                  </a:ext>
                </a:extLst>
              </a:tr>
              <a:tr h="370840">
                <a:tc>
                  <a:txBody>
                    <a:bodyPr/>
                    <a:lstStyle/>
                    <a:p>
                      <a:r>
                        <a:rPr lang="en-US" dirty="0"/>
                        <a:t>Debt</a:t>
                      </a:r>
                    </a:p>
                  </a:txBody>
                  <a:tcPr/>
                </a:tc>
                <a:tc>
                  <a:txBody>
                    <a:bodyPr/>
                    <a:lstStyle/>
                    <a:p>
                      <a:r>
                        <a:rPr lang="en-US" dirty="0"/>
                        <a:t>$  1,061,831</a:t>
                      </a:r>
                    </a:p>
                  </a:txBody>
                  <a:tcPr/>
                </a:tc>
                <a:tc>
                  <a:txBody>
                    <a:bodyPr/>
                    <a:lstStyle/>
                    <a:p>
                      <a:r>
                        <a:rPr lang="en-US" dirty="0"/>
                        <a:t>$  1,214,963</a:t>
                      </a:r>
                    </a:p>
                  </a:txBody>
                  <a:tcPr/>
                </a:tc>
                <a:tc>
                  <a:txBody>
                    <a:bodyPr/>
                    <a:lstStyle/>
                    <a:p>
                      <a:r>
                        <a:rPr lang="en-US" dirty="0"/>
                        <a:t>$  153,132</a:t>
                      </a:r>
                    </a:p>
                  </a:txBody>
                  <a:tcPr/>
                </a:tc>
                <a:extLst>
                  <a:ext uri="{0D108BD9-81ED-4DB2-BD59-A6C34878D82A}">
                    <a16:rowId xmlns:a16="http://schemas.microsoft.com/office/drawing/2014/main" val="2215667106"/>
                  </a:ext>
                </a:extLst>
              </a:tr>
              <a:tr h="370840">
                <a:tc>
                  <a:txBody>
                    <a:bodyPr/>
                    <a:lstStyle/>
                    <a:p>
                      <a:r>
                        <a:rPr lang="en-US" dirty="0"/>
                        <a:t>Utilities</a:t>
                      </a:r>
                    </a:p>
                  </a:txBody>
                  <a:tcPr/>
                </a:tc>
                <a:tc>
                  <a:txBody>
                    <a:bodyPr/>
                    <a:lstStyle/>
                    <a:p>
                      <a:r>
                        <a:rPr lang="en-US" dirty="0"/>
                        <a:t>$     508,000</a:t>
                      </a:r>
                    </a:p>
                  </a:txBody>
                  <a:tcPr/>
                </a:tc>
                <a:tc>
                  <a:txBody>
                    <a:bodyPr/>
                    <a:lstStyle/>
                    <a:p>
                      <a:r>
                        <a:rPr lang="en-US" dirty="0"/>
                        <a:t>$     477,700</a:t>
                      </a:r>
                    </a:p>
                  </a:txBody>
                  <a:tcPr/>
                </a:tc>
                <a:tc>
                  <a:txBody>
                    <a:bodyPr/>
                    <a:lstStyle/>
                    <a:p>
                      <a:r>
                        <a:rPr lang="en-US" dirty="0"/>
                        <a:t>$  (30,300)</a:t>
                      </a:r>
                    </a:p>
                  </a:txBody>
                  <a:tcPr/>
                </a:tc>
                <a:extLst>
                  <a:ext uri="{0D108BD9-81ED-4DB2-BD59-A6C34878D82A}">
                    <a16:rowId xmlns:a16="http://schemas.microsoft.com/office/drawing/2014/main" val="1336870355"/>
                  </a:ext>
                </a:extLst>
              </a:tr>
              <a:tr h="370840">
                <a:tc>
                  <a:txBody>
                    <a:bodyPr/>
                    <a:lstStyle/>
                    <a:p>
                      <a:r>
                        <a:rPr lang="en-US" dirty="0"/>
                        <a:t>Materials/Equipment</a:t>
                      </a:r>
                    </a:p>
                  </a:txBody>
                  <a:tcPr/>
                </a:tc>
                <a:tc>
                  <a:txBody>
                    <a:bodyPr/>
                    <a:lstStyle/>
                    <a:p>
                      <a:r>
                        <a:rPr lang="en-US" dirty="0"/>
                        <a:t>$     666,653</a:t>
                      </a:r>
                    </a:p>
                  </a:txBody>
                  <a:tcPr/>
                </a:tc>
                <a:tc>
                  <a:txBody>
                    <a:bodyPr/>
                    <a:lstStyle/>
                    <a:p>
                      <a:r>
                        <a:rPr lang="en-US" dirty="0"/>
                        <a:t>$     619,250</a:t>
                      </a:r>
                    </a:p>
                  </a:txBody>
                  <a:tcPr/>
                </a:tc>
                <a:tc>
                  <a:txBody>
                    <a:bodyPr/>
                    <a:lstStyle/>
                    <a:p>
                      <a:r>
                        <a:rPr lang="en-US" dirty="0"/>
                        <a:t>$  (47,403)</a:t>
                      </a:r>
                    </a:p>
                  </a:txBody>
                  <a:tcPr/>
                </a:tc>
                <a:extLst>
                  <a:ext uri="{0D108BD9-81ED-4DB2-BD59-A6C34878D82A}">
                    <a16:rowId xmlns:a16="http://schemas.microsoft.com/office/drawing/2014/main" val="1317533737"/>
                  </a:ext>
                </a:extLst>
              </a:tr>
              <a:tr h="370840">
                <a:tc>
                  <a:txBody>
                    <a:bodyPr/>
                    <a:lstStyle/>
                    <a:p>
                      <a:r>
                        <a:rPr lang="en-US" dirty="0"/>
                        <a:t>Transportation</a:t>
                      </a:r>
                    </a:p>
                  </a:txBody>
                  <a:tcPr/>
                </a:tc>
                <a:tc>
                  <a:txBody>
                    <a:bodyPr/>
                    <a:lstStyle/>
                    <a:p>
                      <a:r>
                        <a:rPr lang="en-US" dirty="0"/>
                        <a:t>$  2,122,081</a:t>
                      </a:r>
                    </a:p>
                  </a:txBody>
                  <a:tcPr/>
                </a:tc>
                <a:tc>
                  <a:txBody>
                    <a:bodyPr/>
                    <a:lstStyle/>
                    <a:p>
                      <a:r>
                        <a:rPr lang="en-US" dirty="0"/>
                        <a:t>$  2,008,000</a:t>
                      </a:r>
                    </a:p>
                  </a:txBody>
                  <a:tcPr/>
                </a:tc>
                <a:tc>
                  <a:txBody>
                    <a:bodyPr/>
                    <a:lstStyle/>
                    <a:p>
                      <a:r>
                        <a:rPr lang="en-US" dirty="0"/>
                        <a:t>$(114,081)</a:t>
                      </a:r>
                    </a:p>
                  </a:txBody>
                  <a:tcPr/>
                </a:tc>
                <a:extLst>
                  <a:ext uri="{0D108BD9-81ED-4DB2-BD59-A6C34878D82A}">
                    <a16:rowId xmlns:a16="http://schemas.microsoft.com/office/drawing/2014/main" val="2474347614"/>
                  </a:ext>
                </a:extLst>
              </a:tr>
              <a:tr h="370840">
                <a:tc>
                  <a:txBody>
                    <a:bodyPr/>
                    <a:lstStyle/>
                    <a:p>
                      <a:r>
                        <a:rPr lang="en-US" dirty="0"/>
                        <a:t>Transfers</a:t>
                      </a:r>
                    </a:p>
                  </a:txBody>
                  <a:tcPr/>
                </a:tc>
                <a:tc>
                  <a:txBody>
                    <a:bodyPr/>
                    <a:lstStyle/>
                    <a:p>
                      <a:r>
                        <a:rPr lang="en-US" dirty="0"/>
                        <a:t>$     150,000</a:t>
                      </a:r>
                    </a:p>
                  </a:txBody>
                  <a:tcPr/>
                </a:tc>
                <a:tc>
                  <a:txBody>
                    <a:bodyPr/>
                    <a:lstStyle/>
                    <a:p>
                      <a:r>
                        <a:rPr lang="en-US" dirty="0"/>
                        <a:t>$     140,000</a:t>
                      </a:r>
                    </a:p>
                  </a:txBody>
                  <a:tcPr/>
                </a:tc>
                <a:tc>
                  <a:txBody>
                    <a:bodyPr/>
                    <a:lstStyle/>
                    <a:p>
                      <a:r>
                        <a:rPr lang="en-US" dirty="0"/>
                        <a:t>$  (10,000)</a:t>
                      </a:r>
                    </a:p>
                  </a:txBody>
                  <a:tcPr/>
                </a:tc>
                <a:extLst>
                  <a:ext uri="{0D108BD9-81ED-4DB2-BD59-A6C34878D82A}">
                    <a16:rowId xmlns:a16="http://schemas.microsoft.com/office/drawing/2014/main" val="2712353905"/>
                  </a:ext>
                </a:extLst>
              </a:tr>
              <a:tr h="370840">
                <a:tc>
                  <a:txBody>
                    <a:bodyPr/>
                    <a:lstStyle/>
                    <a:p>
                      <a:r>
                        <a:rPr lang="en-US" dirty="0"/>
                        <a:t>Total</a:t>
                      </a:r>
                    </a:p>
                  </a:txBody>
                  <a:tcPr/>
                </a:tc>
                <a:tc>
                  <a:txBody>
                    <a:bodyPr/>
                    <a:lstStyle/>
                    <a:p>
                      <a:r>
                        <a:rPr lang="en-US" dirty="0"/>
                        <a:t>$29,207,015</a:t>
                      </a:r>
                    </a:p>
                  </a:txBody>
                  <a:tcPr/>
                </a:tc>
                <a:tc>
                  <a:txBody>
                    <a:bodyPr/>
                    <a:lstStyle/>
                    <a:p>
                      <a:r>
                        <a:rPr lang="en-US" dirty="0"/>
                        <a:t>$29,493,130</a:t>
                      </a:r>
                    </a:p>
                  </a:txBody>
                  <a:tcPr/>
                </a:tc>
                <a:tc>
                  <a:txBody>
                    <a:bodyPr/>
                    <a:lstStyle/>
                    <a:p>
                      <a:r>
                        <a:rPr lang="en-US" dirty="0"/>
                        <a:t>$  286,115</a:t>
                      </a:r>
                    </a:p>
                  </a:txBody>
                  <a:tcPr/>
                </a:tc>
                <a:extLst>
                  <a:ext uri="{0D108BD9-81ED-4DB2-BD59-A6C34878D82A}">
                    <a16:rowId xmlns:a16="http://schemas.microsoft.com/office/drawing/2014/main" val="442007926"/>
                  </a:ext>
                </a:extLst>
              </a:tr>
            </a:tbl>
          </a:graphicData>
        </a:graphic>
      </p:graphicFrame>
    </p:spTree>
    <p:extLst>
      <p:ext uri="{BB962C8B-B14F-4D97-AF65-F5344CB8AC3E}">
        <p14:creationId xmlns:p14="http://schemas.microsoft.com/office/powerpoint/2010/main" val="940863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D2D84-7974-4BA5-BA94-6B77D921FB1D}"/>
              </a:ext>
            </a:extLst>
          </p:cNvPr>
          <p:cNvSpPr>
            <a:spLocks noGrp="1"/>
          </p:cNvSpPr>
          <p:nvPr>
            <p:ph type="title"/>
          </p:nvPr>
        </p:nvSpPr>
        <p:spPr>
          <a:xfrm>
            <a:off x="819150" y="83890"/>
            <a:ext cx="10562848" cy="1744910"/>
          </a:xfrm>
        </p:spPr>
        <p:txBody>
          <a:bodyPr/>
          <a:lstStyle/>
          <a:p>
            <a:br>
              <a:rPr lang="en-US" dirty="0"/>
            </a:br>
            <a:br>
              <a:rPr lang="en-US" dirty="0"/>
            </a:br>
            <a:br>
              <a:rPr lang="en-US" dirty="0"/>
            </a:br>
            <a:br>
              <a:rPr lang="en-US" dirty="0"/>
            </a:br>
            <a:br>
              <a:rPr lang="en-US" dirty="0"/>
            </a:br>
            <a:br>
              <a:rPr lang="en-US" dirty="0"/>
            </a:br>
            <a:br>
              <a:rPr lang="en-US" dirty="0"/>
            </a:br>
            <a:br>
              <a:rPr lang="en-US" dirty="0"/>
            </a:br>
            <a:br>
              <a:rPr lang="en-US" dirty="0"/>
            </a:br>
            <a:r>
              <a:rPr lang="en-US" dirty="0"/>
              <a:t>Expenditures-Big Picture-Very Stable</a:t>
            </a:r>
            <a:br>
              <a:rPr lang="en-US" dirty="0"/>
            </a:br>
            <a:endParaRPr lang="en-US" dirty="0"/>
          </a:p>
        </p:txBody>
      </p:sp>
      <p:graphicFrame>
        <p:nvGraphicFramePr>
          <p:cNvPr id="6" name="Content Placeholder 5">
            <a:extLst>
              <a:ext uri="{FF2B5EF4-FFF2-40B4-BE49-F238E27FC236}">
                <a16:creationId xmlns:a16="http://schemas.microsoft.com/office/drawing/2014/main" id="{50282CF4-8773-476A-B498-9F7DCA9BF479}"/>
              </a:ext>
            </a:extLst>
          </p:cNvPr>
          <p:cNvGraphicFramePr>
            <a:graphicFrameLocks noGrp="1"/>
          </p:cNvGraphicFramePr>
          <p:nvPr>
            <p:ph idx="1"/>
            <p:extLst>
              <p:ext uri="{D42A27DB-BD31-4B8C-83A1-F6EECF244321}">
                <p14:modId xmlns:p14="http://schemas.microsoft.com/office/powerpoint/2010/main" val="3520928041"/>
              </p:ext>
            </p:extLst>
          </p:nvPr>
        </p:nvGraphicFramePr>
        <p:xfrm>
          <a:off x="819150" y="2222500"/>
          <a:ext cx="10553700" cy="3636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4136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586D3-1DF6-45F4-B460-62ADE3F74C76}"/>
              </a:ext>
            </a:extLst>
          </p:cNvPr>
          <p:cNvSpPr>
            <a:spLocks noGrp="1"/>
          </p:cNvSpPr>
          <p:nvPr>
            <p:ph type="title"/>
          </p:nvPr>
        </p:nvSpPr>
        <p:spPr/>
        <p:txBody>
          <a:bodyPr/>
          <a:lstStyle/>
          <a:p>
            <a:r>
              <a:rPr lang="en-US" dirty="0"/>
              <a:t>What are the Big Changes for 2024-25?</a:t>
            </a:r>
          </a:p>
        </p:txBody>
      </p:sp>
      <p:sp>
        <p:nvSpPr>
          <p:cNvPr id="3" name="Content Placeholder 2">
            <a:extLst>
              <a:ext uri="{FF2B5EF4-FFF2-40B4-BE49-F238E27FC236}">
                <a16:creationId xmlns:a16="http://schemas.microsoft.com/office/drawing/2014/main" id="{1A46ABB5-2865-44A5-B178-E3ADC7389B4E}"/>
              </a:ext>
            </a:extLst>
          </p:cNvPr>
          <p:cNvSpPr>
            <a:spLocks noGrp="1"/>
          </p:cNvSpPr>
          <p:nvPr>
            <p:ph idx="1"/>
          </p:nvPr>
        </p:nvSpPr>
        <p:spPr>
          <a:xfrm>
            <a:off x="360947" y="2222287"/>
            <a:ext cx="11012339" cy="4635713"/>
          </a:xfrm>
        </p:spPr>
        <p:txBody>
          <a:bodyPr>
            <a:normAutofit fontScale="85000" lnSpcReduction="20000"/>
          </a:bodyPr>
          <a:lstStyle/>
          <a:p>
            <a:r>
              <a:rPr lang="en-US" dirty="0"/>
              <a:t>Salaries-Contractual obligations.  All Units have current contracts. We had about $200,000 in retirement/resignation breakage after budget was completed for last year. So increases have been offset by that and some retirements at the end of this year already accounted for in the budget.</a:t>
            </a:r>
          </a:p>
          <a:p>
            <a:r>
              <a:rPr lang="en-US" dirty="0"/>
              <a:t>Benefits-The main driver here is the Employee Benefit Account Code. I have increased $150,000 due to so many teachers eligible for the retirement incentive next year.</a:t>
            </a:r>
          </a:p>
          <a:p>
            <a:r>
              <a:rPr lang="en-US" dirty="0"/>
              <a:t>BOCES-Total expense is level.  We have a $120,000 increase on the special education line and then various increases/decreases from software purchases, copier leases, and Managed service.</a:t>
            </a:r>
          </a:p>
          <a:p>
            <a:r>
              <a:rPr lang="en-US" dirty="0"/>
              <a:t>Debt- Principal payments will increase $40,000 and interest expense will increase $128,000 due to the BAN for the capital project.</a:t>
            </a:r>
          </a:p>
          <a:p>
            <a:r>
              <a:rPr lang="en-US" dirty="0"/>
              <a:t>Material &amp; Supplies, Equip-Have kept the budgets relatively the same.</a:t>
            </a:r>
          </a:p>
          <a:p>
            <a:r>
              <a:rPr lang="en-US" dirty="0"/>
              <a:t>Utilities- Fortunately these prices have leveled off or decreased in some cases so I felt comfortable adjusting the budgets down slightly.</a:t>
            </a:r>
          </a:p>
          <a:p>
            <a:r>
              <a:rPr lang="en-US" dirty="0"/>
              <a:t>Contractual- Biggest change is the increase in outside contracting of the OT services.</a:t>
            </a:r>
          </a:p>
          <a:p>
            <a:r>
              <a:rPr lang="en-US" dirty="0"/>
              <a:t>Transportation-We are expecting a1 year extension with Ridge Rd at the May CPI rate which we expect to be around 3%. We continue to try and operate with the least amount of buses as possible due to driver shortage so budget has gone down slightly over last few years.</a:t>
            </a:r>
          </a:p>
          <a:p>
            <a:r>
              <a:rPr lang="en-US" dirty="0"/>
              <a:t>Transfers-Capital Outlay Project for 23-24 (details to come) and 20% of the summer special education program costs are budgeted here.</a:t>
            </a:r>
          </a:p>
        </p:txBody>
      </p:sp>
    </p:spTree>
    <p:extLst>
      <p:ext uri="{BB962C8B-B14F-4D97-AF65-F5344CB8AC3E}">
        <p14:creationId xmlns:p14="http://schemas.microsoft.com/office/powerpoint/2010/main" val="2259846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AEA0A-AB19-4870-9BA0-78747EEAA163}"/>
              </a:ext>
            </a:extLst>
          </p:cNvPr>
          <p:cNvSpPr>
            <a:spLocks noGrp="1"/>
          </p:cNvSpPr>
          <p:nvPr>
            <p:ph type="title"/>
          </p:nvPr>
        </p:nvSpPr>
        <p:spPr/>
        <p:txBody>
          <a:bodyPr/>
          <a:lstStyle/>
          <a:p>
            <a:r>
              <a:rPr lang="en-US" dirty="0"/>
              <a:t>How do we look?</a:t>
            </a:r>
          </a:p>
        </p:txBody>
      </p:sp>
      <p:sp>
        <p:nvSpPr>
          <p:cNvPr id="3" name="Content Placeholder 2">
            <a:extLst>
              <a:ext uri="{FF2B5EF4-FFF2-40B4-BE49-F238E27FC236}">
                <a16:creationId xmlns:a16="http://schemas.microsoft.com/office/drawing/2014/main" id="{10452B99-D385-4EEA-B69D-645FEFE293DB}"/>
              </a:ext>
            </a:extLst>
          </p:cNvPr>
          <p:cNvSpPr>
            <a:spLocks noGrp="1"/>
          </p:cNvSpPr>
          <p:nvPr>
            <p:ph idx="1"/>
          </p:nvPr>
        </p:nvSpPr>
        <p:spPr/>
        <p:txBody>
          <a:bodyPr>
            <a:normAutofit lnSpcReduction="10000"/>
          </a:bodyPr>
          <a:lstStyle/>
          <a:p>
            <a:pPr marL="0" indent="0">
              <a:buNone/>
            </a:pPr>
            <a:r>
              <a:rPr lang="en-US" dirty="0"/>
              <a:t>By April Budget Adoption we must have a balanced budget.</a:t>
            </a:r>
          </a:p>
          <a:p>
            <a:pPr marL="0" indent="0">
              <a:buNone/>
            </a:pPr>
            <a:r>
              <a:rPr lang="en-US" dirty="0"/>
              <a:t>What is a balanced budget? Revenues = Expenditures</a:t>
            </a:r>
          </a:p>
          <a:p>
            <a:pPr marL="0" indent="0">
              <a:buNone/>
            </a:pPr>
            <a:r>
              <a:rPr lang="en-US" dirty="0"/>
              <a:t>January Presentation Total Projected Revenue with one adjustment I increased projected interest income by $100,000= $28,811,345 (down 1.3% from last year)</a:t>
            </a:r>
          </a:p>
          <a:p>
            <a:pPr marL="0" indent="0">
              <a:buNone/>
            </a:pPr>
            <a:r>
              <a:rPr lang="en-US" dirty="0"/>
              <a:t>February Projected Expenditures = $29,493,130 (up 1% from last years budget)</a:t>
            </a:r>
          </a:p>
          <a:p>
            <a:pPr marL="0" indent="0">
              <a:buNone/>
            </a:pPr>
            <a:r>
              <a:rPr lang="en-US" dirty="0"/>
              <a:t>Deficit= $681,785</a:t>
            </a:r>
          </a:p>
          <a:p>
            <a:pPr marL="0" indent="0">
              <a:buNone/>
            </a:pPr>
            <a:r>
              <a:rPr lang="en-US" dirty="0"/>
              <a:t>What do we do at his point? I continue to work on the budget, seeing where I can make adjustments.  I will keep the BOE updated in your News and Notes.  I will present any changes in March.  We hope the legislature will restore some funds to our Foundation Aid. If they increased our Foundation Aid to the level we were at last year we would only be in a deficit of about $162,259</a:t>
            </a:r>
          </a:p>
        </p:txBody>
      </p:sp>
    </p:spTree>
    <p:extLst>
      <p:ext uri="{BB962C8B-B14F-4D97-AF65-F5344CB8AC3E}">
        <p14:creationId xmlns:p14="http://schemas.microsoft.com/office/powerpoint/2010/main" val="2969583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935</TotalTime>
  <Words>528</Words>
  <Application>Microsoft Office PowerPoint</Application>
  <PresentationFormat>Widescreen</PresentationFormat>
  <Paragraphs>66</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Century Gothic</vt:lpstr>
      <vt:lpstr>Wingdings 2</vt:lpstr>
      <vt:lpstr>Quotable</vt:lpstr>
      <vt:lpstr>Expenditures Budget 2024-25</vt:lpstr>
      <vt:lpstr>Expenditure Comparison</vt:lpstr>
      <vt:lpstr>         Expenditures-Big Picture-Very Stable </vt:lpstr>
      <vt:lpstr>What are the Big Changes for 2024-25?</vt:lpstr>
      <vt:lpstr>How do we look?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Expenditures Budget 2023-24</dc:title>
  <dc:creator>Oliveri, Carolyn</dc:creator>
  <cp:lastModifiedBy>Oliveri, Carolyn</cp:lastModifiedBy>
  <cp:revision>29</cp:revision>
  <dcterms:created xsi:type="dcterms:W3CDTF">2023-02-17T17:02:39Z</dcterms:created>
  <dcterms:modified xsi:type="dcterms:W3CDTF">2024-02-27T20:11:26Z</dcterms:modified>
</cp:coreProperties>
</file>