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21" d="100"/>
          <a:sy n="121" d="100"/>
        </p:scale>
        <p:origin x="-13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432167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63af2e498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b63af2e49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b50259fbf1_0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b50259fb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63af2e498_0_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63af2e49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b63af2e498_0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b63af2e4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63af2e498_0_1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63af2e49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63af2e498_0_1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63af2e49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63af2e498_0_2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63af2e49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63af2e498_0_2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b63af2e49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b63af2e498_0_3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b63af2e49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b63af2e498_0_3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b63af2e49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25ELAVXKPv0" TargetMode="External"/><Relationship Id="rId4" Type="http://schemas.openxmlformats.org/officeDocument/2006/relationships/image" Target="../media/image28.jp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hyperlink" Target="http://www.youtube.com/watch?v=2HU7knmvOAQ" TargetMode="External"/><Relationship Id="rId5" Type="http://schemas.openxmlformats.org/officeDocument/2006/relationships/image" Target="../media/image15.jpg"/><Relationship Id="rId6" Type="http://schemas.openxmlformats.org/officeDocument/2006/relationships/hyperlink" Target="http://www.youtube.com/watch?v=Nk0CVdhn-ps" TargetMode="External"/><Relationship Id="rId7" Type="http://schemas.openxmlformats.org/officeDocument/2006/relationships/image" Target="../media/image16.jp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22.jp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7CAXe1NMQl4" TargetMode="External"/><Relationship Id="rId4" Type="http://schemas.openxmlformats.org/officeDocument/2006/relationships/image" Target="../media/image23.jpg"/><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6" Type="http://schemas.openxmlformats.org/officeDocument/2006/relationships/image" Target="../media/image27.jpg"/><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281700" y="5227200"/>
            <a:ext cx="5028600" cy="1478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a:latin typeface="Merriweather Black"/>
                <a:ea typeface="Merriweather Black"/>
                <a:cs typeface="Merriweather Black"/>
                <a:sym typeface="Merriweather Black"/>
              </a:rPr>
              <a:t>Wallaby</a:t>
            </a:r>
            <a:endParaRPr sz="2400">
              <a:latin typeface="Merriweather Black"/>
              <a:ea typeface="Merriweather Black"/>
              <a:cs typeface="Merriweather Black"/>
              <a:sym typeface="Merriweather Black"/>
            </a:endParaRPr>
          </a:p>
          <a:p>
            <a:pPr marL="0" lvl="0" indent="0" algn="l" rtl="0">
              <a:lnSpc>
                <a:spcPct val="150000"/>
              </a:lnSpc>
              <a:spcBef>
                <a:spcPts val="0"/>
              </a:spcBef>
              <a:spcAft>
                <a:spcPts val="0"/>
              </a:spcAft>
              <a:buNone/>
            </a:pPr>
            <a:r>
              <a:rPr lang="en" sz="1800">
                <a:latin typeface="Merriweather"/>
                <a:ea typeface="Merriweather"/>
                <a:cs typeface="Merriweather"/>
                <a:sym typeface="Merriweather"/>
              </a:rPr>
              <a:t>Scientific name: </a:t>
            </a:r>
            <a:r>
              <a:rPr lang="en" sz="1800" i="1">
                <a:solidFill>
                  <a:schemeClr val="dk1"/>
                </a:solidFill>
                <a:latin typeface="Merriweather"/>
                <a:ea typeface="Merriweather"/>
                <a:cs typeface="Merriweather"/>
                <a:sym typeface="Merriweather"/>
              </a:rPr>
              <a:t>Macropus</a:t>
            </a:r>
            <a:endParaRPr sz="1800" i="1">
              <a:solidFill>
                <a:schemeClr val="dk1"/>
              </a:solidFill>
              <a:latin typeface="Merriweather"/>
              <a:ea typeface="Merriweather"/>
              <a:cs typeface="Merriweather"/>
              <a:sym typeface="Merriweather"/>
            </a:endParaRPr>
          </a:p>
          <a:p>
            <a:pPr marL="0" lvl="0" indent="0" algn="l" rtl="0">
              <a:lnSpc>
                <a:spcPct val="150000"/>
              </a:lnSpc>
              <a:spcBef>
                <a:spcPts val="0"/>
              </a:spcBef>
              <a:spcAft>
                <a:spcPts val="0"/>
              </a:spcAft>
              <a:buNone/>
            </a:pPr>
            <a:r>
              <a:rPr lang="en" sz="1800" b="1">
                <a:latin typeface="Merriweather"/>
                <a:ea typeface="Merriweather"/>
                <a:cs typeface="Merriweather"/>
                <a:sym typeface="Merriweather"/>
              </a:rPr>
              <a:t>Mammal &amp; Marsupial</a:t>
            </a:r>
            <a:endParaRPr sz="1800" b="1">
              <a:latin typeface="Merriweather"/>
              <a:ea typeface="Merriweather"/>
              <a:cs typeface="Merriweather"/>
              <a:sym typeface="Merriweather"/>
            </a:endParaRPr>
          </a:p>
          <a:p>
            <a:pPr marL="0" lvl="0" indent="0" algn="l" rtl="0">
              <a:spcBef>
                <a:spcPts val="0"/>
              </a:spcBef>
              <a:spcAft>
                <a:spcPts val="0"/>
              </a:spcAft>
              <a:buNone/>
            </a:pPr>
            <a:endParaRPr sz="1800">
              <a:latin typeface="Merriweather"/>
              <a:ea typeface="Merriweather"/>
              <a:cs typeface="Merriweather"/>
              <a:sym typeface="Merriweather"/>
            </a:endParaRPr>
          </a:p>
        </p:txBody>
      </p:sp>
      <p:pic>
        <p:nvPicPr>
          <p:cNvPr id="55" name="Google Shape;55;p13"/>
          <p:cNvPicPr preferRelativeResize="0"/>
          <p:nvPr/>
        </p:nvPicPr>
        <p:blipFill>
          <a:blip r:embed="rId3">
            <a:alphaModFix/>
          </a:blip>
          <a:stretch>
            <a:fillRect/>
          </a:stretch>
        </p:blipFill>
        <p:spPr>
          <a:xfrm>
            <a:off x="281700" y="152400"/>
            <a:ext cx="8709900" cy="4904424"/>
          </a:xfrm>
          <a:prstGeom prst="rect">
            <a:avLst/>
          </a:prstGeom>
          <a:noFill/>
          <a:ln w="38100" cap="flat" cmpd="sng">
            <a:solidFill>
              <a:srgbClr val="FFFFFF"/>
            </a:solidFill>
            <a:prstDash val="dot"/>
            <a:round/>
            <a:headEnd type="none" w="sm" len="sm"/>
            <a:tailEnd type="none" w="sm" len="sm"/>
          </a:ln>
        </p:spPr>
      </p:pic>
      <p:pic>
        <p:nvPicPr>
          <p:cNvPr id="56" name="Google Shape;56;p13"/>
          <p:cNvPicPr preferRelativeResize="0"/>
          <p:nvPr/>
        </p:nvPicPr>
        <p:blipFill>
          <a:blip r:embed="rId4">
            <a:alphaModFix/>
          </a:blip>
          <a:stretch>
            <a:fillRect/>
          </a:stretch>
        </p:blipFill>
        <p:spPr>
          <a:xfrm rot="-338882">
            <a:off x="5643535" y="4746946"/>
            <a:ext cx="3209883" cy="1805081"/>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42"/>
        <p:cNvGrpSpPr/>
        <p:nvPr/>
      </p:nvGrpSpPr>
      <p:grpSpPr>
        <a:xfrm>
          <a:off x="0" y="0"/>
          <a:ext cx="0" cy="0"/>
          <a:chOff x="0" y="0"/>
          <a:chExt cx="0" cy="0"/>
        </a:xfrm>
      </p:grpSpPr>
      <p:sp>
        <p:nvSpPr>
          <p:cNvPr id="143" name="Google Shape;143;p22"/>
          <p:cNvSpPr txBox="1">
            <a:spLocks noGrp="1"/>
          </p:cNvSpPr>
          <p:nvPr>
            <p:ph type="body" idx="1"/>
          </p:nvPr>
        </p:nvSpPr>
        <p:spPr>
          <a:xfrm>
            <a:off x="6719175" y="457800"/>
            <a:ext cx="2148900" cy="5011800"/>
          </a:xfrm>
          <a:prstGeom prst="rect">
            <a:avLst/>
          </a:prstGeom>
        </p:spPr>
        <p:txBody>
          <a:bodyPr spcFirstLastPara="1" wrap="square" lIns="91425" tIns="91425" rIns="91425" bIns="91425" anchor="ctr" anchorCtr="0">
            <a:noAutofit/>
          </a:bodyPr>
          <a:lstStyle/>
          <a:p>
            <a:pPr marL="0" lvl="0" indent="0" algn="l" rtl="0">
              <a:lnSpc>
                <a:spcPct val="125000"/>
              </a:lnSpc>
              <a:spcBef>
                <a:spcPts val="0"/>
              </a:spcBef>
              <a:spcAft>
                <a:spcPts val="0"/>
              </a:spcAft>
              <a:buClr>
                <a:schemeClr val="dk1"/>
              </a:buClr>
              <a:buSzPts val="1100"/>
              <a:buFont typeface="Arial"/>
              <a:buNone/>
            </a:pPr>
            <a:r>
              <a:rPr lang="en" sz="1200">
                <a:solidFill>
                  <a:schemeClr val="dk1"/>
                </a:solidFill>
                <a:latin typeface="Merriweather"/>
                <a:ea typeface="Merriweather"/>
                <a:cs typeface="Merriweather"/>
                <a:sym typeface="Merriweather"/>
              </a:rPr>
              <a:t>Because wallabies eat a lot of plants and fruits, they are actually helpful to the ecosystem because seeds from their food pass through their digestive tract and get deposited in the environment. Although they are plentiful and not endangered, humans have infringed on the their habitat, resulting in infrequent attacks (wallabies will use their powerful legs to kick and defend themselves). They have also become popular as pets, in areas of the world where owning one is legal.</a:t>
            </a:r>
            <a:endParaRPr sz="1200">
              <a:latin typeface="Merriweather"/>
              <a:ea typeface="Merriweather"/>
              <a:cs typeface="Merriweather"/>
              <a:sym typeface="Merriweather"/>
            </a:endParaRPr>
          </a:p>
        </p:txBody>
      </p:sp>
      <p:pic>
        <p:nvPicPr>
          <p:cNvPr id="144" name="Google Shape;144;p22" descr="Meet troublesome teenager Rocky, a wallaby with attitude, who’s wrecking havoc in Anne-Marie’s home.&#10;➡ Subscribe: http://bit.ly/NatGeoWILDSubscribe&#10;➡ Get More Kangaroo Dundee: http://bit.ly/NGWKangarooDundee&#10;&#10;About Kangaroo Dundee:&#10;From his sanctuary in the bush outside Alice Springs, Brolga cares for his orphans, and spends months training and preparing them so that one day they can be released back into the wild.&#10;&#10;Get More National Geographic Wild: &#10;Official Site: http://bit.ly/NatGeoWILD&#10;Facebook: http://bit.ly/NGWFacebook&#10;Twitter: http://bit.ly/NGWTwitter&#10;Instagram: http://bit.ly/NGWInstagram&#10;&#10;About National Geographic Wild:&#10;National Geographic Wild is a place for all things animals and for animal-lovers alike. Take a journey through the animal kingdom with us and discover things you never knew before, or rediscover your favorite animals!&#10;&#10;The Not-So-Sweet Side of Raising A Wallaby | Kangaroo Dundee&#10;https://youtu.be/25ELAVXKPv0&#10;&#10;Nat Geo Wild &#10;https://www.youtube.com/user/NatGeoWild" title="The Not-So-Sweet Side of Raising A Wallaby | Kangaroo Dundee">
            <a:hlinkClick r:id="rId3"/>
          </p:cNvPr>
          <p:cNvPicPr preferRelativeResize="0"/>
          <p:nvPr/>
        </p:nvPicPr>
        <p:blipFill>
          <a:blip r:embed="rId4">
            <a:alphaModFix/>
          </a:blip>
          <a:stretch>
            <a:fillRect/>
          </a:stretch>
        </p:blipFill>
        <p:spPr>
          <a:xfrm>
            <a:off x="652175" y="457825"/>
            <a:ext cx="5849600" cy="4387200"/>
          </a:xfrm>
          <a:prstGeom prst="rect">
            <a:avLst/>
          </a:prstGeom>
          <a:noFill/>
          <a:ln>
            <a:noFill/>
          </a:ln>
        </p:spPr>
      </p:pic>
      <p:sp>
        <p:nvSpPr>
          <p:cNvPr id="145" name="Google Shape;145;p22"/>
          <p:cNvSpPr txBox="1"/>
          <p:nvPr/>
        </p:nvSpPr>
        <p:spPr>
          <a:xfrm>
            <a:off x="279675" y="5003275"/>
            <a:ext cx="65946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b="1" i="1" dirty="0">
                <a:ea typeface="Caveat"/>
                <a:sym typeface="Caveat"/>
              </a:rPr>
              <a:t>“We have </a:t>
            </a:r>
            <a:r>
              <a:rPr lang="en" sz="5000" b="1" i="1" dirty="0" smtClean="0">
                <a:ea typeface="Caveat"/>
                <a:sym typeface="Caveat"/>
              </a:rPr>
              <a:t>a</a:t>
            </a:r>
            <a:r>
              <a:rPr lang="en-US" sz="5000" b="1" i="1" dirty="0" smtClean="0">
                <a:ea typeface="Caveat"/>
                <a:sym typeface="Caveat"/>
              </a:rPr>
              <a:t> </a:t>
            </a:r>
            <a:r>
              <a:rPr lang="en" sz="5000" b="1" i="1" dirty="0" smtClean="0">
                <a:ea typeface="Caveat"/>
                <a:sym typeface="Caveat"/>
              </a:rPr>
              <a:t>nugget</a:t>
            </a:r>
            <a:r>
              <a:rPr lang="en" sz="5000" b="1" i="1" dirty="0">
                <a:ea typeface="Caveat"/>
                <a:sym typeface="Caveat"/>
              </a:rPr>
              <a:t>”</a:t>
            </a:r>
            <a:endParaRPr sz="5000" b="1" i="1" dirty="0">
              <a:ea typeface="Caveat"/>
              <a:sym typeface="Cavea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311700" y="366600"/>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Bibliography</a:t>
            </a:r>
            <a:endParaRPr/>
          </a:p>
        </p:txBody>
      </p:sp>
      <p:sp>
        <p:nvSpPr>
          <p:cNvPr id="151" name="Google Shape;151;p23"/>
          <p:cNvSpPr txBox="1">
            <a:spLocks noGrp="1"/>
          </p:cNvSpPr>
          <p:nvPr>
            <p:ph type="body" idx="1"/>
          </p:nvPr>
        </p:nvSpPr>
        <p:spPr>
          <a:xfrm>
            <a:off x="311700" y="1283200"/>
            <a:ext cx="8520600" cy="49995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400">
                <a:solidFill>
                  <a:schemeClr val="dk1"/>
                </a:solidFill>
                <a:latin typeface="Merriweather"/>
                <a:ea typeface="Merriweather"/>
                <a:cs typeface="Merriweather"/>
                <a:sym typeface="Merriweather"/>
              </a:rPr>
              <a:t>Augee, Michael L. "Wallaby." </a:t>
            </a:r>
            <a:r>
              <a:rPr lang="en" sz="1400" i="1">
                <a:solidFill>
                  <a:schemeClr val="dk1"/>
                </a:solidFill>
                <a:latin typeface="Merriweather"/>
                <a:ea typeface="Merriweather"/>
                <a:cs typeface="Merriweather"/>
                <a:sym typeface="Merriweather"/>
              </a:rPr>
              <a:t>World Book Advanced</a:t>
            </a:r>
            <a:r>
              <a:rPr lang="en" sz="1400">
                <a:solidFill>
                  <a:schemeClr val="dk1"/>
                </a:solidFill>
                <a:latin typeface="Merriweather"/>
                <a:ea typeface="Merriweather"/>
                <a:cs typeface="Merriweather"/>
                <a:sym typeface="Merriweather"/>
              </a:rPr>
              <a:t>, World Book, 2019,</a:t>
            </a:r>
            <a:br>
              <a:rPr lang="en" sz="1400">
                <a:solidFill>
                  <a:schemeClr val="dk1"/>
                </a:solidFill>
                <a:latin typeface="Merriweather"/>
                <a:ea typeface="Merriweather"/>
                <a:cs typeface="Merriweather"/>
                <a:sym typeface="Merriweather"/>
              </a:rPr>
            </a:br>
            <a:r>
              <a:rPr lang="en" sz="1400">
                <a:solidFill>
                  <a:schemeClr val="dk1"/>
                </a:solidFill>
                <a:latin typeface="Merriweather"/>
                <a:ea typeface="Merriweather"/>
                <a:cs typeface="Merriweather"/>
                <a:sym typeface="Merriweather"/>
              </a:rPr>
              <a:t>	worldbookonline.com/advanced/article?id=ar725283. Accessed 24 Jan. 2019.</a:t>
            </a:r>
            <a:endParaRPr sz="1400">
              <a:solidFill>
                <a:schemeClr val="dk1"/>
              </a:solidFill>
              <a:latin typeface="Merriweather"/>
              <a:ea typeface="Merriweather"/>
              <a:cs typeface="Merriweather"/>
              <a:sym typeface="Merriweather"/>
            </a:endParaRPr>
          </a:p>
          <a:p>
            <a:pPr marL="0" lvl="0" indent="0" algn="l" rtl="0">
              <a:spcBef>
                <a:spcPts val="1200"/>
              </a:spcBef>
              <a:spcAft>
                <a:spcPts val="0"/>
              </a:spcAft>
              <a:buClr>
                <a:schemeClr val="dk1"/>
              </a:buClr>
              <a:buSzPts val="1100"/>
              <a:buFont typeface="Arial"/>
              <a:buNone/>
            </a:pPr>
            <a:r>
              <a:rPr lang="en" sz="1400">
                <a:solidFill>
                  <a:schemeClr val="dk1"/>
                </a:solidFill>
                <a:latin typeface="Merriweather"/>
                <a:ea typeface="Merriweather"/>
                <a:cs typeface="Merriweather"/>
                <a:sym typeface="Merriweather"/>
              </a:rPr>
              <a:t> Ballenger, Liz. </a:t>
            </a:r>
            <a:r>
              <a:rPr lang="en" sz="1400" i="1">
                <a:solidFill>
                  <a:schemeClr val="dk1"/>
                </a:solidFill>
                <a:latin typeface="Merriweather"/>
                <a:ea typeface="Merriweather"/>
                <a:cs typeface="Merriweather"/>
                <a:sym typeface="Merriweather"/>
              </a:rPr>
              <a:t>Macropus rufogriseus</a:t>
            </a:r>
            <a:r>
              <a:rPr lang="en" sz="1400">
                <a:solidFill>
                  <a:schemeClr val="dk1"/>
                </a:solidFill>
                <a:latin typeface="Merriweather"/>
                <a:ea typeface="Merriweather"/>
                <a:cs typeface="Merriweather"/>
                <a:sym typeface="Merriweather"/>
              </a:rPr>
              <a:t>red-necked wallaby. 2014. 8 Feb. 2019</a:t>
            </a:r>
            <a:br>
              <a:rPr lang="en" sz="1400">
                <a:solidFill>
                  <a:schemeClr val="dk1"/>
                </a:solidFill>
                <a:latin typeface="Merriweather"/>
                <a:ea typeface="Merriweather"/>
                <a:cs typeface="Merriweather"/>
                <a:sym typeface="Merriweather"/>
              </a:rPr>
            </a:br>
            <a:r>
              <a:rPr lang="en" sz="1400">
                <a:solidFill>
                  <a:schemeClr val="dk1"/>
                </a:solidFill>
                <a:latin typeface="Merriweather"/>
                <a:ea typeface="Merriweather"/>
                <a:cs typeface="Merriweather"/>
                <a:sym typeface="Merriweather"/>
              </a:rPr>
              <a:t>	&lt; https://animaldiversity.org/accounts/Macropus_rufogriseus &gt;.</a:t>
            </a:r>
            <a:endParaRPr sz="1400">
              <a:solidFill>
                <a:schemeClr val="dk1"/>
              </a:solidFill>
              <a:latin typeface="Merriweather"/>
              <a:ea typeface="Merriweather"/>
              <a:cs typeface="Merriweather"/>
              <a:sym typeface="Merriweather"/>
            </a:endParaRPr>
          </a:p>
          <a:p>
            <a:pPr marL="0" lvl="0" indent="0" algn="l" rtl="0">
              <a:spcBef>
                <a:spcPts val="1200"/>
              </a:spcBef>
              <a:spcAft>
                <a:spcPts val="0"/>
              </a:spcAft>
              <a:buClr>
                <a:schemeClr val="dk1"/>
              </a:buClr>
              <a:buSzPts val="1100"/>
              <a:buFont typeface="Arial"/>
              <a:buNone/>
            </a:pPr>
            <a:r>
              <a:rPr lang="en" sz="1400">
                <a:solidFill>
                  <a:schemeClr val="dk1"/>
                </a:solidFill>
                <a:latin typeface="Merriweather"/>
                <a:ea typeface="Merriweather"/>
                <a:cs typeface="Merriweather"/>
                <a:sym typeface="Merriweather"/>
              </a:rPr>
              <a:t> Brust, Beth Wagner. </a:t>
            </a:r>
            <a:r>
              <a:rPr lang="en" sz="1400" u="sng">
                <a:solidFill>
                  <a:schemeClr val="dk1"/>
                </a:solidFill>
                <a:latin typeface="Merriweather"/>
                <a:ea typeface="Merriweather"/>
                <a:cs typeface="Merriweather"/>
                <a:sym typeface="Merriweather"/>
              </a:rPr>
              <a:t>Kangaroos</a:t>
            </a:r>
            <a:r>
              <a:rPr lang="en" sz="1400">
                <a:solidFill>
                  <a:schemeClr val="dk1"/>
                </a:solidFill>
                <a:latin typeface="Merriweather"/>
                <a:ea typeface="Merriweather"/>
                <a:cs typeface="Merriweather"/>
                <a:sym typeface="Merriweather"/>
              </a:rPr>
              <a:t>. Poway: Wildlife Education, 1993. </a:t>
            </a:r>
            <a:endParaRPr sz="1400">
              <a:solidFill>
                <a:schemeClr val="dk1"/>
              </a:solidFill>
              <a:latin typeface="Merriweather"/>
              <a:ea typeface="Merriweather"/>
              <a:cs typeface="Merriweather"/>
              <a:sym typeface="Merriweather"/>
            </a:endParaRPr>
          </a:p>
          <a:p>
            <a:pPr marL="0" lvl="0" indent="0" algn="l" rtl="0">
              <a:spcBef>
                <a:spcPts val="1200"/>
              </a:spcBef>
              <a:spcAft>
                <a:spcPts val="1600"/>
              </a:spcAft>
              <a:buNone/>
            </a:pP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83F04"/>
            </a:gs>
            <a:gs pos="100000">
              <a:schemeClr val="lt1"/>
            </a:gs>
          </a:gsLst>
          <a:lin ang="5400012" scaled="0"/>
        </a:gra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578400" y="2578100"/>
            <a:ext cx="3757500" cy="4099500"/>
          </a:xfrm>
          <a:prstGeom prst="rect">
            <a:avLst/>
          </a:prstGeom>
          <a:solidFill>
            <a:srgbClr val="FFF2CC"/>
          </a:solidFill>
          <a:ln w="19050" cap="flat" cmpd="sng">
            <a:solidFill>
              <a:srgbClr val="783F04"/>
            </a:solidFill>
            <a:prstDash val="dash"/>
            <a:round/>
            <a:headEnd type="none" w="sm" len="sm"/>
            <a:tailEnd type="none" w="sm" len="sm"/>
          </a:ln>
        </p:spPr>
        <p:txBody>
          <a:bodyPr spcFirstLastPara="1" wrap="square" lIns="91425" tIns="91425" rIns="91425" bIns="91425" anchor="t" anchorCtr="0">
            <a:noAutofit/>
          </a:bodyPr>
          <a:lstStyle/>
          <a:p>
            <a:pPr marL="0" lvl="0" indent="0" algn="r" rtl="0">
              <a:lnSpc>
                <a:spcPct val="125000"/>
              </a:lnSpc>
              <a:spcBef>
                <a:spcPts val="0"/>
              </a:spcBef>
              <a:spcAft>
                <a:spcPts val="0"/>
              </a:spcAft>
              <a:buNone/>
            </a:pPr>
            <a:r>
              <a:rPr lang="en" sz="1200">
                <a:solidFill>
                  <a:schemeClr val="dk1"/>
                </a:solidFill>
                <a:latin typeface="Merriweather"/>
                <a:ea typeface="Merriweather"/>
                <a:cs typeface="Merriweather"/>
                <a:sym typeface="Merriweather"/>
              </a:rPr>
              <a:t>Wallabies resemble a kangaroo. The biggest difference between the two animals is their size. On average, kangaroos are much bigger, sometimes growing to 8 feet. Most wallabies  range in size from 1 to 4 feet and weigh between 4-50 pounds. </a:t>
            </a:r>
            <a:endParaRPr sz="1200">
              <a:solidFill>
                <a:schemeClr val="dk1"/>
              </a:solidFill>
              <a:latin typeface="Merriweather"/>
              <a:ea typeface="Merriweather"/>
              <a:cs typeface="Merriweather"/>
              <a:sym typeface="Merriweather"/>
            </a:endParaRPr>
          </a:p>
          <a:p>
            <a:pPr marL="0" lvl="0" indent="0" algn="r" rtl="0">
              <a:lnSpc>
                <a:spcPct val="125000"/>
              </a:lnSpc>
              <a:spcBef>
                <a:spcPts val="0"/>
              </a:spcBef>
              <a:spcAft>
                <a:spcPts val="0"/>
              </a:spcAft>
              <a:buNone/>
            </a:pPr>
            <a:endParaRPr sz="1200">
              <a:solidFill>
                <a:schemeClr val="dk1"/>
              </a:solidFill>
              <a:latin typeface="Merriweather"/>
              <a:ea typeface="Merriweather"/>
              <a:cs typeface="Merriweather"/>
              <a:sym typeface="Merriweather"/>
            </a:endParaRPr>
          </a:p>
          <a:p>
            <a:pPr marL="0" lvl="0" indent="0" algn="r" rtl="0">
              <a:lnSpc>
                <a:spcPct val="125000"/>
              </a:lnSpc>
              <a:spcBef>
                <a:spcPts val="0"/>
              </a:spcBef>
              <a:spcAft>
                <a:spcPts val="0"/>
              </a:spcAft>
              <a:buNone/>
            </a:pPr>
            <a:r>
              <a:rPr lang="en" sz="1200">
                <a:solidFill>
                  <a:schemeClr val="dk1"/>
                </a:solidFill>
                <a:latin typeface="Merriweather"/>
                <a:ea typeface="Merriweather"/>
                <a:cs typeface="Merriweather"/>
                <a:sym typeface="Merriweather"/>
              </a:rPr>
              <a:t>There are over 30 different species of wallabies, that are  grouped mostly by their habitat, including </a:t>
            </a:r>
            <a:r>
              <a:rPr lang="en" sz="1200" i="1">
                <a:solidFill>
                  <a:schemeClr val="dk1"/>
                </a:solidFill>
                <a:latin typeface="Merriweather"/>
                <a:ea typeface="Merriweather"/>
                <a:cs typeface="Merriweather"/>
                <a:sym typeface="Merriweather"/>
              </a:rPr>
              <a:t>brush, swamp, shrub and rock</a:t>
            </a:r>
            <a:r>
              <a:rPr lang="en" sz="1200">
                <a:solidFill>
                  <a:schemeClr val="dk1"/>
                </a:solidFill>
                <a:latin typeface="Merriweather"/>
                <a:ea typeface="Merriweather"/>
                <a:cs typeface="Merriweather"/>
                <a:sym typeface="Merriweather"/>
              </a:rPr>
              <a:t>. </a:t>
            </a:r>
            <a:endParaRPr sz="1200">
              <a:solidFill>
                <a:schemeClr val="dk1"/>
              </a:solidFill>
              <a:latin typeface="Merriweather"/>
              <a:ea typeface="Merriweather"/>
              <a:cs typeface="Merriweather"/>
              <a:sym typeface="Merriweather"/>
            </a:endParaRPr>
          </a:p>
          <a:p>
            <a:pPr marL="0" lvl="0" indent="0" algn="r" rtl="0">
              <a:lnSpc>
                <a:spcPct val="125000"/>
              </a:lnSpc>
              <a:spcBef>
                <a:spcPts val="0"/>
              </a:spcBef>
              <a:spcAft>
                <a:spcPts val="0"/>
              </a:spcAft>
              <a:buNone/>
            </a:pPr>
            <a:endParaRPr sz="1200">
              <a:solidFill>
                <a:schemeClr val="dk1"/>
              </a:solidFill>
              <a:latin typeface="Merriweather"/>
              <a:ea typeface="Merriweather"/>
              <a:cs typeface="Merriweather"/>
              <a:sym typeface="Merriweather"/>
            </a:endParaRPr>
          </a:p>
          <a:p>
            <a:pPr marL="0" lvl="0" indent="0" algn="r" rtl="0">
              <a:lnSpc>
                <a:spcPct val="125000"/>
              </a:lnSpc>
              <a:spcBef>
                <a:spcPts val="0"/>
              </a:spcBef>
              <a:spcAft>
                <a:spcPts val="0"/>
              </a:spcAft>
              <a:buNone/>
            </a:pPr>
            <a:r>
              <a:rPr lang="en" sz="1200">
                <a:solidFill>
                  <a:schemeClr val="dk1"/>
                </a:solidFill>
                <a:latin typeface="Merriweather"/>
                <a:ea typeface="Merriweather"/>
                <a:cs typeface="Merriweather"/>
                <a:sym typeface="Merriweather"/>
              </a:rPr>
              <a:t>The smaller kinds (hare wallabies) resemble rabbits, while the larger kinds look more like kangaroos. Recently, smaller species have become popular pets. Although they are not domesticated and cannot be housetrained, </a:t>
            </a:r>
            <a:endParaRPr sz="1200">
              <a:solidFill>
                <a:schemeClr val="dk1"/>
              </a:solidFill>
              <a:latin typeface="Merriweather"/>
              <a:ea typeface="Merriweather"/>
              <a:cs typeface="Merriweather"/>
              <a:sym typeface="Merriweather"/>
            </a:endParaRPr>
          </a:p>
          <a:p>
            <a:pPr marL="0" lvl="0" indent="0" algn="r" rtl="0">
              <a:lnSpc>
                <a:spcPct val="125000"/>
              </a:lnSpc>
              <a:spcBef>
                <a:spcPts val="0"/>
              </a:spcBef>
              <a:spcAft>
                <a:spcPts val="0"/>
              </a:spcAft>
              <a:buNone/>
            </a:pPr>
            <a:r>
              <a:rPr lang="en" sz="1200">
                <a:solidFill>
                  <a:schemeClr val="dk1"/>
                </a:solidFill>
                <a:latin typeface="Merriweather"/>
                <a:ea typeface="Merriweather"/>
                <a:cs typeface="Merriweather"/>
                <a:sym typeface="Merriweather"/>
              </a:rPr>
              <a:t>they can be quite friendly. </a:t>
            </a:r>
            <a:endParaRPr sz="1200">
              <a:solidFill>
                <a:schemeClr val="dk1"/>
              </a:solidFill>
              <a:latin typeface="Merriweather"/>
              <a:ea typeface="Merriweather"/>
              <a:cs typeface="Merriweather"/>
              <a:sym typeface="Merriweather"/>
            </a:endParaRPr>
          </a:p>
          <a:p>
            <a:pPr marL="0" lvl="0" indent="0" algn="r" rtl="0">
              <a:lnSpc>
                <a:spcPct val="125000"/>
              </a:lnSpc>
              <a:spcBef>
                <a:spcPts val="0"/>
              </a:spcBef>
              <a:spcAft>
                <a:spcPts val="0"/>
              </a:spcAft>
              <a:buNone/>
            </a:pPr>
            <a:endParaRPr sz="1200">
              <a:solidFill>
                <a:schemeClr val="dk1"/>
              </a:solidFill>
              <a:latin typeface="Merriweather"/>
              <a:ea typeface="Merriweather"/>
              <a:cs typeface="Merriweather"/>
              <a:sym typeface="Merriweather"/>
            </a:endParaRPr>
          </a:p>
          <a:p>
            <a:pPr marL="0" lvl="0" indent="0" algn="r" rtl="0">
              <a:lnSpc>
                <a:spcPct val="125000"/>
              </a:lnSpc>
              <a:spcBef>
                <a:spcPts val="0"/>
              </a:spcBef>
              <a:spcAft>
                <a:spcPts val="0"/>
              </a:spcAft>
              <a:buNone/>
            </a:pPr>
            <a:endParaRPr sz="12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pic>
        <p:nvPicPr>
          <p:cNvPr id="62" name="Google Shape;62;p14"/>
          <p:cNvPicPr preferRelativeResize="0"/>
          <p:nvPr/>
        </p:nvPicPr>
        <p:blipFill rotWithShape="1">
          <a:blip r:embed="rId3">
            <a:alphaModFix/>
          </a:blip>
          <a:srcRect l="7351" r="8053" b="1661"/>
          <a:stretch/>
        </p:blipFill>
        <p:spPr>
          <a:xfrm>
            <a:off x="4572000" y="152400"/>
            <a:ext cx="4035199" cy="3387650"/>
          </a:xfrm>
          <a:prstGeom prst="rect">
            <a:avLst/>
          </a:prstGeom>
          <a:noFill/>
          <a:ln w="19050" cap="flat" cmpd="sng">
            <a:solidFill>
              <a:srgbClr val="FFFFFF"/>
            </a:solidFill>
            <a:prstDash val="dot"/>
            <a:round/>
            <a:headEnd type="none" w="sm" len="sm"/>
            <a:tailEnd type="none" w="sm" len="sm"/>
          </a:ln>
        </p:spPr>
      </p:pic>
      <p:pic>
        <p:nvPicPr>
          <p:cNvPr id="63" name="Google Shape;63;p14"/>
          <p:cNvPicPr preferRelativeResize="0"/>
          <p:nvPr/>
        </p:nvPicPr>
        <p:blipFill>
          <a:blip r:embed="rId4">
            <a:alphaModFix/>
          </a:blip>
          <a:stretch>
            <a:fillRect/>
          </a:stretch>
        </p:blipFill>
        <p:spPr>
          <a:xfrm>
            <a:off x="1514475" y="152400"/>
            <a:ext cx="2849862" cy="2197100"/>
          </a:xfrm>
          <a:prstGeom prst="rect">
            <a:avLst/>
          </a:prstGeom>
          <a:noFill/>
          <a:ln w="19050" cap="flat" cmpd="sng">
            <a:solidFill>
              <a:srgbClr val="FFFFFF"/>
            </a:solidFill>
            <a:prstDash val="dot"/>
            <a:round/>
            <a:headEnd type="none" w="sm" len="sm"/>
            <a:tailEnd type="none" w="sm" len="sm"/>
          </a:ln>
        </p:spPr>
      </p:pic>
      <p:sp>
        <p:nvSpPr>
          <p:cNvPr id="64" name="Google Shape;64;p14"/>
          <p:cNvSpPr txBox="1"/>
          <p:nvPr/>
        </p:nvSpPr>
        <p:spPr>
          <a:xfrm>
            <a:off x="496975" y="1538425"/>
            <a:ext cx="1602600" cy="615600"/>
          </a:xfrm>
          <a:prstGeom prst="rect">
            <a:avLst/>
          </a:prstGeom>
          <a:solidFill>
            <a:srgbClr val="FFFFFF">
              <a:alpha val="61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Hare Wallaby</a:t>
            </a:r>
            <a:br>
              <a:rPr lang="en" b="1"/>
            </a:br>
            <a:r>
              <a:rPr lang="en" i="1"/>
              <a:t>Small like a rabbit</a:t>
            </a:r>
            <a:endParaRPr i="1"/>
          </a:p>
        </p:txBody>
      </p:sp>
      <p:sp>
        <p:nvSpPr>
          <p:cNvPr id="65" name="Google Shape;65;p14"/>
          <p:cNvSpPr txBox="1"/>
          <p:nvPr/>
        </p:nvSpPr>
        <p:spPr>
          <a:xfrm>
            <a:off x="6848900" y="286925"/>
            <a:ext cx="1602600" cy="1046700"/>
          </a:xfrm>
          <a:prstGeom prst="rect">
            <a:avLst/>
          </a:prstGeom>
          <a:solidFill>
            <a:srgbClr val="FFFFFF">
              <a:alpha val="61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Yellow-Footed</a:t>
            </a:r>
            <a:endParaRPr b="1"/>
          </a:p>
          <a:p>
            <a:pPr marL="0" lvl="0" indent="0" algn="l" rtl="0">
              <a:spcBef>
                <a:spcPts val="0"/>
              </a:spcBef>
              <a:spcAft>
                <a:spcPts val="0"/>
              </a:spcAft>
              <a:buNone/>
            </a:pPr>
            <a:r>
              <a:rPr lang="en" b="1"/>
              <a:t>Rock Wallaby</a:t>
            </a:r>
            <a:br>
              <a:rPr lang="en" b="1"/>
            </a:br>
            <a:r>
              <a:rPr lang="en" i="1"/>
              <a:t>Distinct color and</a:t>
            </a:r>
            <a:endParaRPr i="1"/>
          </a:p>
          <a:p>
            <a:pPr marL="0" lvl="0" indent="0" algn="l" rtl="0">
              <a:spcBef>
                <a:spcPts val="0"/>
              </a:spcBef>
              <a:spcAft>
                <a:spcPts val="0"/>
              </a:spcAft>
              <a:buNone/>
            </a:pPr>
            <a:r>
              <a:rPr lang="en" i="1"/>
              <a:t>patterns</a:t>
            </a:r>
            <a:endParaRPr i="1"/>
          </a:p>
        </p:txBody>
      </p:sp>
      <p:sp>
        <p:nvSpPr>
          <p:cNvPr id="66" name="Google Shape;66;p14"/>
          <p:cNvSpPr txBox="1"/>
          <p:nvPr/>
        </p:nvSpPr>
        <p:spPr>
          <a:xfrm>
            <a:off x="4571925" y="6160275"/>
            <a:ext cx="2994000" cy="615600"/>
          </a:xfrm>
          <a:prstGeom prst="rect">
            <a:avLst/>
          </a:prstGeom>
          <a:solidFill>
            <a:srgbClr val="FFFFFF">
              <a:alpha val="61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Kangaroo vs. Wallaby Height</a:t>
            </a:r>
            <a:br>
              <a:rPr lang="en" b="1"/>
            </a:br>
            <a:endParaRPr i="1"/>
          </a:p>
        </p:txBody>
      </p:sp>
      <p:pic>
        <p:nvPicPr>
          <p:cNvPr id="67" name="Google Shape;67;p14"/>
          <p:cNvPicPr preferRelativeResize="0"/>
          <p:nvPr/>
        </p:nvPicPr>
        <p:blipFill>
          <a:blip r:embed="rId5">
            <a:alphaModFix/>
          </a:blip>
          <a:stretch>
            <a:fillRect/>
          </a:stretch>
        </p:blipFill>
        <p:spPr>
          <a:xfrm>
            <a:off x="4572000" y="3723725"/>
            <a:ext cx="2993850" cy="2252875"/>
          </a:xfrm>
          <a:prstGeom prst="rect">
            <a:avLst/>
          </a:prstGeom>
          <a:noFill/>
          <a:ln w="19050" cap="flat" cmpd="sng">
            <a:solidFill>
              <a:srgbClr val="FFFFFF"/>
            </a:solidFill>
            <a:prstDash val="dot"/>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696969"/>
            </a:gs>
            <a:gs pos="100000">
              <a:srgbClr val="1D1D1D"/>
            </a:gs>
          </a:gsLst>
          <a:lin ang="5400012" scaled="0"/>
        </a:gradFill>
        <a:effectLst/>
      </p:bgPr>
    </p:bg>
    <p:spTree>
      <p:nvGrpSpPr>
        <p:cNvPr id="1" name="Shape 71"/>
        <p:cNvGrpSpPr/>
        <p:nvPr/>
      </p:nvGrpSpPr>
      <p:grpSpPr>
        <a:xfrm>
          <a:off x="0" y="0"/>
          <a:ext cx="0" cy="0"/>
          <a:chOff x="0" y="0"/>
          <a:chExt cx="0" cy="0"/>
        </a:xfrm>
      </p:grpSpPr>
      <p:sp>
        <p:nvSpPr>
          <p:cNvPr id="72" name="Google Shape;72;p15"/>
          <p:cNvSpPr/>
          <p:nvPr/>
        </p:nvSpPr>
        <p:spPr>
          <a:xfrm>
            <a:off x="0" y="4298050"/>
            <a:ext cx="3442800" cy="2559900"/>
          </a:xfrm>
          <a:prstGeom prst="rect">
            <a:avLst/>
          </a:prstGeom>
          <a:solidFill>
            <a:srgbClr val="FFAB40">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15"/>
          <p:cNvPicPr preferRelativeResize="0"/>
          <p:nvPr/>
        </p:nvPicPr>
        <p:blipFill rotWithShape="1">
          <a:blip r:embed="rId3">
            <a:alphaModFix/>
          </a:blip>
          <a:srcRect l="7571" t="6917" r="11357" b="6719"/>
          <a:stretch/>
        </p:blipFill>
        <p:spPr>
          <a:xfrm>
            <a:off x="541400" y="219325"/>
            <a:ext cx="4983875" cy="3834375"/>
          </a:xfrm>
          <a:prstGeom prst="rect">
            <a:avLst/>
          </a:prstGeom>
          <a:noFill/>
          <a:ln w="28575" cap="flat" cmpd="sng">
            <a:solidFill>
              <a:srgbClr val="FFFFFF"/>
            </a:solidFill>
            <a:prstDash val="dot"/>
            <a:round/>
            <a:headEnd type="none" w="sm" len="sm"/>
            <a:tailEnd type="none" w="sm" len="sm"/>
          </a:ln>
        </p:spPr>
      </p:pic>
      <p:pic>
        <p:nvPicPr>
          <p:cNvPr id="74" name="Google Shape;74;p15"/>
          <p:cNvPicPr preferRelativeResize="0"/>
          <p:nvPr/>
        </p:nvPicPr>
        <p:blipFill>
          <a:blip r:embed="rId4">
            <a:alphaModFix/>
          </a:blip>
          <a:stretch>
            <a:fillRect/>
          </a:stretch>
        </p:blipFill>
        <p:spPr>
          <a:xfrm>
            <a:off x="3392100" y="4310563"/>
            <a:ext cx="2544662" cy="2544662"/>
          </a:xfrm>
          <a:prstGeom prst="rect">
            <a:avLst/>
          </a:prstGeom>
          <a:noFill/>
          <a:ln>
            <a:noFill/>
          </a:ln>
        </p:spPr>
      </p:pic>
      <p:pic>
        <p:nvPicPr>
          <p:cNvPr id="75" name="Google Shape;75;p15"/>
          <p:cNvPicPr preferRelativeResize="0"/>
          <p:nvPr/>
        </p:nvPicPr>
        <p:blipFill rotWithShape="1">
          <a:blip r:embed="rId5">
            <a:alphaModFix/>
          </a:blip>
          <a:srcRect r="26182"/>
          <a:stretch/>
        </p:blipFill>
        <p:spPr>
          <a:xfrm>
            <a:off x="5917407" y="-59900"/>
            <a:ext cx="3109500" cy="2986200"/>
          </a:xfrm>
          <a:prstGeom prst="ellipse">
            <a:avLst/>
          </a:prstGeom>
          <a:noFill/>
          <a:ln w="28575" cap="flat" cmpd="sng">
            <a:solidFill>
              <a:srgbClr val="FFFFFF"/>
            </a:solidFill>
            <a:prstDash val="dot"/>
            <a:round/>
            <a:headEnd type="none" w="sm" len="sm"/>
            <a:tailEnd type="none" w="sm" len="sm"/>
          </a:ln>
        </p:spPr>
      </p:pic>
      <p:pic>
        <p:nvPicPr>
          <p:cNvPr id="76" name="Google Shape;76;p15"/>
          <p:cNvPicPr preferRelativeResize="0"/>
          <p:nvPr/>
        </p:nvPicPr>
        <p:blipFill rotWithShape="1">
          <a:blip r:embed="rId6">
            <a:alphaModFix/>
          </a:blip>
          <a:srcRect r="33199"/>
          <a:stretch/>
        </p:blipFill>
        <p:spPr>
          <a:xfrm>
            <a:off x="6158126" y="2415400"/>
            <a:ext cx="2793900" cy="2787900"/>
          </a:xfrm>
          <a:prstGeom prst="ellipse">
            <a:avLst/>
          </a:prstGeom>
          <a:noFill/>
          <a:ln w="28575" cap="flat" cmpd="sng">
            <a:solidFill>
              <a:srgbClr val="FFFFFF"/>
            </a:solidFill>
            <a:prstDash val="dot"/>
            <a:round/>
            <a:headEnd type="none" w="sm" len="sm"/>
            <a:tailEnd type="none" w="sm" len="sm"/>
          </a:ln>
        </p:spPr>
      </p:pic>
      <p:pic>
        <p:nvPicPr>
          <p:cNvPr id="77" name="Google Shape;77;p15"/>
          <p:cNvPicPr preferRelativeResize="0"/>
          <p:nvPr/>
        </p:nvPicPr>
        <p:blipFill rotWithShape="1">
          <a:blip r:embed="rId7">
            <a:alphaModFix/>
          </a:blip>
          <a:srcRect l="1669" r="25761"/>
          <a:stretch/>
        </p:blipFill>
        <p:spPr>
          <a:xfrm>
            <a:off x="6554300" y="4920938"/>
            <a:ext cx="2136000" cy="1960800"/>
          </a:xfrm>
          <a:prstGeom prst="ellipse">
            <a:avLst/>
          </a:prstGeom>
          <a:noFill/>
          <a:ln w="28575" cap="flat" cmpd="sng">
            <a:solidFill>
              <a:srgbClr val="FFFFFF"/>
            </a:solidFill>
            <a:prstDash val="dot"/>
            <a:round/>
            <a:headEnd type="none" w="sm" len="sm"/>
            <a:tailEnd type="none" w="sm" len="sm"/>
          </a:ln>
        </p:spPr>
      </p:pic>
      <p:sp>
        <p:nvSpPr>
          <p:cNvPr id="78" name="Google Shape;78;p15"/>
          <p:cNvSpPr txBox="1">
            <a:spLocks noGrp="1"/>
          </p:cNvSpPr>
          <p:nvPr>
            <p:ph type="body" idx="1"/>
          </p:nvPr>
        </p:nvSpPr>
        <p:spPr>
          <a:xfrm>
            <a:off x="27775" y="4420225"/>
            <a:ext cx="3269700" cy="1460400"/>
          </a:xfrm>
          <a:prstGeom prst="rect">
            <a:avLst/>
          </a:prstGeom>
        </p:spPr>
        <p:txBody>
          <a:bodyPr spcFirstLastPara="1" wrap="square" lIns="91425" tIns="91425" rIns="91425" bIns="91425" anchor="ctr" anchorCtr="0">
            <a:noAutofit/>
          </a:bodyPr>
          <a:lstStyle/>
          <a:p>
            <a:pPr marL="0" lvl="0" indent="0" algn="r" rtl="0">
              <a:lnSpc>
                <a:spcPct val="125000"/>
              </a:lnSpc>
              <a:spcBef>
                <a:spcPts val="0"/>
              </a:spcBef>
              <a:spcAft>
                <a:spcPts val="0"/>
              </a:spcAft>
              <a:buClr>
                <a:schemeClr val="dk1"/>
              </a:buClr>
              <a:buSzPts val="1100"/>
              <a:buFont typeface="Arial"/>
              <a:buNone/>
            </a:pPr>
            <a:r>
              <a:rPr lang="en" sz="1200">
                <a:solidFill>
                  <a:schemeClr val="dk1"/>
                </a:solidFill>
                <a:latin typeface="Merriweather"/>
                <a:ea typeface="Merriweather"/>
                <a:cs typeface="Merriweather"/>
                <a:sym typeface="Merriweather"/>
              </a:rPr>
              <a:t>Wallabies look very similar to kangaroos, but smaller.  They have </a:t>
            </a:r>
            <a:endParaRPr sz="1200">
              <a:solidFill>
                <a:schemeClr val="dk1"/>
              </a:solidFill>
              <a:latin typeface="Merriweather"/>
              <a:ea typeface="Merriweather"/>
              <a:cs typeface="Merriweather"/>
              <a:sym typeface="Merriweather"/>
            </a:endParaRPr>
          </a:p>
          <a:p>
            <a:pPr marL="0" lvl="0" indent="0" algn="r" rtl="0">
              <a:lnSpc>
                <a:spcPct val="125000"/>
              </a:lnSpc>
              <a:spcBef>
                <a:spcPts val="0"/>
              </a:spcBef>
              <a:spcAft>
                <a:spcPts val="0"/>
              </a:spcAft>
              <a:buClr>
                <a:schemeClr val="dk1"/>
              </a:buClr>
              <a:buSzPts val="1100"/>
              <a:buFont typeface="Arial"/>
              <a:buNone/>
            </a:pPr>
            <a:r>
              <a:rPr lang="en" sz="1200">
                <a:solidFill>
                  <a:schemeClr val="dk1"/>
                </a:solidFill>
                <a:latin typeface="Merriweather"/>
                <a:ea typeface="Merriweather"/>
                <a:cs typeface="Merriweather"/>
                <a:sym typeface="Merriweather"/>
              </a:rPr>
              <a:t>long tails, and short forearms, which they use for feeding. Their powerful legs allow them to hop very far and very fast.</a:t>
            </a:r>
            <a:r>
              <a:rPr lang="en">
                <a:latin typeface="Merriweather"/>
                <a:ea typeface="Merriweather"/>
                <a:cs typeface="Merriweather"/>
                <a:sym typeface="Merriweather"/>
              </a:rPr>
              <a:t> </a:t>
            </a:r>
            <a:endParaRPr>
              <a:latin typeface="Merriweather"/>
              <a:ea typeface="Merriweather"/>
              <a:cs typeface="Merriweather"/>
              <a:sym typeface="Merriweather"/>
            </a:endParaRPr>
          </a:p>
        </p:txBody>
      </p:sp>
      <p:sp>
        <p:nvSpPr>
          <p:cNvPr id="79" name="Google Shape;79;p15"/>
          <p:cNvSpPr txBox="1"/>
          <p:nvPr/>
        </p:nvSpPr>
        <p:spPr>
          <a:xfrm>
            <a:off x="152725" y="5938975"/>
            <a:ext cx="3068100" cy="1092900"/>
          </a:xfrm>
          <a:prstGeom prst="rect">
            <a:avLst/>
          </a:prstGeom>
          <a:noFill/>
          <a:ln>
            <a:noFill/>
          </a:ln>
        </p:spPr>
        <p:txBody>
          <a:bodyPr spcFirstLastPara="1" wrap="square" lIns="91425" tIns="91425" rIns="91425" bIns="91425" anchor="t" anchorCtr="0">
            <a:spAutoFit/>
          </a:bodyPr>
          <a:lstStyle/>
          <a:p>
            <a:pPr marL="0" lvl="0" indent="0" algn="r" rtl="0">
              <a:lnSpc>
                <a:spcPct val="125000"/>
              </a:lnSpc>
              <a:spcBef>
                <a:spcPts val="0"/>
              </a:spcBef>
              <a:spcAft>
                <a:spcPts val="0"/>
              </a:spcAft>
              <a:buClr>
                <a:schemeClr val="dk1"/>
              </a:buClr>
              <a:buSzPts val="1100"/>
              <a:buFont typeface="Arial"/>
              <a:buNone/>
            </a:pPr>
            <a:r>
              <a:rPr lang="en" sz="1200">
                <a:solidFill>
                  <a:schemeClr val="dk1"/>
                </a:solidFill>
                <a:latin typeface="Merriweather"/>
                <a:ea typeface="Merriweather"/>
                <a:cs typeface="Merriweather"/>
                <a:sym typeface="Merriweather"/>
              </a:rPr>
              <a:t>Their fur is often different shades of brown or grey, with a few species having red or golden fur. </a:t>
            </a:r>
            <a:endParaRPr sz="1800">
              <a:solidFill>
                <a:schemeClr val="dk2"/>
              </a:solidFill>
              <a:latin typeface="Merriweather"/>
              <a:ea typeface="Merriweather"/>
              <a:cs typeface="Merriweather"/>
              <a:sym typeface="Merriweather"/>
            </a:endParaRPr>
          </a:p>
          <a:p>
            <a:pPr marL="0" lvl="0" indent="0" algn="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1AB2A"/>
            </a:gs>
            <a:gs pos="100000">
              <a:srgbClr val="203E13"/>
            </a:gs>
          </a:gsLst>
          <a:lin ang="5400012" scaled="0"/>
        </a:gradFill>
        <a:effectLst/>
      </p:bgPr>
    </p:bg>
    <p:spTree>
      <p:nvGrpSpPr>
        <p:cNvPr id="1" name="Shape 83"/>
        <p:cNvGrpSpPr/>
        <p:nvPr/>
      </p:nvGrpSpPr>
      <p:grpSpPr>
        <a:xfrm>
          <a:off x="0" y="0"/>
          <a:ext cx="0" cy="0"/>
          <a:chOff x="0" y="0"/>
          <a:chExt cx="0" cy="0"/>
        </a:xfrm>
      </p:grpSpPr>
      <p:sp>
        <p:nvSpPr>
          <p:cNvPr id="84" name="Google Shape;84;p16"/>
          <p:cNvSpPr txBox="1">
            <a:spLocks noGrp="1"/>
          </p:cNvSpPr>
          <p:nvPr>
            <p:ph type="body" idx="1"/>
          </p:nvPr>
        </p:nvSpPr>
        <p:spPr>
          <a:xfrm>
            <a:off x="6399875" y="4331375"/>
            <a:ext cx="2550300" cy="2276700"/>
          </a:xfrm>
          <a:prstGeom prst="rect">
            <a:avLst/>
          </a:prstGeom>
          <a:solidFill>
            <a:srgbClr val="B6D7A8"/>
          </a:solidFill>
        </p:spPr>
        <p:txBody>
          <a:bodyPr spcFirstLastPara="1" wrap="square" lIns="91425" tIns="91425" rIns="91425" bIns="91425" anchor="ctr" anchorCtr="0">
            <a:noAutofit/>
          </a:bodyPr>
          <a:lstStyle/>
          <a:p>
            <a:pPr marL="0" lvl="0" indent="0" algn="ctr" rtl="0">
              <a:lnSpc>
                <a:spcPct val="125000"/>
              </a:lnSpc>
              <a:spcBef>
                <a:spcPts val="0"/>
              </a:spcBef>
              <a:spcAft>
                <a:spcPts val="0"/>
              </a:spcAft>
              <a:buClr>
                <a:schemeClr val="dk1"/>
              </a:buClr>
              <a:buSzPts val="1100"/>
              <a:buFont typeface="Arial"/>
              <a:buNone/>
            </a:pPr>
            <a:r>
              <a:rPr lang="en" sz="1200">
                <a:solidFill>
                  <a:schemeClr val="dk1"/>
                </a:solidFill>
                <a:latin typeface="Merriweather"/>
                <a:ea typeface="Merriweather"/>
                <a:cs typeface="Merriweather"/>
                <a:sym typeface="Merriweather"/>
              </a:rPr>
              <a:t>In general, wallabies are not very social animals, and prefer to live alone. Some species </a:t>
            </a:r>
            <a:endParaRPr sz="1200">
              <a:solidFill>
                <a:schemeClr val="dk1"/>
              </a:solidFill>
              <a:latin typeface="Merriweather"/>
              <a:ea typeface="Merriweather"/>
              <a:cs typeface="Merriweather"/>
              <a:sym typeface="Merriweather"/>
            </a:endParaRPr>
          </a:p>
          <a:p>
            <a:pPr marL="0" lvl="0" indent="0" algn="ctr" rtl="0">
              <a:lnSpc>
                <a:spcPct val="125000"/>
              </a:lnSpc>
              <a:spcBef>
                <a:spcPts val="0"/>
              </a:spcBef>
              <a:spcAft>
                <a:spcPts val="0"/>
              </a:spcAft>
              <a:buClr>
                <a:schemeClr val="dk1"/>
              </a:buClr>
              <a:buSzPts val="1100"/>
              <a:buFont typeface="Arial"/>
              <a:buNone/>
            </a:pPr>
            <a:r>
              <a:rPr lang="en" sz="1200">
                <a:solidFill>
                  <a:schemeClr val="dk1"/>
                </a:solidFill>
                <a:latin typeface="Merriweather"/>
                <a:ea typeface="Merriweather"/>
                <a:cs typeface="Merriweather"/>
                <a:sym typeface="Merriweather"/>
              </a:rPr>
              <a:t>(like the red-necked wallaby) do gather together to forage for food, however. </a:t>
            </a:r>
            <a:endParaRPr>
              <a:latin typeface="Merriweather"/>
              <a:ea typeface="Merriweather"/>
              <a:cs typeface="Merriweather"/>
              <a:sym typeface="Merriweather"/>
            </a:endParaRPr>
          </a:p>
        </p:txBody>
      </p:sp>
      <p:sp>
        <p:nvSpPr>
          <p:cNvPr id="85" name="Google Shape;85;p16"/>
          <p:cNvSpPr txBox="1"/>
          <p:nvPr/>
        </p:nvSpPr>
        <p:spPr>
          <a:xfrm>
            <a:off x="219075" y="309867"/>
            <a:ext cx="5986500" cy="19380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Clr>
                <a:schemeClr val="dk1"/>
              </a:buClr>
              <a:buSzPts val="1100"/>
              <a:buFont typeface="Arial"/>
              <a:buNone/>
            </a:pPr>
            <a:r>
              <a:rPr lang="en" sz="1800">
                <a:solidFill>
                  <a:srgbClr val="FFFFFF"/>
                </a:solidFill>
                <a:latin typeface="Merriweather"/>
                <a:ea typeface="Merriweather"/>
                <a:cs typeface="Merriweather"/>
                <a:sym typeface="Merriweather"/>
              </a:rPr>
              <a:t>Wallabies may be considered to be </a:t>
            </a:r>
            <a:r>
              <a:rPr lang="en" sz="1800" i="1">
                <a:solidFill>
                  <a:srgbClr val="FFFFFF"/>
                </a:solidFill>
                <a:latin typeface="Merriweather"/>
                <a:ea typeface="Merriweather"/>
                <a:cs typeface="Merriweather"/>
                <a:sym typeface="Merriweather"/>
              </a:rPr>
              <a:t>nocturnal</a:t>
            </a:r>
            <a:r>
              <a:rPr lang="en" sz="1800">
                <a:solidFill>
                  <a:srgbClr val="FFFFFF"/>
                </a:solidFill>
                <a:latin typeface="Merriweather"/>
                <a:ea typeface="Merriweather"/>
                <a:cs typeface="Merriweather"/>
                <a:sym typeface="Merriweather"/>
              </a:rPr>
              <a:t>, since they tend to hide during the day and go out at night to find food. They feed mostly on grasses, fruits and plants.</a:t>
            </a:r>
            <a:endParaRPr sz="1800">
              <a:solidFill>
                <a:srgbClr val="FFFFFF"/>
              </a:solidFill>
            </a:endParaRPr>
          </a:p>
        </p:txBody>
      </p:sp>
      <p:pic>
        <p:nvPicPr>
          <p:cNvPr id="86" name="Google Shape;86;p16"/>
          <p:cNvPicPr preferRelativeResize="0"/>
          <p:nvPr/>
        </p:nvPicPr>
        <p:blipFill>
          <a:blip r:embed="rId3">
            <a:alphaModFix/>
          </a:blip>
          <a:stretch>
            <a:fillRect/>
          </a:stretch>
        </p:blipFill>
        <p:spPr>
          <a:xfrm>
            <a:off x="152400" y="2054325"/>
            <a:ext cx="6089245" cy="4566934"/>
          </a:xfrm>
          <a:prstGeom prst="rect">
            <a:avLst/>
          </a:prstGeom>
          <a:noFill/>
          <a:ln w="28575" cap="flat" cmpd="sng">
            <a:solidFill>
              <a:srgbClr val="B6D7A8"/>
            </a:solidFill>
            <a:prstDash val="solid"/>
            <a:round/>
            <a:headEnd type="none" w="sm" len="sm"/>
            <a:tailEnd type="none" w="sm" len="sm"/>
          </a:ln>
        </p:spPr>
      </p:pic>
      <p:pic>
        <p:nvPicPr>
          <p:cNvPr id="87" name="Google Shape;87;p16"/>
          <p:cNvPicPr preferRelativeResize="0"/>
          <p:nvPr/>
        </p:nvPicPr>
        <p:blipFill>
          <a:blip r:embed="rId4">
            <a:alphaModFix/>
          </a:blip>
          <a:stretch>
            <a:fillRect/>
          </a:stretch>
        </p:blipFill>
        <p:spPr>
          <a:xfrm>
            <a:off x="6394045" y="152400"/>
            <a:ext cx="2597555" cy="1948166"/>
          </a:xfrm>
          <a:prstGeom prst="rect">
            <a:avLst/>
          </a:prstGeom>
          <a:noFill/>
          <a:ln w="28575" cap="flat" cmpd="sng">
            <a:solidFill>
              <a:srgbClr val="B6D7A8"/>
            </a:solidFill>
            <a:prstDash val="solid"/>
            <a:round/>
            <a:headEnd type="none" w="sm" len="sm"/>
            <a:tailEnd type="none" w="sm" len="sm"/>
          </a:ln>
        </p:spPr>
      </p:pic>
      <p:pic>
        <p:nvPicPr>
          <p:cNvPr id="88" name="Google Shape;88;p16"/>
          <p:cNvPicPr preferRelativeResize="0"/>
          <p:nvPr/>
        </p:nvPicPr>
        <p:blipFill>
          <a:blip r:embed="rId5">
            <a:alphaModFix/>
          </a:blip>
          <a:stretch>
            <a:fillRect/>
          </a:stretch>
        </p:blipFill>
        <p:spPr>
          <a:xfrm>
            <a:off x="6394045" y="2252966"/>
            <a:ext cx="2597554" cy="1948166"/>
          </a:xfrm>
          <a:prstGeom prst="rect">
            <a:avLst/>
          </a:prstGeom>
          <a:noFill/>
          <a:ln w="28575" cap="flat" cmpd="sng">
            <a:solidFill>
              <a:srgbClr val="B6D7A8"/>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17"/>
          <p:cNvSpPr/>
          <p:nvPr/>
        </p:nvSpPr>
        <p:spPr>
          <a:xfrm>
            <a:off x="0" y="13875"/>
            <a:ext cx="6750600" cy="68580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txBox="1">
            <a:spLocks noGrp="1"/>
          </p:cNvSpPr>
          <p:nvPr>
            <p:ph type="body" idx="1"/>
          </p:nvPr>
        </p:nvSpPr>
        <p:spPr>
          <a:xfrm>
            <a:off x="180350" y="3990775"/>
            <a:ext cx="5067300" cy="2685300"/>
          </a:xfrm>
          <a:prstGeom prst="rect">
            <a:avLst/>
          </a:prstGeom>
          <a:solidFill>
            <a:srgbClr val="434343">
              <a:alpha val="24720"/>
            </a:srgbClr>
          </a:solidFill>
          <a:ln w="28575" cap="flat" cmpd="sng">
            <a:solidFill>
              <a:srgbClr val="FF9900"/>
            </a:solidFill>
            <a:prstDash val="dot"/>
            <a:round/>
            <a:headEnd type="none" w="sm" len="sm"/>
            <a:tailEnd type="none" w="sm" len="sm"/>
          </a:ln>
        </p:spPr>
        <p:txBody>
          <a:bodyPr spcFirstLastPara="1" wrap="square" lIns="91425" tIns="91425" rIns="91425" bIns="91425" anchor="ctr" anchorCtr="0">
            <a:noAutofit/>
          </a:bodyPr>
          <a:lstStyle/>
          <a:p>
            <a:pPr marL="0" lvl="0" indent="0" algn="l" rtl="0">
              <a:lnSpc>
                <a:spcPct val="125000"/>
              </a:lnSpc>
              <a:spcBef>
                <a:spcPts val="0"/>
              </a:spcBef>
              <a:spcAft>
                <a:spcPts val="0"/>
              </a:spcAft>
              <a:buClr>
                <a:schemeClr val="dk1"/>
              </a:buClr>
              <a:buSzPts val="1100"/>
              <a:buFont typeface="Arial"/>
              <a:buNone/>
            </a:pPr>
            <a:r>
              <a:rPr lang="en" sz="1400">
                <a:solidFill>
                  <a:srgbClr val="FFD966"/>
                </a:solidFill>
                <a:latin typeface="Merriweather"/>
                <a:ea typeface="Merriweather"/>
                <a:cs typeface="Merriweather"/>
                <a:sym typeface="Merriweather"/>
              </a:rPr>
              <a:t>All wallabies have very large hind legs that they use to hop from place to place. If necessary, they can hop very fast, reaching top speeds of </a:t>
            </a:r>
            <a:r>
              <a:rPr lang="en" sz="1400" b="1" i="1">
                <a:solidFill>
                  <a:srgbClr val="FFD966"/>
                </a:solidFill>
                <a:latin typeface="Merriweather"/>
                <a:ea typeface="Merriweather"/>
                <a:cs typeface="Merriweather"/>
                <a:sym typeface="Merriweather"/>
              </a:rPr>
              <a:t>30 miles per hour</a:t>
            </a:r>
            <a:r>
              <a:rPr lang="en" sz="1400">
                <a:solidFill>
                  <a:srgbClr val="FFD966"/>
                </a:solidFill>
                <a:latin typeface="Merriweather"/>
                <a:ea typeface="Merriweather"/>
                <a:cs typeface="Merriweather"/>
                <a:sym typeface="Merriweather"/>
              </a:rPr>
              <a:t>.  Swamp wallabies are also good swimmers. </a:t>
            </a:r>
            <a:endParaRPr sz="1400">
              <a:solidFill>
                <a:srgbClr val="FFD966"/>
              </a:solidFill>
              <a:latin typeface="Merriweather"/>
              <a:ea typeface="Merriweather"/>
              <a:cs typeface="Merriweather"/>
              <a:sym typeface="Merriweather"/>
            </a:endParaRPr>
          </a:p>
          <a:p>
            <a:pPr marL="0" lvl="0" indent="0" algn="l" rtl="0">
              <a:lnSpc>
                <a:spcPct val="125000"/>
              </a:lnSpc>
              <a:spcBef>
                <a:spcPts val="0"/>
              </a:spcBef>
              <a:spcAft>
                <a:spcPts val="0"/>
              </a:spcAft>
              <a:buClr>
                <a:schemeClr val="dk1"/>
              </a:buClr>
              <a:buSzPts val="1100"/>
              <a:buFont typeface="Arial"/>
              <a:buNone/>
            </a:pPr>
            <a:endParaRPr sz="1400">
              <a:solidFill>
                <a:srgbClr val="FFD966"/>
              </a:solidFill>
              <a:latin typeface="Merriweather"/>
              <a:ea typeface="Merriweather"/>
              <a:cs typeface="Merriweather"/>
              <a:sym typeface="Merriweather"/>
            </a:endParaRPr>
          </a:p>
          <a:p>
            <a:pPr marL="0" lvl="0" indent="0" algn="l" rtl="0">
              <a:lnSpc>
                <a:spcPct val="125000"/>
              </a:lnSpc>
              <a:spcBef>
                <a:spcPts val="0"/>
              </a:spcBef>
              <a:spcAft>
                <a:spcPts val="0"/>
              </a:spcAft>
              <a:buClr>
                <a:schemeClr val="dk1"/>
              </a:buClr>
              <a:buSzPts val="1100"/>
              <a:buFont typeface="Arial"/>
              <a:buNone/>
            </a:pPr>
            <a:r>
              <a:rPr lang="en" sz="1400">
                <a:solidFill>
                  <a:srgbClr val="FFD966"/>
                </a:solidFill>
                <a:latin typeface="Merriweather"/>
                <a:ea typeface="Merriweather"/>
                <a:cs typeface="Merriweather"/>
                <a:sym typeface="Merriweather"/>
              </a:rPr>
              <a:t>If they sense danger, they may thump their feet to warn others. Sometimes, they communicate with grunts and hisses. </a:t>
            </a:r>
            <a:endParaRPr sz="1400">
              <a:solidFill>
                <a:srgbClr val="FFD966"/>
              </a:solidFill>
              <a:latin typeface="Merriweather"/>
              <a:ea typeface="Merriweather"/>
              <a:cs typeface="Merriweather"/>
              <a:sym typeface="Merriweather"/>
            </a:endParaRPr>
          </a:p>
        </p:txBody>
      </p:sp>
      <p:sp>
        <p:nvSpPr>
          <p:cNvPr id="95" name="Google Shape;95;p17"/>
          <p:cNvSpPr txBox="1"/>
          <p:nvPr/>
        </p:nvSpPr>
        <p:spPr>
          <a:xfrm>
            <a:off x="5332163" y="579975"/>
            <a:ext cx="1321500" cy="572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200" b="1">
                <a:solidFill>
                  <a:srgbClr val="FFFFFF"/>
                </a:solidFill>
                <a:latin typeface="Roboto"/>
                <a:ea typeface="Roboto"/>
                <a:cs typeface="Roboto"/>
                <a:sym typeface="Roboto"/>
              </a:rPr>
              <a:t>3</a:t>
            </a:r>
            <a:endParaRPr sz="7200" b="1">
              <a:solidFill>
                <a:srgbClr val="FFFFFF"/>
              </a:solidFill>
              <a:latin typeface="Roboto"/>
              <a:ea typeface="Roboto"/>
              <a:cs typeface="Roboto"/>
              <a:sym typeface="Roboto"/>
            </a:endParaRPr>
          </a:p>
          <a:p>
            <a:pPr marL="0" lvl="0" indent="0" algn="ctr" rtl="0">
              <a:spcBef>
                <a:spcPts val="0"/>
              </a:spcBef>
              <a:spcAft>
                <a:spcPts val="0"/>
              </a:spcAft>
              <a:buNone/>
            </a:pPr>
            <a:r>
              <a:rPr lang="en" sz="7200" b="1">
                <a:solidFill>
                  <a:srgbClr val="FFFFFF"/>
                </a:solidFill>
                <a:latin typeface="Roboto"/>
                <a:ea typeface="Roboto"/>
                <a:cs typeface="Roboto"/>
                <a:sym typeface="Roboto"/>
              </a:rPr>
              <a:t>0 M P H</a:t>
            </a:r>
            <a:endParaRPr sz="7200" b="1">
              <a:solidFill>
                <a:srgbClr val="FFFFFF"/>
              </a:solidFill>
              <a:latin typeface="Roboto"/>
              <a:ea typeface="Roboto"/>
              <a:cs typeface="Roboto"/>
              <a:sym typeface="Roboto"/>
            </a:endParaRPr>
          </a:p>
        </p:txBody>
      </p:sp>
      <p:pic>
        <p:nvPicPr>
          <p:cNvPr id="96" name="Google Shape;96;p17" descr="Bug plays his favorite game...  hop like mad!  watch how high he jumps over a stick..lol.Looks like FUN!" title="How high can kangaroos jump?">
            <a:hlinkClick r:id="rId4"/>
          </p:cNvPr>
          <p:cNvPicPr preferRelativeResize="0"/>
          <p:nvPr/>
        </p:nvPicPr>
        <p:blipFill>
          <a:blip r:embed="rId5">
            <a:alphaModFix/>
          </a:blip>
          <a:stretch>
            <a:fillRect/>
          </a:stretch>
        </p:blipFill>
        <p:spPr>
          <a:xfrm>
            <a:off x="187225" y="180474"/>
            <a:ext cx="5053574" cy="3623600"/>
          </a:xfrm>
          <a:prstGeom prst="rect">
            <a:avLst/>
          </a:prstGeom>
          <a:noFill/>
          <a:ln w="28575" cap="flat" cmpd="sng">
            <a:solidFill>
              <a:srgbClr val="FF9900"/>
            </a:solidFill>
            <a:prstDash val="dot"/>
            <a:round/>
            <a:headEnd type="none" w="sm" len="sm"/>
            <a:tailEnd type="none" w="sm" len="sm"/>
          </a:ln>
        </p:spPr>
      </p:pic>
      <p:sp>
        <p:nvSpPr>
          <p:cNvPr id="97" name="Google Shape;97;p17"/>
          <p:cNvSpPr txBox="1"/>
          <p:nvPr/>
        </p:nvSpPr>
        <p:spPr>
          <a:xfrm rot="820880">
            <a:off x="6878676" y="233378"/>
            <a:ext cx="2161325" cy="2543616"/>
          </a:xfrm>
          <a:prstGeom prst="rect">
            <a:avLst/>
          </a:prstGeom>
          <a:solidFill>
            <a:srgbClr val="000000"/>
          </a:solidFill>
          <a:ln w="28575" cap="flat" cmpd="sng">
            <a:solidFill>
              <a:srgbClr val="FF99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rgbClr val="FFD966"/>
                </a:solidFill>
                <a:latin typeface="Caveat"/>
                <a:ea typeface="Caveat"/>
                <a:cs typeface="Caveat"/>
                <a:sym typeface="Caveat"/>
              </a:rPr>
              <a:t>Wallabies</a:t>
            </a:r>
            <a:endParaRPr sz="4000">
              <a:solidFill>
                <a:srgbClr val="FFD966"/>
              </a:solidFill>
              <a:latin typeface="Caveat"/>
              <a:ea typeface="Caveat"/>
              <a:cs typeface="Caveat"/>
              <a:sym typeface="Caveat"/>
            </a:endParaRPr>
          </a:p>
          <a:p>
            <a:pPr marL="0" lvl="0" indent="0" algn="ctr" rtl="0">
              <a:spcBef>
                <a:spcPts val="0"/>
              </a:spcBef>
              <a:spcAft>
                <a:spcPts val="0"/>
              </a:spcAft>
              <a:buNone/>
            </a:pPr>
            <a:r>
              <a:rPr lang="en" sz="4000">
                <a:solidFill>
                  <a:srgbClr val="FFD966"/>
                </a:solidFill>
                <a:latin typeface="Caveat"/>
                <a:ea typeface="Caveat"/>
                <a:cs typeface="Caveat"/>
                <a:sym typeface="Caveat"/>
              </a:rPr>
              <a:t>are</a:t>
            </a:r>
            <a:endParaRPr sz="4000">
              <a:solidFill>
                <a:srgbClr val="FFD966"/>
              </a:solidFill>
              <a:latin typeface="Caveat"/>
              <a:ea typeface="Caveat"/>
              <a:cs typeface="Caveat"/>
              <a:sym typeface="Caveat"/>
            </a:endParaRPr>
          </a:p>
          <a:p>
            <a:pPr marL="0" lvl="0" indent="0" algn="ctr" rtl="0">
              <a:spcBef>
                <a:spcPts val="0"/>
              </a:spcBef>
              <a:spcAft>
                <a:spcPts val="0"/>
              </a:spcAft>
              <a:buNone/>
            </a:pPr>
            <a:r>
              <a:rPr lang="en" sz="4000">
                <a:solidFill>
                  <a:srgbClr val="FFD966"/>
                </a:solidFill>
                <a:latin typeface="Caveat"/>
                <a:ea typeface="Caveat"/>
                <a:cs typeface="Caveat"/>
                <a:sym typeface="Caveat"/>
              </a:rPr>
              <a:t>FAST!</a:t>
            </a:r>
            <a:endParaRPr sz="4000">
              <a:solidFill>
                <a:srgbClr val="FFD966"/>
              </a:solidFill>
              <a:latin typeface="Caveat"/>
              <a:ea typeface="Caveat"/>
              <a:cs typeface="Caveat"/>
              <a:sym typeface="Caveat"/>
            </a:endParaRPr>
          </a:p>
        </p:txBody>
      </p:sp>
      <p:pic>
        <p:nvPicPr>
          <p:cNvPr id="98" name="Google Shape;98;p17" descr="Kangaroo noise - see how do kangaroos communicate 🦘 Kangaroo noises. Kangaroo sound. What is the sound of a kangaroo? ▶️ Turn on subtitles and see some facts about kangaroos. They alert others to threats by making high-pitched barking noises. A male kangaroo is called a buck, boomer, or jack and a female is referred to as a doe, flyer, or jill. &#10;&#10;👍 Subscribe channel: https://bit.ly/2QxvWfl&#10;🧐 List of other animal sounds: https://bit.ly/34hVxy1" title="Kangaroo noise - see how do kangaroos communicate 🦘 Kangaroo sounds and noises.">
            <a:hlinkClick r:id="rId6"/>
          </p:cNvPr>
          <p:cNvPicPr preferRelativeResize="0"/>
          <p:nvPr/>
        </p:nvPicPr>
        <p:blipFill>
          <a:blip r:embed="rId7">
            <a:alphaModFix/>
          </a:blip>
          <a:stretch>
            <a:fillRect/>
          </a:stretch>
        </p:blipFill>
        <p:spPr>
          <a:xfrm>
            <a:off x="6844125" y="3990775"/>
            <a:ext cx="2230450" cy="1672837"/>
          </a:xfrm>
          <a:prstGeom prst="rect">
            <a:avLst/>
          </a:prstGeom>
          <a:noFill/>
          <a:ln>
            <a:noFill/>
          </a:ln>
        </p:spPr>
      </p:pic>
      <p:sp>
        <p:nvSpPr>
          <p:cNvPr id="99" name="Google Shape;99;p17"/>
          <p:cNvSpPr txBox="1"/>
          <p:nvPr/>
        </p:nvSpPr>
        <p:spPr>
          <a:xfrm>
            <a:off x="6913525" y="5789075"/>
            <a:ext cx="2161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Click the above to hear</a:t>
            </a:r>
            <a:endParaRPr/>
          </a:p>
          <a:p>
            <a:pPr marL="0" lvl="0" indent="0" algn="ctr" rtl="0">
              <a:spcBef>
                <a:spcPts val="0"/>
              </a:spcBef>
              <a:spcAft>
                <a:spcPts val="0"/>
              </a:spcAft>
              <a:buNone/>
            </a:pPr>
            <a:r>
              <a:rPr lang="en"/>
              <a:t>wallaby sounds!</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8"/>
          <p:cNvPicPr preferRelativeResize="0"/>
          <p:nvPr/>
        </p:nvPicPr>
        <p:blipFill>
          <a:blip r:embed="rId3">
            <a:alphaModFix/>
          </a:blip>
          <a:stretch>
            <a:fillRect/>
          </a:stretch>
        </p:blipFill>
        <p:spPr>
          <a:xfrm>
            <a:off x="0" y="0"/>
            <a:ext cx="9144000" cy="5448330"/>
          </a:xfrm>
          <a:prstGeom prst="rect">
            <a:avLst/>
          </a:prstGeom>
          <a:noFill/>
          <a:ln>
            <a:noFill/>
          </a:ln>
        </p:spPr>
      </p:pic>
      <p:sp>
        <p:nvSpPr>
          <p:cNvPr id="105" name="Google Shape;105;p18"/>
          <p:cNvSpPr txBox="1"/>
          <p:nvPr/>
        </p:nvSpPr>
        <p:spPr>
          <a:xfrm>
            <a:off x="139825" y="5553050"/>
            <a:ext cx="8725500" cy="944100"/>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lnSpc>
                <a:spcPct val="125000"/>
              </a:lnSpc>
              <a:spcBef>
                <a:spcPts val="1200"/>
              </a:spcBef>
              <a:spcAft>
                <a:spcPts val="0"/>
              </a:spcAft>
              <a:buClr>
                <a:schemeClr val="dk1"/>
              </a:buClr>
              <a:buSzPts val="1100"/>
              <a:buFont typeface="Arial"/>
              <a:buNone/>
            </a:pPr>
            <a:r>
              <a:rPr lang="en" sz="1600">
                <a:solidFill>
                  <a:schemeClr val="dk1"/>
                </a:solidFill>
                <a:latin typeface="Merriweather"/>
                <a:ea typeface="Merriweather"/>
                <a:cs typeface="Merriweather"/>
                <a:sym typeface="Merriweather"/>
              </a:rPr>
              <a:t>Although wallabies were originally only found in </a:t>
            </a:r>
            <a:r>
              <a:rPr lang="en" sz="1600" b="1" i="1">
                <a:solidFill>
                  <a:schemeClr val="dk1"/>
                </a:solidFill>
                <a:latin typeface="Merriweather"/>
                <a:ea typeface="Merriweather"/>
                <a:cs typeface="Merriweather"/>
                <a:sym typeface="Merriweather"/>
              </a:rPr>
              <a:t>Australia</a:t>
            </a:r>
            <a:r>
              <a:rPr lang="en" sz="1600">
                <a:solidFill>
                  <a:schemeClr val="dk1"/>
                </a:solidFill>
                <a:latin typeface="Merriweather"/>
                <a:ea typeface="Merriweather"/>
                <a:cs typeface="Merriweather"/>
                <a:sym typeface="Merriweather"/>
              </a:rPr>
              <a:t> and </a:t>
            </a:r>
            <a:r>
              <a:rPr lang="en" sz="1600" b="1" i="1">
                <a:solidFill>
                  <a:schemeClr val="dk1"/>
                </a:solidFill>
                <a:latin typeface="Merriweather"/>
                <a:ea typeface="Merriweather"/>
                <a:cs typeface="Merriweather"/>
                <a:sym typeface="Merriweather"/>
              </a:rPr>
              <a:t>New Guinea</a:t>
            </a:r>
            <a:r>
              <a:rPr lang="en" sz="1600">
                <a:solidFill>
                  <a:schemeClr val="dk1"/>
                </a:solidFill>
                <a:latin typeface="Merriweather"/>
                <a:ea typeface="Merriweather"/>
                <a:cs typeface="Merriweather"/>
                <a:sym typeface="Merriweather"/>
              </a:rPr>
              <a:t>, they now live in other parts of the world, where humans have introduced them.</a:t>
            </a:r>
            <a:endParaRPr sz="1600">
              <a:solidFill>
                <a:schemeClr val="dk1"/>
              </a:solidFill>
              <a:latin typeface="Merriweather"/>
              <a:ea typeface="Merriweather"/>
              <a:cs typeface="Merriweather"/>
              <a:sym typeface="Merriweather"/>
            </a:endParaRPr>
          </a:p>
          <a:p>
            <a:pPr marL="0" lvl="0" indent="0" algn="l" rtl="0">
              <a:spcBef>
                <a:spcPts val="1200"/>
              </a:spcBef>
              <a:spcAft>
                <a:spcPts val="0"/>
              </a:spcAft>
              <a:buNone/>
            </a:pPr>
            <a:endParaRPr/>
          </a:p>
        </p:txBody>
      </p:sp>
      <p:sp>
        <p:nvSpPr>
          <p:cNvPr id="106" name="Google Shape;106;p18"/>
          <p:cNvSpPr/>
          <p:nvPr/>
        </p:nvSpPr>
        <p:spPr>
          <a:xfrm>
            <a:off x="6830225" y="2984750"/>
            <a:ext cx="2373900" cy="2318400"/>
          </a:xfrm>
          <a:prstGeom prst="ellipse">
            <a:avLst/>
          </a:prstGeom>
          <a:noFill/>
          <a:ln w="762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0"/>
        <p:cNvGrpSpPr/>
        <p:nvPr/>
      </p:nvGrpSpPr>
      <p:grpSpPr>
        <a:xfrm>
          <a:off x="0" y="0"/>
          <a:ext cx="0" cy="0"/>
          <a:chOff x="0" y="0"/>
          <a:chExt cx="0" cy="0"/>
        </a:xfrm>
      </p:grpSpPr>
      <p:sp>
        <p:nvSpPr>
          <p:cNvPr id="111" name="Google Shape;111;p19"/>
          <p:cNvSpPr txBox="1">
            <a:spLocks noGrp="1"/>
          </p:cNvSpPr>
          <p:nvPr>
            <p:ph type="body" idx="1"/>
          </p:nvPr>
        </p:nvSpPr>
        <p:spPr>
          <a:xfrm>
            <a:off x="6381750" y="3100083"/>
            <a:ext cx="2571600" cy="3421200"/>
          </a:xfrm>
          <a:prstGeom prst="rect">
            <a:avLst/>
          </a:prstGeom>
        </p:spPr>
        <p:txBody>
          <a:bodyPr spcFirstLastPara="1" wrap="square" lIns="91425" tIns="91425" rIns="91425" bIns="91425" anchor="ctr" anchorCtr="0">
            <a:noAutofit/>
          </a:bodyPr>
          <a:lstStyle/>
          <a:p>
            <a:pPr marL="0" lvl="0" indent="0" algn="l" rtl="0">
              <a:lnSpc>
                <a:spcPct val="125000"/>
              </a:lnSpc>
              <a:spcBef>
                <a:spcPts val="0"/>
              </a:spcBef>
              <a:spcAft>
                <a:spcPts val="0"/>
              </a:spcAft>
              <a:buClr>
                <a:schemeClr val="dk1"/>
              </a:buClr>
              <a:buSzPts val="1100"/>
              <a:buFont typeface="Arial"/>
              <a:buNone/>
            </a:pPr>
            <a:r>
              <a:rPr lang="en" sz="1200">
                <a:solidFill>
                  <a:srgbClr val="FFFFFF"/>
                </a:solidFill>
                <a:latin typeface="Merriweather"/>
                <a:ea typeface="Merriweather"/>
                <a:cs typeface="Merriweather"/>
                <a:sym typeface="Merriweather"/>
              </a:rPr>
              <a:t>A wallaby may be found in many different kinds of habitats, ranging from tropical rainforests to rocky hills to open plains. Because their habitats are so diverse, they are often named after them. For example, the rock wallaby is found in the rocky terrain of northern Australia, while the western brush wallaby is found in the open forests on the southwest coast</a:t>
            </a:r>
            <a:endParaRPr sz="1200">
              <a:solidFill>
                <a:srgbClr val="FFFFFF"/>
              </a:solidFill>
              <a:latin typeface="Merriweather"/>
              <a:ea typeface="Merriweather"/>
              <a:cs typeface="Merriweather"/>
              <a:sym typeface="Merriweather"/>
            </a:endParaRPr>
          </a:p>
        </p:txBody>
      </p:sp>
      <p:pic>
        <p:nvPicPr>
          <p:cNvPr id="112" name="Google Shape;112;p19"/>
          <p:cNvPicPr preferRelativeResize="0"/>
          <p:nvPr/>
        </p:nvPicPr>
        <p:blipFill>
          <a:blip r:embed="rId3">
            <a:alphaModFix/>
          </a:blip>
          <a:stretch>
            <a:fillRect/>
          </a:stretch>
        </p:blipFill>
        <p:spPr>
          <a:xfrm>
            <a:off x="152400" y="152400"/>
            <a:ext cx="1951350" cy="2602613"/>
          </a:xfrm>
          <a:prstGeom prst="rect">
            <a:avLst/>
          </a:prstGeom>
          <a:noFill/>
          <a:ln w="19050" cap="flat" cmpd="sng">
            <a:solidFill>
              <a:schemeClr val="lt2"/>
            </a:solidFill>
            <a:prstDash val="solid"/>
            <a:round/>
            <a:headEnd type="none" w="sm" len="sm"/>
            <a:tailEnd type="none" w="sm" len="sm"/>
          </a:ln>
        </p:spPr>
      </p:pic>
      <p:pic>
        <p:nvPicPr>
          <p:cNvPr id="113" name="Google Shape;113;p19"/>
          <p:cNvPicPr preferRelativeResize="0"/>
          <p:nvPr/>
        </p:nvPicPr>
        <p:blipFill>
          <a:blip r:embed="rId4">
            <a:alphaModFix/>
          </a:blip>
          <a:stretch>
            <a:fillRect/>
          </a:stretch>
        </p:blipFill>
        <p:spPr>
          <a:xfrm>
            <a:off x="6410325" y="1473033"/>
            <a:ext cx="2141536" cy="1418768"/>
          </a:xfrm>
          <a:prstGeom prst="rect">
            <a:avLst/>
          </a:prstGeom>
          <a:noFill/>
          <a:ln w="19050" cap="flat" cmpd="sng">
            <a:solidFill>
              <a:schemeClr val="lt2"/>
            </a:solidFill>
            <a:prstDash val="solid"/>
            <a:round/>
            <a:headEnd type="none" w="sm" len="sm"/>
            <a:tailEnd type="none" w="sm" len="sm"/>
          </a:ln>
        </p:spPr>
      </p:pic>
      <p:pic>
        <p:nvPicPr>
          <p:cNvPr id="114" name="Google Shape;114;p19"/>
          <p:cNvPicPr preferRelativeResize="0"/>
          <p:nvPr/>
        </p:nvPicPr>
        <p:blipFill rotWithShape="1">
          <a:blip r:embed="rId5">
            <a:alphaModFix/>
          </a:blip>
          <a:srcRect l="7516" r="7550"/>
          <a:stretch/>
        </p:blipFill>
        <p:spPr>
          <a:xfrm>
            <a:off x="6414671" y="168100"/>
            <a:ext cx="1332355" cy="1133025"/>
          </a:xfrm>
          <a:prstGeom prst="rect">
            <a:avLst/>
          </a:prstGeom>
          <a:noFill/>
          <a:ln w="19050" cap="flat" cmpd="sng">
            <a:solidFill>
              <a:schemeClr val="lt2"/>
            </a:solidFill>
            <a:prstDash val="solid"/>
            <a:round/>
            <a:headEnd type="none" w="sm" len="sm"/>
            <a:tailEnd type="none" w="sm" len="sm"/>
          </a:ln>
        </p:spPr>
      </p:pic>
      <p:pic>
        <p:nvPicPr>
          <p:cNvPr id="115" name="Google Shape;115;p19"/>
          <p:cNvPicPr preferRelativeResize="0"/>
          <p:nvPr/>
        </p:nvPicPr>
        <p:blipFill rotWithShape="1">
          <a:blip r:embed="rId6">
            <a:alphaModFix/>
          </a:blip>
          <a:srcRect t="3344" b="10891"/>
          <a:stretch/>
        </p:blipFill>
        <p:spPr>
          <a:xfrm>
            <a:off x="165125" y="2915775"/>
            <a:ext cx="6066430" cy="3757451"/>
          </a:xfrm>
          <a:prstGeom prst="rect">
            <a:avLst/>
          </a:prstGeom>
          <a:noFill/>
          <a:ln w="19050" cap="flat" cmpd="sng">
            <a:solidFill>
              <a:schemeClr val="lt2"/>
            </a:solidFill>
            <a:prstDash val="solid"/>
            <a:round/>
            <a:headEnd type="none" w="sm" len="sm"/>
            <a:tailEnd type="none" w="sm" len="sm"/>
          </a:ln>
        </p:spPr>
      </p:pic>
      <p:pic>
        <p:nvPicPr>
          <p:cNvPr id="116" name="Google Shape;116;p19"/>
          <p:cNvPicPr preferRelativeResize="0"/>
          <p:nvPr/>
        </p:nvPicPr>
        <p:blipFill rotWithShape="1">
          <a:blip r:embed="rId7">
            <a:alphaModFix/>
          </a:blip>
          <a:srcRect t="3848" b="4078"/>
          <a:stretch/>
        </p:blipFill>
        <p:spPr>
          <a:xfrm>
            <a:off x="2309000" y="152400"/>
            <a:ext cx="3910603" cy="2600325"/>
          </a:xfrm>
          <a:prstGeom prst="rect">
            <a:avLst/>
          </a:prstGeom>
          <a:noFill/>
          <a:ln w="19050" cap="flat" cmpd="sng">
            <a:solidFill>
              <a:schemeClr val="lt2"/>
            </a:solidFill>
            <a:prstDash val="solid"/>
            <a:round/>
            <a:headEnd type="none" w="sm" len="sm"/>
            <a:tailEnd type="none" w="sm" len="sm"/>
          </a:ln>
        </p:spPr>
      </p:pic>
      <p:sp>
        <p:nvSpPr>
          <p:cNvPr id="117" name="Google Shape;117;p19"/>
          <p:cNvSpPr txBox="1">
            <a:spLocks noGrp="1"/>
          </p:cNvSpPr>
          <p:nvPr>
            <p:ph type="body" idx="1"/>
          </p:nvPr>
        </p:nvSpPr>
        <p:spPr>
          <a:xfrm>
            <a:off x="333200" y="3100075"/>
            <a:ext cx="3762300" cy="902400"/>
          </a:xfrm>
          <a:prstGeom prst="rect">
            <a:avLst/>
          </a:prstGeom>
          <a:solidFill>
            <a:srgbClr val="FFF2CC">
              <a:alpha val="73030"/>
            </a:srgbClr>
          </a:solidFill>
        </p:spPr>
        <p:txBody>
          <a:bodyPr spcFirstLastPara="1" wrap="square" lIns="91425" tIns="91425" rIns="91425" bIns="91425" anchor="t" anchorCtr="0">
            <a:noAutofit/>
          </a:bodyPr>
          <a:lstStyle/>
          <a:p>
            <a:pPr marL="0" lvl="0" indent="0" algn="l" rtl="0">
              <a:lnSpc>
                <a:spcPct val="125000"/>
              </a:lnSpc>
              <a:spcBef>
                <a:spcPts val="1200"/>
              </a:spcBef>
              <a:spcAft>
                <a:spcPts val="0"/>
              </a:spcAft>
              <a:buClr>
                <a:schemeClr val="dk1"/>
              </a:buClr>
              <a:buSzPts val="1100"/>
              <a:buFont typeface="Arial"/>
              <a:buNone/>
            </a:pPr>
            <a:r>
              <a:rPr lang="en" sz="1000" b="1">
                <a:solidFill>
                  <a:schemeClr val="dk1"/>
                </a:solidFill>
                <a:latin typeface="Merriweather"/>
                <a:ea typeface="Merriweather"/>
                <a:cs typeface="Merriweather"/>
                <a:sym typeface="Merriweather"/>
              </a:rPr>
              <a:t>Depending on where they live, different species have adapted physically. The rock wallaby has developed grooves on the bottom of its feet, to help grip the rocks.   </a:t>
            </a:r>
            <a:endParaRPr sz="1000" b="1">
              <a:solidFill>
                <a:schemeClr val="dk1"/>
              </a:solidFill>
              <a:latin typeface="Merriweather"/>
              <a:ea typeface="Merriweather"/>
              <a:cs typeface="Merriweather"/>
              <a:sym typeface="Merriweather"/>
            </a:endParaRPr>
          </a:p>
          <a:p>
            <a:pPr marL="0" lvl="0" indent="0" algn="l" rtl="0">
              <a:spcBef>
                <a:spcPts val="1200"/>
              </a:spcBef>
              <a:spcAft>
                <a:spcPts val="0"/>
              </a:spcAft>
              <a:buClr>
                <a:schemeClr val="dk1"/>
              </a:buClr>
              <a:buSzPts val="1100"/>
              <a:buFont typeface="Arial"/>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p:nvPr/>
        </p:nvSpPr>
        <p:spPr>
          <a:xfrm>
            <a:off x="0" y="3601150"/>
            <a:ext cx="4109400" cy="3257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4095375" y="3520625"/>
            <a:ext cx="5048700" cy="3337500"/>
          </a:xfrm>
          <a:prstGeom prst="rect">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a:off x="0" y="-83300"/>
            <a:ext cx="9162600" cy="3678900"/>
          </a:xfrm>
          <a:prstGeom prst="rect">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txBox="1">
            <a:spLocks noGrp="1"/>
          </p:cNvSpPr>
          <p:nvPr>
            <p:ph type="body" idx="1"/>
          </p:nvPr>
        </p:nvSpPr>
        <p:spPr>
          <a:xfrm>
            <a:off x="311700" y="3583025"/>
            <a:ext cx="3506100" cy="3212700"/>
          </a:xfrm>
          <a:prstGeom prst="rect">
            <a:avLst/>
          </a:prstGeom>
        </p:spPr>
        <p:txBody>
          <a:bodyPr spcFirstLastPara="1" wrap="square" lIns="91425" tIns="91425" rIns="91425" bIns="91425" anchor="ctr" anchorCtr="0">
            <a:noAutofit/>
          </a:bodyPr>
          <a:lstStyle/>
          <a:p>
            <a:pPr marL="0" lvl="0" indent="0" algn="l" rtl="0">
              <a:lnSpc>
                <a:spcPct val="125000"/>
              </a:lnSpc>
              <a:spcBef>
                <a:spcPts val="0"/>
              </a:spcBef>
              <a:spcAft>
                <a:spcPts val="0"/>
              </a:spcAft>
              <a:buNone/>
            </a:pPr>
            <a:r>
              <a:rPr lang="en" sz="1400">
                <a:solidFill>
                  <a:srgbClr val="FFF2CC"/>
                </a:solidFill>
                <a:latin typeface="Merriweather"/>
                <a:ea typeface="Merriweather"/>
                <a:cs typeface="Merriweather"/>
                <a:sym typeface="Merriweather"/>
              </a:rPr>
              <a:t>Mother wallabies are pregnant for a very short time… about 28 days. They give birth to a young joey, that is born hairless and blind. Once born, the joey will climb up the mother’s body, finding her pouch. The joey will then latch on to a teat, to nurse. Joeys will stay in the mother’s pouch until they are 8 or 9 months old. </a:t>
            </a:r>
            <a:endParaRPr sz="1400">
              <a:solidFill>
                <a:srgbClr val="FFF2CC"/>
              </a:solidFill>
            </a:endParaRPr>
          </a:p>
        </p:txBody>
      </p:sp>
      <p:pic>
        <p:nvPicPr>
          <p:cNvPr id="126" name="Google Shape;126;p20" title="Newborn Baby Grey Kangaroo   Attenborough   Life of Mammals   BBC">
            <a:hlinkClick r:id="rId3"/>
          </p:cNvPr>
          <p:cNvPicPr preferRelativeResize="0"/>
          <p:nvPr/>
        </p:nvPicPr>
        <p:blipFill>
          <a:blip r:embed="rId4">
            <a:alphaModFix/>
          </a:blip>
          <a:stretch>
            <a:fillRect/>
          </a:stretch>
        </p:blipFill>
        <p:spPr>
          <a:xfrm>
            <a:off x="4067050" y="-159500"/>
            <a:ext cx="5048700" cy="3786525"/>
          </a:xfrm>
          <a:prstGeom prst="rect">
            <a:avLst/>
          </a:prstGeom>
          <a:noFill/>
          <a:ln>
            <a:noFill/>
          </a:ln>
        </p:spPr>
      </p:pic>
      <p:sp>
        <p:nvSpPr>
          <p:cNvPr id="127" name="Google Shape;127;p20"/>
          <p:cNvSpPr txBox="1"/>
          <p:nvPr/>
        </p:nvSpPr>
        <p:spPr>
          <a:xfrm>
            <a:off x="311700" y="387025"/>
            <a:ext cx="36645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latin typeface="Caveat"/>
                <a:ea typeface="Caveat"/>
                <a:cs typeface="Caveat"/>
                <a:sym typeface="Caveat"/>
              </a:rPr>
              <a:t>A young joey, about the size of a lima bean, climbs up into its mother’s pouch. It is blind, and led only by instinct!</a:t>
            </a:r>
            <a:endParaRPr sz="3000" b="1">
              <a:latin typeface="Caveat"/>
              <a:ea typeface="Caveat"/>
              <a:cs typeface="Caveat"/>
              <a:sym typeface="Caveat"/>
            </a:endParaRPr>
          </a:p>
        </p:txBody>
      </p:sp>
      <p:sp>
        <p:nvSpPr>
          <p:cNvPr id="128" name="Google Shape;128;p20"/>
          <p:cNvSpPr txBox="1"/>
          <p:nvPr/>
        </p:nvSpPr>
        <p:spPr>
          <a:xfrm>
            <a:off x="4324125" y="3935075"/>
            <a:ext cx="4502100" cy="24012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0"/>
              </a:spcBef>
              <a:spcAft>
                <a:spcPts val="0"/>
              </a:spcAft>
              <a:buNone/>
            </a:pPr>
            <a:r>
              <a:rPr lang="en" sz="2400" b="1">
                <a:solidFill>
                  <a:schemeClr val="dk1"/>
                </a:solidFill>
                <a:latin typeface="Caveat"/>
                <a:ea typeface="Caveat"/>
                <a:cs typeface="Caveat"/>
                <a:sym typeface="Caveat"/>
              </a:rPr>
              <a:t>Did you know?</a:t>
            </a:r>
            <a:endParaRPr sz="2400" b="1">
              <a:solidFill>
                <a:schemeClr val="dk1"/>
              </a:solidFill>
              <a:latin typeface="Caveat"/>
              <a:ea typeface="Caveat"/>
              <a:cs typeface="Caveat"/>
              <a:sym typeface="Caveat"/>
            </a:endParaRPr>
          </a:p>
          <a:p>
            <a:pPr marL="0" lvl="0" indent="0" algn="l" rtl="0">
              <a:lnSpc>
                <a:spcPct val="125000"/>
              </a:lnSpc>
              <a:spcBef>
                <a:spcPts val="0"/>
              </a:spcBef>
              <a:spcAft>
                <a:spcPts val="0"/>
              </a:spcAft>
              <a:buClr>
                <a:schemeClr val="dk1"/>
              </a:buClr>
              <a:buSzPts val="1100"/>
              <a:buFont typeface="Arial"/>
              <a:buNone/>
            </a:pPr>
            <a:r>
              <a:rPr lang="en" sz="2400" b="1">
                <a:solidFill>
                  <a:schemeClr val="dk1"/>
                </a:solidFill>
                <a:latin typeface="Caveat"/>
                <a:ea typeface="Caveat"/>
                <a:cs typeface="Caveat"/>
                <a:sym typeface="Caveat"/>
              </a:rPr>
              <a:t>Mama wallabies may become pregnant while carrying a joey, but can suspend or pause their pregnancy until the current joey vacates the pouch!</a:t>
            </a:r>
            <a:endParaRPr sz="2400" b="1">
              <a:latin typeface="Caveat"/>
              <a:ea typeface="Caveat"/>
              <a:cs typeface="Caveat"/>
              <a:sym typeface="Cavea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32"/>
        <p:cNvGrpSpPr/>
        <p:nvPr/>
      </p:nvGrpSpPr>
      <p:grpSpPr>
        <a:xfrm>
          <a:off x="0" y="0"/>
          <a:ext cx="0" cy="0"/>
          <a:chOff x="0" y="0"/>
          <a:chExt cx="0" cy="0"/>
        </a:xfrm>
      </p:grpSpPr>
      <p:sp>
        <p:nvSpPr>
          <p:cNvPr id="133" name="Google Shape;133;p21"/>
          <p:cNvSpPr txBox="1">
            <a:spLocks noGrp="1"/>
          </p:cNvSpPr>
          <p:nvPr>
            <p:ph type="body" idx="1"/>
          </p:nvPr>
        </p:nvSpPr>
        <p:spPr>
          <a:xfrm>
            <a:off x="311700" y="222125"/>
            <a:ext cx="2334300" cy="2623800"/>
          </a:xfrm>
          <a:prstGeom prst="rect">
            <a:avLst/>
          </a:prstGeom>
        </p:spPr>
        <p:txBody>
          <a:bodyPr spcFirstLastPara="1" wrap="square" lIns="91425" tIns="91425" rIns="91425" bIns="91425" anchor="ctr" anchorCtr="0">
            <a:noAutofit/>
          </a:bodyPr>
          <a:lstStyle/>
          <a:p>
            <a:pPr marL="0" lvl="0" indent="0" algn="l" rtl="0">
              <a:lnSpc>
                <a:spcPct val="125000"/>
              </a:lnSpc>
              <a:spcBef>
                <a:spcPts val="0"/>
              </a:spcBef>
              <a:spcAft>
                <a:spcPts val="0"/>
              </a:spcAft>
              <a:buClr>
                <a:schemeClr val="dk1"/>
              </a:buClr>
              <a:buSzPts val="1100"/>
              <a:buFont typeface="Arial"/>
              <a:buNone/>
            </a:pPr>
            <a:r>
              <a:rPr lang="en" sz="1400">
                <a:solidFill>
                  <a:srgbClr val="000000"/>
                </a:solidFill>
                <a:latin typeface="Merriweather"/>
                <a:ea typeface="Merriweather"/>
                <a:cs typeface="Merriweather"/>
                <a:sym typeface="Merriweather"/>
              </a:rPr>
              <a:t>After leaving its mother’s pouch, young joeys will still stay nearby. Their life span is between 7-10 years in the wild, and up to 15 years in captivity. </a:t>
            </a:r>
            <a:endParaRPr sz="1400">
              <a:solidFill>
                <a:srgbClr val="000000"/>
              </a:solidFill>
              <a:latin typeface="Merriweather"/>
              <a:ea typeface="Merriweather"/>
              <a:cs typeface="Merriweather"/>
              <a:sym typeface="Merriweather"/>
            </a:endParaRPr>
          </a:p>
        </p:txBody>
      </p:sp>
      <p:pic>
        <p:nvPicPr>
          <p:cNvPr id="134" name="Google Shape;134;p21"/>
          <p:cNvPicPr preferRelativeResize="0"/>
          <p:nvPr/>
        </p:nvPicPr>
        <p:blipFill>
          <a:blip r:embed="rId3">
            <a:alphaModFix/>
          </a:blip>
          <a:stretch>
            <a:fillRect/>
          </a:stretch>
        </p:blipFill>
        <p:spPr>
          <a:xfrm>
            <a:off x="2888000" y="0"/>
            <a:ext cx="3381000" cy="6953400"/>
          </a:xfrm>
          <a:prstGeom prst="roundRect">
            <a:avLst>
              <a:gd name="adj" fmla="val 16667"/>
            </a:avLst>
          </a:prstGeom>
          <a:noFill/>
          <a:ln>
            <a:noFill/>
          </a:ln>
        </p:spPr>
      </p:pic>
      <p:pic>
        <p:nvPicPr>
          <p:cNvPr id="135" name="Google Shape;135;p21"/>
          <p:cNvPicPr preferRelativeResize="0"/>
          <p:nvPr/>
        </p:nvPicPr>
        <p:blipFill>
          <a:blip r:embed="rId4">
            <a:alphaModFix/>
          </a:blip>
          <a:stretch>
            <a:fillRect/>
          </a:stretch>
        </p:blipFill>
        <p:spPr>
          <a:xfrm>
            <a:off x="6421400" y="152400"/>
            <a:ext cx="2570200" cy="1927650"/>
          </a:xfrm>
          <a:prstGeom prst="rect">
            <a:avLst/>
          </a:prstGeom>
          <a:noFill/>
          <a:ln>
            <a:noFill/>
          </a:ln>
        </p:spPr>
      </p:pic>
      <p:pic>
        <p:nvPicPr>
          <p:cNvPr id="136" name="Google Shape;136;p21"/>
          <p:cNvPicPr preferRelativeResize="0"/>
          <p:nvPr/>
        </p:nvPicPr>
        <p:blipFill>
          <a:blip r:embed="rId5">
            <a:alphaModFix/>
          </a:blip>
          <a:stretch>
            <a:fillRect/>
          </a:stretch>
        </p:blipFill>
        <p:spPr>
          <a:xfrm>
            <a:off x="6421400" y="4740450"/>
            <a:ext cx="2570199" cy="1852350"/>
          </a:xfrm>
          <a:prstGeom prst="rect">
            <a:avLst/>
          </a:prstGeom>
          <a:noFill/>
          <a:ln>
            <a:noFill/>
          </a:ln>
        </p:spPr>
      </p:pic>
      <p:sp>
        <p:nvSpPr>
          <p:cNvPr id="137" name="Google Shape;137;p21"/>
          <p:cNvSpPr txBox="1"/>
          <p:nvPr/>
        </p:nvSpPr>
        <p:spPr>
          <a:xfrm>
            <a:off x="6421400" y="2264550"/>
            <a:ext cx="2506800" cy="2247300"/>
          </a:xfrm>
          <a:prstGeom prst="rect">
            <a:avLst/>
          </a:prstGeom>
          <a:solidFill>
            <a:srgbClr val="CFE2F3"/>
          </a:solidFill>
          <a:ln>
            <a:noFill/>
          </a:ln>
        </p:spPr>
        <p:txBody>
          <a:bodyPr spcFirstLastPara="1" wrap="square" lIns="91425" tIns="91425" rIns="91425" bIns="91425" anchor="b" anchorCtr="0">
            <a:noAutofit/>
          </a:bodyPr>
          <a:lstStyle/>
          <a:p>
            <a:pPr marL="0" lvl="0" indent="0" algn="l" rtl="0">
              <a:lnSpc>
                <a:spcPct val="125000"/>
              </a:lnSpc>
              <a:spcBef>
                <a:spcPts val="0"/>
              </a:spcBef>
              <a:spcAft>
                <a:spcPts val="0"/>
              </a:spcAft>
              <a:buClr>
                <a:schemeClr val="dk1"/>
              </a:buClr>
              <a:buSzPts val="1100"/>
              <a:buFont typeface="Arial"/>
              <a:buNone/>
            </a:pPr>
            <a:r>
              <a:rPr lang="en" sz="1600">
                <a:solidFill>
                  <a:schemeClr val="dk1"/>
                </a:solidFill>
                <a:latin typeface="Merriweather"/>
                <a:ea typeface="Merriweather"/>
                <a:cs typeface="Merriweather"/>
                <a:sym typeface="Merriweather"/>
              </a:rPr>
              <a:t>Wallabies serve as prey for many predators, including </a:t>
            </a:r>
            <a:r>
              <a:rPr lang="en" sz="1600" b="1" i="1">
                <a:solidFill>
                  <a:schemeClr val="dk1"/>
                </a:solidFill>
                <a:latin typeface="Merriweather"/>
                <a:ea typeface="Merriweather"/>
                <a:cs typeface="Merriweather"/>
                <a:sym typeface="Merriweather"/>
              </a:rPr>
              <a:t>coyotes, dingoes, fox, large eagles, crocodiles and snakes</a:t>
            </a:r>
            <a:r>
              <a:rPr lang="en" sz="1600">
                <a:solidFill>
                  <a:schemeClr val="dk1"/>
                </a:solidFill>
                <a:latin typeface="Merriweather"/>
                <a:ea typeface="Merriweather"/>
                <a:cs typeface="Merriweather"/>
                <a:sym typeface="Merriweather"/>
              </a:rPr>
              <a:t>.</a:t>
            </a:r>
            <a:endParaRPr sz="16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a:p>
        </p:txBody>
      </p:sp>
      <p:pic>
        <p:nvPicPr>
          <p:cNvPr id="138" name="Google Shape;138;p21"/>
          <p:cNvPicPr preferRelativeResize="0"/>
          <p:nvPr/>
        </p:nvPicPr>
        <p:blipFill rotWithShape="1">
          <a:blip r:embed="rId6">
            <a:alphaModFix/>
          </a:blip>
          <a:srcRect l="4546" r="43012"/>
          <a:stretch/>
        </p:blipFill>
        <p:spPr>
          <a:xfrm>
            <a:off x="-170009" y="2845925"/>
            <a:ext cx="3689700" cy="3518400"/>
          </a:xfrm>
          <a:prstGeom prst="ellipse">
            <a:avLst/>
          </a:prstGeom>
          <a:noFill/>
          <a:ln w="38100" cap="flat" cmpd="sng">
            <a:solidFill>
              <a:srgbClr val="00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767</Words>
  <Application>Microsoft Macintosh PowerPoint</Application>
  <PresentationFormat>On-screen Show (4:3)</PresentationFormat>
  <Paragraphs>47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Roboto</vt:lpstr>
      <vt:lpstr>Caveat</vt:lpstr>
      <vt:lpstr>Merriweather Black</vt:lpstr>
      <vt:lpstr>Merriweather</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Maureen Mahar</cp:lastModifiedBy>
  <cp:revision>1</cp:revision>
  <dcterms:modified xsi:type="dcterms:W3CDTF">2021-01-23T17:28:42Z</dcterms:modified>
</cp:coreProperties>
</file>