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1" r:id="rId6"/>
    <p:sldId id="257" r:id="rId7"/>
    <p:sldId id="261" r:id="rId8"/>
    <p:sldId id="272" r:id="rId9"/>
    <p:sldId id="270" r:id="rId10"/>
    <p:sldId id="263" r:id="rId11"/>
    <p:sldId id="264" r:id="rId12"/>
    <p:sldId id="265" r:id="rId13"/>
    <p:sldId id="266" r:id="rId14"/>
    <p:sldId id="262" r:id="rId15"/>
    <p:sldId id="267" r:id="rId16"/>
    <p:sldId id="273" r:id="rId17"/>
    <p:sldId id="259" r:id="rId18"/>
    <p:sldId id="268" r:id="rId19"/>
    <p:sldId id="275" r:id="rId20"/>
    <p:sldId id="276" r:id="rId21"/>
    <p:sldId id="26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7CCCE-EFA8-4607-BA7F-95A36518C68C}" v="1" dt="2020-07-20T12:12:57.601"/>
    <p1510:client id="{BFC8C7FD-F9DE-4553-D8D4-9BDAAF2C3E70}" v="2" dt="2020-07-21T23:28:46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2" autoAdjust="0"/>
    <p:restoredTop sz="67463" autoAdjust="0"/>
  </p:normalViewPr>
  <p:slideViewPr>
    <p:cSldViewPr snapToGrid="0">
      <p:cViewPr varScale="1">
        <p:scale>
          <a:sx n="73" d="100"/>
          <a:sy n="73" d="100"/>
        </p:scale>
        <p:origin x="2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s://www.oleanschools.org/Page/650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assolution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pl70vRQ-sc?feature=oembed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forrest@oleanschools.org" TargetMode="External"/><Relationship Id="rId2" Type="http://schemas.openxmlformats.org/officeDocument/2006/relationships/hyperlink" Target="mailto:jmahar@oleanschool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waterman@oleanschool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anschools.org/domain/21" TargetMode="External"/><Relationship Id="rId2" Type="http://schemas.openxmlformats.org/officeDocument/2006/relationships/hyperlink" Target="https://www.oleanschools.org/Page/65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676" y="3732933"/>
            <a:ext cx="8012461" cy="1852518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Fostering Personalized Learning Through the Use of Educational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1" y="5584140"/>
            <a:ext cx="7718534" cy="1090977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endParaRPr lang="en-US" sz="1800" b="1" u="sng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b="1" u="sng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b="1" u="sng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b="1" u="sng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u="sng" dirty="0">
                <a:latin typeface="Franklin Gothic Book" panose="020B0503020102020204" pitchFamily="34" charset="0"/>
              </a:rPr>
              <a:t>Olean City Schools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Franklin Gothic Book"/>
              </a:rPr>
              <a:t>Presenters: </a:t>
            </a:r>
            <a:r>
              <a:rPr lang="en-US" sz="1800" b="1" dirty="0">
                <a:latin typeface="Franklin Gothic Book"/>
              </a:rPr>
              <a:t>Jennifer Mahar</a:t>
            </a:r>
            <a:r>
              <a:rPr lang="en-US" sz="1800" dirty="0">
                <a:latin typeface="Franklin Gothic Book"/>
              </a:rPr>
              <a:t>, </a:t>
            </a:r>
            <a:r>
              <a:rPr lang="en-US" sz="1800" i="1" dirty="0">
                <a:latin typeface="Franklin Gothic Book"/>
              </a:rPr>
              <a:t>Coordinator of State and Federal Aid Programs</a:t>
            </a:r>
            <a:r>
              <a:rPr lang="en-US" sz="1800" dirty="0">
                <a:latin typeface="Franklin Gothic Book"/>
              </a:rPr>
              <a:t>, </a:t>
            </a:r>
            <a:r>
              <a:rPr lang="en-US" sz="1800" b="1" dirty="0">
                <a:latin typeface="Franklin Gothic Book"/>
              </a:rPr>
              <a:t>McKenzie Forrest</a:t>
            </a:r>
            <a:r>
              <a:rPr lang="en-US" sz="1800" dirty="0">
                <a:latin typeface="Franklin Gothic Book"/>
              </a:rPr>
              <a:t>, Student Advocate- </a:t>
            </a:r>
            <a:r>
              <a:rPr lang="en-US" sz="1800" i="1" dirty="0">
                <a:latin typeface="Franklin Gothic Book"/>
              </a:rPr>
              <a:t>Liberty Partnerships</a:t>
            </a:r>
            <a:r>
              <a:rPr lang="en-US" sz="1800" dirty="0">
                <a:latin typeface="Franklin Gothic Book"/>
              </a:rPr>
              <a:t>,                                            </a:t>
            </a:r>
            <a:r>
              <a:rPr lang="en-US" sz="1800" b="1" dirty="0">
                <a:latin typeface="Franklin Gothic Book"/>
              </a:rPr>
              <a:t>Scott Waterman</a:t>
            </a:r>
            <a:r>
              <a:rPr lang="en-US" sz="1800" dirty="0">
                <a:latin typeface="Franklin Gothic Book"/>
              </a:rPr>
              <a:t>, </a:t>
            </a:r>
            <a:r>
              <a:rPr lang="en-US" sz="1800" i="1" dirty="0">
                <a:latin typeface="Franklin Gothic Book"/>
              </a:rPr>
              <a:t>Learning Technology Specialist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942675"/>
            <a:ext cx="4267200" cy="92333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Olean City Schools </a:t>
            </a:r>
          </a:p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Learning Technology</a:t>
            </a:r>
          </a:p>
          <a:p>
            <a:r>
              <a:rPr lang="en-US" b="1" dirty="0">
                <a:solidFill>
                  <a:schemeClr val="bg1"/>
                </a:solidFill>
                <a:hlinkClick r:id="rId10"/>
              </a:rPr>
              <a:t>https://www.oleanschools.org/Page/6509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Other PLP Examples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Partnerships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32" y="906258"/>
            <a:ext cx="3940144" cy="54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The PLP Process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it start?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Student/ Teacher Conferencing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on Student Plans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for Collaboration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Teams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Connected                                                                       Adults	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student                                                             needs/ interests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Check-ins</a:t>
            </a:r>
          </a:p>
          <a:p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r="20759"/>
          <a:stretch/>
        </p:blipFill>
        <p:spPr>
          <a:xfrm rot="972348">
            <a:off x="4718930" y="3428703"/>
            <a:ext cx="1651128" cy="1420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4381" r="12203" b="20000"/>
          <a:stretch/>
        </p:blipFill>
        <p:spPr>
          <a:xfrm>
            <a:off x="7351059" y="790302"/>
            <a:ext cx="4366323" cy="56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63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How Does This Fit in?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existing practice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other students do during conferencing?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students to become self guided</a:t>
            </a:r>
          </a:p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7823">
            <a:off x="9113860" y="4345127"/>
            <a:ext cx="2745635" cy="2129268"/>
          </a:xfrm>
          <a:prstGeom prst="rect">
            <a:avLst/>
          </a:prstGeom>
        </p:spPr>
      </p:pic>
      <p:pic>
        <p:nvPicPr>
          <p:cNvPr id="2052" name="Picture 4" descr="Free School Conferences Cliparts, Download Free Clip Art,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1" y="3045099"/>
            <a:ext cx="4258493" cy="32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693" y="1762972"/>
            <a:ext cx="115355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all technology electronic?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ln w="13462">
                <a:noFill/>
                <a:prstDash val="solid"/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</a:t>
            </a:r>
            <a:r>
              <a:rPr kumimoji="0" lang="en-US" sz="4800" b="1" i="0" u="none" strike="noStrike" kern="1200" cap="none" spc="0" normalizeH="0" noProof="0" dirty="0">
                <a:ln w="13462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examples?</a:t>
            </a:r>
            <a:endParaRPr kumimoji="0" lang="en-US" sz="4800" b="1" i="0" u="none" strike="noStrike" kern="1200" cap="none" spc="0" normalizeH="0" baseline="0" noProof="0" dirty="0">
              <a:ln w="13462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reventing fires caused by electrical short circuits | Dhaka Tri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9" y="2744668"/>
            <a:ext cx="6622850" cy="37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Use of Educational Technology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Technology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PLP and Interactions/ Check-ins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Tool Technology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Coding Kits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Manipulatives</a:t>
            </a:r>
          </a:p>
          <a:p>
            <a:pPr lvl="1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MakerSpace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SiLAS Solutions</a:t>
            </a:r>
          </a:p>
          <a:p>
            <a:pPr lvl="1"/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phero's new robot has a programmable LED display and infrared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3" y="954739"/>
            <a:ext cx="2480243" cy="16534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nder Workshop Elementary Robot Sets - STEM Supp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897" y="954739"/>
            <a:ext cx="2058383" cy="16209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ummingbird Bit Kits - STEM Supplie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89" y="2714391"/>
            <a:ext cx="2483666" cy="18627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NEX Gonzo For Gears Ages 8+ Engineering Education Toy Buildi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56" y="2714391"/>
            <a:ext cx="2656623" cy="18627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ll Things Bright and Beautiful: Keva Planks ~ 12 Tips for Beginners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93" y="4751684"/>
            <a:ext cx="2442854" cy="16229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ltimate Makerspace Guide For Schools and Libraries | Makerspaces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00" y="4751684"/>
            <a:ext cx="2596754" cy="16229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Use of Educational Technology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SiLAS Solutions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Jersey Based Company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Social-Emotional Virtual Reality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www.silassolutions.com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SiLAS Video</a:t>
            </a:r>
          </a:p>
          <a:p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Classlink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stop place for website links and apps</a:t>
            </a:r>
          </a:p>
          <a:p>
            <a:pPr lvl="2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of Supports</a:t>
            </a:r>
          </a:p>
          <a:p>
            <a:pPr lvl="2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can narrow choices down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My Backpack feature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Sign on compliant with Ed Law 2D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0521259A-CB04-4585-A382-B31CBAA5C7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17531" y="1059656"/>
            <a:ext cx="4572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618" y="4364884"/>
            <a:ext cx="3226537" cy="12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02625"/>
            <a:ext cx="11830654" cy="6567115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370" y="1405373"/>
            <a:ext cx="87026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might you imagine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utilizing this with </a:t>
            </a:r>
            <a:r>
              <a:rPr kumimoji="0" lang="en-US" sz="4800" b="1" i="0" u="none" strike="noStrike" kern="1200" cap="none" spc="0" normalizeH="0" noProof="0" dirty="0">
                <a:ln w="13462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students?</a:t>
            </a:r>
            <a:endParaRPr kumimoji="0" lang="en-US" sz="4800" b="1" i="0" u="none" strike="noStrike" kern="1200" cap="none" spc="0" normalizeH="0" baseline="0" noProof="0" dirty="0">
              <a:ln w="13462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ey Study for the Dual Processing Model (Thinking and Decis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211229"/>
            <a:ext cx="3283763" cy="29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Toxic Thinking Mistakes That Will Keep You From Being Mentall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2975033"/>
            <a:ext cx="5627077" cy="31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02625"/>
            <a:ext cx="11797552" cy="6567115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of 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Learning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" y="149450"/>
            <a:ext cx="4159928" cy="65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Thank you for attending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77" y="1067003"/>
            <a:ext cx="5297938" cy="5297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96521">
            <a:off x="602704" y="1470211"/>
            <a:ext cx="310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Questions</a:t>
            </a:r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742229">
            <a:off x="8303386" y="1268965"/>
            <a:ext cx="310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Thoughts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54" y="4867506"/>
            <a:ext cx="310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Ideas</a:t>
            </a:r>
            <a:endParaRPr 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612519">
            <a:off x="9143378" y="4750636"/>
            <a:ext cx="310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Concerns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u="sng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Contact Information</a:t>
            </a:r>
          </a:p>
          <a:p>
            <a:pPr marL="0" indent="0" algn="ctr">
              <a:buNone/>
            </a:pPr>
            <a:endParaRPr lang="en-US" sz="4400" u="sng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35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Mahar </a:t>
            </a:r>
          </a:p>
          <a:p>
            <a:pPr marL="0" indent="0" algn="ctr">
              <a:buNone/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(OCSD Coordinator of State and Federal Aid Programs)</a:t>
            </a:r>
          </a:p>
          <a:p>
            <a:pPr marL="0" indent="0" algn="ctr">
              <a:buNone/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jmahar@oleanschools.org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5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McKenzie Forrest </a:t>
            </a:r>
          </a:p>
          <a:p>
            <a:pPr marL="0" indent="0" algn="ctr">
              <a:buNone/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(OIMS Liberty Partnerships Student Advocate)   </a:t>
            </a:r>
          </a:p>
          <a:p>
            <a:pPr marL="0" indent="0" algn="ctr">
              <a:buNone/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mforrest@oleanschools.org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</a:p>
          <a:p>
            <a:pPr marL="0" indent="0" algn="ctr">
              <a:buNone/>
            </a:pP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5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Waterman</a:t>
            </a:r>
          </a:p>
          <a:p>
            <a:pPr marL="0" indent="0" algn="ctr">
              <a:buNone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(OCSD Learning Technology Specialist)</a:t>
            </a:r>
          </a:p>
          <a:p>
            <a:pPr marL="0" indent="0" algn="ctr">
              <a:buNone/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swaterman@oleanschools.org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16578" r="7203" b="18785"/>
          <a:stretch/>
        </p:blipFill>
        <p:spPr>
          <a:xfrm rot="20585121">
            <a:off x="772181" y="608935"/>
            <a:ext cx="2754502" cy="2079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9432" y="1435029"/>
            <a:ext cx="956794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3462">
                  <a:noFill/>
                  <a:prstDash val="solid"/>
                </a:ln>
              </a:rPr>
              <a:t> Discussion Time</a:t>
            </a:r>
          </a:p>
          <a:p>
            <a:pPr algn="ctr"/>
            <a:r>
              <a:rPr lang="en-US" sz="5400" b="1" cap="none" spc="0" dirty="0">
                <a:ln w="13462">
                  <a:noFill/>
                  <a:prstDash val="solid"/>
                </a:ln>
              </a:rPr>
              <a:t>Please tell us your name?</a:t>
            </a:r>
          </a:p>
          <a:p>
            <a:pPr algn="ctr"/>
            <a:endParaRPr lang="en-US" sz="5400" b="1" dirty="0">
              <a:ln w="13462">
                <a:noFill/>
                <a:prstDash val="solid"/>
              </a:ln>
            </a:endParaRPr>
          </a:p>
          <a:p>
            <a:pPr algn="ctr"/>
            <a:r>
              <a:rPr lang="en-US" sz="5400" b="1" dirty="0">
                <a:ln w="13462">
                  <a:noFill/>
                  <a:prstDash val="solid"/>
                </a:ln>
              </a:rPr>
              <a:t>What organization you are with?</a:t>
            </a:r>
          </a:p>
          <a:p>
            <a:pPr algn="ctr"/>
            <a:endParaRPr lang="en-US" sz="5400" b="1" cap="none" spc="0" dirty="0">
              <a:ln w="13462">
                <a:noFill/>
                <a:prstDash val="solid"/>
              </a:ln>
            </a:endParaRPr>
          </a:p>
          <a:p>
            <a:pPr algn="ctr"/>
            <a:r>
              <a:rPr lang="en-US" sz="5400" b="1" cap="none" spc="0" dirty="0">
                <a:ln w="13462">
                  <a:noFill/>
                  <a:prstDash val="solid"/>
                </a:ln>
              </a:rPr>
              <a:t>What role/position?</a:t>
            </a:r>
          </a:p>
        </p:txBody>
      </p:sp>
    </p:spTree>
    <p:extLst>
      <p:ext uri="{BB962C8B-B14F-4D97-AF65-F5344CB8AC3E}">
        <p14:creationId xmlns:p14="http://schemas.microsoft.com/office/powerpoint/2010/main" val="25679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grant</a:t>
            </a:r>
          </a:p>
          <a:p>
            <a:pPr lvl="1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we get to where we are today?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participants</a:t>
            </a:r>
          </a:p>
          <a:p>
            <a:pPr lvl="1"/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</a:p>
          <a:p>
            <a:pPr lvl="1"/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</a:t>
            </a:r>
          </a:p>
          <a:p>
            <a:pPr lvl="1"/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Partnerships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Objectives/ Major goals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</a:t>
            </a:r>
          </a:p>
          <a:p>
            <a:pPr lvl="1"/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LTG- </a:t>
            </a:r>
            <a:r>
              <a:rPr lang="en-US" sz="2800" dirty="0">
                <a:hlinkClick r:id="rId2"/>
              </a:rPr>
              <a:t>https://www.oleanschools.org/Page/6509</a:t>
            </a:r>
            <a:endParaRPr lang="en-US" sz="3200" dirty="0"/>
          </a:p>
          <a:p>
            <a:pPr lvl="1"/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LPP- </a:t>
            </a:r>
            <a:r>
              <a:rPr lang="en-US" sz="2800" dirty="0">
                <a:hlinkClick r:id="rId3"/>
              </a:rPr>
              <a:t>https://www.oleanschools.org/domain/21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lended Learning: Top 10 FAQs | Edmentum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3399103"/>
            <a:ext cx="3048405" cy="29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Personal Learning Plans (PLP)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PLP? </a:t>
            </a: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  <a:p>
            <a:pPr lvl="2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</a:p>
          <a:p>
            <a:pPr lvl="2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lvl="2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Actionable Steps</a:t>
            </a:r>
          </a:p>
          <a:p>
            <a:pPr lvl="2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Activities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Time Frames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using them?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12" y="1846729"/>
            <a:ext cx="6192553" cy="45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692" y="1834689"/>
            <a:ext cx="870266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13462">
                  <a:noFill/>
                  <a:prstDash val="solid"/>
                </a:ln>
                <a:latin typeface="Calibri" panose="020F0502020204030204"/>
              </a:rPr>
              <a:t>What does a Professional Learning Plan mean to you?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ln w="13462">
                <a:noFill/>
                <a:prstDash val="solid"/>
              </a:ln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13462">
                  <a:noFill/>
                  <a:prstDash val="solid"/>
                </a:ln>
                <a:latin typeface="Calibri" panose="020F0502020204030204"/>
              </a:rPr>
              <a:t>Do you implement anything like this already?</a:t>
            </a:r>
            <a:endParaRPr kumimoji="0" lang="en-US" sz="4800" b="1" i="0" u="none" strike="noStrike" kern="1200" cap="none" spc="0" normalizeH="0" baseline="0" noProof="0" dirty="0">
              <a:ln w="13462">
                <a:noFill/>
                <a:prstDash val="solid"/>
              </a:ln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27" y="2576948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PLP Examples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971703"/>
            <a:ext cx="4441417" cy="53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Other PLP Examples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3" y="1176023"/>
            <a:ext cx="8610978" cy="52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Other PLP Examples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/>
          <a:stretch/>
        </p:blipFill>
        <p:spPr>
          <a:xfrm>
            <a:off x="2309283" y="1137917"/>
            <a:ext cx="8572077" cy="52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53218"/>
            <a:ext cx="11535508" cy="6260124"/>
          </a:xfrm>
          <a:solidFill>
            <a:schemeClr val="bg1"/>
          </a:solidFill>
          <a:ln w="889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Other PLP Examples</a:t>
            </a:r>
          </a:p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Partnerships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4587" b="2042"/>
          <a:stretch/>
        </p:blipFill>
        <p:spPr>
          <a:xfrm>
            <a:off x="6818811" y="880132"/>
            <a:ext cx="4167052" cy="55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Research presentation_RVA_v3" id="{DF2794B4-2314-4F87-8639-5DCB9EEE28EE}" vid="{3B969E49-204F-4FF6-BD10-D26195B8D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7c19c99-8c05-4765-8071-dac5c32e2b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6D87E26A7234082790CF8F389E660" ma:contentTypeVersion="7" ma:contentTypeDescription="Create a new document." ma:contentTypeScope="" ma:versionID="e13c07e1457bb07fca26bf27a2f1599b">
  <xsd:schema xmlns:xsd="http://www.w3.org/2001/XMLSchema" xmlns:xs="http://www.w3.org/2001/XMLSchema" xmlns:p="http://schemas.microsoft.com/office/2006/metadata/properties" xmlns:ns2="17c19c99-8c05-4765-8071-dac5c32e2ba4" xmlns:ns3="2edb693d-5282-425b-8298-651efb55e2b2" targetNamespace="http://schemas.microsoft.com/office/2006/metadata/properties" ma:root="true" ma:fieldsID="331baf7deb3ceff6827c95436dde365d" ns2:_="" ns3:_="">
    <xsd:import namespace="17c19c99-8c05-4765-8071-dac5c32e2ba4"/>
    <xsd:import namespace="2edb693d-5282-425b-8298-651efb55e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19c99-8c05-4765-8071-dac5c32e2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b693d-5282-425b-8298-651efb55e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C7D9E6-B0D9-433E-BD46-EB60F64F4DA8}">
  <ds:schemaRefs>
    <ds:schemaRef ds:uri="http://schemas.microsoft.com/office/2006/documentManagement/types"/>
    <ds:schemaRef ds:uri="http://www.w3.org/XML/1998/namespace"/>
    <ds:schemaRef ds:uri="2edb693d-5282-425b-8298-651efb55e2b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7c19c99-8c05-4765-8071-dac5c32e2ba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6D2890-9370-4BAA-AF10-AFB45F7C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19c99-8c05-4765-8071-dac5c32e2ba4"/>
    <ds:schemaRef ds:uri="2edb693d-5282-425b-8298-651efb55e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367</Words>
  <Application>Microsoft Office PowerPoint</Application>
  <PresentationFormat>Widescreen</PresentationFormat>
  <Paragraphs>124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Franklin Gothic Book</vt:lpstr>
      <vt:lpstr>Office Theme</vt:lpstr>
      <vt:lpstr>Fostering Personalized Learning Through the Use of Educational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Personalized Learning Through the use of Educational Technology</dc:title>
  <dc:creator/>
  <cp:lastModifiedBy/>
  <cp:revision>4</cp:revision>
  <dcterms:created xsi:type="dcterms:W3CDTF">2020-03-09T14:35:56Z</dcterms:created>
  <dcterms:modified xsi:type="dcterms:W3CDTF">2020-07-22T14:39:56Z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0x010100E7E6D87E26A7234082790CF8F389E660</vt:lpwstr>
  </property>
</Properties>
</file>