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3" roundtripDataSignature="AMtx7mgpVeop32I9aPlE4l+mqk3kVWvK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G2-Savvas_Title-no-Pic_01">
  <p:cSld name="PG2-Savvas_Title-no-Pic_0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514350"/>
            <a:ext cx="1517904" cy="4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0"/>
          <p:cNvSpPr txBox="1"/>
          <p:nvPr>
            <p:ph type="title"/>
          </p:nvPr>
        </p:nvSpPr>
        <p:spPr>
          <a:xfrm>
            <a:off x="457200" y="1962150"/>
            <a:ext cx="5181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30"/>
          <p:cNvSpPr txBox="1"/>
          <p:nvPr>
            <p:ph idx="1" type="body"/>
          </p:nvPr>
        </p:nvSpPr>
        <p:spPr>
          <a:xfrm>
            <a:off x="457200" y="2419350"/>
            <a:ext cx="5181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0"/>
          <p:cNvSpPr txBox="1"/>
          <p:nvPr/>
        </p:nvSpPr>
        <p:spPr>
          <a:xfrm>
            <a:off x="457200" y="4811989"/>
            <a:ext cx="2612334" cy="1219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"/>
              <a:buFont typeface="Arial"/>
              <a:buNone/>
            </a:pPr>
            <a:r>
              <a:rPr b="0" i="0" lang="en-US" sz="5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 Savvas Learning Company LLC</a:t>
            </a:r>
            <a:endParaRPr b="0" i="0" sz="5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G2-Savvas_BigIdea-Dark_01">
  <p:cSld name="PG2-Savvas_BigIdea-Dark_0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9"/>
          <p:cNvSpPr txBox="1"/>
          <p:nvPr/>
        </p:nvSpPr>
        <p:spPr>
          <a:xfrm>
            <a:off x="457200" y="4811989"/>
            <a:ext cx="2612334" cy="1219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"/>
              <a:buFont typeface="Arial"/>
              <a:buNone/>
            </a:pPr>
            <a:r>
              <a:rPr b="0" i="0" lang="en-US" sz="5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 </a:t>
            </a:r>
            <a:r>
              <a:rPr lang="en-US" sz="5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Savvas Learning Company LLC</a:t>
            </a:r>
            <a:endParaRPr b="0" i="0" sz="5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9"/>
          <p:cNvSpPr txBox="1"/>
          <p:nvPr>
            <p:ph type="title"/>
          </p:nvPr>
        </p:nvSpPr>
        <p:spPr>
          <a:xfrm>
            <a:off x="1905000" y="971550"/>
            <a:ext cx="51816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39"/>
          <p:cNvSpPr txBox="1"/>
          <p:nvPr>
            <p:ph idx="12" type="sldNum"/>
          </p:nvPr>
        </p:nvSpPr>
        <p:spPr>
          <a:xfrm>
            <a:off x="8553450" y="4705350"/>
            <a:ext cx="361950" cy="2299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G2-Savvas_Body-w-Pic_02">
  <p:cSld name="PG2-Savvas_Body-w-Pic_0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/>
          <p:nvPr/>
        </p:nvSpPr>
        <p:spPr>
          <a:xfrm>
            <a:off x="457200" y="4811989"/>
            <a:ext cx="2612334" cy="1219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"/>
              <a:buFont typeface="Arial"/>
              <a:buNone/>
            </a:pPr>
            <a:r>
              <a:rPr b="0" i="0" lang="en-US" sz="5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 Savvas Learning Company LLC</a:t>
            </a:r>
            <a:endParaRPr b="0" i="0" sz="5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1"/>
          <p:cNvSpPr txBox="1"/>
          <p:nvPr>
            <p:ph type="title"/>
          </p:nvPr>
        </p:nvSpPr>
        <p:spPr>
          <a:xfrm>
            <a:off x="457200" y="361950"/>
            <a:ext cx="670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31"/>
          <p:cNvSpPr txBox="1"/>
          <p:nvPr>
            <p:ph idx="1" type="body"/>
          </p:nvPr>
        </p:nvSpPr>
        <p:spPr>
          <a:xfrm>
            <a:off x="457200" y="971550"/>
            <a:ext cx="5943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5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‒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7975" lvl="3" marL="1828800" marR="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50"/>
              <a:buFont typeface="Arial"/>
              <a:buChar char="•"/>
              <a:defRPr b="0" i="0" sz="12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7975" lvl="4" marL="2286000" marR="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Char char="–"/>
              <a:defRPr b="0" i="0" sz="12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1"/>
          <p:cNvSpPr txBox="1"/>
          <p:nvPr>
            <p:ph idx="12" type="sldNum"/>
          </p:nvPr>
        </p:nvSpPr>
        <p:spPr>
          <a:xfrm>
            <a:off x="8458200" y="4705350"/>
            <a:ext cx="361950" cy="2299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31"/>
          <p:cNvSpPr/>
          <p:nvPr>
            <p:ph idx="2" type="pic"/>
          </p:nvPr>
        </p:nvSpPr>
        <p:spPr>
          <a:xfrm>
            <a:off x="3962400" y="2190750"/>
            <a:ext cx="2667000" cy="190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8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BAE40"/>
          </p15:clr>
        </p15:guide>
        <p15:guide id="2" orient="horz" pos="2724">
          <p15:clr>
            <a:srgbClr val="FBAE40"/>
          </p15:clr>
        </p15:guide>
        <p15:guide id="3" pos="5472">
          <p15:clr>
            <a:srgbClr val="FBAE40"/>
          </p15:clr>
        </p15:guide>
        <p15:guide id="4" orient="horz" pos="22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G2-Savvas_Body-w-Pic_01">
  <p:cSld name="PG2-Savvas_Body-w-Pic_0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/>
          <p:nvPr/>
        </p:nvSpPr>
        <p:spPr>
          <a:xfrm>
            <a:off x="457200" y="4811989"/>
            <a:ext cx="2612334" cy="1219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"/>
              <a:buFont typeface="Arial"/>
              <a:buNone/>
            </a:pPr>
            <a:r>
              <a:rPr b="0" i="0" lang="en-US" sz="5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 Savvas Learning Company LLC</a:t>
            </a:r>
            <a:endParaRPr b="0" i="0" sz="5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2"/>
          <p:cNvSpPr txBox="1"/>
          <p:nvPr>
            <p:ph type="title"/>
          </p:nvPr>
        </p:nvSpPr>
        <p:spPr>
          <a:xfrm>
            <a:off x="457200" y="36195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32"/>
          <p:cNvSpPr txBox="1"/>
          <p:nvPr>
            <p:ph idx="1" type="body"/>
          </p:nvPr>
        </p:nvSpPr>
        <p:spPr>
          <a:xfrm>
            <a:off x="457200" y="971550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5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‒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7975" lvl="3" marL="1828800" marR="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50"/>
              <a:buFont typeface="Arial"/>
              <a:buChar char="•"/>
              <a:defRPr b="0" i="0" sz="12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7975" lvl="4" marL="2286000" marR="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Char char="–"/>
              <a:defRPr b="0" i="0" sz="12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2"/>
          <p:cNvSpPr txBox="1"/>
          <p:nvPr>
            <p:ph idx="12" type="sldNum"/>
          </p:nvPr>
        </p:nvSpPr>
        <p:spPr>
          <a:xfrm>
            <a:off x="8458200" y="4705350"/>
            <a:ext cx="361950" cy="2299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32"/>
          <p:cNvSpPr/>
          <p:nvPr>
            <p:ph idx="2" type="pic"/>
          </p:nvPr>
        </p:nvSpPr>
        <p:spPr>
          <a:xfrm>
            <a:off x="6019800" y="2114550"/>
            <a:ext cx="2667000" cy="190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8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BAE40"/>
          </p15:clr>
        </p15:guide>
        <p15:guide id="2" orient="horz" pos="2724">
          <p15:clr>
            <a:srgbClr val="FBAE40"/>
          </p15:clr>
        </p15:guide>
        <p15:guide id="3" pos="5472">
          <p15:clr>
            <a:srgbClr val="FBAE40"/>
          </p15:clr>
        </p15:guide>
        <p15:guide id="4" orient="horz" pos="2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G2-Savvas_Divider-Dark_01">
  <p:cSld name="PG2-Savvas_Divider-Dark_0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/>
          <p:nvPr/>
        </p:nvSpPr>
        <p:spPr>
          <a:xfrm>
            <a:off x="457200" y="4811989"/>
            <a:ext cx="2612334" cy="1219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"/>
              <a:buFont typeface="Arial"/>
              <a:buNone/>
            </a:pPr>
            <a:r>
              <a:rPr b="0" i="0" lang="en-US" sz="5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 Savvas Learning Company LLC</a:t>
            </a:r>
            <a:endParaRPr b="0" i="0" sz="5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3"/>
          <p:cNvSpPr txBox="1"/>
          <p:nvPr>
            <p:ph type="title"/>
          </p:nvPr>
        </p:nvSpPr>
        <p:spPr>
          <a:xfrm>
            <a:off x="457200" y="742950"/>
            <a:ext cx="5181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33"/>
          <p:cNvSpPr/>
          <p:nvPr>
            <p:ph idx="2" type="pic"/>
          </p:nvPr>
        </p:nvSpPr>
        <p:spPr>
          <a:xfrm>
            <a:off x="6019800" y="2495550"/>
            <a:ext cx="2667000" cy="190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8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33"/>
          <p:cNvSpPr txBox="1"/>
          <p:nvPr>
            <p:ph idx="12" type="sldNum"/>
          </p:nvPr>
        </p:nvSpPr>
        <p:spPr>
          <a:xfrm>
            <a:off x="8458200" y="4705350"/>
            <a:ext cx="361950" cy="2299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G2-Savvas_Closing_01">
  <p:cSld name="PG2-Savvas_Closing_0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4"/>
          <p:cNvSpPr txBox="1"/>
          <p:nvPr/>
        </p:nvSpPr>
        <p:spPr>
          <a:xfrm>
            <a:off x="457200" y="4811989"/>
            <a:ext cx="2612334" cy="1219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"/>
              <a:buFont typeface="Arial"/>
              <a:buNone/>
            </a:pPr>
            <a:r>
              <a:rPr b="0" i="0" lang="en-US" sz="5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 Savvas Learning Company LLC</a:t>
            </a:r>
            <a:endParaRPr b="0" i="0" sz="5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4"/>
          <p:cNvSpPr txBox="1"/>
          <p:nvPr>
            <p:ph type="title"/>
          </p:nvPr>
        </p:nvSpPr>
        <p:spPr>
          <a:xfrm>
            <a:off x="457200" y="3257550"/>
            <a:ext cx="4724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34"/>
          <p:cNvSpPr txBox="1"/>
          <p:nvPr>
            <p:ph idx="1" type="body"/>
          </p:nvPr>
        </p:nvSpPr>
        <p:spPr>
          <a:xfrm>
            <a:off x="457200" y="3638550"/>
            <a:ext cx="419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4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‒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7975" lvl="3" marL="1828800" marR="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Char char="•"/>
              <a:defRPr b="0" i="0" sz="12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7975" lvl="4" marL="2286000" marR="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Char char="–"/>
              <a:defRPr b="0" i="0" sz="12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34"/>
          <p:cNvSpPr txBox="1"/>
          <p:nvPr/>
        </p:nvSpPr>
        <p:spPr>
          <a:xfrm>
            <a:off x="457200" y="4400550"/>
            <a:ext cx="2514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50"/>
              <a:buFont typeface="Arial"/>
              <a:buNone/>
            </a:pPr>
            <a:r>
              <a:rPr b="0" i="0" lang="en-US" sz="23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savvas.com</a:t>
            </a:r>
            <a:endParaRPr/>
          </a:p>
        </p:txBody>
      </p:sp>
      <p:pic>
        <p:nvPicPr>
          <p:cNvPr id="37" name="Google Shape;3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514350"/>
            <a:ext cx="1517904" cy="4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4"/>
          <p:cNvSpPr txBox="1"/>
          <p:nvPr/>
        </p:nvSpPr>
        <p:spPr>
          <a:xfrm>
            <a:off x="466898" y="1885950"/>
            <a:ext cx="5095702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Next-Generation Learning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G2-Savvas_Title-w-Pic_01">
  <p:cSld name="PG2-Savvas_Title-w-Pic_0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514350"/>
            <a:ext cx="1517904" cy="4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5"/>
          <p:cNvSpPr txBox="1"/>
          <p:nvPr>
            <p:ph type="title"/>
          </p:nvPr>
        </p:nvSpPr>
        <p:spPr>
          <a:xfrm>
            <a:off x="457200" y="1581150"/>
            <a:ext cx="5181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35"/>
          <p:cNvSpPr txBox="1"/>
          <p:nvPr>
            <p:ph idx="1" type="body"/>
          </p:nvPr>
        </p:nvSpPr>
        <p:spPr>
          <a:xfrm>
            <a:off x="457200" y="2038350"/>
            <a:ext cx="5181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35"/>
          <p:cNvSpPr/>
          <p:nvPr>
            <p:ph idx="2" type="pic"/>
          </p:nvPr>
        </p:nvSpPr>
        <p:spPr>
          <a:xfrm>
            <a:off x="457200" y="2647950"/>
            <a:ext cx="2667000" cy="190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35"/>
          <p:cNvSpPr txBox="1"/>
          <p:nvPr/>
        </p:nvSpPr>
        <p:spPr>
          <a:xfrm>
            <a:off x="457200" y="4811989"/>
            <a:ext cx="2612334" cy="1219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"/>
              <a:buFont typeface="Arial"/>
              <a:buNone/>
            </a:pPr>
            <a:r>
              <a:rPr b="0" i="0" lang="en-US" sz="5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 </a:t>
            </a:r>
            <a:r>
              <a:rPr lang="en-US" sz="5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Savvas Learning Company LLC</a:t>
            </a:r>
            <a:endParaRPr b="0" i="0" sz="5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G2-Savvas_TOC-DarkBlue_01">
  <p:cSld name="PG2-Savvas_TOC-DarkBlue_0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6"/>
          <p:cNvSpPr txBox="1"/>
          <p:nvPr/>
        </p:nvSpPr>
        <p:spPr>
          <a:xfrm>
            <a:off x="457200" y="4811989"/>
            <a:ext cx="2612334" cy="1219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"/>
              <a:buFont typeface="Arial"/>
              <a:buNone/>
            </a:pPr>
            <a:r>
              <a:rPr b="0" i="0" lang="en-US" sz="5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 </a:t>
            </a:r>
            <a:r>
              <a:rPr lang="en-US" sz="5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Savvas Learning Company LLC</a:t>
            </a:r>
            <a:endParaRPr b="0" i="0" sz="5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6"/>
          <p:cNvSpPr txBox="1"/>
          <p:nvPr>
            <p:ph type="title"/>
          </p:nvPr>
        </p:nvSpPr>
        <p:spPr>
          <a:xfrm>
            <a:off x="457200" y="438150"/>
            <a:ext cx="518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36"/>
          <p:cNvSpPr txBox="1"/>
          <p:nvPr>
            <p:ph idx="1" type="body"/>
          </p:nvPr>
        </p:nvSpPr>
        <p:spPr>
          <a:xfrm>
            <a:off x="457200" y="1047750"/>
            <a:ext cx="61722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5440" lvl="0" marL="457200" marR="0" rtl="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36"/>
          <p:cNvSpPr txBox="1"/>
          <p:nvPr>
            <p:ph idx="12" type="sldNum"/>
          </p:nvPr>
        </p:nvSpPr>
        <p:spPr>
          <a:xfrm>
            <a:off x="8458200" y="4705350"/>
            <a:ext cx="361950" cy="2299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7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G2-Savvas_Body-no-Pic_01">
  <p:cSld name="PG2-Savvas_Body-no-Pic_0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7"/>
          <p:cNvSpPr txBox="1"/>
          <p:nvPr/>
        </p:nvSpPr>
        <p:spPr>
          <a:xfrm>
            <a:off x="457200" y="4811989"/>
            <a:ext cx="2612334" cy="1219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"/>
              <a:buFont typeface="Arial"/>
              <a:buNone/>
            </a:pPr>
            <a:r>
              <a:rPr b="0" i="0" lang="en-US" sz="5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 </a:t>
            </a:r>
            <a:r>
              <a:rPr lang="en-US" sz="5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Savvas Learning Company LLC</a:t>
            </a:r>
            <a:endParaRPr b="0" i="0" sz="5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7"/>
          <p:cNvSpPr txBox="1"/>
          <p:nvPr>
            <p:ph type="title"/>
          </p:nvPr>
        </p:nvSpPr>
        <p:spPr>
          <a:xfrm>
            <a:off x="457200" y="36195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37"/>
          <p:cNvSpPr txBox="1"/>
          <p:nvPr>
            <p:ph idx="1" type="body"/>
          </p:nvPr>
        </p:nvSpPr>
        <p:spPr>
          <a:xfrm>
            <a:off x="457200" y="971550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5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‒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7975" lvl="3" marL="1828800" marR="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50"/>
              <a:buFont typeface="Arial"/>
              <a:buChar char="•"/>
              <a:defRPr b="0" i="0" sz="12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7975" lvl="4" marL="2286000" marR="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Char char="–"/>
              <a:defRPr b="0" i="0" sz="12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37"/>
          <p:cNvSpPr txBox="1"/>
          <p:nvPr>
            <p:ph idx="12" type="sldNum"/>
          </p:nvPr>
        </p:nvSpPr>
        <p:spPr>
          <a:xfrm>
            <a:off x="8458200" y="4705350"/>
            <a:ext cx="361950" cy="2299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BAE40"/>
          </p15:clr>
        </p15:guide>
        <p15:guide id="2" orient="horz" pos="2724">
          <p15:clr>
            <a:srgbClr val="FBAE40"/>
          </p15:clr>
        </p15:guide>
        <p15:guide id="3" pos="5472">
          <p15:clr>
            <a:srgbClr val="FBAE40"/>
          </p15:clr>
        </p15:guide>
        <p15:guide id="4" orient="horz" pos="22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G2-Savvas_Body-no-Pic_02">
  <p:cSld name="PG2-Savvas_Body-no-Pic_0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8"/>
          <p:cNvSpPr txBox="1"/>
          <p:nvPr/>
        </p:nvSpPr>
        <p:spPr>
          <a:xfrm>
            <a:off x="457200" y="4811989"/>
            <a:ext cx="2612334" cy="1219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"/>
              <a:buFont typeface="Arial"/>
              <a:buNone/>
            </a:pPr>
            <a:r>
              <a:rPr b="0" i="0" lang="en-US" sz="5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 </a:t>
            </a:r>
            <a:r>
              <a:rPr lang="en-US" sz="5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Savvas Learning Company LLC</a:t>
            </a:r>
            <a:endParaRPr b="0" i="0" sz="5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8"/>
          <p:cNvSpPr txBox="1"/>
          <p:nvPr>
            <p:ph type="title"/>
          </p:nvPr>
        </p:nvSpPr>
        <p:spPr>
          <a:xfrm>
            <a:off x="457200" y="361950"/>
            <a:ext cx="670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38"/>
          <p:cNvSpPr txBox="1"/>
          <p:nvPr>
            <p:ph idx="1" type="body"/>
          </p:nvPr>
        </p:nvSpPr>
        <p:spPr>
          <a:xfrm>
            <a:off x="457200" y="971550"/>
            <a:ext cx="5943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5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‒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7975" lvl="3" marL="1828800" marR="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50"/>
              <a:buFont typeface="Arial"/>
              <a:buChar char="•"/>
              <a:defRPr b="0" i="0" sz="12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7975" lvl="4" marL="2286000" marR="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Char char="–"/>
              <a:defRPr b="0" i="0" sz="12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38"/>
          <p:cNvSpPr txBox="1"/>
          <p:nvPr>
            <p:ph idx="12" type="sldNum"/>
          </p:nvPr>
        </p:nvSpPr>
        <p:spPr>
          <a:xfrm>
            <a:off x="8458200" y="4705350"/>
            <a:ext cx="361950" cy="2299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BAE40"/>
          </p15:clr>
        </p15:guide>
        <p15:guide id="2" orient="horz" pos="2724">
          <p15:clr>
            <a:srgbClr val="FBAE40"/>
          </p15:clr>
        </p15:guide>
        <p15:guide id="3" pos="5472">
          <p15:clr>
            <a:srgbClr val="FBAE40"/>
          </p15:clr>
        </p15:guide>
        <p15:guide id="4" orient="horz" pos="22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mysavvastraining.com/products/successmaker/tutorials" TargetMode="External"/><Relationship Id="rId4" Type="http://schemas.openxmlformats.org/officeDocument/2006/relationships/hyperlink" Target="https://mysavvastraining.com/products/successmaker/tutorials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4.xml"/><Relationship Id="rId4" Type="http://schemas.openxmlformats.org/officeDocument/2006/relationships/slide" Target="/ppt/slides/slide5.xml"/><Relationship Id="rId5" Type="http://schemas.openxmlformats.org/officeDocument/2006/relationships/slide" Target="/ppt/slides/slide6.xml"/><Relationship Id="rId6" Type="http://schemas.openxmlformats.org/officeDocument/2006/relationships/slide" Target="/ppt/slides/slide1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>
            <p:ph type="title"/>
          </p:nvPr>
        </p:nvSpPr>
        <p:spPr>
          <a:xfrm>
            <a:off x="457200" y="1962150"/>
            <a:ext cx="5668538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</a:pPr>
            <a:r>
              <a:rPr lang="en-US"/>
              <a:t>Adding SuccessMaker to EasyBridge - Planning</a:t>
            </a:r>
            <a:endParaRPr/>
          </a:p>
        </p:txBody>
      </p:sp>
      <p:pic>
        <p:nvPicPr>
          <p:cNvPr id="70" name="Google Shape;7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599519"/>
            <a:ext cx="1960878" cy="457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A close up of a logo&#10;&#10;Description automatically generated" id="71" name="Google Shape;7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44483" y="3164360"/>
            <a:ext cx="1327517" cy="132751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id="72" name="Google Shape;72;p1"/>
          <p:cNvSpPr/>
          <p:nvPr/>
        </p:nvSpPr>
        <p:spPr>
          <a:xfrm>
            <a:off x="2630841" y="3637737"/>
            <a:ext cx="364500" cy="381000"/>
          </a:xfrm>
          <a:prstGeom prst="mathPlus">
            <a:avLst>
              <a:gd fmla="val 23520" name="adj1"/>
            </a:avLst>
          </a:prstGeom>
          <a:solidFill>
            <a:srgbClr val="2150A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/>
          <p:nvPr>
            <p:ph type="title"/>
          </p:nvPr>
        </p:nvSpPr>
        <p:spPr>
          <a:xfrm>
            <a:off x="457200" y="36195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</a:pPr>
            <a:r>
              <a:rPr lang="en-US"/>
              <a:t>Teacher Login Process</a:t>
            </a:r>
            <a:endParaRPr/>
          </a:p>
        </p:txBody>
      </p:sp>
      <p:sp>
        <p:nvSpPr>
          <p:cNvPr id="145" name="Google Shape;145;p10"/>
          <p:cNvSpPr txBox="1"/>
          <p:nvPr>
            <p:ph idx="12" type="sldNum"/>
          </p:nvPr>
        </p:nvSpPr>
        <p:spPr>
          <a:xfrm>
            <a:off x="8458200" y="4705350"/>
            <a:ext cx="361950" cy="2299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p10"/>
          <p:cNvSpPr txBox="1"/>
          <p:nvPr>
            <p:ph idx="1" type="body"/>
          </p:nvPr>
        </p:nvSpPr>
        <p:spPr>
          <a:xfrm>
            <a:off x="457200" y="971550"/>
            <a:ext cx="768369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700">
                <a:solidFill>
                  <a:schemeClr val="accent2"/>
                </a:solidFill>
              </a:rPr>
              <a:t>To launch SuccessMaker, click “SuccessMaker” in the Learning systems menu.</a:t>
            </a:r>
            <a:endParaRPr/>
          </a:p>
        </p:txBody>
      </p:sp>
      <p:pic>
        <p:nvPicPr>
          <p:cNvPr id="147" name="Google Shape;14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1" y="1367817"/>
            <a:ext cx="7290838" cy="318919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/>
          <p:nvPr>
            <p:ph type="title"/>
          </p:nvPr>
        </p:nvSpPr>
        <p:spPr>
          <a:xfrm>
            <a:off x="457200" y="36195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</a:pPr>
            <a:r>
              <a:rPr lang="en-US"/>
              <a:t>Teacher Login Process</a:t>
            </a:r>
            <a:endParaRPr/>
          </a:p>
        </p:txBody>
      </p:sp>
      <p:sp>
        <p:nvSpPr>
          <p:cNvPr id="153" name="Google Shape;153;p11"/>
          <p:cNvSpPr txBox="1"/>
          <p:nvPr>
            <p:ph idx="12" type="sldNum"/>
          </p:nvPr>
        </p:nvSpPr>
        <p:spPr>
          <a:xfrm>
            <a:off x="8458200" y="4705350"/>
            <a:ext cx="361950" cy="2299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p11"/>
          <p:cNvSpPr txBox="1"/>
          <p:nvPr>
            <p:ph idx="1" type="body"/>
          </p:nvPr>
        </p:nvSpPr>
        <p:spPr>
          <a:xfrm>
            <a:off x="457200" y="971550"/>
            <a:ext cx="768369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700">
                <a:solidFill>
                  <a:schemeClr val="accent2"/>
                </a:solidFill>
              </a:rPr>
              <a:t>You will be taken to the SuccessMaker teacher dashboard:</a:t>
            </a:r>
            <a:endParaRPr/>
          </a:p>
        </p:txBody>
      </p:sp>
      <p:pic>
        <p:nvPicPr>
          <p:cNvPr id="155" name="Google Shape;15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769" y="1419150"/>
            <a:ext cx="8063552" cy="305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"/>
          <p:cNvSpPr txBox="1"/>
          <p:nvPr>
            <p:ph type="title"/>
          </p:nvPr>
        </p:nvSpPr>
        <p:spPr>
          <a:xfrm>
            <a:off x="457200" y="36195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</a:pPr>
            <a:r>
              <a:rPr lang="en-US"/>
              <a:t>Teacher Login Process</a:t>
            </a:r>
            <a:endParaRPr/>
          </a:p>
        </p:txBody>
      </p:sp>
      <p:sp>
        <p:nvSpPr>
          <p:cNvPr id="161" name="Google Shape;161;p12"/>
          <p:cNvSpPr txBox="1"/>
          <p:nvPr>
            <p:ph idx="12" type="sldNum"/>
          </p:nvPr>
        </p:nvSpPr>
        <p:spPr>
          <a:xfrm>
            <a:off x="8458200" y="4705350"/>
            <a:ext cx="361950" cy="2299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12"/>
          <p:cNvSpPr txBox="1"/>
          <p:nvPr>
            <p:ph idx="1" type="body"/>
          </p:nvPr>
        </p:nvSpPr>
        <p:spPr>
          <a:xfrm>
            <a:off x="457200" y="971550"/>
            <a:ext cx="73914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700">
                <a:solidFill>
                  <a:schemeClr val="accent2"/>
                </a:solidFill>
              </a:rPr>
              <a:t>Links to teacher SuccessMaker resources on </a:t>
            </a:r>
            <a:r>
              <a:rPr lang="en-US" sz="1700" u="sng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mySavvasTraining.com</a:t>
            </a:r>
            <a:endParaRPr sz="1700" u="sng">
              <a:solidFill>
                <a:schemeClr val="accent2"/>
              </a:solidFill>
            </a:endParaRPr>
          </a:p>
          <a:p>
            <a:pPr indent="-169863" lvl="1" marL="169863" rtl="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On this page you will find resources for:</a:t>
            </a:r>
            <a:endParaRPr/>
          </a:p>
          <a:p>
            <a:pPr indent="-171450" lvl="5" marL="18859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en-US"/>
              <a:t>SuccessMaker 12: Teacher Dashboard Guide</a:t>
            </a:r>
            <a:endParaRPr/>
          </a:p>
          <a:p>
            <a:pPr indent="-171450" lvl="5" marL="18859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en-US"/>
              <a:t>SuccessMaker 12: How to create groups and add students to groups</a:t>
            </a:r>
            <a:endParaRPr/>
          </a:p>
          <a:p>
            <a:pPr indent="-171450" lvl="5" marL="18859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en-US"/>
              <a:t>SuccessMaker 12: How to assign courses to students</a:t>
            </a:r>
            <a:endParaRPr/>
          </a:p>
          <a:p>
            <a:pPr indent="-169863" lvl="1" marL="169863" rtl="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All SuccessMaker 12 Online Resources Page</a:t>
            </a:r>
            <a:endParaRPr/>
          </a:p>
          <a:p>
            <a:pPr indent="0" lvl="1" marL="0" rtl="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/>
          <p:nvPr>
            <p:ph type="title"/>
          </p:nvPr>
        </p:nvSpPr>
        <p:spPr>
          <a:xfrm>
            <a:off x="457200" y="742950"/>
            <a:ext cx="5181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US"/>
              <a:t>SuccessMaker Integration:</a:t>
            </a:r>
            <a:br>
              <a:rPr lang="en-US"/>
            </a:br>
            <a:r>
              <a:rPr lang="en-US"/>
              <a:t>Student Login Process</a:t>
            </a:r>
            <a:endParaRPr/>
          </a:p>
        </p:txBody>
      </p:sp>
      <p:sp>
        <p:nvSpPr>
          <p:cNvPr id="168" name="Google Shape;168;p13"/>
          <p:cNvSpPr txBox="1"/>
          <p:nvPr>
            <p:ph idx="12" type="sldNum"/>
          </p:nvPr>
        </p:nvSpPr>
        <p:spPr>
          <a:xfrm>
            <a:off x="8458200" y="4705350"/>
            <a:ext cx="361950" cy="2299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"/>
          <p:cNvSpPr txBox="1"/>
          <p:nvPr>
            <p:ph type="title"/>
          </p:nvPr>
        </p:nvSpPr>
        <p:spPr>
          <a:xfrm>
            <a:off x="457200" y="36195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</a:pPr>
            <a:r>
              <a:rPr lang="en-US"/>
              <a:t>Student Login Process – Plus or Auto</a:t>
            </a:r>
            <a:endParaRPr/>
          </a:p>
        </p:txBody>
      </p:sp>
      <p:sp>
        <p:nvSpPr>
          <p:cNvPr id="174" name="Google Shape;174;p14"/>
          <p:cNvSpPr txBox="1"/>
          <p:nvPr>
            <p:ph idx="12" type="sldNum"/>
          </p:nvPr>
        </p:nvSpPr>
        <p:spPr>
          <a:xfrm>
            <a:off x="8458200" y="4705350"/>
            <a:ext cx="361950" cy="2299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5" name="Google Shape;175;p14"/>
          <p:cNvGrpSpPr/>
          <p:nvPr/>
        </p:nvGrpSpPr>
        <p:grpSpPr>
          <a:xfrm>
            <a:off x="778264" y="1502853"/>
            <a:ext cx="6267973" cy="2975980"/>
            <a:chOff x="562134" y="1531463"/>
            <a:chExt cx="6267973" cy="2975980"/>
          </a:xfrm>
        </p:grpSpPr>
        <p:sp>
          <p:nvSpPr>
            <p:cNvPr id="176" name="Google Shape;176;p14"/>
            <p:cNvSpPr/>
            <p:nvPr/>
          </p:nvSpPr>
          <p:spPr>
            <a:xfrm>
              <a:off x="6492561" y="2662435"/>
              <a:ext cx="337546" cy="273227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12700">
              <a:solidFill>
                <a:srgbClr val="0053A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" name="Google Shape;177;p14"/>
            <p:cNvGrpSpPr/>
            <p:nvPr/>
          </p:nvGrpSpPr>
          <p:grpSpPr>
            <a:xfrm>
              <a:off x="562134" y="2664723"/>
              <a:ext cx="3080307" cy="1842720"/>
              <a:chOff x="425656" y="3325450"/>
              <a:chExt cx="3667889" cy="2194226"/>
            </a:xfrm>
          </p:grpSpPr>
          <p:pic>
            <p:nvPicPr>
              <p:cNvPr id="178" name="Google Shape;178;p1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25656" y="3990836"/>
                <a:ext cx="1590783" cy="1267711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179" name="Google Shape;179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251981" y="3777021"/>
                <a:ext cx="1841564" cy="1742655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</p:pic>
          <p:sp>
            <p:nvSpPr>
              <p:cNvPr id="180" name="Google Shape;180;p14"/>
              <p:cNvSpPr/>
              <p:nvPr/>
            </p:nvSpPr>
            <p:spPr>
              <a:xfrm>
                <a:off x="2016439" y="3325450"/>
                <a:ext cx="401934" cy="325346"/>
              </a:xfrm>
              <a:prstGeom prst="downArrow">
                <a:avLst>
                  <a:gd fmla="val 50000" name="adj1"/>
                  <a:gd fmla="val 50000" name="adj2"/>
                </a:avLst>
              </a:prstGeom>
              <a:solidFill>
                <a:schemeClr val="accent1"/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1" name="Google Shape;181;p14"/>
            <p:cNvSpPr/>
            <p:nvPr/>
          </p:nvSpPr>
          <p:spPr>
            <a:xfrm>
              <a:off x="4485372" y="1531463"/>
              <a:ext cx="76737" cy="2945287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0053A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 close up of a logo&#10;&#10;Description automatically generated" id="182" name="Google Shape;18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73745" y="1352550"/>
            <a:ext cx="995092" cy="99509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pic>
        <p:nvPicPr>
          <p:cNvPr descr="A close up of a logo&#10;&#10;Description automatically generated" id="183" name="Google Shape;18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75163" y="1352550"/>
            <a:ext cx="995092" cy="99509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pic>
        <p:nvPicPr>
          <p:cNvPr id="184" name="Google Shape;18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62952" y="3194907"/>
            <a:ext cx="2419513" cy="132388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/>
          <p:nvPr>
            <p:ph type="title"/>
          </p:nvPr>
        </p:nvSpPr>
        <p:spPr>
          <a:xfrm>
            <a:off x="457200" y="36195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</a:pPr>
            <a:r>
              <a:rPr lang="en-US"/>
              <a:t>Student Login Process</a:t>
            </a:r>
            <a:endParaRPr/>
          </a:p>
        </p:txBody>
      </p:sp>
      <p:sp>
        <p:nvSpPr>
          <p:cNvPr id="190" name="Google Shape;190;p15"/>
          <p:cNvSpPr txBox="1"/>
          <p:nvPr>
            <p:ph idx="12" type="sldNum"/>
          </p:nvPr>
        </p:nvSpPr>
        <p:spPr>
          <a:xfrm>
            <a:off x="8458200" y="4705350"/>
            <a:ext cx="361950" cy="2299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1" name="Google Shape;191;p15"/>
          <p:cNvSpPr txBox="1"/>
          <p:nvPr>
            <p:ph idx="1" type="body"/>
          </p:nvPr>
        </p:nvSpPr>
        <p:spPr>
          <a:xfrm>
            <a:off x="457200" y="971550"/>
            <a:ext cx="768369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700">
                <a:solidFill>
                  <a:schemeClr val="accent2"/>
                </a:solidFill>
              </a:rPr>
              <a:t>To launch SuccessMaker, click “SuccessMaker” in the Learning systems menu.</a:t>
            </a:r>
            <a:endParaRPr/>
          </a:p>
        </p:txBody>
      </p:sp>
      <p:pic>
        <p:nvPicPr>
          <p:cNvPr id="192" name="Google Shape;19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387004"/>
            <a:ext cx="7367797" cy="320010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/>
          <p:nvPr>
            <p:ph type="title"/>
          </p:nvPr>
        </p:nvSpPr>
        <p:spPr>
          <a:xfrm>
            <a:off x="457200" y="36195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</a:pPr>
            <a:r>
              <a:rPr lang="en-US"/>
              <a:t>Student Login Process</a:t>
            </a:r>
            <a:endParaRPr/>
          </a:p>
        </p:txBody>
      </p:sp>
      <p:sp>
        <p:nvSpPr>
          <p:cNvPr id="198" name="Google Shape;198;p16"/>
          <p:cNvSpPr txBox="1"/>
          <p:nvPr>
            <p:ph idx="12" type="sldNum"/>
          </p:nvPr>
        </p:nvSpPr>
        <p:spPr>
          <a:xfrm>
            <a:off x="8458200" y="4705350"/>
            <a:ext cx="361950" cy="2299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9" name="Google Shape;199;p16"/>
          <p:cNvSpPr txBox="1"/>
          <p:nvPr>
            <p:ph idx="1" type="body"/>
          </p:nvPr>
        </p:nvSpPr>
        <p:spPr>
          <a:xfrm>
            <a:off x="457200" y="971550"/>
            <a:ext cx="768369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700">
                <a:solidFill>
                  <a:schemeClr val="accent2"/>
                </a:solidFill>
              </a:rPr>
              <a:t>You will be taken to the SuccessMaker student programs:</a:t>
            </a:r>
            <a:endParaRPr/>
          </a:p>
        </p:txBody>
      </p:sp>
      <p:pic>
        <p:nvPicPr>
          <p:cNvPr id="200" name="Google Shape;200;p16"/>
          <p:cNvPicPr preferRelativeResize="0"/>
          <p:nvPr/>
        </p:nvPicPr>
        <p:blipFill rotWithShape="1">
          <a:blip r:embed="rId3">
            <a:alphaModFix/>
          </a:blip>
          <a:srcRect b="11195" l="0" r="0" t="0"/>
          <a:stretch/>
        </p:blipFill>
        <p:spPr>
          <a:xfrm>
            <a:off x="813252" y="1367336"/>
            <a:ext cx="6971585" cy="321148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"/>
          <p:cNvSpPr txBox="1"/>
          <p:nvPr>
            <p:ph type="title"/>
          </p:nvPr>
        </p:nvSpPr>
        <p:spPr>
          <a:xfrm>
            <a:off x="457200" y="742950"/>
            <a:ext cx="6132526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US"/>
              <a:t>SuccessMaker Integration:</a:t>
            </a:r>
            <a:br>
              <a:rPr lang="en-US"/>
            </a:br>
            <a:r>
              <a:rPr lang="en-US"/>
              <a:t>Curriculum Specialist Login Process</a:t>
            </a:r>
            <a:endParaRPr/>
          </a:p>
        </p:txBody>
      </p:sp>
      <p:sp>
        <p:nvSpPr>
          <p:cNvPr id="206" name="Google Shape;206;p17"/>
          <p:cNvSpPr txBox="1"/>
          <p:nvPr>
            <p:ph idx="12" type="sldNum"/>
          </p:nvPr>
        </p:nvSpPr>
        <p:spPr>
          <a:xfrm>
            <a:off x="8458200" y="4705350"/>
            <a:ext cx="361950" cy="2299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"/>
          <p:cNvSpPr txBox="1"/>
          <p:nvPr>
            <p:ph type="title"/>
          </p:nvPr>
        </p:nvSpPr>
        <p:spPr>
          <a:xfrm>
            <a:off x="457200" y="36195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</a:pPr>
            <a:r>
              <a:rPr lang="en-US"/>
              <a:t>Curriculum Specialist Login Process – Plus/Auto</a:t>
            </a:r>
            <a:endParaRPr/>
          </a:p>
        </p:txBody>
      </p:sp>
      <p:sp>
        <p:nvSpPr>
          <p:cNvPr id="212" name="Google Shape;212;p18"/>
          <p:cNvSpPr txBox="1"/>
          <p:nvPr>
            <p:ph idx="12" type="sldNum"/>
          </p:nvPr>
        </p:nvSpPr>
        <p:spPr>
          <a:xfrm>
            <a:off x="8458200" y="4705350"/>
            <a:ext cx="361950" cy="2299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13" name="Google Shape;213;p18"/>
          <p:cNvGrpSpPr/>
          <p:nvPr/>
        </p:nvGrpSpPr>
        <p:grpSpPr>
          <a:xfrm>
            <a:off x="778264" y="1502853"/>
            <a:ext cx="6267973" cy="2975980"/>
            <a:chOff x="562134" y="1531463"/>
            <a:chExt cx="6267973" cy="2975980"/>
          </a:xfrm>
        </p:grpSpPr>
        <p:sp>
          <p:nvSpPr>
            <p:cNvPr id="214" name="Google Shape;214;p18"/>
            <p:cNvSpPr/>
            <p:nvPr/>
          </p:nvSpPr>
          <p:spPr>
            <a:xfrm>
              <a:off x="6492561" y="2662435"/>
              <a:ext cx="337546" cy="273227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12700">
              <a:solidFill>
                <a:srgbClr val="0053A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5" name="Google Shape;215;p18"/>
            <p:cNvGrpSpPr/>
            <p:nvPr/>
          </p:nvGrpSpPr>
          <p:grpSpPr>
            <a:xfrm>
              <a:off x="562134" y="2664723"/>
              <a:ext cx="3080307" cy="1842720"/>
              <a:chOff x="425656" y="3325450"/>
              <a:chExt cx="3667889" cy="2194226"/>
            </a:xfrm>
          </p:grpSpPr>
          <p:pic>
            <p:nvPicPr>
              <p:cNvPr id="216" name="Google Shape;216;p1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25656" y="3990836"/>
                <a:ext cx="1590783" cy="1267711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17" name="Google Shape;217;p1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251981" y="3777021"/>
                <a:ext cx="1841564" cy="1742655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</p:pic>
          <p:sp>
            <p:nvSpPr>
              <p:cNvPr id="218" name="Google Shape;218;p18"/>
              <p:cNvSpPr/>
              <p:nvPr/>
            </p:nvSpPr>
            <p:spPr>
              <a:xfrm>
                <a:off x="2016439" y="3325450"/>
                <a:ext cx="401934" cy="325346"/>
              </a:xfrm>
              <a:prstGeom prst="downArrow">
                <a:avLst>
                  <a:gd fmla="val 50000" name="adj1"/>
                  <a:gd fmla="val 50000" name="adj2"/>
                </a:avLst>
              </a:prstGeom>
              <a:solidFill>
                <a:schemeClr val="accent1"/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" name="Google Shape;219;p18"/>
            <p:cNvSpPr/>
            <p:nvPr/>
          </p:nvSpPr>
          <p:spPr>
            <a:xfrm>
              <a:off x="4485372" y="1531463"/>
              <a:ext cx="76737" cy="2945287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0053A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 close up of a logo&#10;&#10;Description automatically generated" id="220" name="Google Shape;22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73745" y="1352550"/>
            <a:ext cx="995092" cy="99509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pic>
        <p:nvPicPr>
          <p:cNvPr descr="A close up of a logo&#10;&#10;Description automatically generated" id="221" name="Google Shape;22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75163" y="1352550"/>
            <a:ext cx="995092" cy="99509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pic>
        <p:nvPicPr>
          <p:cNvPr id="222" name="Google Shape;222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62952" y="3194907"/>
            <a:ext cx="2419513" cy="132388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"/>
          <p:cNvSpPr txBox="1"/>
          <p:nvPr>
            <p:ph type="title"/>
          </p:nvPr>
        </p:nvSpPr>
        <p:spPr>
          <a:xfrm>
            <a:off x="457200" y="36195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</a:pPr>
            <a:r>
              <a:rPr lang="en-US"/>
              <a:t>Curriculum Specialist Login Process</a:t>
            </a:r>
            <a:endParaRPr/>
          </a:p>
        </p:txBody>
      </p:sp>
      <p:sp>
        <p:nvSpPr>
          <p:cNvPr id="228" name="Google Shape;228;p19"/>
          <p:cNvSpPr txBox="1"/>
          <p:nvPr>
            <p:ph idx="12" type="sldNum"/>
          </p:nvPr>
        </p:nvSpPr>
        <p:spPr>
          <a:xfrm>
            <a:off x="8458200" y="4705350"/>
            <a:ext cx="361950" cy="2299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19"/>
          <p:cNvSpPr txBox="1"/>
          <p:nvPr>
            <p:ph idx="1" type="body"/>
          </p:nvPr>
        </p:nvSpPr>
        <p:spPr>
          <a:xfrm>
            <a:off x="457200" y="971550"/>
            <a:ext cx="73914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700">
                <a:solidFill>
                  <a:schemeClr val="accent2"/>
                </a:solidFill>
              </a:rPr>
              <a:t>From the EasyBridge portal, select “Add Products”</a:t>
            </a:r>
            <a:endParaRPr/>
          </a:p>
        </p:txBody>
      </p:sp>
      <p:pic>
        <p:nvPicPr>
          <p:cNvPr id="230" name="Google Shape;23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294207"/>
            <a:ext cx="6601061" cy="342659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/>
          <p:nvPr>
            <p:ph idx="12" type="sldNum"/>
          </p:nvPr>
        </p:nvSpPr>
        <p:spPr>
          <a:xfrm>
            <a:off x="8458200" y="4705350"/>
            <a:ext cx="361950" cy="2299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2"/>
          <p:cNvSpPr txBox="1"/>
          <p:nvPr>
            <p:ph type="title"/>
          </p:nvPr>
        </p:nvSpPr>
        <p:spPr>
          <a:xfrm>
            <a:off x="457200" y="36195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</a:pPr>
            <a:r>
              <a:rPr lang="en-US"/>
              <a:t>Introductions</a:t>
            </a:r>
            <a:endParaRPr/>
          </a:p>
        </p:txBody>
      </p:sp>
      <p:sp>
        <p:nvSpPr>
          <p:cNvPr id="79" name="Google Shape;79;p2"/>
          <p:cNvSpPr txBox="1"/>
          <p:nvPr>
            <p:ph idx="1" type="body"/>
          </p:nvPr>
        </p:nvSpPr>
        <p:spPr>
          <a:xfrm>
            <a:off x="457200" y="971550"/>
            <a:ext cx="73914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</a:pPr>
            <a:r>
              <a:rPr lang="en-US"/>
              <a:t>Name</a:t>
            </a:r>
            <a:endParaRPr/>
          </a:p>
          <a:p>
            <a:pPr indent="-169863" lvl="1" marL="169863" rtl="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Title</a:t>
            </a:r>
            <a:endParaRPr/>
          </a:p>
          <a:p>
            <a:pPr indent="-169863" lvl="1" marL="169863" rtl="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email@savvas.com</a:t>
            </a:r>
            <a:endParaRPr/>
          </a:p>
          <a:p>
            <a:pPr indent="-169863" lvl="1" marL="169863" rtl="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Support: 800-848-9500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"/>
          <p:cNvSpPr txBox="1"/>
          <p:nvPr>
            <p:ph type="title"/>
          </p:nvPr>
        </p:nvSpPr>
        <p:spPr>
          <a:xfrm>
            <a:off x="457200" y="36195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</a:pPr>
            <a:r>
              <a:rPr lang="en-US"/>
              <a:t>Curriculum Specialist: Manually Activate SM</a:t>
            </a:r>
            <a:endParaRPr/>
          </a:p>
        </p:txBody>
      </p:sp>
      <p:sp>
        <p:nvSpPr>
          <p:cNvPr id="236" name="Google Shape;236;p20"/>
          <p:cNvSpPr txBox="1"/>
          <p:nvPr>
            <p:ph idx="12" type="sldNum"/>
          </p:nvPr>
        </p:nvSpPr>
        <p:spPr>
          <a:xfrm>
            <a:off x="8458200" y="4705350"/>
            <a:ext cx="361950" cy="2299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7" name="Google Shape;23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907033"/>
            <a:ext cx="5346595" cy="3874517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1"/>
          <p:cNvSpPr txBox="1"/>
          <p:nvPr>
            <p:ph type="title"/>
          </p:nvPr>
        </p:nvSpPr>
        <p:spPr>
          <a:xfrm>
            <a:off x="457200" y="36195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</a:pPr>
            <a:r>
              <a:rPr lang="en-US"/>
              <a:t>Curriculum Specialist: Manually Activate SM</a:t>
            </a:r>
            <a:endParaRPr/>
          </a:p>
        </p:txBody>
      </p:sp>
      <p:sp>
        <p:nvSpPr>
          <p:cNvPr id="243" name="Google Shape;243;p21"/>
          <p:cNvSpPr txBox="1"/>
          <p:nvPr>
            <p:ph idx="12" type="sldNum"/>
          </p:nvPr>
        </p:nvSpPr>
        <p:spPr>
          <a:xfrm>
            <a:off x="8458200" y="4705350"/>
            <a:ext cx="361950" cy="2299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4" name="Google Shape;24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971550"/>
            <a:ext cx="5922550" cy="338898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2"/>
          <p:cNvSpPr txBox="1"/>
          <p:nvPr>
            <p:ph type="title"/>
          </p:nvPr>
        </p:nvSpPr>
        <p:spPr>
          <a:xfrm>
            <a:off x="457200" y="36195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</a:pPr>
            <a:r>
              <a:rPr lang="en-US"/>
              <a:t>Curriculum Specialist: Open SM from Realize</a:t>
            </a:r>
            <a:endParaRPr/>
          </a:p>
        </p:txBody>
      </p:sp>
      <p:sp>
        <p:nvSpPr>
          <p:cNvPr id="250" name="Google Shape;250;p22"/>
          <p:cNvSpPr txBox="1"/>
          <p:nvPr>
            <p:ph idx="12" type="sldNum"/>
          </p:nvPr>
        </p:nvSpPr>
        <p:spPr>
          <a:xfrm>
            <a:off x="8458200" y="4705350"/>
            <a:ext cx="361950" cy="2299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1" name="Google Shape;25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757" y="903049"/>
            <a:ext cx="4852224" cy="371840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3"/>
          <p:cNvSpPr txBox="1"/>
          <p:nvPr>
            <p:ph type="title"/>
          </p:nvPr>
        </p:nvSpPr>
        <p:spPr>
          <a:xfrm>
            <a:off x="457200" y="36195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</a:pPr>
            <a:r>
              <a:rPr lang="en-US"/>
              <a:t>Curriculum Specialist: Open SM from Realize</a:t>
            </a:r>
            <a:endParaRPr/>
          </a:p>
        </p:txBody>
      </p:sp>
      <p:sp>
        <p:nvSpPr>
          <p:cNvPr id="257" name="Google Shape;257;p23"/>
          <p:cNvSpPr txBox="1"/>
          <p:nvPr>
            <p:ph idx="12" type="sldNum"/>
          </p:nvPr>
        </p:nvSpPr>
        <p:spPr>
          <a:xfrm>
            <a:off x="8458200" y="4705350"/>
            <a:ext cx="361950" cy="2299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8" name="Google Shape;25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066851"/>
            <a:ext cx="6807550" cy="313071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/>
          <p:nvPr>
            <p:ph type="title"/>
          </p:nvPr>
        </p:nvSpPr>
        <p:spPr>
          <a:xfrm>
            <a:off x="457200" y="36195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</a:pPr>
            <a:r>
              <a:rPr lang="en-US"/>
              <a:t>Curriculum Specialist: Open SM from Realize</a:t>
            </a:r>
            <a:endParaRPr/>
          </a:p>
        </p:txBody>
      </p:sp>
      <p:sp>
        <p:nvSpPr>
          <p:cNvPr id="264" name="Google Shape;264;p24"/>
          <p:cNvSpPr txBox="1"/>
          <p:nvPr>
            <p:ph idx="12" type="sldNum"/>
          </p:nvPr>
        </p:nvSpPr>
        <p:spPr>
          <a:xfrm>
            <a:off x="8458200" y="4705350"/>
            <a:ext cx="361950" cy="2299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5" name="Google Shape;26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879606"/>
            <a:ext cx="6187807" cy="367755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5"/>
          <p:cNvSpPr txBox="1"/>
          <p:nvPr>
            <p:ph type="title"/>
          </p:nvPr>
        </p:nvSpPr>
        <p:spPr>
          <a:xfrm>
            <a:off x="457200" y="36195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</a:pPr>
            <a:r>
              <a:rPr lang="en-US"/>
              <a:t>Curriculum Specialist: Open SM from Realize</a:t>
            </a:r>
            <a:endParaRPr/>
          </a:p>
        </p:txBody>
      </p:sp>
      <p:sp>
        <p:nvSpPr>
          <p:cNvPr id="271" name="Google Shape;271;p25"/>
          <p:cNvSpPr txBox="1"/>
          <p:nvPr>
            <p:ph idx="12" type="sldNum"/>
          </p:nvPr>
        </p:nvSpPr>
        <p:spPr>
          <a:xfrm>
            <a:off x="8458200" y="4705350"/>
            <a:ext cx="361950" cy="2299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2" name="Google Shape;27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139813"/>
            <a:ext cx="7210910" cy="286387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6"/>
          <p:cNvSpPr txBox="1"/>
          <p:nvPr>
            <p:ph type="title"/>
          </p:nvPr>
        </p:nvSpPr>
        <p:spPr>
          <a:xfrm>
            <a:off x="457200" y="36195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</a:pPr>
            <a:r>
              <a:rPr lang="en-US"/>
              <a:t>Curriculum Specialist: Open SM from Realize</a:t>
            </a:r>
            <a:endParaRPr/>
          </a:p>
        </p:txBody>
      </p:sp>
      <p:sp>
        <p:nvSpPr>
          <p:cNvPr id="278" name="Google Shape;278;p26"/>
          <p:cNvSpPr txBox="1"/>
          <p:nvPr>
            <p:ph idx="12" type="sldNum"/>
          </p:nvPr>
        </p:nvSpPr>
        <p:spPr>
          <a:xfrm>
            <a:off x="8458200" y="4705350"/>
            <a:ext cx="361950" cy="2299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9" name="Google Shape;27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876616"/>
            <a:ext cx="6476370" cy="361410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7"/>
          <p:cNvSpPr txBox="1"/>
          <p:nvPr>
            <p:ph idx="12" type="sldNum"/>
          </p:nvPr>
        </p:nvSpPr>
        <p:spPr>
          <a:xfrm>
            <a:off x="8458200" y="4705350"/>
            <a:ext cx="361950" cy="2299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5" name="Google Shape;285;p27"/>
          <p:cNvSpPr txBox="1"/>
          <p:nvPr>
            <p:ph type="title"/>
          </p:nvPr>
        </p:nvSpPr>
        <p:spPr>
          <a:xfrm>
            <a:off x="457200" y="36195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</a:pPr>
            <a:r>
              <a:rPr lang="en-US"/>
              <a:t>Q &amp; A</a:t>
            </a:r>
            <a:endParaRPr/>
          </a:p>
        </p:txBody>
      </p:sp>
      <p:pic>
        <p:nvPicPr>
          <p:cNvPr id="286" name="Google Shape;286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851" l="0" r="0" t="3852"/>
          <a:stretch/>
        </p:blipFill>
        <p:spPr>
          <a:xfrm>
            <a:off x="2388358" y="1202506"/>
            <a:ext cx="4367283" cy="3119488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8"/>
          <p:cNvSpPr txBox="1"/>
          <p:nvPr>
            <p:ph type="title"/>
          </p:nvPr>
        </p:nvSpPr>
        <p:spPr>
          <a:xfrm>
            <a:off x="457200" y="3257550"/>
            <a:ext cx="4724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292" name="Google Shape;292;p28"/>
          <p:cNvSpPr txBox="1"/>
          <p:nvPr>
            <p:ph idx="1" type="body"/>
          </p:nvPr>
        </p:nvSpPr>
        <p:spPr>
          <a:xfrm>
            <a:off x="457200" y="3638550"/>
            <a:ext cx="4191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/>
              <a:t>Name</a:t>
            </a:r>
            <a:br>
              <a:rPr lang="en-US"/>
            </a:br>
            <a:r>
              <a:rPr lang="en-US"/>
              <a:t>email@savvas.com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/>
          <p:nvPr>
            <p:ph type="title"/>
          </p:nvPr>
        </p:nvSpPr>
        <p:spPr>
          <a:xfrm>
            <a:off x="457200" y="36195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85" name="Google Shape;85;p3"/>
          <p:cNvSpPr txBox="1"/>
          <p:nvPr>
            <p:ph idx="1" type="body"/>
          </p:nvPr>
        </p:nvSpPr>
        <p:spPr>
          <a:xfrm>
            <a:off x="457200" y="971550"/>
            <a:ext cx="73914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69863" lvl="1" marL="169863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u="sng">
                <a:solidFill>
                  <a:schemeClr val="hlink"/>
                </a:solidFill>
                <a:hlinkClick action="ppaction://hlinksldjump" r:id="rId3"/>
              </a:rPr>
              <a:t>Requirements</a:t>
            </a:r>
            <a:endParaRPr/>
          </a:p>
          <a:p>
            <a:pPr indent="-169863" lvl="1" marL="169863" rtl="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</a:pPr>
            <a:r>
              <a:rPr lang="en-US" u="sng">
                <a:solidFill>
                  <a:schemeClr val="hlink"/>
                </a:solidFill>
                <a:hlinkClick action="ppaction://hlinksldjump" r:id="rId4"/>
              </a:rPr>
              <a:t>Considerations</a:t>
            </a:r>
            <a:endParaRPr/>
          </a:p>
          <a:p>
            <a:pPr indent="-169863" lvl="1" marL="169863" rtl="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</a:pPr>
            <a:r>
              <a:rPr lang="en-US" u="sng">
                <a:solidFill>
                  <a:schemeClr val="hlink"/>
                </a:solidFill>
                <a:hlinkClick action="ppaction://hlinksldjump" r:id="rId5"/>
              </a:rPr>
              <a:t>Teacher Login Process</a:t>
            </a:r>
            <a:endParaRPr/>
          </a:p>
          <a:p>
            <a:pPr indent="-169863" lvl="1" marL="169863" rtl="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</a:pPr>
            <a:r>
              <a:rPr lang="en-US" u="sng">
                <a:solidFill>
                  <a:schemeClr val="hlink"/>
                </a:solidFill>
                <a:hlinkClick action="ppaction://hlinksldjump" r:id="rId6"/>
              </a:rPr>
              <a:t>Student Login Process</a:t>
            </a:r>
            <a:endParaRPr/>
          </a:p>
        </p:txBody>
      </p:sp>
      <p:sp>
        <p:nvSpPr>
          <p:cNvPr id="86" name="Google Shape;86;p3"/>
          <p:cNvSpPr txBox="1"/>
          <p:nvPr>
            <p:ph idx="12" type="sldNum"/>
          </p:nvPr>
        </p:nvSpPr>
        <p:spPr>
          <a:xfrm>
            <a:off x="8458200" y="4705350"/>
            <a:ext cx="361950" cy="2299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/>
          <p:nvPr>
            <p:ph type="title"/>
          </p:nvPr>
        </p:nvSpPr>
        <p:spPr>
          <a:xfrm>
            <a:off x="457200" y="36195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</a:pPr>
            <a:r>
              <a:rPr lang="en-US"/>
              <a:t>Requirements</a:t>
            </a:r>
            <a:endParaRPr/>
          </a:p>
        </p:txBody>
      </p:sp>
      <p:sp>
        <p:nvSpPr>
          <p:cNvPr id="92" name="Google Shape;92;p4"/>
          <p:cNvSpPr txBox="1"/>
          <p:nvPr>
            <p:ph idx="1" type="body"/>
          </p:nvPr>
        </p:nvSpPr>
        <p:spPr>
          <a:xfrm>
            <a:off x="457200" y="971550"/>
            <a:ext cx="73914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69863" lvl="1" marL="169863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b="1" lang="en-US"/>
              <a:t>Version</a:t>
            </a:r>
            <a:r>
              <a:rPr lang="en-US"/>
              <a:t>:  Latest version of SuccessMaker is required (</a:t>
            </a:r>
            <a:r>
              <a:rPr b="1" lang="en-US"/>
              <a:t>version 12)</a:t>
            </a:r>
            <a:endParaRPr/>
          </a:p>
          <a:p>
            <a:pPr indent="-169863" lvl="1" marL="169863" rtl="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</a:pPr>
            <a:r>
              <a:rPr b="1" lang="en-US"/>
              <a:t>Hosted</a:t>
            </a:r>
            <a:r>
              <a:rPr lang="en-US"/>
              <a:t>:  SuccessMaker MUST be </a:t>
            </a:r>
            <a:r>
              <a:rPr b="1" lang="en-US"/>
              <a:t>hosted by Savvas</a:t>
            </a:r>
            <a:endParaRPr/>
          </a:p>
          <a:p>
            <a:pPr indent="-169863" lvl="1" marL="169863" rtl="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</a:pPr>
            <a:r>
              <a:rPr b="1" lang="en-US"/>
              <a:t>Section Data</a:t>
            </a:r>
            <a:r>
              <a:rPr lang="en-US"/>
              <a:t>:  SuccessMaker sections MUST be in your SIS and in the data file upload</a:t>
            </a:r>
            <a:endParaRPr/>
          </a:p>
          <a:p>
            <a:pPr indent="-169863" lvl="1" marL="169863" rtl="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Teachers:  All teachers need to originate in the SIS data</a:t>
            </a:r>
            <a:endParaRPr/>
          </a:p>
          <a:p>
            <a:pPr indent="-169863" lvl="1" marL="169863" rtl="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</a:pPr>
            <a:r>
              <a:rPr b="1" lang="en-US"/>
              <a:t>Section Names</a:t>
            </a:r>
            <a:r>
              <a:rPr lang="en-US"/>
              <a:t>:  For each teacher, each SuccessMaker class </a:t>
            </a:r>
            <a:r>
              <a:rPr b="1" lang="en-US"/>
              <a:t>must have a unique name</a:t>
            </a:r>
            <a:endParaRPr/>
          </a:p>
          <a:p>
            <a:pPr indent="-169863" lvl="1" marL="169863" rtl="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</a:pPr>
            <a:r>
              <a:rPr b="1" lang="en-US"/>
              <a:t>Student Data</a:t>
            </a:r>
            <a:r>
              <a:rPr lang="en-US"/>
              <a:t>:  Grade levels for students MUST be provided in data files:</a:t>
            </a:r>
            <a:endParaRPr/>
          </a:p>
          <a:p>
            <a:pPr indent="-171450" lvl="2" marL="36576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‒"/>
            </a:pPr>
            <a:r>
              <a:rPr lang="en-US"/>
              <a:t>Text File Format (TFF): add </a:t>
            </a:r>
            <a:r>
              <a:rPr b="1" lang="en-US"/>
              <a:t>ENROLLMENT.txt </a:t>
            </a:r>
            <a:r>
              <a:rPr lang="en-US"/>
              <a:t>file to nightly data uploads</a:t>
            </a:r>
            <a:endParaRPr/>
          </a:p>
          <a:p>
            <a:pPr indent="-171450" lvl="2" marL="36576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‒"/>
            </a:pPr>
            <a:r>
              <a:rPr lang="en-US"/>
              <a:t>OneRoster (OR): add grade values to the </a:t>
            </a:r>
            <a:r>
              <a:rPr b="1" lang="en-US"/>
              <a:t>users.csv </a:t>
            </a:r>
            <a:r>
              <a:rPr lang="en-US"/>
              <a:t>file</a:t>
            </a:r>
            <a:endParaRPr/>
          </a:p>
          <a:p>
            <a:pPr indent="-169863" lvl="1" marL="169863" rtl="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</a:pPr>
            <a:r>
              <a:rPr b="1" lang="en-US"/>
              <a:t>Licensing</a:t>
            </a:r>
            <a:r>
              <a:rPr lang="en-US"/>
              <a:t>:  District provides list of </a:t>
            </a:r>
            <a:r>
              <a:rPr b="1" lang="en-US"/>
              <a:t>school locations </a:t>
            </a:r>
            <a:r>
              <a:rPr lang="en-US"/>
              <a:t>that will need access to SuccessMaker in EasyBridge</a:t>
            </a:r>
            <a:endParaRPr/>
          </a:p>
          <a:p>
            <a:pPr indent="-80963" lvl="1" marL="169863" rtl="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4"/>
          <p:cNvSpPr txBox="1"/>
          <p:nvPr>
            <p:ph idx="12" type="sldNum"/>
          </p:nvPr>
        </p:nvSpPr>
        <p:spPr>
          <a:xfrm>
            <a:off x="8458200" y="4705350"/>
            <a:ext cx="361950" cy="2299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 txBox="1"/>
          <p:nvPr>
            <p:ph type="title"/>
          </p:nvPr>
        </p:nvSpPr>
        <p:spPr>
          <a:xfrm>
            <a:off x="457200" y="36195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</a:pPr>
            <a:r>
              <a:rPr lang="en-US"/>
              <a:t>Considerations</a:t>
            </a:r>
            <a:endParaRPr/>
          </a:p>
        </p:txBody>
      </p:sp>
      <p:sp>
        <p:nvSpPr>
          <p:cNvPr id="99" name="Google Shape;99;p5"/>
          <p:cNvSpPr txBox="1"/>
          <p:nvPr>
            <p:ph idx="1" type="body"/>
          </p:nvPr>
        </p:nvSpPr>
        <p:spPr>
          <a:xfrm>
            <a:off x="457200" y="971550"/>
            <a:ext cx="73914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69863" lvl="1" marL="169863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New SuccessMaker instance will be created for integration</a:t>
            </a:r>
            <a:endParaRPr/>
          </a:p>
          <a:p>
            <a:pPr indent="-171450" lvl="2" marL="36576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‒"/>
            </a:pPr>
            <a:r>
              <a:rPr lang="en-US"/>
              <a:t>Any existing SuccessMaker work for the current school year will be lost</a:t>
            </a:r>
            <a:endParaRPr/>
          </a:p>
          <a:p>
            <a:pPr indent="-169863" lvl="1" marL="169863" rtl="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Teachers MUST assign the SuccessMaker product to classes in EasyBridge</a:t>
            </a:r>
            <a:endParaRPr/>
          </a:p>
          <a:p>
            <a:pPr indent="-169863" lvl="1" marL="169863" rtl="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SuccessMaker is the source for license availability and usage</a:t>
            </a:r>
            <a:endParaRPr/>
          </a:p>
          <a:p>
            <a:pPr indent="-169863" lvl="1" marL="169863" rtl="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SuccessMaker now supports these special staff accounts</a:t>
            </a:r>
            <a:endParaRPr/>
          </a:p>
          <a:p>
            <a:pPr indent="-171450" lvl="2" marL="36576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‒"/>
            </a:pPr>
            <a:r>
              <a:rPr lang="en-US"/>
              <a:t>Curriculum Specialists</a:t>
            </a:r>
            <a:endParaRPr/>
          </a:p>
          <a:p>
            <a:pPr indent="-171450" lvl="2" marL="36576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‒"/>
            </a:pPr>
            <a:r>
              <a:rPr lang="en-US"/>
              <a:t>The EasyBridge admin account can now be used for direct SM login for SM admin tasks</a:t>
            </a:r>
            <a:endParaRPr/>
          </a:p>
        </p:txBody>
      </p:sp>
      <p:sp>
        <p:nvSpPr>
          <p:cNvPr id="100" name="Google Shape;100;p5"/>
          <p:cNvSpPr txBox="1"/>
          <p:nvPr>
            <p:ph idx="12" type="sldNum"/>
          </p:nvPr>
        </p:nvSpPr>
        <p:spPr>
          <a:xfrm>
            <a:off x="8458200" y="4705350"/>
            <a:ext cx="361950" cy="2299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"/>
          <p:cNvSpPr txBox="1"/>
          <p:nvPr>
            <p:ph type="title"/>
          </p:nvPr>
        </p:nvSpPr>
        <p:spPr>
          <a:xfrm>
            <a:off x="457200" y="742950"/>
            <a:ext cx="5181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US"/>
              <a:t>SuccessMaker Integration:</a:t>
            </a:r>
            <a:br>
              <a:rPr lang="en-US"/>
            </a:br>
            <a:r>
              <a:rPr lang="en-US"/>
              <a:t>Teacher Login Process</a:t>
            </a:r>
            <a:endParaRPr/>
          </a:p>
        </p:txBody>
      </p:sp>
      <p:sp>
        <p:nvSpPr>
          <p:cNvPr id="106" name="Google Shape;106;p6"/>
          <p:cNvSpPr txBox="1"/>
          <p:nvPr>
            <p:ph idx="12" type="sldNum"/>
          </p:nvPr>
        </p:nvSpPr>
        <p:spPr>
          <a:xfrm>
            <a:off x="8458200" y="4705350"/>
            <a:ext cx="361950" cy="2299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/>
          <p:nvPr>
            <p:ph type="title"/>
          </p:nvPr>
        </p:nvSpPr>
        <p:spPr>
          <a:xfrm>
            <a:off x="457200" y="36195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</a:pPr>
            <a:r>
              <a:rPr lang="en-US"/>
              <a:t>Teacher Login Process – Plus or Auto</a:t>
            </a:r>
            <a:endParaRPr/>
          </a:p>
        </p:txBody>
      </p:sp>
      <p:sp>
        <p:nvSpPr>
          <p:cNvPr id="112" name="Google Shape;112;p7"/>
          <p:cNvSpPr txBox="1"/>
          <p:nvPr>
            <p:ph idx="12" type="sldNum"/>
          </p:nvPr>
        </p:nvSpPr>
        <p:spPr>
          <a:xfrm>
            <a:off x="8458200" y="4705350"/>
            <a:ext cx="361950" cy="2299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3" name="Google Shape;113;p7"/>
          <p:cNvGrpSpPr/>
          <p:nvPr/>
        </p:nvGrpSpPr>
        <p:grpSpPr>
          <a:xfrm>
            <a:off x="778264" y="1502853"/>
            <a:ext cx="6267973" cy="2975980"/>
            <a:chOff x="562134" y="1531463"/>
            <a:chExt cx="6267973" cy="2975980"/>
          </a:xfrm>
        </p:grpSpPr>
        <p:sp>
          <p:nvSpPr>
            <p:cNvPr id="114" name="Google Shape;114;p7"/>
            <p:cNvSpPr/>
            <p:nvPr/>
          </p:nvSpPr>
          <p:spPr>
            <a:xfrm>
              <a:off x="6492561" y="2662435"/>
              <a:ext cx="337546" cy="273227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12700">
              <a:solidFill>
                <a:srgbClr val="0053A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5" name="Google Shape;115;p7"/>
            <p:cNvGrpSpPr/>
            <p:nvPr/>
          </p:nvGrpSpPr>
          <p:grpSpPr>
            <a:xfrm>
              <a:off x="562134" y="2664723"/>
              <a:ext cx="3080307" cy="1842720"/>
              <a:chOff x="425656" y="3325450"/>
              <a:chExt cx="3667889" cy="2194226"/>
            </a:xfrm>
          </p:grpSpPr>
          <p:pic>
            <p:nvPicPr>
              <p:cNvPr id="116" name="Google Shape;116;p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25656" y="3990836"/>
                <a:ext cx="1590783" cy="1267711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117" name="Google Shape;117;p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251981" y="3777021"/>
                <a:ext cx="1841564" cy="1742655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</p:pic>
          <p:sp>
            <p:nvSpPr>
              <p:cNvPr id="118" name="Google Shape;118;p7"/>
              <p:cNvSpPr/>
              <p:nvPr/>
            </p:nvSpPr>
            <p:spPr>
              <a:xfrm>
                <a:off x="2016439" y="3325450"/>
                <a:ext cx="401934" cy="325346"/>
              </a:xfrm>
              <a:prstGeom prst="downArrow">
                <a:avLst>
                  <a:gd fmla="val 50000" name="adj1"/>
                  <a:gd fmla="val 50000" name="adj2"/>
                </a:avLst>
              </a:prstGeom>
              <a:solidFill>
                <a:schemeClr val="accent1"/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9" name="Google Shape;119;p7"/>
            <p:cNvSpPr/>
            <p:nvPr/>
          </p:nvSpPr>
          <p:spPr>
            <a:xfrm>
              <a:off x="4485372" y="1531463"/>
              <a:ext cx="76737" cy="2945287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0053A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 close up of a logo&#10;&#10;Description automatically generated" id="120" name="Google Shape;12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73745" y="1352550"/>
            <a:ext cx="995092" cy="99509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pic>
        <p:nvPicPr>
          <p:cNvPr descr="A close up of a logo&#10;&#10;Description automatically generated" id="121" name="Google Shape;12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75163" y="1352550"/>
            <a:ext cx="995092" cy="99509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pic>
        <p:nvPicPr>
          <p:cNvPr id="122" name="Google Shape;122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62952" y="3194907"/>
            <a:ext cx="2419513" cy="132388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/>
          <p:nvPr>
            <p:ph type="title"/>
          </p:nvPr>
        </p:nvSpPr>
        <p:spPr>
          <a:xfrm>
            <a:off x="457200" y="36195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</a:pPr>
            <a:r>
              <a:rPr lang="en-US"/>
              <a:t>Teacher Login Process</a:t>
            </a:r>
            <a:endParaRPr/>
          </a:p>
        </p:txBody>
      </p:sp>
      <p:sp>
        <p:nvSpPr>
          <p:cNvPr id="128" name="Google Shape;128;p8"/>
          <p:cNvSpPr txBox="1"/>
          <p:nvPr>
            <p:ph idx="12" type="sldNum"/>
          </p:nvPr>
        </p:nvSpPr>
        <p:spPr>
          <a:xfrm>
            <a:off x="8458200" y="4705350"/>
            <a:ext cx="361950" cy="2299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8"/>
          <p:cNvSpPr txBox="1"/>
          <p:nvPr>
            <p:ph idx="1" type="body"/>
          </p:nvPr>
        </p:nvSpPr>
        <p:spPr>
          <a:xfrm>
            <a:off x="457200" y="971550"/>
            <a:ext cx="73914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700">
                <a:solidFill>
                  <a:schemeClr val="accent2"/>
                </a:solidFill>
              </a:rPr>
              <a:t>From the EasyBridge portal, select “Add Products”</a:t>
            </a:r>
            <a:endParaRPr/>
          </a:p>
        </p:txBody>
      </p:sp>
      <p:pic>
        <p:nvPicPr>
          <p:cNvPr id="130" name="Google Shape;13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395645"/>
            <a:ext cx="7583978" cy="330970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/>
          <p:nvPr>
            <p:ph type="title"/>
          </p:nvPr>
        </p:nvSpPr>
        <p:spPr>
          <a:xfrm>
            <a:off x="457200" y="36195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</a:pPr>
            <a:r>
              <a:rPr lang="en-US"/>
              <a:t>Teacher Login Process</a:t>
            </a:r>
            <a:endParaRPr/>
          </a:p>
        </p:txBody>
      </p:sp>
      <p:sp>
        <p:nvSpPr>
          <p:cNvPr id="136" name="Google Shape;136;p9"/>
          <p:cNvSpPr txBox="1"/>
          <p:nvPr>
            <p:ph idx="12" type="sldNum"/>
          </p:nvPr>
        </p:nvSpPr>
        <p:spPr>
          <a:xfrm>
            <a:off x="8458200" y="4705350"/>
            <a:ext cx="361950" cy="2299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9"/>
          <p:cNvSpPr txBox="1"/>
          <p:nvPr>
            <p:ph idx="1" type="body"/>
          </p:nvPr>
        </p:nvSpPr>
        <p:spPr>
          <a:xfrm>
            <a:off x="457200" y="971550"/>
            <a:ext cx="768369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700">
                <a:solidFill>
                  <a:schemeClr val="accent2"/>
                </a:solidFill>
              </a:rPr>
              <a:t>SuccessMaker is added to a class just like any other Savvas product</a:t>
            </a:r>
            <a:endParaRPr/>
          </a:p>
        </p:txBody>
      </p:sp>
      <p:pic>
        <p:nvPicPr>
          <p:cNvPr id="138" name="Google Shape;13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2514" y="1514474"/>
            <a:ext cx="3288417" cy="273784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pic>
        <p:nvPicPr>
          <p:cNvPr id="139" name="Google Shape;13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1974" y="1514474"/>
            <a:ext cx="3252738" cy="273784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PG2_Savvas-0320a">
      <a:dk1>
        <a:srgbClr val="3D4149"/>
      </a:dk1>
      <a:lt1>
        <a:srgbClr val="FFFFFF"/>
      </a:lt1>
      <a:dk2>
        <a:srgbClr val="6F777B"/>
      </a:dk2>
      <a:lt2>
        <a:srgbClr val="CDCFD1"/>
      </a:lt2>
      <a:accent1>
        <a:srgbClr val="0072EE"/>
      </a:accent1>
      <a:accent2>
        <a:srgbClr val="2150A3"/>
      </a:accent2>
      <a:accent3>
        <a:srgbClr val="33BDCD"/>
      </a:accent3>
      <a:accent4>
        <a:srgbClr val="9ECA47"/>
      </a:accent4>
      <a:accent5>
        <a:srgbClr val="902364"/>
      </a:accent5>
      <a:accent6>
        <a:srgbClr val="D73A59"/>
      </a:accent6>
      <a:hlink>
        <a:srgbClr val="3D4149"/>
      </a:hlink>
      <a:folHlink>
        <a:srgbClr val="3D41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2020-02-26T15:21:23Z</dcterms:created>
  <dc:creator>Richman, Rob</dc:creator>
</cp:coreProperties>
</file>