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53"/>
  </p:notesMasterIdLst>
  <p:sldIdLst>
    <p:sldId id="937" r:id="rId2"/>
    <p:sldId id="962" r:id="rId3"/>
    <p:sldId id="1046" r:id="rId4"/>
    <p:sldId id="968" r:id="rId5"/>
    <p:sldId id="929" r:id="rId6"/>
    <p:sldId id="986" r:id="rId7"/>
    <p:sldId id="965" r:id="rId8"/>
    <p:sldId id="961" r:id="rId9"/>
    <p:sldId id="701" r:id="rId10"/>
    <p:sldId id="971" r:id="rId11"/>
    <p:sldId id="992" r:id="rId12"/>
    <p:sldId id="993" r:id="rId13"/>
    <p:sldId id="994" r:id="rId14"/>
    <p:sldId id="995" r:id="rId15"/>
    <p:sldId id="998" r:id="rId16"/>
    <p:sldId id="999" r:id="rId17"/>
    <p:sldId id="1000" r:id="rId18"/>
    <p:sldId id="996" r:id="rId19"/>
    <p:sldId id="997" r:id="rId20"/>
    <p:sldId id="1005" r:id="rId21"/>
    <p:sldId id="1006" r:id="rId22"/>
    <p:sldId id="950" r:id="rId23"/>
    <p:sldId id="974" r:id="rId24"/>
    <p:sldId id="570" r:id="rId25"/>
    <p:sldId id="907" r:id="rId26"/>
    <p:sldId id="1030" r:id="rId27"/>
    <p:sldId id="1026" r:id="rId28"/>
    <p:sldId id="973" r:id="rId29"/>
    <p:sldId id="1052" r:id="rId30"/>
    <p:sldId id="829" r:id="rId31"/>
    <p:sldId id="1044" r:id="rId32"/>
    <p:sldId id="1003" r:id="rId33"/>
    <p:sldId id="1054" r:id="rId34"/>
    <p:sldId id="1055" r:id="rId35"/>
    <p:sldId id="948" r:id="rId36"/>
    <p:sldId id="1045" r:id="rId37"/>
    <p:sldId id="982" r:id="rId38"/>
    <p:sldId id="1031" r:id="rId39"/>
    <p:sldId id="1032" r:id="rId40"/>
    <p:sldId id="1033" r:id="rId41"/>
    <p:sldId id="1034" r:id="rId42"/>
    <p:sldId id="1035" r:id="rId43"/>
    <p:sldId id="1048" r:id="rId44"/>
    <p:sldId id="1050" r:id="rId45"/>
    <p:sldId id="1047" r:id="rId46"/>
    <p:sldId id="1049" r:id="rId47"/>
    <p:sldId id="1051" r:id="rId48"/>
    <p:sldId id="1036" r:id="rId49"/>
    <p:sldId id="945" r:id="rId50"/>
    <p:sldId id="1037" r:id="rId51"/>
    <p:sldId id="1053" r:id="rId52"/>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Green" initials="AG" lastIdx="2" clrIdx="0">
    <p:extLst>
      <p:ext uri="{19B8F6BF-5375-455C-9EA6-DF929625EA0E}">
        <p15:presenceInfo xmlns:p15="http://schemas.microsoft.com/office/powerpoint/2012/main" userId="S::Angela.green@cfisd.net::6a57dc03-01d1-4395-9ea5-93986afc86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6BB"/>
    <a:srgbClr val="7A54A1"/>
    <a:srgbClr val="FAAD3D"/>
    <a:srgbClr val="FFFF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snapToObjects="1">
      <p:cViewPr varScale="1">
        <p:scale>
          <a:sx n="127" d="100"/>
          <a:sy n="127" d="100"/>
        </p:scale>
        <p:origin x="1146"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4" d="100"/>
          <a:sy n="84" d="100"/>
        </p:scale>
        <p:origin x="382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Participation</c:v>
                </c:pt>
              </c:strCache>
            </c:strRef>
          </c:tx>
          <c:dPt>
            <c:idx val="0"/>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1-FABA-476B-AE11-CBD5DAC0A1FC}"/>
              </c:ext>
            </c:extLst>
          </c:dPt>
          <c:dPt>
            <c:idx val="1"/>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3-FABA-476B-AE11-CBD5DAC0A1FC}"/>
              </c:ext>
            </c:extLst>
          </c:dPt>
          <c:dPt>
            <c:idx val="2"/>
            <c:bubble3D val="0"/>
            <c:spPr>
              <a:solidFill>
                <a:schemeClr val="accent5">
                  <a:tint val="86000"/>
                </a:schemeClr>
              </a:solidFill>
              <a:ln w="19050">
                <a:solidFill>
                  <a:schemeClr val="lt1"/>
                </a:solidFill>
              </a:ln>
              <a:effectLst/>
            </c:spPr>
            <c:extLst>
              <c:ext xmlns:c16="http://schemas.microsoft.com/office/drawing/2014/chart" uri="{C3380CC4-5D6E-409C-BE32-E72D297353CC}">
                <c16:uniqueId val="{00000002-FABA-476B-AE11-CBD5DAC0A1FC}"/>
              </c:ext>
            </c:extLst>
          </c:dPt>
          <c:dPt>
            <c:idx val="3"/>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5-FABA-476B-AE11-CBD5DAC0A1FC}"/>
              </c:ext>
            </c:extLst>
          </c:dPt>
          <c:dLbls>
            <c:dLbl>
              <c:idx val="0"/>
              <c:layout>
                <c:manualLayout>
                  <c:x val="-0.24460472047368537"/>
                  <c:y val="-1.1152081053566009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dirty="0">
                        <a:solidFill>
                          <a:schemeClr val="bg1"/>
                        </a:solidFill>
                      </a:rPr>
                      <a:t>40%</a:t>
                    </a:r>
                  </a:p>
                  <a:p>
                    <a:pPr>
                      <a:defRPr/>
                    </a:pPr>
                    <a:r>
                      <a:rPr lang="en-US" dirty="0">
                        <a:solidFill>
                          <a:schemeClr val="bg1"/>
                        </a:solidFill>
                      </a:rPr>
                      <a:t>HD</a:t>
                    </a:r>
                  </a:p>
                  <a:p>
                    <a:pPr>
                      <a:defRPr/>
                    </a:pPr>
                    <a:endParaRPr lang="en-US"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5039653827055399"/>
                      <c:h val="0.13374501891291776"/>
                    </c:manualLayout>
                  </c15:layout>
                  <c15:showDataLabelsRange val="0"/>
                </c:ext>
                <c:ext xmlns:c16="http://schemas.microsoft.com/office/drawing/2014/chart" uri="{C3380CC4-5D6E-409C-BE32-E72D297353CC}">
                  <c16:uniqueId val="{00000001-FABA-476B-AE11-CBD5DAC0A1FC}"/>
                </c:ext>
              </c:extLst>
            </c:dLbl>
            <c:dLbl>
              <c:idx val="1"/>
              <c:layout>
                <c:manualLayout>
                  <c:x val="1.1539760232673618E-2"/>
                  <c:y val="-1.2949367619717671E-2"/>
                </c:manualLayout>
              </c:layout>
              <c:tx>
                <c:rich>
                  <a:bodyPr/>
                  <a:lstStyle/>
                  <a:p>
                    <a:r>
                      <a:rPr lang="en-US" dirty="0">
                        <a:solidFill>
                          <a:schemeClr val="accent5">
                            <a:lumMod val="75000"/>
                          </a:schemeClr>
                        </a:solidFill>
                      </a:rPr>
                      <a:t>2% AC2</a:t>
                    </a:r>
                  </a:p>
                  <a:p>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ABA-476B-AE11-CBD5DAC0A1FC}"/>
                </c:ext>
              </c:extLst>
            </c:dLbl>
            <c:dLbl>
              <c:idx val="2"/>
              <c:layout>
                <c:manualLayout>
                  <c:x val="0.23341314254197656"/>
                  <c:y val="-0.11097759429398917"/>
                </c:manualLayout>
              </c:layout>
              <c:tx>
                <c:rich>
                  <a:bodyPr/>
                  <a:lstStyle/>
                  <a:p>
                    <a:r>
                      <a:rPr lang="en-US" dirty="0">
                        <a:solidFill>
                          <a:schemeClr val="bg1"/>
                        </a:solidFill>
                      </a:rPr>
                      <a:t>23% Primary</a:t>
                    </a:r>
                  </a:p>
                  <a:p>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ABA-476B-AE11-CBD5DAC0A1FC}"/>
                </c:ext>
              </c:extLst>
            </c:dLbl>
            <c:dLbl>
              <c:idx val="3"/>
              <c:layout>
                <c:manualLayout>
                  <c:x val="0.16633397176704259"/>
                  <c:y val="0.18836532538193312"/>
                </c:manualLayout>
              </c:layout>
              <c:tx>
                <c:rich>
                  <a:bodyPr/>
                  <a:lstStyle/>
                  <a:p>
                    <a:endParaRPr lang="en-US" dirty="0"/>
                  </a:p>
                  <a:p>
                    <a:endParaRPr lang="en-US" dirty="0"/>
                  </a:p>
                  <a:p>
                    <a:r>
                      <a:rPr lang="en-US" dirty="0">
                        <a:solidFill>
                          <a:schemeClr val="bg1"/>
                        </a:solidFill>
                      </a:rPr>
                      <a:t>23% Primary+</a:t>
                    </a:r>
                  </a:p>
                  <a:p>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ABA-476B-AE11-CBD5DAC0A1F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HD</c:v>
                </c:pt>
                <c:pt idx="1">
                  <c:v>AC2</c:v>
                </c:pt>
                <c:pt idx="2">
                  <c:v>Primary</c:v>
                </c:pt>
                <c:pt idx="3">
                  <c:v>Primary+</c:v>
                </c:pt>
              </c:strCache>
            </c:strRef>
          </c:cat>
          <c:val>
            <c:numRef>
              <c:f>Sheet1!$B$2:$B$5</c:f>
              <c:numCache>
                <c:formatCode>0%</c:formatCode>
                <c:ptCount val="4"/>
                <c:pt idx="0">
                  <c:v>0.46</c:v>
                </c:pt>
                <c:pt idx="1">
                  <c:v>0.02</c:v>
                </c:pt>
                <c:pt idx="2">
                  <c:v>0.32</c:v>
                </c:pt>
                <c:pt idx="3">
                  <c:v>0.2</c:v>
                </c:pt>
              </c:numCache>
            </c:numRef>
          </c:val>
          <c:extLst>
            <c:ext xmlns:c16="http://schemas.microsoft.com/office/drawing/2014/chart" uri="{C3380CC4-5D6E-409C-BE32-E72D297353CC}">
              <c16:uniqueId val="{00000000-FABA-476B-AE11-CBD5DAC0A1F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hyperlink" Target="http://www.cfisd.net/" TargetMode="Externa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diagrams/_rels/data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hyperlink" Target="http://www.cfisd.net/" TargetMode="Externa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D2E0E6-1F21-4DA6-9D75-EC9862FEBFE6}"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C2E576B7-E8CA-4D03-A2A3-5D855F6671D9}">
      <dgm:prSet/>
      <dgm:spPr/>
      <dgm:t>
        <a:bodyPr/>
        <a:lstStyle/>
        <a:p>
          <a:r>
            <a:rPr lang="en-US" b="1" i="1"/>
            <a:t>District Website</a:t>
          </a:r>
          <a:r>
            <a:rPr lang="en-US" b="1" i="1" u="sng"/>
            <a:t>:  www.cfisd.net</a:t>
          </a:r>
          <a:endParaRPr lang="en-US"/>
        </a:p>
      </dgm:t>
    </dgm:pt>
    <dgm:pt modelId="{AE466332-19E4-41C8-951F-4D2C58C514FC}" type="parTrans" cxnId="{B6A6DD6E-8142-487B-8B20-792F905A7C0E}">
      <dgm:prSet/>
      <dgm:spPr/>
      <dgm:t>
        <a:bodyPr/>
        <a:lstStyle/>
        <a:p>
          <a:endParaRPr lang="en-US"/>
        </a:p>
      </dgm:t>
    </dgm:pt>
    <dgm:pt modelId="{0FA57410-0541-4DDC-A823-1B06A18E1D40}" type="sibTrans" cxnId="{B6A6DD6E-8142-487B-8B20-792F905A7C0E}">
      <dgm:prSet/>
      <dgm:spPr/>
      <dgm:t>
        <a:bodyPr/>
        <a:lstStyle/>
        <a:p>
          <a:endParaRPr lang="en-US"/>
        </a:p>
      </dgm:t>
    </dgm:pt>
    <dgm:pt modelId="{51B71F4D-3A8B-41F9-A85F-143B12469BF4}">
      <dgm:prSet/>
      <dgm:spPr/>
      <dgm:t>
        <a:bodyPr/>
        <a:lstStyle/>
        <a:p>
          <a:r>
            <a:rPr lang="en-US" b="1" i="1" baseline="0" dirty="0"/>
            <a:t>Staff </a:t>
          </a:r>
          <a:r>
            <a:rPr lang="en-US" b="1" i="1" baseline="0" dirty="0">
              <a:sym typeface="Wingdings" panose="05000000000000000000" pitchFamily="2" charset="2"/>
            </a:rPr>
            <a:t> </a:t>
          </a:r>
          <a:r>
            <a:rPr lang="en-US" b="1" i="1" baseline="0" dirty="0"/>
            <a:t> Insurance</a:t>
          </a:r>
          <a:endParaRPr lang="en-US" dirty="0"/>
        </a:p>
      </dgm:t>
    </dgm:pt>
    <dgm:pt modelId="{E526FD8D-1CF9-4746-B6F0-15D8D6291E0F}" type="parTrans" cxnId="{8E225AD8-2358-47EC-BE2D-649E60195FBB}">
      <dgm:prSet/>
      <dgm:spPr/>
      <dgm:t>
        <a:bodyPr/>
        <a:lstStyle/>
        <a:p>
          <a:endParaRPr lang="en-US"/>
        </a:p>
      </dgm:t>
    </dgm:pt>
    <dgm:pt modelId="{277552EB-924B-4A56-A5BA-85842A6D9919}" type="sibTrans" cxnId="{8E225AD8-2358-47EC-BE2D-649E60195FBB}">
      <dgm:prSet/>
      <dgm:spPr/>
      <dgm:t>
        <a:bodyPr/>
        <a:lstStyle/>
        <a:p>
          <a:endParaRPr lang="en-US"/>
        </a:p>
      </dgm:t>
    </dgm:pt>
    <dgm:pt modelId="{C44DDB7E-F4FA-44E8-966C-F13864B5F1E5}">
      <dgm:prSet/>
      <dgm:spPr/>
      <dgm:t>
        <a:bodyPr/>
        <a:lstStyle/>
        <a:p>
          <a:r>
            <a:rPr lang="en-US" b="1" i="0" baseline="0" dirty="0"/>
            <a:t>Employee Benefit Center (EBC)</a:t>
          </a:r>
          <a:endParaRPr lang="en-US" dirty="0"/>
        </a:p>
      </dgm:t>
    </dgm:pt>
    <dgm:pt modelId="{2AF6D943-E5A7-4445-B9D7-13807E543145}" type="parTrans" cxnId="{3C703B4C-3F9F-4DF3-B9F5-17DBB70F69D0}">
      <dgm:prSet/>
      <dgm:spPr/>
      <dgm:t>
        <a:bodyPr/>
        <a:lstStyle/>
        <a:p>
          <a:endParaRPr lang="en-US"/>
        </a:p>
      </dgm:t>
    </dgm:pt>
    <dgm:pt modelId="{6CD51C47-B2A5-420E-B4ED-E85EB724C262}" type="sibTrans" cxnId="{3C703B4C-3F9F-4DF3-B9F5-17DBB70F69D0}">
      <dgm:prSet/>
      <dgm:spPr/>
      <dgm:t>
        <a:bodyPr/>
        <a:lstStyle/>
        <a:p>
          <a:endParaRPr lang="en-US"/>
        </a:p>
      </dgm:t>
    </dgm:pt>
    <dgm:pt modelId="{C491A054-2B64-4A93-A137-2277F3826C16}">
      <dgm:prSet/>
      <dgm:spPr/>
      <dgm:t>
        <a:bodyPr/>
        <a:lstStyle/>
        <a:p>
          <a:r>
            <a:rPr lang="en-US" b="1" i="0" baseline="0" dirty="0"/>
            <a:t>TRS-ActiveCare Plan Designs and Summaries</a:t>
          </a:r>
          <a:endParaRPr lang="en-US" dirty="0"/>
        </a:p>
      </dgm:t>
    </dgm:pt>
    <dgm:pt modelId="{45AECF30-4B15-43EF-8A83-B6FCC936301D}" type="parTrans" cxnId="{715FD6AB-67F4-416C-A1B0-6DE7E13F07AD}">
      <dgm:prSet/>
      <dgm:spPr/>
      <dgm:t>
        <a:bodyPr/>
        <a:lstStyle/>
        <a:p>
          <a:endParaRPr lang="en-US"/>
        </a:p>
      </dgm:t>
    </dgm:pt>
    <dgm:pt modelId="{20B094C3-FFAF-4C44-84A9-9AFD2E7F881E}" type="sibTrans" cxnId="{715FD6AB-67F4-416C-A1B0-6DE7E13F07AD}">
      <dgm:prSet/>
      <dgm:spPr/>
      <dgm:t>
        <a:bodyPr/>
        <a:lstStyle/>
        <a:p>
          <a:endParaRPr lang="en-US"/>
        </a:p>
      </dgm:t>
    </dgm:pt>
    <dgm:pt modelId="{D21BA56E-2782-4BC2-9B01-F02F31E5622C}">
      <dgm:prSet/>
      <dgm:spPr/>
      <dgm:t>
        <a:bodyPr/>
        <a:lstStyle/>
        <a:p>
          <a:r>
            <a:rPr lang="en-US" b="1" dirty="0"/>
            <a:t>Monthly Premium Rates</a:t>
          </a:r>
        </a:p>
      </dgm:t>
    </dgm:pt>
    <dgm:pt modelId="{8A4E42F1-BB5E-40BB-B3C2-A4E43AAEC222}" type="parTrans" cxnId="{195E2CA1-7579-4FE8-9E03-B57792B6862C}">
      <dgm:prSet/>
      <dgm:spPr/>
      <dgm:t>
        <a:bodyPr/>
        <a:lstStyle/>
        <a:p>
          <a:endParaRPr lang="en-US"/>
        </a:p>
      </dgm:t>
    </dgm:pt>
    <dgm:pt modelId="{AE79F4DD-3046-449C-BE7C-16267C87A3FC}" type="sibTrans" cxnId="{195E2CA1-7579-4FE8-9E03-B57792B6862C}">
      <dgm:prSet/>
      <dgm:spPr/>
      <dgm:t>
        <a:bodyPr/>
        <a:lstStyle/>
        <a:p>
          <a:endParaRPr lang="en-US"/>
        </a:p>
      </dgm:t>
    </dgm:pt>
    <dgm:pt modelId="{C66E9694-D97C-4FED-A0B9-C3A20FACF0EB}">
      <dgm:prSet/>
      <dgm:spPr/>
      <dgm:t>
        <a:bodyPr/>
        <a:lstStyle/>
        <a:p>
          <a:r>
            <a:rPr lang="en-US" b="1" dirty="0"/>
            <a:t>Employee Assistance Program (EAP)</a:t>
          </a:r>
        </a:p>
      </dgm:t>
    </dgm:pt>
    <dgm:pt modelId="{1D4A2766-367F-4AC9-9648-A5A2ABB3B28E}" type="parTrans" cxnId="{B078AF8D-9831-47F2-ABAD-7C68C71C9F69}">
      <dgm:prSet/>
      <dgm:spPr/>
      <dgm:t>
        <a:bodyPr/>
        <a:lstStyle/>
        <a:p>
          <a:endParaRPr lang="en-US"/>
        </a:p>
      </dgm:t>
    </dgm:pt>
    <dgm:pt modelId="{4B6ABF84-72F0-49EB-92FE-0F3BC56729AA}" type="sibTrans" cxnId="{B078AF8D-9831-47F2-ABAD-7C68C71C9F69}">
      <dgm:prSet/>
      <dgm:spPr/>
      <dgm:t>
        <a:bodyPr/>
        <a:lstStyle/>
        <a:p>
          <a:endParaRPr lang="en-US"/>
        </a:p>
      </dgm:t>
    </dgm:pt>
    <dgm:pt modelId="{0AFE85A4-DB9B-4A13-9E1B-D46F3F079A78}">
      <dgm:prSet/>
      <dgm:spPr/>
      <dgm:t>
        <a:bodyPr/>
        <a:lstStyle/>
        <a:p>
          <a:r>
            <a:rPr lang="en-US" b="1" dirty="0"/>
            <a:t>Retirement Plan Information</a:t>
          </a:r>
        </a:p>
      </dgm:t>
    </dgm:pt>
    <dgm:pt modelId="{9D1F899A-E6EC-4555-91A6-5AAE82FBE283}" type="parTrans" cxnId="{AABCAAA4-97A8-41E6-BAD3-B93E0ACE9983}">
      <dgm:prSet/>
      <dgm:spPr/>
      <dgm:t>
        <a:bodyPr/>
        <a:lstStyle/>
        <a:p>
          <a:endParaRPr lang="en-US"/>
        </a:p>
      </dgm:t>
    </dgm:pt>
    <dgm:pt modelId="{D9E9C7AA-B88D-4584-BAB4-896FF3D579D5}" type="sibTrans" cxnId="{AABCAAA4-97A8-41E6-BAD3-B93E0ACE9983}">
      <dgm:prSet/>
      <dgm:spPr/>
      <dgm:t>
        <a:bodyPr/>
        <a:lstStyle/>
        <a:p>
          <a:endParaRPr lang="en-US"/>
        </a:p>
      </dgm:t>
    </dgm:pt>
    <dgm:pt modelId="{95814C87-16F8-4FF2-B4DE-E0BAD2E1F1A3}">
      <dgm:prSet/>
      <dgm:spPr/>
      <dgm:t>
        <a:bodyPr/>
        <a:lstStyle/>
        <a:p>
          <a:r>
            <a:rPr lang="en-US" b="1" i="0" baseline="0"/>
            <a:t>Agent Contact Information</a:t>
          </a:r>
          <a:endParaRPr lang="en-US"/>
        </a:p>
      </dgm:t>
    </dgm:pt>
    <dgm:pt modelId="{F5773563-9EA9-42B3-9A69-945AD59213CC}" type="parTrans" cxnId="{570E82EB-45B7-4692-A731-54EE61E9056E}">
      <dgm:prSet/>
      <dgm:spPr/>
      <dgm:t>
        <a:bodyPr/>
        <a:lstStyle/>
        <a:p>
          <a:endParaRPr lang="en-US"/>
        </a:p>
      </dgm:t>
    </dgm:pt>
    <dgm:pt modelId="{D4F53493-4DEF-40D7-9FA6-45519677FB15}" type="sibTrans" cxnId="{570E82EB-45B7-4692-A731-54EE61E9056E}">
      <dgm:prSet/>
      <dgm:spPr/>
      <dgm:t>
        <a:bodyPr/>
        <a:lstStyle/>
        <a:p>
          <a:endParaRPr lang="en-US"/>
        </a:p>
      </dgm:t>
    </dgm:pt>
    <dgm:pt modelId="{0436E8FF-2361-41E8-B8B4-ADE1775907B7}">
      <dgm:prSet/>
      <dgm:spPr/>
      <dgm:t>
        <a:bodyPr/>
        <a:lstStyle/>
        <a:p>
          <a:r>
            <a:rPr lang="en-US" b="1" i="0" baseline="0"/>
            <a:t>Insurance Company Links</a:t>
          </a:r>
          <a:endParaRPr lang="en-US" dirty="0"/>
        </a:p>
      </dgm:t>
    </dgm:pt>
    <dgm:pt modelId="{FAA8157D-EC2D-4E58-8061-431BC6144BD3}" type="parTrans" cxnId="{C3AF67E0-162B-49F3-B94E-AB824CC0812E}">
      <dgm:prSet/>
      <dgm:spPr/>
      <dgm:t>
        <a:bodyPr/>
        <a:lstStyle/>
        <a:p>
          <a:endParaRPr lang="en-US"/>
        </a:p>
      </dgm:t>
    </dgm:pt>
    <dgm:pt modelId="{3D6BC9A9-C8F6-4B95-AE97-BC4D5ADC997B}" type="sibTrans" cxnId="{C3AF67E0-162B-49F3-B94E-AB824CC0812E}">
      <dgm:prSet/>
      <dgm:spPr/>
      <dgm:t>
        <a:bodyPr/>
        <a:lstStyle/>
        <a:p>
          <a:endParaRPr lang="en-US"/>
        </a:p>
      </dgm:t>
    </dgm:pt>
    <dgm:pt modelId="{3498EF28-950E-4ADE-8C92-744827380A54}" type="pres">
      <dgm:prSet presAssocID="{2FD2E0E6-1F21-4DA6-9D75-EC9862FEBFE6}" presName="linear" presStyleCnt="0">
        <dgm:presLayoutVars>
          <dgm:animLvl val="lvl"/>
          <dgm:resizeHandles val="exact"/>
        </dgm:presLayoutVars>
      </dgm:prSet>
      <dgm:spPr/>
    </dgm:pt>
    <dgm:pt modelId="{65BD6988-92F8-4D80-B092-F910B651472E}" type="pres">
      <dgm:prSet presAssocID="{C2E576B7-E8CA-4D03-A2A3-5D855F6671D9}" presName="parentText" presStyleLbl="node1" presStyleIdx="0" presStyleCnt="9">
        <dgm:presLayoutVars>
          <dgm:chMax val="0"/>
          <dgm:bulletEnabled val="1"/>
        </dgm:presLayoutVars>
      </dgm:prSet>
      <dgm:spPr/>
    </dgm:pt>
    <dgm:pt modelId="{F362FC1C-34DD-4D04-931F-45C49361720F}" type="pres">
      <dgm:prSet presAssocID="{0FA57410-0541-4DDC-A823-1B06A18E1D40}" presName="spacer" presStyleCnt="0"/>
      <dgm:spPr/>
    </dgm:pt>
    <dgm:pt modelId="{AFCC5FCE-CB1E-4146-B3D3-45441E90A580}" type="pres">
      <dgm:prSet presAssocID="{51B71F4D-3A8B-41F9-A85F-143B12469BF4}" presName="parentText" presStyleLbl="node1" presStyleIdx="1" presStyleCnt="9">
        <dgm:presLayoutVars>
          <dgm:chMax val="0"/>
          <dgm:bulletEnabled val="1"/>
        </dgm:presLayoutVars>
      </dgm:prSet>
      <dgm:spPr/>
    </dgm:pt>
    <dgm:pt modelId="{85DC6D3C-2386-407A-8453-E2E95ED73F83}" type="pres">
      <dgm:prSet presAssocID="{277552EB-924B-4A56-A5BA-85842A6D9919}" presName="spacer" presStyleCnt="0"/>
      <dgm:spPr/>
    </dgm:pt>
    <dgm:pt modelId="{9D48BE7D-21BE-48BA-925B-91204628D3D9}" type="pres">
      <dgm:prSet presAssocID="{C44DDB7E-F4FA-44E8-966C-F13864B5F1E5}" presName="parentText" presStyleLbl="node1" presStyleIdx="2" presStyleCnt="9" custLinFactNeighborX="-7033" custLinFactNeighborY="-40247">
        <dgm:presLayoutVars>
          <dgm:chMax val="0"/>
          <dgm:bulletEnabled val="1"/>
        </dgm:presLayoutVars>
      </dgm:prSet>
      <dgm:spPr/>
    </dgm:pt>
    <dgm:pt modelId="{3EBF7AC1-D669-4705-9321-802F2841393B}" type="pres">
      <dgm:prSet presAssocID="{6CD51C47-B2A5-420E-B4ED-E85EB724C262}" presName="spacer" presStyleCnt="0"/>
      <dgm:spPr/>
    </dgm:pt>
    <dgm:pt modelId="{C691BE88-1691-41CD-9B1F-0266CAD356F0}" type="pres">
      <dgm:prSet presAssocID="{C491A054-2B64-4A93-A137-2277F3826C16}" presName="parentText" presStyleLbl="node1" presStyleIdx="3" presStyleCnt="9">
        <dgm:presLayoutVars>
          <dgm:chMax val="0"/>
          <dgm:bulletEnabled val="1"/>
        </dgm:presLayoutVars>
      </dgm:prSet>
      <dgm:spPr/>
    </dgm:pt>
    <dgm:pt modelId="{055BEFB1-AA7E-436B-861A-A7E050BB0EBB}" type="pres">
      <dgm:prSet presAssocID="{20B094C3-FFAF-4C44-84A9-9AFD2E7F881E}" presName="spacer" presStyleCnt="0"/>
      <dgm:spPr/>
    </dgm:pt>
    <dgm:pt modelId="{D6C73CB3-7A01-4F87-B0E5-7B7762A342F7}" type="pres">
      <dgm:prSet presAssocID="{D21BA56E-2782-4BC2-9B01-F02F31E5622C}" presName="parentText" presStyleLbl="node1" presStyleIdx="4" presStyleCnt="9">
        <dgm:presLayoutVars>
          <dgm:chMax val="0"/>
          <dgm:bulletEnabled val="1"/>
        </dgm:presLayoutVars>
      </dgm:prSet>
      <dgm:spPr/>
    </dgm:pt>
    <dgm:pt modelId="{8F91B654-3E5F-40AA-B704-979E3AAD6169}" type="pres">
      <dgm:prSet presAssocID="{AE79F4DD-3046-449C-BE7C-16267C87A3FC}" presName="spacer" presStyleCnt="0"/>
      <dgm:spPr/>
    </dgm:pt>
    <dgm:pt modelId="{D64AEA01-EE43-4FE9-926A-976E713BC98E}" type="pres">
      <dgm:prSet presAssocID="{C66E9694-D97C-4FED-A0B9-C3A20FACF0EB}" presName="parentText" presStyleLbl="node1" presStyleIdx="5" presStyleCnt="9">
        <dgm:presLayoutVars>
          <dgm:chMax val="0"/>
          <dgm:bulletEnabled val="1"/>
        </dgm:presLayoutVars>
      </dgm:prSet>
      <dgm:spPr/>
    </dgm:pt>
    <dgm:pt modelId="{E60F67B8-D127-4F43-82EF-86202B76F0D4}" type="pres">
      <dgm:prSet presAssocID="{4B6ABF84-72F0-49EB-92FE-0F3BC56729AA}" presName="spacer" presStyleCnt="0"/>
      <dgm:spPr/>
    </dgm:pt>
    <dgm:pt modelId="{719A9AAA-2CC1-47BF-9C0E-54AF51D00AF4}" type="pres">
      <dgm:prSet presAssocID="{0AFE85A4-DB9B-4A13-9E1B-D46F3F079A78}" presName="parentText" presStyleLbl="node1" presStyleIdx="6" presStyleCnt="9">
        <dgm:presLayoutVars>
          <dgm:chMax val="0"/>
          <dgm:bulletEnabled val="1"/>
        </dgm:presLayoutVars>
      </dgm:prSet>
      <dgm:spPr/>
    </dgm:pt>
    <dgm:pt modelId="{48653580-5DE1-4503-ADA8-7BCF8F74BB57}" type="pres">
      <dgm:prSet presAssocID="{D9E9C7AA-B88D-4584-BAB4-896FF3D579D5}" presName="spacer" presStyleCnt="0"/>
      <dgm:spPr/>
    </dgm:pt>
    <dgm:pt modelId="{F698D427-6908-4164-8A10-AC3920267AED}" type="pres">
      <dgm:prSet presAssocID="{0436E8FF-2361-41E8-B8B4-ADE1775907B7}" presName="parentText" presStyleLbl="node1" presStyleIdx="7" presStyleCnt="9">
        <dgm:presLayoutVars>
          <dgm:chMax val="0"/>
          <dgm:bulletEnabled val="1"/>
        </dgm:presLayoutVars>
      </dgm:prSet>
      <dgm:spPr/>
    </dgm:pt>
    <dgm:pt modelId="{679D6F3C-0E25-453C-B394-7A521F27C90A}" type="pres">
      <dgm:prSet presAssocID="{3D6BC9A9-C8F6-4B95-AE97-BC4D5ADC997B}" presName="spacer" presStyleCnt="0"/>
      <dgm:spPr/>
    </dgm:pt>
    <dgm:pt modelId="{83B791E8-8CA8-410A-9762-A0738C5CB649}" type="pres">
      <dgm:prSet presAssocID="{95814C87-16F8-4FF2-B4DE-E0BAD2E1F1A3}" presName="parentText" presStyleLbl="node1" presStyleIdx="8" presStyleCnt="9">
        <dgm:presLayoutVars>
          <dgm:chMax val="0"/>
          <dgm:bulletEnabled val="1"/>
        </dgm:presLayoutVars>
      </dgm:prSet>
      <dgm:spPr/>
    </dgm:pt>
  </dgm:ptLst>
  <dgm:cxnLst>
    <dgm:cxn modelId="{41BFCB10-263E-494F-B1ED-2A44AFF0FA80}" type="presOf" srcId="{0AFE85A4-DB9B-4A13-9E1B-D46F3F079A78}" destId="{719A9AAA-2CC1-47BF-9C0E-54AF51D00AF4}" srcOrd="0" destOrd="0" presId="urn:microsoft.com/office/officeart/2005/8/layout/vList2"/>
    <dgm:cxn modelId="{10897F3B-CD75-4A41-8D26-CBC44C73B6FD}" type="presOf" srcId="{C44DDB7E-F4FA-44E8-966C-F13864B5F1E5}" destId="{9D48BE7D-21BE-48BA-925B-91204628D3D9}" srcOrd="0" destOrd="0" presId="urn:microsoft.com/office/officeart/2005/8/layout/vList2"/>
    <dgm:cxn modelId="{BA78BA5F-5BF4-45A9-A159-C66866D94640}" type="presOf" srcId="{51B71F4D-3A8B-41F9-A85F-143B12469BF4}" destId="{AFCC5FCE-CB1E-4146-B3D3-45441E90A580}" srcOrd="0" destOrd="0" presId="urn:microsoft.com/office/officeart/2005/8/layout/vList2"/>
    <dgm:cxn modelId="{6B409561-BDAB-4A79-934B-FFA55FD8DE78}" type="presOf" srcId="{C66E9694-D97C-4FED-A0B9-C3A20FACF0EB}" destId="{D64AEA01-EE43-4FE9-926A-976E713BC98E}" srcOrd="0" destOrd="0" presId="urn:microsoft.com/office/officeart/2005/8/layout/vList2"/>
    <dgm:cxn modelId="{3C703B4C-3F9F-4DF3-B9F5-17DBB70F69D0}" srcId="{2FD2E0E6-1F21-4DA6-9D75-EC9862FEBFE6}" destId="{C44DDB7E-F4FA-44E8-966C-F13864B5F1E5}" srcOrd="2" destOrd="0" parTransId="{2AF6D943-E5A7-4445-B9D7-13807E543145}" sibTransId="{6CD51C47-B2A5-420E-B4ED-E85EB724C262}"/>
    <dgm:cxn modelId="{5E7C946D-1430-4EA9-B236-A2397A70895F}" type="presOf" srcId="{C491A054-2B64-4A93-A137-2277F3826C16}" destId="{C691BE88-1691-41CD-9B1F-0266CAD356F0}" srcOrd="0" destOrd="0" presId="urn:microsoft.com/office/officeart/2005/8/layout/vList2"/>
    <dgm:cxn modelId="{B6A6DD6E-8142-487B-8B20-792F905A7C0E}" srcId="{2FD2E0E6-1F21-4DA6-9D75-EC9862FEBFE6}" destId="{C2E576B7-E8CA-4D03-A2A3-5D855F6671D9}" srcOrd="0" destOrd="0" parTransId="{AE466332-19E4-41C8-951F-4D2C58C514FC}" sibTransId="{0FA57410-0541-4DDC-A823-1B06A18E1D40}"/>
    <dgm:cxn modelId="{B078AF8D-9831-47F2-ABAD-7C68C71C9F69}" srcId="{2FD2E0E6-1F21-4DA6-9D75-EC9862FEBFE6}" destId="{C66E9694-D97C-4FED-A0B9-C3A20FACF0EB}" srcOrd="5" destOrd="0" parTransId="{1D4A2766-367F-4AC9-9648-A5A2ABB3B28E}" sibTransId="{4B6ABF84-72F0-49EB-92FE-0F3BC56729AA}"/>
    <dgm:cxn modelId="{195E2CA1-7579-4FE8-9E03-B57792B6862C}" srcId="{2FD2E0E6-1F21-4DA6-9D75-EC9862FEBFE6}" destId="{D21BA56E-2782-4BC2-9B01-F02F31E5622C}" srcOrd="4" destOrd="0" parTransId="{8A4E42F1-BB5E-40BB-B3C2-A4E43AAEC222}" sibTransId="{AE79F4DD-3046-449C-BE7C-16267C87A3FC}"/>
    <dgm:cxn modelId="{E8A56BA1-3F1E-4E79-8D9E-2B8EDCBE6158}" type="presOf" srcId="{C2E576B7-E8CA-4D03-A2A3-5D855F6671D9}" destId="{65BD6988-92F8-4D80-B092-F910B651472E}" srcOrd="0" destOrd="0" presId="urn:microsoft.com/office/officeart/2005/8/layout/vList2"/>
    <dgm:cxn modelId="{AABCAAA4-97A8-41E6-BAD3-B93E0ACE9983}" srcId="{2FD2E0E6-1F21-4DA6-9D75-EC9862FEBFE6}" destId="{0AFE85A4-DB9B-4A13-9E1B-D46F3F079A78}" srcOrd="6" destOrd="0" parTransId="{9D1F899A-E6EC-4555-91A6-5AAE82FBE283}" sibTransId="{D9E9C7AA-B88D-4584-BAB4-896FF3D579D5}"/>
    <dgm:cxn modelId="{715FD6AB-67F4-416C-A1B0-6DE7E13F07AD}" srcId="{2FD2E0E6-1F21-4DA6-9D75-EC9862FEBFE6}" destId="{C491A054-2B64-4A93-A137-2277F3826C16}" srcOrd="3" destOrd="0" parTransId="{45AECF30-4B15-43EF-8A83-B6FCC936301D}" sibTransId="{20B094C3-FFAF-4C44-84A9-9AFD2E7F881E}"/>
    <dgm:cxn modelId="{46589ABB-979A-4563-BC9B-1B66620EEB21}" type="presOf" srcId="{95814C87-16F8-4FF2-B4DE-E0BAD2E1F1A3}" destId="{83B791E8-8CA8-410A-9762-A0738C5CB649}" srcOrd="0" destOrd="0" presId="urn:microsoft.com/office/officeart/2005/8/layout/vList2"/>
    <dgm:cxn modelId="{4BBC3EC1-07E7-492B-A225-147CB18E07A0}" type="presOf" srcId="{D21BA56E-2782-4BC2-9B01-F02F31E5622C}" destId="{D6C73CB3-7A01-4F87-B0E5-7B7762A342F7}" srcOrd="0" destOrd="0" presId="urn:microsoft.com/office/officeart/2005/8/layout/vList2"/>
    <dgm:cxn modelId="{8E225AD8-2358-47EC-BE2D-649E60195FBB}" srcId="{2FD2E0E6-1F21-4DA6-9D75-EC9862FEBFE6}" destId="{51B71F4D-3A8B-41F9-A85F-143B12469BF4}" srcOrd="1" destOrd="0" parTransId="{E526FD8D-1CF9-4746-B6F0-15D8D6291E0F}" sibTransId="{277552EB-924B-4A56-A5BA-85842A6D9919}"/>
    <dgm:cxn modelId="{16F76ADE-AA26-466A-88F0-68C98FC7EDBA}" type="presOf" srcId="{2FD2E0E6-1F21-4DA6-9D75-EC9862FEBFE6}" destId="{3498EF28-950E-4ADE-8C92-744827380A54}" srcOrd="0" destOrd="0" presId="urn:microsoft.com/office/officeart/2005/8/layout/vList2"/>
    <dgm:cxn modelId="{C3AF67E0-162B-49F3-B94E-AB824CC0812E}" srcId="{2FD2E0E6-1F21-4DA6-9D75-EC9862FEBFE6}" destId="{0436E8FF-2361-41E8-B8B4-ADE1775907B7}" srcOrd="7" destOrd="0" parTransId="{FAA8157D-EC2D-4E58-8061-431BC6144BD3}" sibTransId="{3D6BC9A9-C8F6-4B95-AE97-BC4D5ADC997B}"/>
    <dgm:cxn modelId="{2DF5C6E1-87A3-4EE7-8BA1-8AE144369FF6}" type="presOf" srcId="{0436E8FF-2361-41E8-B8B4-ADE1775907B7}" destId="{F698D427-6908-4164-8A10-AC3920267AED}" srcOrd="0" destOrd="0" presId="urn:microsoft.com/office/officeart/2005/8/layout/vList2"/>
    <dgm:cxn modelId="{570E82EB-45B7-4692-A731-54EE61E9056E}" srcId="{2FD2E0E6-1F21-4DA6-9D75-EC9862FEBFE6}" destId="{95814C87-16F8-4FF2-B4DE-E0BAD2E1F1A3}" srcOrd="8" destOrd="0" parTransId="{F5773563-9EA9-42B3-9A69-945AD59213CC}" sibTransId="{D4F53493-4DEF-40D7-9FA6-45519677FB15}"/>
    <dgm:cxn modelId="{5894BD80-89ED-4CFC-B2E8-2CE4F4FC9256}" type="presParOf" srcId="{3498EF28-950E-4ADE-8C92-744827380A54}" destId="{65BD6988-92F8-4D80-B092-F910B651472E}" srcOrd="0" destOrd="0" presId="urn:microsoft.com/office/officeart/2005/8/layout/vList2"/>
    <dgm:cxn modelId="{C2EFAADC-010A-4AB8-B22A-5A4F0DA51AE3}" type="presParOf" srcId="{3498EF28-950E-4ADE-8C92-744827380A54}" destId="{F362FC1C-34DD-4D04-931F-45C49361720F}" srcOrd="1" destOrd="0" presId="urn:microsoft.com/office/officeart/2005/8/layout/vList2"/>
    <dgm:cxn modelId="{F2E48CF4-59CE-4084-96E2-D418CEF47CC8}" type="presParOf" srcId="{3498EF28-950E-4ADE-8C92-744827380A54}" destId="{AFCC5FCE-CB1E-4146-B3D3-45441E90A580}" srcOrd="2" destOrd="0" presId="urn:microsoft.com/office/officeart/2005/8/layout/vList2"/>
    <dgm:cxn modelId="{CA231FC9-09F5-4B4E-B2EF-3976B5E6850F}" type="presParOf" srcId="{3498EF28-950E-4ADE-8C92-744827380A54}" destId="{85DC6D3C-2386-407A-8453-E2E95ED73F83}" srcOrd="3" destOrd="0" presId="urn:microsoft.com/office/officeart/2005/8/layout/vList2"/>
    <dgm:cxn modelId="{413C59B8-57D5-457F-9CC7-7E800A7AC940}" type="presParOf" srcId="{3498EF28-950E-4ADE-8C92-744827380A54}" destId="{9D48BE7D-21BE-48BA-925B-91204628D3D9}" srcOrd="4" destOrd="0" presId="urn:microsoft.com/office/officeart/2005/8/layout/vList2"/>
    <dgm:cxn modelId="{7C7EF66B-4725-4AC5-AF04-7756EE2339DB}" type="presParOf" srcId="{3498EF28-950E-4ADE-8C92-744827380A54}" destId="{3EBF7AC1-D669-4705-9321-802F2841393B}" srcOrd="5" destOrd="0" presId="urn:microsoft.com/office/officeart/2005/8/layout/vList2"/>
    <dgm:cxn modelId="{44F2ED68-41C6-4579-B891-2F350DEBD9BD}" type="presParOf" srcId="{3498EF28-950E-4ADE-8C92-744827380A54}" destId="{C691BE88-1691-41CD-9B1F-0266CAD356F0}" srcOrd="6" destOrd="0" presId="urn:microsoft.com/office/officeart/2005/8/layout/vList2"/>
    <dgm:cxn modelId="{D2A4F410-7494-444F-A28F-0024A0DC7A5C}" type="presParOf" srcId="{3498EF28-950E-4ADE-8C92-744827380A54}" destId="{055BEFB1-AA7E-436B-861A-A7E050BB0EBB}" srcOrd="7" destOrd="0" presId="urn:microsoft.com/office/officeart/2005/8/layout/vList2"/>
    <dgm:cxn modelId="{5F690C31-2A2A-4DDE-80E9-9FD6AB2D1A87}" type="presParOf" srcId="{3498EF28-950E-4ADE-8C92-744827380A54}" destId="{D6C73CB3-7A01-4F87-B0E5-7B7762A342F7}" srcOrd="8" destOrd="0" presId="urn:microsoft.com/office/officeart/2005/8/layout/vList2"/>
    <dgm:cxn modelId="{A3BA1920-403C-4B1F-9F86-AACD36C33CCB}" type="presParOf" srcId="{3498EF28-950E-4ADE-8C92-744827380A54}" destId="{8F91B654-3E5F-40AA-B704-979E3AAD6169}" srcOrd="9" destOrd="0" presId="urn:microsoft.com/office/officeart/2005/8/layout/vList2"/>
    <dgm:cxn modelId="{858FBD5C-08F7-4B5C-8795-B6D18F5F8116}" type="presParOf" srcId="{3498EF28-950E-4ADE-8C92-744827380A54}" destId="{D64AEA01-EE43-4FE9-926A-976E713BC98E}" srcOrd="10" destOrd="0" presId="urn:microsoft.com/office/officeart/2005/8/layout/vList2"/>
    <dgm:cxn modelId="{8B42C787-FC16-4881-AD67-2315160210C3}" type="presParOf" srcId="{3498EF28-950E-4ADE-8C92-744827380A54}" destId="{E60F67B8-D127-4F43-82EF-86202B76F0D4}" srcOrd="11" destOrd="0" presId="urn:microsoft.com/office/officeart/2005/8/layout/vList2"/>
    <dgm:cxn modelId="{635DA5A2-43DF-48C9-8EB8-D3685ED343FB}" type="presParOf" srcId="{3498EF28-950E-4ADE-8C92-744827380A54}" destId="{719A9AAA-2CC1-47BF-9C0E-54AF51D00AF4}" srcOrd="12" destOrd="0" presId="urn:microsoft.com/office/officeart/2005/8/layout/vList2"/>
    <dgm:cxn modelId="{A9049425-F053-4B59-9A31-072677ECEC99}" type="presParOf" srcId="{3498EF28-950E-4ADE-8C92-744827380A54}" destId="{48653580-5DE1-4503-ADA8-7BCF8F74BB57}" srcOrd="13" destOrd="0" presId="urn:microsoft.com/office/officeart/2005/8/layout/vList2"/>
    <dgm:cxn modelId="{EC7D0934-A2B2-4162-AA13-4BAFC2E9881B}" type="presParOf" srcId="{3498EF28-950E-4ADE-8C92-744827380A54}" destId="{F698D427-6908-4164-8A10-AC3920267AED}" srcOrd="14" destOrd="0" presId="urn:microsoft.com/office/officeart/2005/8/layout/vList2"/>
    <dgm:cxn modelId="{701A9D5D-8E04-46E0-BABF-1CC935796437}" type="presParOf" srcId="{3498EF28-950E-4ADE-8C92-744827380A54}" destId="{679D6F3C-0E25-453C-B394-7A521F27C90A}" srcOrd="15" destOrd="0" presId="urn:microsoft.com/office/officeart/2005/8/layout/vList2"/>
    <dgm:cxn modelId="{324EF283-EDE0-49E0-9D0A-64750212F209}" type="presParOf" srcId="{3498EF28-950E-4ADE-8C92-744827380A54}" destId="{83B791E8-8CA8-410A-9762-A0738C5CB649}"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C66196-BCFF-4761-8C99-EF4EB64AC5B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2EE66E6-8C13-403C-A1E9-1BFCE2DA9B34}">
      <dgm:prSet/>
      <dgm:spPr/>
      <dgm:t>
        <a:bodyPr/>
        <a:lstStyle/>
        <a:p>
          <a:r>
            <a:rPr lang="en-US" dirty="0"/>
            <a:t>This will be the tenth year the Affordable Care Act is requiring Providers and Employers to submit form 1094-C to the IRS and form 1095-C to employees for the 2024 tax year.</a:t>
          </a:r>
        </a:p>
      </dgm:t>
    </dgm:pt>
    <dgm:pt modelId="{13DE8E7D-FE00-4DE0-8A41-8BB31FA07A4F}" type="parTrans" cxnId="{E7DE58E2-47A6-4C1A-AD6F-7749F5E703BE}">
      <dgm:prSet/>
      <dgm:spPr/>
      <dgm:t>
        <a:bodyPr/>
        <a:lstStyle/>
        <a:p>
          <a:endParaRPr lang="en-US"/>
        </a:p>
      </dgm:t>
    </dgm:pt>
    <dgm:pt modelId="{B554FBC8-B23C-4B81-AE3F-C75EAB558536}" type="sibTrans" cxnId="{E7DE58E2-47A6-4C1A-AD6F-7749F5E703BE}">
      <dgm:prSet/>
      <dgm:spPr/>
      <dgm:t>
        <a:bodyPr/>
        <a:lstStyle/>
        <a:p>
          <a:endParaRPr lang="en-US"/>
        </a:p>
      </dgm:t>
    </dgm:pt>
    <dgm:pt modelId="{D0C67269-EEDD-419C-B2ED-2185F0EA812A}">
      <dgm:prSet/>
      <dgm:spPr/>
      <dgm:t>
        <a:bodyPr/>
        <a:lstStyle/>
        <a:p>
          <a:r>
            <a:rPr lang="en-US" dirty="0"/>
            <a:t>Employers must offer health insurance to eligible employees and collect declination forms from employees that choose not to enroll in order to satisfy reporting requirements and avoid penalties.</a:t>
          </a:r>
        </a:p>
      </dgm:t>
    </dgm:pt>
    <dgm:pt modelId="{0EA73486-05E2-4294-BB8B-8E3D64786450}" type="parTrans" cxnId="{995B51A5-8D83-4008-96A9-5C7C94A932BD}">
      <dgm:prSet/>
      <dgm:spPr/>
      <dgm:t>
        <a:bodyPr/>
        <a:lstStyle/>
        <a:p>
          <a:endParaRPr lang="en-US"/>
        </a:p>
      </dgm:t>
    </dgm:pt>
    <dgm:pt modelId="{86E216BE-5B94-4AAE-BA30-AADCE5EC0D4C}" type="sibTrans" cxnId="{995B51A5-8D83-4008-96A9-5C7C94A932BD}">
      <dgm:prSet/>
      <dgm:spPr/>
      <dgm:t>
        <a:bodyPr/>
        <a:lstStyle/>
        <a:p>
          <a:endParaRPr lang="en-US"/>
        </a:p>
      </dgm:t>
    </dgm:pt>
    <dgm:pt modelId="{753DEC2C-875F-4E8A-93DB-02AC66A884D6}">
      <dgm:prSet/>
      <dgm:spPr/>
      <dgm:t>
        <a:bodyPr/>
        <a:lstStyle/>
        <a:p>
          <a:r>
            <a:rPr lang="en-US" dirty="0"/>
            <a:t>Employees failing to “decline” may not be allowed to enroll later should they experience a Special Enrollment Event.</a:t>
          </a:r>
        </a:p>
      </dgm:t>
    </dgm:pt>
    <dgm:pt modelId="{A1B23D49-CD69-44B3-ABA5-CEB806321A19}" type="parTrans" cxnId="{857EDC5B-1B58-4E99-BB77-5F7E59909EE5}">
      <dgm:prSet/>
      <dgm:spPr/>
      <dgm:t>
        <a:bodyPr/>
        <a:lstStyle/>
        <a:p>
          <a:endParaRPr lang="en-US"/>
        </a:p>
      </dgm:t>
    </dgm:pt>
    <dgm:pt modelId="{30F52065-D051-486D-B3CB-88D71F682855}" type="sibTrans" cxnId="{857EDC5B-1B58-4E99-BB77-5F7E59909EE5}">
      <dgm:prSet/>
      <dgm:spPr/>
      <dgm:t>
        <a:bodyPr/>
        <a:lstStyle/>
        <a:p>
          <a:endParaRPr lang="en-US"/>
        </a:p>
      </dgm:t>
    </dgm:pt>
    <dgm:pt modelId="{3FFD24F2-E832-4B3E-BFEA-078128095636}">
      <dgm:prSet/>
      <dgm:spPr/>
      <dgm:t>
        <a:bodyPr/>
        <a:lstStyle/>
        <a:p>
          <a:r>
            <a:rPr lang="en-US"/>
            <a:t>It is imperative that you log into the First Financial Benefit System and either enroll or waive a medical plan. </a:t>
          </a:r>
        </a:p>
      </dgm:t>
    </dgm:pt>
    <dgm:pt modelId="{DA40B150-8D3E-49E3-824C-7AB545B8A7CB}" type="parTrans" cxnId="{F2AFFDBE-E2E1-4C6F-839F-C81BFEC2C16C}">
      <dgm:prSet/>
      <dgm:spPr/>
      <dgm:t>
        <a:bodyPr/>
        <a:lstStyle/>
        <a:p>
          <a:endParaRPr lang="en-US"/>
        </a:p>
      </dgm:t>
    </dgm:pt>
    <dgm:pt modelId="{E42C2F0C-8AFE-4B66-ACFC-D8AD21666183}" type="sibTrans" cxnId="{F2AFFDBE-E2E1-4C6F-839F-C81BFEC2C16C}">
      <dgm:prSet/>
      <dgm:spPr/>
      <dgm:t>
        <a:bodyPr/>
        <a:lstStyle/>
        <a:p>
          <a:endParaRPr lang="en-US"/>
        </a:p>
      </dgm:t>
    </dgm:pt>
    <dgm:pt modelId="{A244E2D4-A428-4107-A3DB-ABB681B70773}" type="pres">
      <dgm:prSet presAssocID="{E1C66196-BCFF-4761-8C99-EF4EB64AC5B1}" presName="diagram" presStyleCnt="0">
        <dgm:presLayoutVars>
          <dgm:dir/>
          <dgm:resizeHandles val="exact"/>
        </dgm:presLayoutVars>
      </dgm:prSet>
      <dgm:spPr/>
    </dgm:pt>
    <dgm:pt modelId="{C1508AB1-165D-4256-921B-23B00937C0E6}" type="pres">
      <dgm:prSet presAssocID="{62EE66E6-8C13-403C-A1E9-1BFCE2DA9B34}" presName="node" presStyleLbl="node1" presStyleIdx="0" presStyleCnt="4">
        <dgm:presLayoutVars>
          <dgm:bulletEnabled val="1"/>
        </dgm:presLayoutVars>
      </dgm:prSet>
      <dgm:spPr/>
    </dgm:pt>
    <dgm:pt modelId="{8B979240-DBEF-4E3C-B294-836A75EAC217}" type="pres">
      <dgm:prSet presAssocID="{B554FBC8-B23C-4B81-AE3F-C75EAB558536}" presName="sibTrans" presStyleCnt="0"/>
      <dgm:spPr/>
    </dgm:pt>
    <dgm:pt modelId="{421D33C4-492C-4DB7-A96E-52664CCC1C43}" type="pres">
      <dgm:prSet presAssocID="{D0C67269-EEDD-419C-B2ED-2185F0EA812A}" presName="node" presStyleLbl="node1" presStyleIdx="1" presStyleCnt="4">
        <dgm:presLayoutVars>
          <dgm:bulletEnabled val="1"/>
        </dgm:presLayoutVars>
      </dgm:prSet>
      <dgm:spPr/>
    </dgm:pt>
    <dgm:pt modelId="{01CBA06F-0CF3-471E-A2F9-534554224B80}" type="pres">
      <dgm:prSet presAssocID="{86E216BE-5B94-4AAE-BA30-AADCE5EC0D4C}" presName="sibTrans" presStyleCnt="0"/>
      <dgm:spPr/>
    </dgm:pt>
    <dgm:pt modelId="{5AA58DEF-E352-450D-995A-EB9F2F566839}" type="pres">
      <dgm:prSet presAssocID="{753DEC2C-875F-4E8A-93DB-02AC66A884D6}" presName="node" presStyleLbl="node1" presStyleIdx="2" presStyleCnt="4">
        <dgm:presLayoutVars>
          <dgm:bulletEnabled val="1"/>
        </dgm:presLayoutVars>
      </dgm:prSet>
      <dgm:spPr/>
    </dgm:pt>
    <dgm:pt modelId="{4EDE3726-A1B4-4A22-8FE1-CDB6C90694C2}" type="pres">
      <dgm:prSet presAssocID="{30F52065-D051-486D-B3CB-88D71F682855}" presName="sibTrans" presStyleCnt="0"/>
      <dgm:spPr/>
    </dgm:pt>
    <dgm:pt modelId="{2EF96295-F9CB-4A62-8E8E-A64FFC43CF0B}" type="pres">
      <dgm:prSet presAssocID="{3FFD24F2-E832-4B3E-BFEA-078128095636}" presName="node" presStyleLbl="node1" presStyleIdx="3" presStyleCnt="4">
        <dgm:presLayoutVars>
          <dgm:bulletEnabled val="1"/>
        </dgm:presLayoutVars>
      </dgm:prSet>
      <dgm:spPr/>
    </dgm:pt>
  </dgm:ptLst>
  <dgm:cxnLst>
    <dgm:cxn modelId="{41D6F12A-1393-484C-95FA-7CEBB266CC1D}" type="presOf" srcId="{D0C67269-EEDD-419C-B2ED-2185F0EA812A}" destId="{421D33C4-492C-4DB7-A96E-52664CCC1C43}" srcOrd="0" destOrd="0" presId="urn:microsoft.com/office/officeart/2005/8/layout/default"/>
    <dgm:cxn modelId="{857EDC5B-1B58-4E99-BB77-5F7E59909EE5}" srcId="{E1C66196-BCFF-4761-8C99-EF4EB64AC5B1}" destId="{753DEC2C-875F-4E8A-93DB-02AC66A884D6}" srcOrd="2" destOrd="0" parTransId="{A1B23D49-CD69-44B3-ABA5-CEB806321A19}" sibTransId="{30F52065-D051-486D-B3CB-88D71F682855}"/>
    <dgm:cxn modelId="{03BEBC60-707F-4CF3-8E13-66F5379DE5AC}" type="presOf" srcId="{753DEC2C-875F-4E8A-93DB-02AC66A884D6}" destId="{5AA58DEF-E352-450D-995A-EB9F2F566839}" srcOrd="0" destOrd="0" presId="urn:microsoft.com/office/officeart/2005/8/layout/default"/>
    <dgm:cxn modelId="{F649219E-C339-47A8-AAA9-C0E1E571791D}" type="presOf" srcId="{E1C66196-BCFF-4761-8C99-EF4EB64AC5B1}" destId="{A244E2D4-A428-4107-A3DB-ABB681B70773}" srcOrd="0" destOrd="0" presId="urn:microsoft.com/office/officeart/2005/8/layout/default"/>
    <dgm:cxn modelId="{995B51A5-8D83-4008-96A9-5C7C94A932BD}" srcId="{E1C66196-BCFF-4761-8C99-EF4EB64AC5B1}" destId="{D0C67269-EEDD-419C-B2ED-2185F0EA812A}" srcOrd="1" destOrd="0" parTransId="{0EA73486-05E2-4294-BB8B-8E3D64786450}" sibTransId="{86E216BE-5B94-4AAE-BA30-AADCE5EC0D4C}"/>
    <dgm:cxn modelId="{405D77AC-3605-47FF-AB8C-BAAAD4183CBC}" type="presOf" srcId="{3FFD24F2-E832-4B3E-BFEA-078128095636}" destId="{2EF96295-F9CB-4A62-8E8E-A64FFC43CF0B}" srcOrd="0" destOrd="0" presId="urn:microsoft.com/office/officeart/2005/8/layout/default"/>
    <dgm:cxn modelId="{668E38B2-5D6A-4398-9C04-EC6B76A0B738}" type="presOf" srcId="{62EE66E6-8C13-403C-A1E9-1BFCE2DA9B34}" destId="{C1508AB1-165D-4256-921B-23B00937C0E6}" srcOrd="0" destOrd="0" presId="urn:microsoft.com/office/officeart/2005/8/layout/default"/>
    <dgm:cxn modelId="{F2AFFDBE-E2E1-4C6F-839F-C81BFEC2C16C}" srcId="{E1C66196-BCFF-4761-8C99-EF4EB64AC5B1}" destId="{3FFD24F2-E832-4B3E-BFEA-078128095636}" srcOrd="3" destOrd="0" parTransId="{DA40B150-8D3E-49E3-824C-7AB545B8A7CB}" sibTransId="{E42C2F0C-8AFE-4B66-ACFC-D8AD21666183}"/>
    <dgm:cxn modelId="{E7DE58E2-47A6-4C1A-AD6F-7749F5E703BE}" srcId="{E1C66196-BCFF-4761-8C99-EF4EB64AC5B1}" destId="{62EE66E6-8C13-403C-A1E9-1BFCE2DA9B34}" srcOrd="0" destOrd="0" parTransId="{13DE8E7D-FE00-4DE0-8A41-8BB31FA07A4F}" sibTransId="{B554FBC8-B23C-4B81-AE3F-C75EAB558536}"/>
    <dgm:cxn modelId="{409A8508-46EC-430A-9D20-1EFF1771EE3D}" type="presParOf" srcId="{A244E2D4-A428-4107-A3DB-ABB681B70773}" destId="{C1508AB1-165D-4256-921B-23B00937C0E6}" srcOrd="0" destOrd="0" presId="urn:microsoft.com/office/officeart/2005/8/layout/default"/>
    <dgm:cxn modelId="{840AEC04-4CAF-45AD-A0E5-A12658353895}" type="presParOf" srcId="{A244E2D4-A428-4107-A3DB-ABB681B70773}" destId="{8B979240-DBEF-4E3C-B294-836A75EAC217}" srcOrd="1" destOrd="0" presId="urn:microsoft.com/office/officeart/2005/8/layout/default"/>
    <dgm:cxn modelId="{268F5175-F53C-4563-88AE-C73BE9DB2DE1}" type="presParOf" srcId="{A244E2D4-A428-4107-A3DB-ABB681B70773}" destId="{421D33C4-492C-4DB7-A96E-52664CCC1C43}" srcOrd="2" destOrd="0" presId="urn:microsoft.com/office/officeart/2005/8/layout/default"/>
    <dgm:cxn modelId="{35840283-1A05-4CE5-A241-9F97D5DC65AE}" type="presParOf" srcId="{A244E2D4-A428-4107-A3DB-ABB681B70773}" destId="{01CBA06F-0CF3-471E-A2F9-534554224B80}" srcOrd="3" destOrd="0" presId="urn:microsoft.com/office/officeart/2005/8/layout/default"/>
    <dgm:cxn modelId="{02AB28F4-9433-4C49-912C-FCA025B90052}" type="presParOf" srcId="{A244E2D4-A428-4107-A3DB-ABB681B70773}" destId="{5AA58DEF-E352-450D-995A-EB9F2F566839}" srcOrd="4" destOrd="0" presId="urn:microsoft.com/office/officeart/2005/8/layout/default"/>
    <dgm:cxn modelId="{872B9977-C10C-43C0-87E5-292338A56CED}" type="presParOf" srcId="{A244E2D4-A428-4107-A3DB-ABB681B70773}" destId="{4EDE3726-A1B4-4A22-8FE1-CDB6C90694C2}" srcOrd="5" destOrd="0" presId="urn:microsoft.com/office/officeart/2005/8/layout/default"/>
    <dgm:cxn modelId="{9DA4D7A6-F113-4276-8B66-1AA5DAF8AFE5}" type="presParOf" srcId="{A244E2D4-A428-4107-A3DB-ABB681B70773}" destId="{2EF96295-F9CB-4A62-8E8E-A64FFC43CF0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062EA6-ED1D-4EB8-81C1-68537AE262B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1509D4F-C487-4F82-B08C-F0114D7A85F0}">
      <dgm:prSet/>
      <dgm:spPr/>
      <dgm:t>
        <a:bodyPr/>
        <a:lstStyle/>
        <a:p>
          <a:pPr>
            <a:lnSpc>
              <a:spcPct val="100000"/>
            </a:lnSpc>
          </a:pPr>
          <a:r>
            <a:rPr lang="en-US" b="1"/>
            <a:t>Enroll</a:t>
          </a:r>
          <a:r>
            <a:rPr lang="en-US"/>
            <a:t> through </a:t>
          </a:r>
          <a:r>
            <a:rPr lang="en-US" b="1"/>
            <a:t>First Financial</a:t>
          </a:r>
          <a:r>
            <a:rPr lang="en-US"/>
            <a:t> online benefit enrollment system </a:t>
          </a:r>
          <a:br>
            <a:rPr lang="en-US"/>
          </a:br>
          <a:r>
            <a:rPr lang="en-US"/>
            <a:t>during your </a:t>
          </a:r>
          <a:r>
            <a:rPr lang="en-US" b="1"/>
            <a:t>first 31 days of employment.</a:t>
          </a:r>
          <a:endParaRPr lang="en-US"/>
        </a:p>
      </dgm:t>
    </dgm:pt>
    <dgm:pt modelId="{C38E58F8-4E8E-4B70-8628-2DEB54B7DFC8}" type="parTrans" cxnId="{37DDD094-8842-4258-B09D-D2C45C219888}">
      <dgm:prSet/>
      <dgm:spPr/>
      <dgm:t>
        <a:bodyPr/>
        <a:lstStyle/>
        <a:p>
          <a:endParaRPr lang="en-US"/>
        </a:p>
      </dgm:t>
    </dgm:pt>
    <dgm:pt modelId="{BDC4C6B3-CD1C-44A2-8A0E-81190BB2BBE2}" type="sibTrans" cxnId="{37DDD094-8842-4258-B09D-D2C45C219888}">
      <dgm:prSet/>
      <dgm:spPr/>
      <dgm:t>
        <a:bodyPr/>
        <a:lstStyle/>
        <a:p>
          <a:endParaRPr lang="en-US"/>
        </a:p>
      </dgm:t>
    </dgm:pt>
    <dgm:pt modelId="{310AB6B5-E11F-4AB7-AA7F-4CE4CBCA60A3}">
      <dgm:prSet/>
      <dgm:spPr/>
      <dgm:t>
        <a:bodyPr/>
        <a:lstStyle/>
        <a:p>
          <a:pPr>
            <a:lnSpc>
              <a:spcPct val="100000"/>
            </a:lnSpc>
          </a:pPr>
          <a:r>
            <a:rPr lang="en-US" b="1" i="1" dirty="0">
              <a:solidFill>
                <a:schemeClr val="tx1"/>
              </a:solidFill>
            </a:rPr>
            <a:t>Example:</a:t>
          </a:r>
          <a:r>
            <a:rPr lang="en-US" dirty="0">
              <a:solidFill>
                <a:schemeClr val="tx1"/>
              </a:solidFill>
            </a:rPr>
            <a:t>  </a:t>
          </a:r>
          <a:r>
            <a:rPr lang="en-US" b="1" dirty="0">
              <a:solidFill>
                <a:schemeClr val="tx1"/>
              </a:solidFill>
            </a:rPr>
            <a:t>Date of Hire:  Thursday, 8/8/2024</a:t>
          </a:r>
          <a:endParaRPr lang="en-US" dirty="0">
            <a:solidFill>
              <a:schemeClr val="tx1"/>
            </a:solidFill>
          </a:endParaRPr>
        </a:p>
      </dgm:t>
    </dgm:pt>
    <dgm:pt modelId="{761E9916-5FFC-4C8D-8372-3305DB3E54BC}" type="parTrans" cxnId="{C2ABD6C9-6871-45E9-A5AC-5A28C350772A}">
      <dgm:prSet/>
      <dgm:spPr/>
      <dgm:t>
        <a:bodyPr/>
        <a:lstStyle/>
        <a:p>
          <a:endParaRPr lang="en-US"/>
        </a:p>
      </dgm:t>
    </dgm:pt>
    <dgm:pt modelId="{F5669DD9-4124-47CF-A81A-75507782621B}" type="sibTrans" cxnId="{C2ABD6C9-6871-45E9-A5AC-5A28C350772A}">
      <dgm:prSet/>
      <dgm:spPr/>
      <dgm:t>
        <a:bodyPr/>
        <a:lstStyle/>
        <a:p>
          <a:endParaRPr lang="en-US"/>
        </a:p>
      </dgm:t>
    </dgm:pt>
    <dgm:pt modelId="{D48273BB-018A-4882-931D-5569C0016A16}">
      <dgm:prSet/>
      <dgm:spPr/>
      <dgm:t>
        <a:bodyPr/>
        <a:lstStyle/>
        <a:p>
          <a:pPr>
            <a:lnSpc>
              <a:spcPct val="100000"/>
            </a:lnSpc>
          </a:pPr>
          <a:r>
            <a:rPr lang="en-US" b="1" dirty="0">
              <a:solidFill>
                <a:schemeClr val="tx1"/>
              </a:solidFill>
            </a:rPr>
            <a:t>Enrollment Eligibility Ends:  Saturday, 9/7/2024</a:t>
          </a:r>
          <a:endParaRPr lang="en-US" dirty="0">
            <a:solidFill>
              <a:schemeClr val="tx1"/>
            </a:solidFill>
          </a:endParaRPr>
        </a:p>
      </dgm:t>
    </dgm:pt>
    <dgm:pt modelId="{33E304E9-7FD1-4E97-81F8-70C7DA36C618}" type="parTrans" cxnId="{C57351B3-980E-4EF3-95A3-F50FCB911651}">
      <dgm:prSet/>
      <dgm:spPr/>
      <dgm:t>
        <a:bodyPr/>
        <a:lstStyle/>
        <a:p>
          <a:endParaRPr lang="en-US"/>
        </a:p>
      </dgm:t>
    </dgm:pt>
    <dgm:pt modelId="{8341C8AD-A9E5-4033-BA65-C81FF869968A}" type="sibTrans" cxnId="{C57351B3-980E-4EF3-95A3-F50FCB911651}">
      <dgm:prSet/>
      <dgm:spPr/>
      <dgm:t>
        <a:bodyPr/>
        <a:lstStyle/>
        <a:p>
          <a:endParaRPr lang="en-US"/>
        </a:p>
      </dgm:t>
    </dgm:pt>
    <dgm:pt modelId="{6B013C1D-7C0E-4A89-B41F-F049C4DBD82C}">
      <dgm:prSet/>
      <dgm:spPr/>
      <dgm:t>
        <a:bodyPr/>
        <a:lstStyle/>
        <a:p>
          <a:pPr>
            <a:lnSpc>
              <a:spcPct val="100000"/>
            </a:lnSpc>
          </a:pPr>
          <a:r>
            <a:rPr lang="en-US" b="1" i="1" dirty="0">
              <a:solidFill>
                <a:schemeClr val="tx1"/>
              </a:solidFill>
            </a:rPr>
            <a:t>Example:</a:t>
          </a:r>
          <a:r>
            <a:rPr lang="en-US" dirty="0">
              <a:solidFill>
                <a:schemeClr val="tx1"/>
              </a:solidFill>
            </a:rPr>
            <a:t>  Date of Hire:  Thursday, Jan 2, 2025</a:t>
          </a:r>
        </a:p>
      </dgm:t>
    </dgm:pt>
    <dgm:pt modelId="{1C00ABDA-CBEE-4FAC-9FEC-5D4D7A902A62}" type="parTrans" cxnId="{B14AF13A-6F07-40EC-BA7E-CCF71698829D}">
      <dgm:prSet/>
      <dgm:spPr/>
      <dgm:t>
        <a:bodyPr/>
        <a:lstStyle/>
        <a:p>
          <a:endParaRPr lang="en-US"/>
        </a:p>
      </dgm:t>
    </dgm:pt>
    <dgm:pt modelId="{0BADF536-C65E-4D3B-9ADB-D2655EF30229}" type="sibTrans" cxnId="{B14AF13A-6F07-40EC-BA7E-CCF71698829D}">
      <dgm:prSet/>
      <dgm:spPr/>
      <dgm:t>
        <a:bodyPr/>
        <a:lstStyle/>
        <a:p>
          <a:endParaRPr lang="en-US"/>
        </a:p>
      </dgm:t>
    </dgm:pt>
    <dgm:pt modelId="{20ECCA0F-BCC9-4361-9BEF-8DB5BA92DF13}">
      <dgm:prSet/>
      <dgm:spPr/>
      <dgm:t>
        <a:bodyPr/>
        <a:lstStyle/>
        <a:p>
          <a:pPr>
            <a:lnSpc>
              <a:spcPct val="100000"/>
            </a:lnSpc>
          </a:pPr>
          <a:r>
            <a:rPr lang="en-US" b="1" dirty="0">
              <a:solidFill>
                <a:schemeClr val="tx1"/>
              </a:solidFill>
            </a:rPr>
            <a:t>Enrollment Eligibility Ends:  Saturday 02/01/2025</a:t>
          </a:r>
          <a:endParaRPr lang="en-US" dirty="0">
            <a:solidFill>
              <a:schemeClr val="tx1"/>
            </a:solidFill>
          </a:endParaRPr>
        </a:p>
      </dgm:t>
    </dgm:pt>
    <dgm:pt modelId="{9F3FE838-EC41-4FE5-BA9E-123117B48A3E}" type="parTrans" cxnId="{82A4EA56-5757-497C-87F5-BC7A81499C9E}">
      <dgm:prSet/>
      <dgm:spPr/>
      <dgm:t>
        <a:bodyPr/>
        <a:lstStyle/>
        <a:p>
          <a:endParaRPr lang="en-US"/>
        </a:p>
      </dgm:t>
    </dgm:pt>
    <dgm:pt modelId="{8D1D19E6-6164-4153-8CCA-77C9377E341D}" type="sibTrans" cxnId="{82A4EA56-5757-497C-87F5-BC7A81499C9E}">
      <dgm:prSet/>
      <dgm:spPr/>
      <dgm:t>
        <a:bodyPr/>
        <a:lstStyle/>
        <a:p>
          <a:endParaRPr lang="en-US"/>
        </a:p>
      </dgm:t>
    </dgm:pt>
    <dgm:pt modelId="{97F4767D-6894-4560-9FE6-3E94AF1A55FA}">
      <dgm:prSet/>
      <dgm:spPr/>
      <dgm:t>
        <a:bodyPr/>
        <a:lstStyle/>
        <a:p>
          <a:pPr>
            <a:lnSpc>
              <a:spcPct val="100000"/>
            </a:lnSpc>
          </a:pPr>
          <a:r>
            <a:rPr lang="en-US" dirty="0"/>
            <a:t>Access through </a:t>
          </a:r>
          <a:r>
            <a:rPr lang="en-US" u="sng" dirty="0">
              <a:solidFill>
                <a:srgbClr val="00B0F0"/>
              </a:solidFill>
            </a:rPr>
            <a:t>my</a:t>
          </a:r>
          <a:r>
            <a:rPr lang="en-US" dirty="0">
              <a:solidFill>
                <a:srgbClr val="00B0F0"/>
              </a:solidFill>
              <a:hlinkClick xmlns:r="http://schemas.openxmlformats.org/officeDocument/2006/relationships" r:id="rId1">
                <a:extLst>
                  <a:ext uri="{A12FA001-AC4F-418D-AE19-62706E023703}">
                    <ahyp:hlinkClr xmlns:ahyp="http://schemas.microsoft.com/office/drawing/2018/hyperlinkcolor" val="tx"/>
                  </a:ext>
                </a:extLst>
              </a:hlinkClick>
            </a:rPr>
            <a:t>.cfisd.net</a:t>
          </a:r>
          <a:r>
            <a:rPr lang="en-US" dirty="0">
              <a:solidFill>
                <a:srgbClr val="00B0F0"/>
              </a:solidFill>
            </a:rPr>
            <a:t> </a:t>
          </a:r>
          <a:r>
            <a:rPr lang="en-US" dirty="0"/>
            <a:t>/ Employee Resource Folder / </a:t>
          </a:r>
          <a:r>
            <a:rPr lang="en-US" dirty="0" err="1"/>
            <a:t>FFEnroll</a:t>
          </a:r>
          <a:endParaRPr lang="en-US" dirty="0"/>
        </a:p>
      </dgm:t>
    </dgm:pt>
    <dgm:pt modelId="{1289FEC6-4764-4F37-96E7-F44D04730ACA}" type="parTrans" cxnId="{0321499D-C31D-4FED-8156-20C637F679AF}">
      <dgm:prSet/>
      <dgm:spPr/>
      <dgm:t>
        <a:bodyPr/>
        <a:lstStyle/>
        <a:p>
          <a:endParaRPr lang="en-US"/>
        </a:p>
      </dgm:t>
    </dgm:pt>
    <dgm:pt modelId="{93E5524C-FE44-4E52-AF64-00EFBC011780}" type="sibTrans" cxnId="{0321499D-C31D-4FED-8156-20C637F679AF}">
      <dgm:prSet/>
      <dgm:spPr/>
      <dgm:t>
        <a:bodyPr/>
        <a:lstStyle/>
        <a:p>
          <a:endParaRPr lang="en-US"/>
        </a:p>
      </dgm:t>
    </dgm:pt>
    <dgm:pt modelId="{D336E8FF-A955-4D71-83F3-EC3E86FC0F78}" type="pres">
      <dgm:prSet presAssocID="{FE062EA6-ED1D-4EB8-81C1-68537AE262BB}" presName="root" presStyleCnt="0">
        <dgm:presLayoutVars>
          <dgm:dir/>
          <dgm:resizeHandles val="exact"/>
        </dgm:presLayoutVars>
      </dgm:prSet>
      <dgm:spPr/>
    </dgm:pt>
    <dgm:pt modelId="{3693ACAF-1437-456E-BF44-5DECBD987969}" type="pres">
      <dgm:prSet presAssocID="{21509D4F-C487-4F82-B08C-F0114D7A85F0}" presName="compNode" presStyleCnt="0"/>
      <dgm:spPr/>
    </dgm:pt>
    <dgm:pt modelId="{6D59F6E6-A4F4-4EE5-8D6F-F63944B13672}" type="pres">
      <dgm:prSet presAssocID="{21509D4F-C487-4F82-B08C-F0114D7A85F0}" presName="bgRect" presStyleLbl="bgShp" presStyleIdx="0" presStyleCnt="6"/>
      <dgm:spPr/>
    </dgm:pt>
    <dgm:pt modelId="{533DA7C0-4B5F-41E2-9271-53C7E77CE2F1}" type="pres">
      <dgm:prSet presAssocID="{21509D4F-C487-4F82-B08C-F0114D7A85F0}" presName="iconRect" presStyleLbl="node1" presStyleIdx="0" presStyleCnt="6"/>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Money"/>
        </a:ext>
      </dgm:extLst>
    </dgm:pt>
    <dgm:pt modelId="{43C0FD70-4BF7-45B1-B640-5576ABC9ABF9}" type="pres">
      <dgm:prSet presAssocID="{21509D4F-C487-4F82-B08C-F0114D7A85F0}" presName="spaceRect" presStyleCnt="0"/>
      <dgm:spPr/>
    </dgm:pt>
    <dgm:pt modelId="{56B0FFC4-A7C0-45EE-B1F3-1D8BE163EAA4}" type="pres">
      <dgm:prSet presAssocID="{21509D4F-C487-4F82-B08C-F0114D7A85F0}" presName="parTx" presStyleLbl="revTx" presStyleIdx="0" presStyleCnt="6">
        <dgm:presLayoutVars>
          <dgm:chMax val="0"/>
          <dgm:chPref val="0"/>
        </dgm:presLayoutVars>
      </dgm:prSet>
      <dgm:spPr/>
    </dgm:pt>
    <dgm:pt modelId="{73AB2938-1ADB-486C-9975-DB6B1D82A1AF}" type="pres">
      <dgm:prSet presAssocID="{BDC4C6B3-CD1C-44A2-8A0E-81190BB2BBE2}" presName="sibTrans" presStyleCnt="0"/>
      <dgm:spPr/>
    </dgm:pt>
    <dgm:pt modelId="{983156C7-7F9B-4506-BD4D-3BFF406CFB64}" type="pres">
      <dgm:prSet presAssocID="{310AB6B5-E11F-4AB7-AA7F-4CE4CBCA60A3}" presName="compNode" presStyleCnt="0"/>
      <dgm:spPr/>
    </dgm:pt>
    <dgm:pt modelId="{61E26075-E678-4E98-AAAD-4D813E478422}" type="pres">
      <dgm:prSet presAssocID="{310AB6B5-E11F-4AB7-AA7F-4CE4CBCA60A3}" presName="bgRect" presStyleLbl="bgShp" presStyleIdx="1" presStyleCnt="6"/>
      <dgm:spPr/>
    </dgm:pt>
    <dgm:pt modelId="{EF8AF78A-E79D-4C33-83A2-536540A98C88}" type="pres">
      <dgm:prSet presAssocID="{310AB6B5-E11F-4AB7-AA7F-4CE4CBCA60A3}" presName="iconRect" presStyleLbl="node1" presStyleIdx="1" presStyleCnt="6"/>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Flip Calendar"/>
        </a:ext>
      </dgm:extLst>
    </dgm:pt>
    <dgm:pt modelId="{D41989E4-4A33-4A4E-BBC8-2625652D2CA5}" type="pres">
      <dgm:prSet presAssocID="{310AB6B5-E11F-4AB7-AA7F-4CE4CBCA60A3}" presName="spaceRect" presStyleCnt="0"/>
      <dgm:spPr/>
    </dgm:pt>
    <dgm:pt modelId="{6483A489-F1D0-4BA8-857F-888341151AC5}" type="pres">
      <dgm:prSet presAssocID="{310AB6B5-E11F-4AB7-AA7F-4CE4CBCA60A3}" presName="parTx" presStyleLbl="revTx" presStyleIdx="1" presStyleCnt="6">
        <dgm:presLayoutVars>
          <dgm:chMax val="0"/>
          <dgm:chPref val="0"/>
        </dgm:presLayoutVars>
      </dgm:prSet>
      <dgm:spPr/>
    </dgm:pt>
    <dgm:pt modelId="{D501D525-7410-4055-94AC-F64F3AB3E4B0}" type="pres">
      <dgm:prSet presAssocID="{F5669DD9-4124-47CF-A81A-75507782621B}" presName="sibTrans" presStyleCnt="0"/>
      <dgm:spPr/>
    </dgm:pt>
    <dgm:pt modelId="{A09CEA00-977D-4496-B03A-A0A782187C6B}" type="pres">
      <dgm:prSet presAssocID="{D48273BB-018A-4882-931D-5569C0016A16}" presName="compNode" presStyleCnt="0"/>
      <dgm:spPr/>
    </dgm:pt>
    <dgm:pt modelId="{93A6EF6B-3B45-4C7E-A833-5925F78C1092}" type="pres">
      <dgm:prSet presAssocID="{D48273BB-018A-4882-931D-5569C0016A16}" presName="bgRect" presStyleLbl="bgShp" presStyleIdx="2" presStyleCnt="6"/>
      <dgm:spPr/>
    </dgm:pt>
    <dgm:pt modelId="{E0D783D4-EB75-4D90-A666-2B1F8DE2525A}" type="pres">
      <dgm:prSet presAssocID="{D48273BB-018A-4882-931D-5569C0016A16}" presName="iconRect" presStyleLbl="node1" presStyleIdx="2" presStyleCnt="6"/>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Sport Balls"/>
        </a:ext>
      </dgm:extLst>
    </dgm:pt>
    <dgm:pt modelId="{EB1A0508-2F9A-42CB-96F8-8DE8F7EB4565}" type="pres">
      <dgm:prSet presAssocID="{D48273BB-018A-4882-931D-5569C0016A16}" presName="spaceRect" presStyleCnt="0"/>
      <dgm:spPr/>
    </dgm:pt>
    <dgm:pt modelId="{C3E92F6B-F2EB-4D3D-A22D-38DCB83F221A}" type="pres">
      <dgm:prSet presAssocID="{D48273BB-018A-4882-931D-5569C0016A16}" presName="parTx" presStyleLbl="revTx" presStyleIdx="2" presStyleCnt="6">
        <dgm:presLayoutVars>
          <dgm:chMax val="0"/>
          <dgm:chPref val="0"/>
        </dgm:presLayoutVars>
      </dgm:prSet>
      <dgm:spPr/>
    </dgm:pt>
    <dgm:pt modelId="{BF037263-3A76-403E-B5D2-5C4522DE0357}" type="pres">
      <dgm:prSet presAssocID="{8341C8AD-A9E5-4033-BA65-C81FF869968A}" presName="sibTrans" presStyleCnt="0"/>
      <dgm:spPr/>
    </dgm:pt>
    <dgm:pt modelId="{6D248EE0-F293-43E4-A5CF-56442C9A2BD5}" type="pres">
      <dgm:prSet presAssocID="{6B013C1D-7C0E-4A89-B41F-F049C4DBD82C}" presName="compNode" presStyleCnt="0"/>
      <dgm:spPr/>
    </dgm:pt>
    <dgm:pt modelId="{5980FC23-DAFF-4F9E-8BA5-D52D263F2500}" type="pres">
      <dgm:prSet presAssocID="{6B013C1D-7C0E-4A89-B41F-F049C4DBD82C}" presName="bgRect" presStyleLbl="bgShp" presStyleIdx="3" presStyleCnt="6"/>
      <dgm:spPr/>
    </dgm:pt>
    <dgm:pt modelId="{0617D517-9E75-421D-9333-E9F0D51B9A3D}" type="pres">
      <dgm:prSet presAssocID="{6B013C1D-7C0E-4A89-B41F-F049C4DBD82C}" presName="iconRect" presStyleLbl="node1" presStyleIdx="3" presStyleCnt="6"/>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Yuan"/>
        </a:ext>
      </dgm:extLst>
    </dgm:pt>
    <dgm:pt modelId="{B007D9EA-10D1-4226-8280-1B094191ACE8}" type="pres">
      <dgm:prSet presAssocID="{6B013C1D-7C0E-4A89-B41F-F049C4DBD82C}" presName="spaceRect" presStyleCnt="0"/>
      <dgm:spPr/>
    </dgm:pt>
    <dgm:pt modelId="{80C64756-211E-44DD-AEE8-C0638E8EBCE8}" type="pres">
      <dgm:prSet presAssocID="{6B013C1D-7C0E-4A89-B41F-F049C4DBD82C}" presName="parTx" presStyleLbl="revTx" presStyleIdx="3" presStyleCnt="6">
        <dgm:presLayoutVars>
          <dgm:chMax val="0"/>
          <dgm:chPref val="0"/>
        </dgm:presLayoutVars>
      </dgm:prSet>
      <dgm:spPr/>
    </dgm:pt>
    <dgm:pt modelId="{F1E99B03-3244-4943-84D3-BA8C998C0EB2}" type="pres">
      <dgm:prSet presAssocID="{0BADF536-C65E-4D3B-9ADB-D2655EF30229}" presName="sibTrans" presStyleCnt="0"/>
      <dgm:spPr/>
    </dgm:pt>
    <dgm:pt modelId="{1C99F6EC-BEAB-49F9-AF79-CB249897A7C6}" type="pres">
      <dgm:prSet presAssocID="{20ECCA0F-BCC9-4361-9BEF-8DB5BA92DF13}" presName="compNode" presStyleCnt="0"/>
      <dgm:spPr/>
    </dgm:pt>
    <dgm:pt modelId="{FD7432A5-5472-4FB6-BE6F-A7A8D80D7E13}" type="pres">
      <dgm:prSet presAssocID="{20ECCA0F-BCC9-4361-9BEF-8DB5BA92DF13}" presName="bgRect" presStyleLbl="bgShp" presStyleIdx="4" presStyleCnt="6"/>
      <dgm:spPr/>
    </dgm:pt>
    <dgm:pt modelId="{63BFCB0F-87AC-420C-B523-498748E8032F}" type="pres">
      <dgm:prSet presAssocID="{20ECCA0F-BCC9-4361-9BEF-8DB5BA92DF13}" presName="iconRect" presStyleLbl="node1" presStyleIdx="4" presStyleCnt="6"/>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Loading"/>
        </a:ext>
      </dgm:extLst>
    </dgm:pt>
    <dgm:pt modelId="{9FF60332-FA72-475E-ACAF-2E2026A0454E}" type="pres">
      <dgm:prSet presAssocID="{20ECCA0F-BCC9-4361-9BEF-8DB5BA92DF13}" presName="spaceRect" presStyleCnt="0"/>
      <dgm:spPr/>
    </dgm:pt>
    <dgm:pt modelId="{017E8F9D-9163-4C84-9C2C-2551E236477F}" type="pres">
      <dgm:prSet presAssocID="{20ECCA0F-BCC9-4361-9BEF-8DB5BA92DF13}" presName="parTx" presStyleLbl="revTx" presStyleIdx="4" presStyleCnt="6">
        <dgm:presLayoutVars>
          <dgm:chMax val="0"/>
          <dgm:chPref val="0"/>
        </dgm:presLayoutVars>
      </dgm:prSet>
      <dgm:spPr/>
    </dgm:pt>
    <dgm:pt modelId="{006B445C-1967-4197-8A75-7B54FE3F585D}" type="pres">
      <dgm:prSet presAssocID="{8D1D19E6-6164-4153-8CCA-77C9377E341D}" presName="sibTrans" presStyleCnt="0"/>
      <dgm:spPr/>
    </dgm:pt>
    <dgm:pt modelId="{181E1D38-437A-4619-A7B9-B0A71BCE9D18}" type="pres">
      <dgm:prSet presAssocID="{97F4767D-6894-4560-9FE6-3E94AF1A55FA}" presName="compNode" presStyleCnt="0"/>
      <dgm:spPr/>
    </dgm:pt>
    <dgm:pt modelId="{B71DD971-CD3D-438F-9EBC-4923C4257FEC}" type="pres">
      <dgm:prSet presAssocID="{97F4767D-6894-4560-9FE6-3E94AF1A55FA}" presName="bgRect" presStyleLbl="bgShp" presStyleIdx="5" presStyleCnt="6"/>
      <dgm:spPr/>
    </dgm:pt>
    <dgm:pt modelId="{C4B7BF05-F6BE-4AD3-909B-9104FDE0ADAA}" type="pres">
      <dgm:prSet presAssocID="{97F4767D-6894-4560-9FE6-3E94AF1A55FA}" presName="iconRect" presStyleLbl="node1" presStyleIdx="5" presStyleCnt="6"/>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dgm:spPr>
      <dgm:extLst>
        <a:ext uri="{E40237B7-FDA0-4F09-8148-C483321AD2D9}">
          <dgm14:cNvPr xmlns:dgm14="http://schemas.microsoft.com/office/drawing/2010/diagram" id="0" name="" descr="Open Folder"/>
        </a:ext>
      </dgm:extLst>
    </dgm:pt>
    <dgm:pt modelId="{A0D7ADCF-17BB-45B0-B337-C1F256734EB7}" type="pres">
      <dgm:prSet presAssocID="{97F4767D-6894-4560-9FE6-3E94AF1A55FA}" presName="spaceRect" presStyleCnt="0"/>
      <dgm:spPr/>
    </dgm:pt>
    <dgm:pt modelId="{E6E66ACB-03FB-4873-99EC-E557CF984F5E}" type="pres">
      <dgm:prSet presAssocID="{97F4767D-6894-4560-9FE6-3E94AF1A55FA}" presName="parTx" presStyleLbl="revTx" presStyleIdx="5" presStyleCnt="6">
        <dgm:presLayoutVars>
          <dgm:chMax val="0"/>
          <dgm:chPref val="0"/>
        </dgm:presLayoutVars>
      </dgm:prSet>
      <dgm:spPr/>
    </dgm:pt>
  </dgm:ptLst>
  <dgm:cxnLst>
    <dgm:cxn modelId="{51F32001-1A36-4420-8032-B181B599C206}" type="presOf" srcId="{97F4767D-6894-4560-9FE6-3E94AF1A55FA}" destId="{E6E66ACB-03FB-4873-99EC-E557CF984F5E}" srcOrd="0" destOrd="0" presId="urn:microsoft.com/office/officeart/2018/2/layout/IconVerticalSolidList"/>
    <dgm:cxn modelId="{FC80000D-06FC-41FA-A0D2-6FC05C8B703A}" type="presOf" srcId="{FE062EA6-ED1D-4EB8-81C1-68537AE262BB}" destId="{D336E8FF-A955-4D71-83F3-EC3E86FC0F78}" srcOrd="0" destOrd="0" presId="urn:microsoft.com/office/officeart/2018/2/layout/IconVerticalSolidList"/>
    <dgm:cxn modelId="{B14AF13A-6F07-40EC-BA7E-CCF71698829D}" srcId="{FE062EA6-ED1D-4EB8-81C1-68537AE262BB}" destId="{6B013C1D-7C0E-4A89-B41F-F049C4DBD82C}" srcOrd="3" destOrd="0" parTransId="{1C00ABDA-CBEE-4FAC-9FEC-5D4D7A902A62}" sibTransId="{0BADF536-C65E-4D3B-9ADB-D2655EF30229}"/>
    <dgm:cxn modelId="{2D4F4564-F656-4B4B-8E57-E00AA32F248D}" type="presOf" srcId="{D48273BB-018A-4882-931D-5569C0016A16}" destId="{C3E92F6B-F2EB-4D3D-A22D-38DCB83F221A}" srcOrd="0" destOrd="0" presId="urn:microsoft.com/office/officeart/2018/2/layout/IconVerticalSolidList"/>
    <dgm:cxn modelId="{2777E573-1EC8-4240-AE7C-BB4BE673FB95}" type="presOf" srcId="{310AB6B5-E11F-4AB7-AA7F-4CE4CBCA60A3}" destId="{6483A489-F1D0-4BA8-857F-888341151AC5}" srcOrd="0" destOrd="0" presId="urn:microsoft.com/office/officeart/2018/2/layout/IconVerticalSolidList"/>
    <dgm:cxn modelId="{82A4EA56-5757-497C-87F5-BC7A81499C9E}" srcId="{FE062EA6-ED1D-4EB8-81C1-68537AE262BB}" destId="{20ECCA0F-BCC9-4361-9BEF-8DB5BA92DF13}" srcOrd="4" destOrd="0" parTransId="{9F3FE838-EC41-4FE5-BA9E-123117B48A3E}" sibTransId="{8D1D19E6-6164-4153-8CCA-77C9377E341D}"/>
    <dgm:cxn modelId="{127F8159-B080-4F97-B812-8E63AD5B0CF9}" type="presOf" srcId="{6B013C1D-7C0E-4A89-B41F-F049C4DBD82C}" destId="{80C64756-211E-44DD-AEE8-C0638E8EBCE8}" srcOrd="0" destOrd="0" presId="urn:microsoft.com/office/officeart/2018/2/layout/IconVerticalSolidList"/>
    <dgm:cxn modelId="{37DDD094-8842-4258-B09D-D2C45C219888}" srcId="{FE062EA6-ED1D-4EB8-81C1-68537AE262BB}" destId="{21509D4F-C487-4F82-B08C-F0114D7A85F0}" srcOrd="0" destOrd="0" parTransId="{C38E58F8-4E8E-4B70-8628-2DEB54B7DFC8}" sibTransId="{BDC4C6B3-CD1C-44A2-8A0E-81190BB2BBE2}"/>
    <dgm:cxn modelId="{0321499D-C31D-4FED-8156-20C637F679AF}" srcId="{FE062EA6-ED1D-4EB8-81C1-68537AE262BB}" destId="{97F4767D-6894-4560-9FE6-3E94AF1A55FA}" srcOrd="5" destOrd="0" parTransId="{1289FEC6-4764-4F37-96E7-F44D04730ACA}" sibTransId="{93E5524C-FE44-4E52-AF64-00EFBC011780}"/>
    <dgm:cxn modelId="{9114A4A2-D870-4CC8-A44D-7A0713DF3896}" type="presOf" srcId="{21509D4F-C487-4F82-B08C-F0114D7A85F0}" destId="{56B0FFC4-A7C0-45EE-B1F3-1D8BE163EAA4}" srcOrd="0" destOrd="0" presId="urn:microsoft.com/office/officeart/2018/2/layout/IconVerticalSolidList"/>
    <dgm:cxn modelId="{C57351B3-980E-4EF3-95A3-F50FCB911651}" srcId="{FE062EA6-ED1D-4EB8-81C1-68537AE262BB}" destId="{D48273BB-018A-4882-931D-5569C0016A16}" srcOrd="2" destOrd="0" parTransId="{33E304E9-7FD1-4E97-81F8-70C7DA36C618}" sibTransId="{8341C8AD-A9E5-4033-BA65-C81FF869968A}"/>
    <dgm:cxn modelId="{C2ABD6C9-6871-45E9-A5AC-5A28C350772A}" srcId="{FE062EA6-ED1D-4EB8-81C1-68537AE262BB}" destId="{310AB6B5-E11F-4AB7-AA7F-4CE4CBCA60A3}" srcOrd="1" destOrd="0" parTransId="{761E9916-5FFC-4C8D-8372-3305DB3E54BC}" sibTransId="{F5669DD9-4124-47CF-A81A-75507782621B}"/>
    <dgm:cxn modelId="{4B7C2DD3-1123-4DB2-B1C3-B0F306848884}" type="presOf" srcId="{20ECCA0F-BCC9-4361-9BEF-8DB5BA92DF13}" destId="{017E8F9D-9163-4C84-9C2C-2551E236477F}" srcOrd="0" destOrd="0" presId="urn:microsoft.com/office/officeart/2018/2/layout/IconVerticalSolidList"/>
    <dgm:cxn modelId="{21CCFB1B-9692-4711-B826-68EB2795ABD1}" type="presParOf" srcId="{D336E8FF-A955-4D71-83F3-EC3E86FC0F78}" destId="{3693ACAF-1437-456E-BF44-5DECBD987969}" srcOrd="0" destOrd="0" presId="urn:microsoft.com/office/officeart/2018/2/layout/IconVerticalSolidList"/>
    <dgm:cxn modelId="{9AA75ACC-4D1B-433B-A31A-05774D97AF67}" type="presParOf" srcId="{3693ACAF-1437-456E-BF44-5DECBD987969}" destId="{6D59F6E6-A4F4-4EE5-8D6F-F63944B13672}" srcOrd="0" destOrd="0" presId="urn:microsoft.com/office/officeart/2018/2/layout/IconVerticalSolidList"/>
    <dgm:cxn modelId="{7C9528D2-80EE-45B2-BF56-4026CC13FB68}" type="presParOf" srcId="{3693ACAF-1437-456E-BF44-5DECBD987969}" destId="{533DA7C0-4B5F-41E2-9271-53C7E77CE2F1}" srcOrd="1" destOrd="0" presId="urn:microsoft.com/office/officeart/2018/2/layout/IconVerticalSolidList"/>
    <dgm:cxn modelId="{4102AE63-5861-4379-AD2B-3B90ECCA2ECB}" type="presParOf" srcId="{3693ACAF-1437-456E-BF44-5DECBD987969}" destId="{43C0FD70-4BF7-45B1-B640-5576ABC9ABF9}" srcOrd="2" destOrd="0" presId="urn:microsoft.com/office/officeart/2018/2/layout/IconVerticalSolidList"/>
    <dgm:cxn modelId="{BA02E4CF-F565-4DA1-B064-2A728E77133E}" type="presParOf" srcId="{3693ACAF-1437-456E-BF44-5DECBD987969}" destId="{56B0FFC4-A7C0-45EE-B1F3-1D8BE163EAA4}" srcOrd="3" destOrd="0" presId="urn:microsoft.com/office/officeart/2018/2/layout/IconVerticalSolidList"/>
    <dgm:cxn modelId="{B470F262-F619-4EFA-9041-C6A4C3DD004F}" type="presParOf" srcId="{D336E8FF-A955-4D71-83F3-EC3E86FC0F78}" destId="{73AB2938-1ADB-486C-9975-DB6B1D82A1AF}" srcOrd="1" destOrd="0" presId="urn:microsoft.com/office/officeart/2018/2/layout/IconVerticalSolidList"/>
    <dgm:cxn modelId="{730DEF53-EE79-4B76-B12C-80EA45C4C1AC}" type="presParOf" srcId="{D336E8FF-A955-4D71-83F3-EC3E86FC0F78}" destId="{983156C7-7F9B-4506-BD4D-3BFF406CFB64}" srcOrd="2" destOrd="0" presId="urn:microsoft.com/office/officeart/2018/2/layout/IconVerticalSolidList"/>
    <dgm:cxn modelId="{F9D63FE9-5BEF-489B-A89F-54437A776EBC}" type="presParOf" srcId="{983156C7-7F9B-4506-BD4D-3BFF406CFB64}" destId="{61E26075-E678-4E98-AAAD-4D813E478422}" srcOrd="0" destOrd="0" presId="urn:microsoft.com/office/officeart/2018/2/layout/IconVerticalSolidList"/>
    <dgm:cxn modelId="{4D008632-4A25-4CB1-9C0B-C5C5E10679CE}" type="presParOf" srcId="{983156C7-7F9B-4506-BD4D-3BFF406CFB64}" destId="{EF8AF78A-E79D-4C33-83A2-536540A98C88}" srcOrd="1" destOrd="0" presId="urn:microsoft.com/office/officeart/2018/2/layout/IconVerticalSolidList"/>
    <dgm:cxn modelId="{E0E716E3-E79B-47D2-8866-AE9514A3DC2C}" type="presParOf" srcId="{983156C7-7F9B-4506-BD4D-3BFF406CFB64}" destId="{D41989E4-4A33-4A4E-BBC8-2625652D2CA5}" srcOrd="2" destOrd="0" presId="urn:microsoft.com/office/officeart/2018/2/layout/IconVerticalSolidList"/>
    <dgm:cxn modelId="{048D0EBA-82E5-4053-8356-C6DB8A80A9DC}" type="presParOf" srcId="{983156C7-7F9B-4506-BD4D-3BFF406CFB64}" destId="{6483A489-F1D0-4BA8-857F-888341151AC5}" srcOrd="3" destOrd="0" presId="urn:microsoft.com/office/officeart/2018/2/layout/IconVerticalSolidList"/>
    <dgm:cxn modelId="{AFC3812F-A267-4202-ABAE-F3F5AD2F5283}" type="presParOf" srcId="{D336E8FF-A955-4D71-83F3-EC3E86FC0F78}" destId="{D501D525-7410-4055-94AC-F64F3AB3E4B0}" srcOrd="3" destOrd="0" presId="urn:microsoft.com/office/officeart/2018/2/layout/IconVerticalSolidList"/>
    <dgm:cxn modelId="{C24D8DA1-E74E-4853-9562-C6D616FFB5A9}" type="presParOf" srcId="{D336E8FF-A955-4D71-83F3-EC3E86FC0F78}" destId="{A09CEA00-977D-4496-B03A-A0A782187C6B}" srcOrd="4" destOrd="0" presId="urn:microsoft.com/office/officeart/2018/2/layout/IconVerticalSolidList"/>
    <dgm:cxn modelId="{9AF2A770-75F7-4749-854A-3CDCF456313E}" type="presParOf" srcId="{A09CEA00-977D-4496-B03A-A0A782187C6B}" destId="{93A6EF6B-3B45-4C7E-A833-5925F78C1092}" srcOrd="0" destOrd="0" presId="urn:microsoft.com/office/officeart/2018/2/layout/IconVerticalSolidList"/>
    <dgm:cxn modelId="{A41F5575-752C-4F64-87DA-F5631725EFC1}" type="presParOf" srcId="{A09CEA00-977D-4496-B03A-A0A782187C6B}" destId="{E0D783D4-EB75-4D90-A666-2B1F8DE2525A}" srcOrd="1" destOrd="0" presId="urn:microsoft.com/office/officeart/2018/2/layout/IconVerticalSolidList"/>
    <dgm:cxn modelId="{CA20FA6B-77E8-456B-AF57-FE14545938F7}" type="presParOf" srcId="{A09CEA00-977D-4496-B03A-A0A782187C6B}" destId="{EB1A0508-2F9A-42CB-96F8-8DE8F7EB4565}" srcOrd="2" destOrd="0" presId="urn:microsoft.com/office/officeart/2018/2/layout/IconVerticalSolidList"/>
    <dgm:cxn modelId="{8B029DB3-3A7B-4F1E-A6C7-6BDC5FB02716}" type="presParOf" srcId="{A09CEA00-977D-4496-B03A-A0A782187C6B}" destId="{C3E92F6B-F2EB-4D3D-A22D-38DCB83F221A}" srcOrd="3" destOrd="0" presId="urn:microsoft.com/office/officeart/2018/2/layout/IconVerticalSolidList"/>
    <dgm:cxn modelId="{A12C0582-7460-4F28-9D2E-733AD6FC736F}" type="presParOf" srcId="{D336E8FF-A955-4D71-83F3-EC3E86FC0F78}" destId="{BF037263-3A76-403E-B5D2-5C4522DE0357}" srcOrd="5" destOrd="0" presId="urn:microsoft.com/office/officeart/2018/2/layout/IconVerticalSolidList"/>
    <dgm:cxn modelId="{6BCD0ECC-7495-463A-8CBD-9314E5A8DE9A}" type="presParOf" srcId="{D336E8FF-A955-4D71-83F3-EC3E86FC0F78}" destId="{6D248EE0-F293-43E4-A5CF-56442C9A2BD5}" srcOrd="6" destOrd="0" presId="urn:microsoft.com/office/officeart/2018/2/layout/IconVerticalSolidList"/>
    <dgm:cxn modelId="{B2BBC651-68F4-4F8B-9672-1C170EECF058}" type="presParOf" srcId="{6D248EE0-F293-43E4-A5CF-56442C9A2BD5}" destId="{5980FC23-DAFF-4F9E-8BA5-D52D263F2500}" srcOrd="0" destOrd="0" presId="urn:microsoft.com/office/officeart/2018/2/layout/IconVerticalSolidList"/>
    <dgm:cxn modelId="{953B35FC-B19E-4AFD-A03B-55BF5984E303}" type="presParOf" srcId="{6D248EE0-F293-43E4-A5CF-56442C9A2BD5}" destId="{0617D517-9E75-421D-9333-E9F0D51B9A3D}" srcOrd="1" destOrd="0" presId="urn:microsoft.com/office/officeart/2018/2/layout/IconVerticalSolidList"/>
    <dgm:cxn modelId="{8879F187-76FD-43A1-9CEF-CDA5D5FFDF77}" type="presParOf" srcId="{6D248EE0-F293-43E4-A5CF-56442C9A2BD5}" destId="{B007D9EA-10D1-4226-8280-1B094191ACE8}" srcOrd="2" destOrd="0" presId="urn:microsoft.com/office/officeart/2018/2/layout/IconVerticalSolidList"/>
    <dgm:cxn modelId="{C167E123-C4DC-4BA4-B329-742A7AF45767}" type="presParOf" srcId="{6D248EE0-F293-43E4-A5CF-56442C9A2BD5}" destId="{80C64756-211E-44DD-AEE8-C0638E8EBCE8}" srcOrd="3" destOrd="0" presId="urn:microsoft.com/office/officeart/2018/2/layout/IconVerticalSolidList"/>
    <dgm:cxn modelId="{E0243FF5-C5F7-48BA-AE5B-0D09219EAF30}" type="presParOf" srcId="{D336E8FF-A955-4D71-83F3-EC3E86FC0F78}" destId="{F1E99B03-3244-4943-84D3-BA8C998C0EB2}" srcOrd="7" destOrd="0" presId="urn:microsoft.com/office/officeart/2018/2/layout/IconVerticalSolidList"/>
    <dgm:cxn modelId="{89B247B2-14C8-4BA6-9011-FE1F26FBCDED}" type="presParOf" srcId="{D336E8FF-A955-4D71-83F3-EC3E86FC0F78}" destId="{1C99F6EC-BEAB-49F9-AF79-CB249897A7C6}" srcOrd="8" destOrd="0" presId="urn:microsoft.com/office/officeart/2018/2/layout/IconVerticalSolidList"/>
    <dgm:cxn modelId="{9ABB4229-0484-4EEC-8298-9421A58078D9}" type="presParOf" srcId="{1C99F6EC-BEAB-49F9-AF79-CB249897A7C6}" destId="{FD7432A5-5472-4FB6-BE6F-A7A8D80D7E13}" srcOrd="0" destOrd="0" presId="urn:microsoft.com/office/officeart/2018/2/layout/IconVerticalSolidList"/>
    <dgm:cxn modelId="{CF4C15E5-D012-469F-BB49-B7DCF1859342}" type="presParOf" srcId="{1C99F6EC-BEAB-49F9-AF79-CB249897A7C6}" destId="{63BFCB0F-87AC-420C-B523-498748E8032F}" srcOrd="1" destOrd="0" presId="urn:microsoft.com/office/officeart/2018/2/layout/IconVerticalSolidList"/>
    <dgm:cxn modelId="{D10A18E5-258A-4B3E-954C-84822A90FE0E}" type="presParOf" srcId="{1C99F6EC-BEAB-49F9-AF79-CB249897A7C6}" destId="{9FF60332-FA72-475E-ACAF-2E2026A0454E}" srcOrd="2" destOrd="0" presId="urn:microsoft.com/office/officeart/2018/2/layout/IconVerticalSolidList"/>
    <dgm:cxn modelId="{C5DC0DC4-CBF5-4FB2-9F51-30A6B0517075}" type="presParOf" srcId="{1C99F6EC-BEAB-49F9-AF79-CB249897A7C6}" destId="{017E8F9D-9163-4C84-9C2C-2551E236477F}" srcOrd="3" destOrd="0" presId="urn:microsoft.com/office/officeart/2018/2/layout/IconVerticalSolidList"/>
    <dgm:cxn modelId="{CEA60111-8D3F-4716-BC7A-5BEE503C81EE}" type="presParOf" srcId="{D336E8FF-A955-4D71-83F3-EC3E86FC0F78}" destId="{006B445C-1967-4197-8A75-7B54FE3F585D}" srcOrd="9" destOrd="0" presId="urn:microsoft.com/office/officeart/2018/2/layout/IconVerticalSolidList"/>
    <dgm:cxn modelId="{D3E3C5A8-5A5B-4F59-9E9B-932804574FDA}" type="presParOf" srcId="{D336E8FF-A955-4D71-83F3-EC3E86FC0F78}" destId="{181E1D38-437A-4619-A7B9-B0A71BCE9D18}" srcOrd="10" destOrd="0" presId="urn:microsoft.com/office/officeart/2018/2/layout/IconVerticalSolidList"/>
    <dgm:cxn modelId="{34934007-C129-4254-8BAB-5C858EB87E78}" type="presParOf" srcId="{181E1D38-437A-4619-A7B9-B0A71BCE9D18}" destId="{B71DD971-CD3D-438F-9EBC-4923C4257FEC}" srcOrd="0" destOrd="0" presId="urn:microsoft.com/office/officeart/2018/2/layout/IconVerticalSolidList"/>
    <dgm:cxn modelId="{DA4D96CC-2B1C-481E-B94D-93AF1A656B53}" type="presParOf" srcId="{181E1D38-437A-4619-A7B9-B0A71BCE9D18}" destId="{C4B7BF05-F6BE-4AD3-909B-9104FDE0ADAA}" srcOrd="1" destOrd="0" presId="urn:microsoft.com/office/officeart/2018/2/layout/IconVerticalSolidList"/>
    <dgm:cxn modelId="{90B2D8DF-1511-41BB-A2B6-3616D0FF8A5F}" type="presParOf" srcId="{181E1D38-437A-4619-A7B9-B0A71BCE9D18}" destId="{A0D7ADCF-17BB-45B0-B337-C1F256734EB7}" srcOrd="2" destOrd="0" presId="urn:microsoft.com/office/officeart/2018/2/layout/IconVerticalSolidList"/>
    <dgm:cxn modelId="{0B2C2283-6C8E-42F6-AD22-76DABCE6486F}" type="presParOf" srcId="{181E1D38-437A-4619-A7B9-B0A71BCE9D18}" destId="{E6E66ACB-03FB-4873-99EC-E557CF984F5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E64BC6-8822-4273-95E0-5BF4DC55145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7D8E4D0-63C2-411F-A400-A38FC4B342D5}">
      <dgm:prSet/>
      <dgm:spPr/>
      <dgm:t>
        <a:bodyPr/>
        <a:lstStyle/>
        <a:p>
          <a:pPr>
            <a:lnSpc>
              <a:spcPct val="100000"/>
            </a:lnSpc>
          </a:pPr>
          <a:r>
            <a:rPr lang="en-US"/>
            <a:t>A statewide health care benefits program for employees </a:t>
          </a:r>
          <a:br>
            <a:rPr lang="en-US"/>
          </a:br>
          <a:r>
            <a:rPr lang="en-US"/>
            <a:t>of school districts, charter schools, regional educational service centers and other educational districts</a:t>
          </a:r>
        </a:p>
      </dgm:t>
    </dgm:pt>
    <dgm:pt modelId="{2FED2AE8-FC6E-49A8-8159-116BADF497B0}" type="parTrans" cxnId="{6D987F72-E603-4851-8A50-4D598F2D51F9}">
      <dgm:prSet/>
      <dgm:spPr/>
      <dgm:t>
        <a:bodyPr/>
        <a:lstStyle/>
        <a:p>
          <a:endParaRPr lang="en-US"/>
        </a:p>
      </dgm:t>
    </dgm:pt>
    <dgm:pt modelId="{7011240F-838C-43C0-AFD2-C3A69674993E}" type="sibTrans" cxnId="{6D987F72-E603-4851-8A50-4D598F2D51F9}">
      <dgm:prSet/>
      <dgm:spPr/>
      <dgm:t>
        <a:bodyPr/>
        <a:lstStyle/>
        <a:p>
          <a:endParaRPr lang="en-US"/>
        </a:p>
      </dgm:t>
    </dgm:pt>
    <dgm:pt modelId="{20F22DA0-334B-4686-BA13-E88C6F81E11B}">
      <dgm:prSet/>
      <dgm:spPr/>
      <dgm:t>
        <a:bodyPr/>
        <a:lstStyle/>
        <a:p>
          <a:pPr>
            <a:lnSpc>
              <a:spcPct val="100000"/>
            </a:lnSpc>
          </a:pPr>
          <a:r>
            <a:rPr lang="en-US"/>
            <a:t>Established and signed into law in 2001 by Texas Legislature. Today over 90% of Texas school districts participate.</a:t>
          </a:r>
        </a:p>
      </dgm:t>
    </dgm:pt>
    <dgm:pt modelId="{DBF3690C-BCD3-4EAD-8226-41F68B0BD609}" type="parTrans" cxnId="{89FF7475-10A9-4FC0-A6BC-EBE40DED208C}">
      <dgm:prSet/>
      <dgm:spPr/>
      <dgm:t>
        <a:bodyPr/>
        <a:lstStyle/>
        <a:p>
          <a:endParaRPr lang="en-US"/>
        </a:p>
      </dgm:t>
    </dgm:pt>
    <dgm:pt modelId="{4EAB53F5-9884-41EC-B85E-33333DEBDF8D}" type="sibTrans" cxnId="{89FF7475-10A9-4FC0-A6BC-EBE40DED208C}">
      <dgm:prSet/>
      <dgm:spPr/>
      <dgm:t>
        <a:bodyPr/>
        <a:lstStyle/>
        <a:p>
          <a:endParaRPr lang="en-US"/>
        </a:p>
      </dgm:t>
    </dgm:pt>
    <dgm:pt modelId="{A4CBB85F-F87D-441F-AE6E-C09DDD41B0FC}">
      <dgm:prSet/>
      <dgm:spPr/>
      <dgm:t>
        <a:bodyPr/>
        <a:lstStyle/>
        <a:p>
          <a:pPr>
            <a:lnSpc>
              <a:spcPct val="100000"/>
            </a:lnSpc>
          </a:pPr>
          <a:r>
            <a:rPr lang="en-US" dirty="0"/>
            <a:t>Law authorizes minimum funding levels to help employees pay for coverage </a:t>
          </a:r>
          <a:r>
            <a:rPr lang="en-US" b="1" dirty="0"/>
            <a:t>($150 from districts; $75 from state).</a:t>
          </a:r>
          <a:endParaRPr lang="en-US" dirty="0"/>
        </a:p>
      </dgm:t>
    </dgm:pt>
    <dgm:pt modelId="{5B5E67F1-4EA1-4C42-9460-90312F3FD765}" type="parTrans" cxnId="{EFAAF1E6-5269-4EFC-8276-272EB19E591C}">
      <dgm:prSet/>
      <dgm:spPr/>
      <dgm:t>
        <a:bodyPr/>
        <a:lstStyle/>
        <a:p>
          <a:endParaRPr lang="en-US"/>
        </a:p>
      </dgm:t>
    </dgm:pt>
    <dgm:pt modelId="{9B82EF32-A81B-4BDF-9BF1-A7D0EA7477CA}" type="sibTrans" cxnId="{EFAAF1E6-5269-4EFC-8276-272EB19E591C}">
      <dgm:prSet/>
      <dgm:spPr/>
      <dgm:t>
        <a:bodyPr/>
        <a:lstStyle/>
        <a:p>
          <a:endParaRPr lang="en-US"/>
        </a:p>
      </dgm:t>
    </dgm:pt>
    <dgm:pt modelId="{D2CF65D4-2D5C-4B2F-A128-79F779414F77}">
      <dgm:prSet/>
      <dgm:spPr/>
      <dgm:t>
        <a:bodyPr/>
        <a:lstStyle/>
        <a:p>
          <a:pPr>
            <a:lnSpc>
              <a:spcPct val="100000"/>
            </a:lnSpc>
          </a:pPr>
          <a:r>
            <a:rPr lang="en-US" dirty="0"/>
            <a:t>CFISD joined </a:t>
          </a:r>
        </a:p>
        <a:p>
          <a:pPr>
            <a:lnSpc>
              <a:spcPct val="100000"/>
            </a:lnSpc>
          </a:pPr>
          <a:r>
            <a:rPr lang="en-US" dirty="0"/>
            <a:t>TRS-ActiveCare September 1, 2011.</a:t>
          </a:r>
        </a:p>
      </dgm:t>
    </dgm:pt>
    <dgm:pt modelId="{84B659A2-6159-471B-9C29-B2EE9C9129A9}" type="parTrans" cxnId="{DB2FE9D8-BDCE-448E-B46F-495485B8FB4E}">
      <dgm:prSet/>
      <dgm:spPr/>
      <dgm:t>
        <a:bodyPr/>
        <a:lstStyle/>
        <a:p>
          <a:endParaRPr lang="en-US"/>
        </a:p>
      </dgm:t>
    </dgm:pt>
    <dgm:pt modelId="{764569B3-851A-4FEB-8960-C8D67709DF77}" type="sibTrans" cxnId="{DB2FE9D8-BDCE-448E-B46F-495485B8FB4E}">
      <dgm:prSet/>
      <dgm:spPr/>
      <dgm:t>
        <a:bodyPr/>
        <a:lstStyle/>
        <a:p>
          <a:endParaRPr lang="en-US"/>
        </a:p>
      </dgm:t>
    </dgm:pt>
    <dgm:pt modelId="{DD2CF2A2-6E2C-4D5E-A614-CAB7D08641E8}" type="pres">
      <dgm:prSet presAssocID="{E7E64BC6-8822-4273-95E0-5BF4DC551455}" presName="root" presStyleCnt="0">
        <dgm:presLayoutVars>
          <dgm:dir/>
          <dgm:resizeHandles val="exact"/>
        </dgm:presLayoutVars>
      </dgm:prSet>
      <dgm:spPr/>
    </dgm:pt>
    <dgm:pt modelId="{597677C4-21D5-4A22-94D6-092F63DBAE62}" type="pres">
      <dgm:prSet presAssocID="{F7D8E4D0-63C2-411F-A400-A38FC4B342D5}" presName="compNode" presStyleCnt="0"/>
      <dgm:spPr/>
    </dgm:pt>
    <dgm:pt modelId="{29BC1D41-E298-4D20-9473-6DB709A6CB2E}" type="pres">
      <dgm:prSet presAssocID="{F7D8E4D0-63C2-411F-A400-A38FC4B342D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hoolhouse"/>
        </a:ext>
      </dgm:extLst>
    </dgm:pt>
    <dgm:pt modelId="{0CE8EAF8-CA72-42A9-A61D-06349ECB9A01}" type="pres">
      <dgm:prSet presAssocID="{F7D8E4D0-63C2-411F-A400-A38FC4B342D5}" presName="spaceRect" presStyleCnt="0"/>
      <dgm:spPr/>
    </dgm:pt>
    <dgm:pt modelId="{74D410D3-F8FB-49DD-A508-10619DF83ED9}" type="pres">
      <dgm:prSet presAssocID="{F7D8E4D0-63C2-411F-A400-A38FC4B342D5}" presName="textRect" presStyleLbl="revTx" presStyleIdx="0" presStyleCnt="4">
        <dgm:presLayoutVars>
          <dgm:chMax val="1"/>
          <dgm:chPref val="1"/>
        </dgm:presLayoutVars>
      </dgm:prSet>
      <dgm:spPr/>
    </dgm:pt>
    <dgm:pt modelId="{DD50C9C1-8BAA-4240-A8D1-49E4102EDCE5}" type="pres">
      <dgm:prSet presAssocID="{7011240F-838C-43C0-AFD2-C3A69674993E}" presName="sibTrans" presStyleCnt="0"/>
      <dgm:spPr/>
    </dgm:pt>
    <dgm:pt modelId="{C956B28F-8ADD-4BFD-8DB4-1F5A269C1FDC}" type="pres">
      <dgm:prSet presAssocID="{20F22DA0-334B-4686-BA13-E88C6F81E11B}" presName="compNode" presStyleCnt="0"/>
      <dgm:spPr/>
    </dgm:pt>
    <dgm:pt modelId="{A17722B0-DEC5-40C0-9F44-6F92CB84D3E0}" type="pres">
      <dgm:prSet presAssocID="{20F22DA0-334B-4686-BA13-E88C6F81E11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728815B0-4622-4095-8E2A-505B37130E49}" type="pres">
      <dgm:prSet presAssocID="{20F22DA0-334B-4686-BA13-E88C6F81E11B}" presName="spaceRect" presStyleCnt="0"/>
      <dgm:spPr/>
    </dgm:pt>
    <dgm:pt modelId="{F73BECE5-2C0E-4727-B756-D58BB25383DB}" type="pres">
      <dgm:prSet presAssocID="{20F22DA0-334B-4686-BA13-E88C6F81E11B}" presName="textRect" presStyleLbl="revTx" presStyleIdx="1" presStyleCnt="4">
        <dgm:presLayoutVars>
          <dgm:chMax val="1"/>
          <dgm:chPref val="1"/>
        </dgm:presLayoutVars>
      </dgm:prSet>
      <dgm:spPr/>
    </dgm:pt>
    <dgm:pt modelId="{37568232-AF44-4DDC-8D11-08293D15C08D}" type="pres">
      <dgm:prSet presAssocID="{4EAB53F5-9884-41EC-B85E-33333DEBDF8D}" presName="sibTrans" presStyleCnt="0"/>
      <dgm:spPr/>
    </dgm:pt>
    <dgm:pt modelId="{0BB53076-9774-4D98-ABD9-CCBFF2E8C854}" type="pres">
      <dgm:prSet presAssocID="{A4CBB85F-F87D-441F-AE6E-C09DDD41B0FC}" presName="compNode" presStyleCnt="0"/>
      <dgm:spPr/>
    </dgm:pt>
    <dgm:pt modelId="{345E6B7D-2984-4C02-A0AE-06F7330517E1}" type="pres">
      <dgm:prSet presAssocID="{A4CBB85F-F87D-441F-AE6E-C09DDD41B0F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AA997CB6-02F0-44B4-A617-3BA33ECDDB3A}" type="pres">
      <dgm:prSet presAssocID="{A4CBB85F-F87D-441F-AE6E-C09DDD41B0FC}" presName="spaceRect" presStyleCnt="0"/>
      <dgm:spPr/>
    </dgm:pt>
    <dgm:pt modelId="{7055BFD9-A181-41D2-A9F2-418988461870}" type="pres">
      <dgm:prSet presAssocID="{A4CBB85F-F87D-441F-AE6E-C09DDD41B0FC}" presName="textRect" presStyleLbl="revTx" presStyleIdx="2" presStyleCnt="4">
        <dgm:presLayoutVars>
          <dgm:chMax val="1"/>
          <dgm:chPref val="1"/>
        </dgm:presLayoutVars>
      </dgm:prSet>
      <dgm:spPr/>
    </dgm:pt>
    <dgm:pt modelId="{D67A7F69-B7B9-408E-9998-3664F9055EC8}" type="pres">
      <dgm:prSet presAssocID="{9B82EF32-A81B-4BDF-9BF1-A7D0EA7477CA}" presName="sibTrans" presStyleCnt="0"/>
      <dgm:spPr/>
    </dgm:pt>
    <dgm:pt modelId="{75C1B423-9172-4E14-8B51-6040E6B86F15}" type="pres">
      <dgm:prSet presAssocID="{D2CF65D4-2D5C-4B2F-A128-79F779414F77}" presName="compNode" presStyleCnt="0"/>
      <dgm:spPr/>
    </dgm:pt>
    <dgm:pt modelId="{27ECF672-D941-4F6C-9EDB-926914B03E70}" type="pres">
      <dgm:prSet presAssocID="{D2CF65D4-2D5C-4B2F-A128-79F779414F7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Venn Diagram"/>
        </a:ext>
      </dgm:extLst>
    </dgm:pt>
    <dgm:pt modelId="{FDED7343-B7D0-4EB3-8CB3-B15585899241}" type="pres">
      <dgm:prSet presAssocID="{D2CF65D4-2D5C-4B2F-A128-79F779414F77}" presName="spaceRect" presStyleCnt="0"/>
      <dgm:spPr/>
    </dgm:pt>
    <dgm:pt modelId="{0BD2414A-591F-4D20-8CF2-FD60A529D921}" type="pres">
      <dgm:prSet presAssocID="{D2CF65D4-2D5C-4B2F-A128-79F779414F77}" presName="textRect" presStyleLbl="revTx" presStyleIdx="3" presStyleCnt="4">
        <dgm:presLayoutVars>
          <dgm:chMax val="1"/>
          <dgm:chPref val="1"/>
        </dgm:presLayoutVars>
      </dgm:prSet>
      <dgm:spPr/>
    </dgm:pt>
  </dgm:ptLst>
  <dgm:cxnLst>
    <dgm:cxn modelId="{65BC5A33-4F9B-455F-8433-710B7C00D9BF}" type="presOf" srcId="{A4CBB85F-F87D-441F-AE6E-C09DDD41B0FC}" destId="{7055BFD9-A181-41D2-A9F2-418988461870}" srcOrd="0" destOrd="0" presId="urn:microsoft.com/office/officeart/2018/2/layout/IconLabelList"/>
    <dgm:cxn modelId="{6D987F72-E603-4851-8A50-4D598F2D51F9}" srcId="{E7E64BC6-8822-4273-95E0-5BF4DC551455}" destId="{F7D8E4D0-63C2-411F-A400-A38FC4B342D5}" srcOrd="0" destOrd="0" parTransId="{2FED2AE8-FC6E-49A8-8159-116BADF497B0}" sibTransId="{7011240F-838C-43C0-AFD2-C3A69674993E}"/>
    <dgm:cxn modelId="{89FF7475-10A9-4FC0-A6BC-EBE40DED208C}" srcId="{E7E64BC6-8822-4273-95E0-5BF4DC551455}" destId="{20F22DA0-334B-4686-BA13-E88C6F81E11B}" srcOrd="1" destOrd="0" parTransId="{DBF3690C-BCD3-4EAD-8226-41F68B0BD609}" sibTransId="{4EAB53F5-9884-41EC-B85E-33333DEBDF8D}"/>
    <dgm:cxn modelId="{C5109283-1A18-4615-A4F6-06DB869220DA}" type="presOf" srcId="{D2CF65D4-2D5C-4B2F-A128-79F779414F77}" destId="{0BD2414A-591F-4D20-8CF2-FD60A529D921}" srcOrd="0" destOrd="0" presId="urn:microsoft.com/office/officeart/2018/2/layout/IconLabelList"/>
    <dgm:cxn modelId="{C9258195-EE86-4F35-93EC-A841E001ABAB}" type="presOf" srcId="{F7D8E4D0-63C2-411F-A400-A38FC4B342D5}" destId="{74D410D3-F8FB-49DD-A508-10619DF83ED9}" srcOrd="0" destOrd="0" presId="urn:microsoft.com/office/officeart/2018/2/layout/IconLabelList"/>
    <dgm:cxn modelId="{503FF8BC-EFB4-4030-AAB6-0CF2EEA9F2D7}" type="presOf" srcId="{20F22DA0-334B-4686-BA13-E88C6F81E11B}" destId="{F73BECE5-2C0E-4727-B756-D58BB25383DB}" srcOrd="0" destOrd="0" presId="urn:microsoft.com/office/officeart/2018/2/layout/IconLabelList"/>
    <dgm:cxn modelId="{DB2FE9D8-BDCE-448E-B46F-495485B8FB4E}" srcId="{E7E64BC6-8822-4273-95E0-5BF4DC551455}" destId="{D2CF65D4-2D5C-4B2F-A128-79F779414F77}" srcOrd="3" destOrd="0" parTransId="{84B659A2-6159-471B-9C29-B2EE9C9129A9}" sibTransId="{764569B3-851A-4FEB-8960-C8D67709DF77}"/>
    <dgm:cxn modelId="{EFAAF1E6-5269-4EFC-8276-272EB19E591C}" srcId="{E7E64BC6-8822-4273-95E0-5BF4DC551455}" destId="{A4CBB85F-F87D-441F-AE6E-C09DDD41B0FC}" srcOrd="2" destOrd="0" parTransId="{5B5E67F1-4EA1-4C42-9460-90312F3FD765}" sibTransId="{9B82EF32-A81B-4BDF-9BF1-A7D0EA7477CA}"/>
    <dgm:cxn modelId="{DE50E1E8-E763-45BA-9998-58469167B1B5}" type="presOf" srcId="{E7E64BC6-8822-4273-95E0-5BF4DC551455}" destId="{DD2CF2A2-6E2C-4D5E-A614-CAB7D08641E8}" srcOrd="0" destOrd="0" presId="urn:microsoft.com/office/officeart/2018/2/layout/IconLabelList"/>
    <dgm:cxn modelId="{DD3CBFE2-FFF2-46CE-9947-07126A8B0609}" type="presParOf" srcId="{DD2CF2A2-6E2C-4D5E-A614-CAB7D08641E8}" destId="{597677C4-21D5-4A22-94D6-092F63DBAE62}" srcOrd="0" destOrd="0" presId="urn:microsoft.com/office/officeart/2018/2/layout/IconLabelList"/>
    <dgm:cxn modelId="{CDA47C81-6663-4078-9049-283D1AAC5582}" type="presParOf" srcId="{597677C4-21D5-4A22-94D6-092F63DBAE62}" destId="{29BC1D41-E298-4D20-9473-6DB709A6CB2E}" srcOrd="0" destOrd="0" presId="urn:microsoft.com/office/officeart/2018/2/layout/IconLabelList"/>
    <dgm:cxn modelId="{F5A6A4C5-B0BF-4777-8C7A-D4E9382F9A49}" type="presParOf" srcId="{597677C4-21D5-4A22-94D6-092F63DBAE62}" destId="{0CE8EAF8-CA72-42A9-A61D-06349ECB9A01}" srcOrd="1" destOrd="0" presId="urn:microsoft.com/office/officeart/2018/2/layout/IconLabelList"/>
    <dgm:cxn modelId="{205901F2-366C-4FF5-9829-6367D514346B}" type="presParOf" srcId="{597677C4-21D5-4A22-94D6-092F63DBAE62}" destId="{74D410D3-F8FB-49DD-A508-10619DF83ED9}" srcOrd="2" destOrd="0" presId="urn:microsoft.com/office/officeart/2018/2/layout/IconLabelList"/>
    <dgm:cxn modelId="{119BDD9B-1836-4A14-A375-581430DF4DF4}" type="presParOf" srcId="{DD2CF2A2-6E2C-4D5E-A614-CAB7D08641E8}" destId="{DD50C9C1-8BAA-4240-A8D1-49E4102EDCE5}" srcOrd="1" destOrd="0" presId="urn:microsoft.com/office/officeart/2018/2/layout/IconLabelList"/>
    <dgm:cxn modelId="{F7FD9041-20C3-481B-B19D-FC9405885FC2}" type="presParOf" srcId="{DD2CF2A2-6E2C-4D5E-A614-CAB7D08641E8}" destId="{C956B28F-8ADD-4BFD-8DB4-1F5A269C1FDC}" srcOrd="2" destOrd="0" presId="urn:microsoft.com/office/officeart/2018/2/layout/IconLabelList"/>
    <dgm:cxn modelId="{3F7A5582-F94E-498A-B7F1-6CD0C43F288D}" type="presParOf" srcId="{C956B28F-8ADD-4BFD-8DB4-1F5A269C1FDC}" destId="{A17722B0-DEC5-40C0-9F44-6F92CB84D3E0}" srcOrd="0" destOrd="0" presId="urn:microsoft.com/office/officeart/2018/2/layout/IconLabelList"/>
    <dgm:cxn modelId="{8BCDFC8D-04B2-4F2E-A427-393CD8D56837}" type="presParOf" srcId="{C956B28F-8ADD-4BFD-8DB4-1F5A269C1FDC}" destId="{728815B0-4622-4095-8E2A-505B37130E49}" srcOrd="1" destOrd="0" presId="urn:microsoft.com/office/officeart/2018/2/layout/IconLabelList"/>
    <dgm:cxn modelId="{8DC5BE5A-0E59-4914-ADF4-71BF51BB882C}" type="presParOf" srcId="{C956B28F-8ADD-4BFD-8DB4-1F5A269C1FDC}" destId="{F73BECE5-2C0E-4727-B756-D58BB25383DB}" srcOrd="2" destOrd="0" presId="urn:microsoft.com/office/officeart/2018/2/layout/IconLabelList"/>
    <dgm:cxn modelId="{46E8DCCF-BC01-46B8-9462-3A6E1C1A4B7E}" type="presParOf" srcId="{DD2CF2A2-6E2C-4D5E-A614-CAB7D08641E8}" destId="{37568232-AF44-4DDC-8D11-08293D15C08D}" srcOrd="3" destOrd="0" presId="urn:microsoft.com/office/officeart/2018/2/layout/IconLabelList"/>
    <dgm:cxn modelId="{C0C0D616-28A9-4321-8205-F8CC86291B5F}" type="presParOf" srcId="{DD2CF2A2-6E2C-4D5E-A614-CAB7D08641E8}" destId="{0BB53076-9774-4D98-ABD9-CCBFF2E8C854}" srcOrd="4" destOrd="0" presId="urn:microsoft.com/office/officeart/2018/2/layout/IconLabelList"/>
    <dgm:cxn modelId="{C805F571-D9BB-4A1A-AF2F-9CE6CFFED8EB}" type="presParOf" srcId="{0BB53076-9774-4D98-ABD9-CCBFF2E8C854}" destId="{345E6B7D-2984-4C02-A0AE-06F7330517E1}" srcOrd="0" destOrd="0" presId="urn:microsoft.com/office/officeart/2018/2/layout/IconLabelList"/>
    <dgm:cxn modelId="{AD35A9D6-7810-4A3F-89A6-0547B6F519C6}" type="presParOf" srcId="{0BB53076-9774-4D98-ABD9-CCBFF2E8C854}" destId="{AA997CB6-02F0-44B4-A617-3BA33ECDDB3A}" srcOrd="1" destOrd="0" presId="urn:microsoft.com/office/officeart/2018/2/layout/IconLabelList"/>
    <dgm:cxn modelId="{1ABFC5E5-7E48-4D59-8F78-9C04C59317F8}" type="presParOf" srcId="{0BB53076-9774-4D98-ABD9-CCBFF2E8C854}" destId="{7055BFD9-A181-41D2-A9F2-418988461870}" srcOrd="2" destOrd="0" presId="urn:microsoft.com/office/officeart/2018/2/layout/IconLabelList"/>
    <dgm:cxn modelId="{19FB3948-3B0F-43F0-AD3D-9D119CE6176C}" type="presParOf" srcId="{DD2CF2A2-6E2C-4D5E-A614-CAB7D08641E8}" destId="{D67A7F69-B7B9-408E-9998-3664F9055EC8}" srcOrd="5" destOrd="0" presId="urn:microsoft.com/office/officeart/2018/2/layout/IconLabelList"/>
    <dgm:cxn modelId="{5424789E-3735-4676-A9FC-EECF0CA2B3DC}" type="presParOf" srcId="{DD2CF2A2-6E2C-4D5E-A614-CAB7D08641E8}" destId="{75C1B423-9172-4E14-8B51-6040E6B86F15}" srcOrd="6" destOrd="0" presId="urn:microsoft.com/office/officeart/2018/2/layout/IconLabelList"/>
    <dgm:cxn modelId="{2F521663-D1E3-46E8-A06B-78C87FFF518E}" type="presParOf" srcId="{75C1B423-9172-4E14-8B51-6040E6B86F15}" destId="{27ECF672-D941-4F6C-9EDB-926914B03E70}" srcOrd="0" destOrd="0" presId="urn:microsoft.com/office/officeart/2018/2/layout/IconLabelList"/>
    <dgm:cxn modelId="{86AFEAA8-D771-47D2-83AE-523FA308D8DC}" type="presParOf" srcId="{75C1B423-9172-4E14-8B51-6040E6B86F15}" destId="{FDED7343-B7D0-4EB3-8CB3-B15585899241}" srcOrd="1" destOrd="0" presId="urn:microsoft.com/office/officeart/2018/2/layout/IconLabelList"/>
    <dgm:cxn modelId="{36E65DFA-3105-4B72-9542-C2C6D8892088}" type="presParOf" srcId="{75C1B423-9172-4E14-8B51-6040E6B86F15}" destId="{0BD2414A-591F-4D20-8CF2-FD60A529D92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0CFBA8-5A5C-4F94-885F-ACD9E25BEF7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1B6B7A0-EA52-4EEB-A75C-9CB545B4B85E}">
      <dgm:prSet/>
      <dgm:spPr/>
      <dgm:t>
        <a:bodyPr/>
        <a:lstStyle/>
        <a:p>
          <a:r>
            <a:rPr lang="en-US" b="1"/>
            <a:t>WHAT IS A DEDUCTIBLE?</a:t>
          </a:r>
          <a:endParaRPr lang="en-US"/>
        </a:p>
      </dgm:t>
    </dgm:pt>
    <dgm:pt modelId="{EF729CAF-7325-438B-B59E-C7E16FD19E60}" type="parTrans" cxnId="{D2A79121-D77E-4EA5-8DF9-64C28EECFFE6}">
      <dgm:prSet/>
      <dgm:spPr/>
      <dgm:t>
        <a:bodyPr/>
        <a:lstStyle/>
        <a:p>
          <a:endParaRPr lang="en-US"/>
        </a:p>
      </dgm:t>
    </dgm:pt>
    <dgm:pt modelId="{EAECD4EF-94BF-4525-BAF0-3EAFFC03261E}" type="sibTrans" cxnId="{D2A79121-D77E-4EA5-8DF9-64C28EECFFE6}">
      <dgm:prSet/>
      <dgm:spPr/>
      <dgm:t>
        <a:bodyPr/>
        <a:lstStyle/>
        <a:p>
          <a:endParaRPr lang="en-US"/>
        </a:p>
      </dgm:t>
    </dgm:pt>
    <dgm:pt modelId="{D226EF7A-E013-44A8-AD8C-212BE690FC61}">
      <dgm:prSet/>
      <dgm:spPr/>
      <dgm:t>
        <a:bodyPr/>
        <a:lstStyle/>
        <a:p>
          <a:r>
            <a:rPr lang="en-US" dirty="0"/>
            <a:t>It is the fixed dollar amount(i.e., HD Plan Employee Only: $3,000) of the eligible expenses you are required to pay before your insurance either reimburses you or pays your medical provider directly  for a covered service.</a:t>
          </a:r>
        </a:p>
      </dgm:t>
    </dgm:pt>
    <dgm:pt modelId="{7F78FF46-D9C9-480E-A8D6-284F76029630}" type="parTrans" cxnId="{79775FA5-1AFF-4FA0-927E-834366FF3FA0}">
      <dgm:prSet/>
      <dgm:spPr/>
      <dgm:t>
        <a:bodyPr/>
        <a:lstStyle/>
        <a:p>
          <a:endParaRPr lang="en-US"/>
        </a:p>
      </dgm:t>
    </dgm:pt>
    <dgm:pt modelId="{13E931BB-2266-4229-84F7-D80D0AFEC02F}" type="sibTrans" cxnId="{79775FA5-1AFF-4FA0-927E-834366FF3FA0}">
      <dgm:prSet/>
      <dgm:spPr/>
      <dgm:t>
        <a:bodyPr/>
        <a:lstStyle/>
        <a:p>
          <a:endParaRPr lang="en-US"/>
        </a:p>
      </dgm:t>
    </dgm:pt>
    <dgm:pt modelId="{9C55B212-CD1D-4C15-A7FF-0A9CEEE0BAA7}">
      <dgm:prSet/>
      <dgm:spPr/>
      <dgm:t>
        <a:bodyPr/>
        <a:lstStyle/>
        <a:p>
          <a:r>
            <a:rPr lang="en-US" b="1"/>
            <a:t>WHAT IS COINSURANCE?</a:t>
          </a:r>
          <a:endParaRPr lang="en-US"/>
        </a:p>
      </dgm:t>
    </dgm:pt>
    <dgm:pt modelId="{81CF9FA4-1624-4DC2-B7BC-F0FED2D65300}" type="parTrans" cxnId="{95C2BC52-60B5-4CEC-970F-51DE2DE2BB31}">
      <dgm:prSet/>
      <dgm:spPr/>
      <dgm:t>
        <a:bodyPr/>
        <a:lstStyle/>
        <a:p>
          <a:endParaRPr lang="en-US"/>
        </a:p>
      </dgm:t>
    </dgm:pt>
    <dgm:pt modelId="{C3E94ABB-0589-453A-93F3-C2CAD29F3079}" type="sibTrans" cxnId="{95C2BC52-60B5-4CEC-970F-51DE2DE2BB31}">
      <dgm:prSet/>
      <dgm:spPr/>
      <dgm:t>
        <a:bodyPr/>
        <a:lstStyle/>
        <a:p>
          <a:endParaRPr lang="en-US"/>
        </a:p>
      </dgm:t>
    </dgm:pt>
    <dgm:pt modelId="{012D42C7-D6C0-4A45-BB42-FFBFF0CFF16C}">
      <dgm:prSet/>
      <dgm:spPr/>
      <dgm:t>
        <a:bodyPr/>
        <a:lstStyle/>
        <a:p>
          <a:r>
            <a:rPr lang="en-US"/>
            <a:t>Coinsurance is your share of the costs (i.e., 20%) of a covered health care service – usually a percentage of an eligible expense due </a:t>
          </a:r>
          <a:r>
            <a:rPr lang="en-US" b="1"/>
            <a:t>AFTER</a:t>
          </a:r>
          <a:r>
            <a:rPr lang="en-US"/>
            <a:t> you have met your annual deductible.</a:t>
          </a:r>
        </a:p>
      </dgm:t>
    </dgm:pt>
    <dgm:pt modelId="{77AA6FE9-E0B2-4DCE-A5A6-C18C031D1188}" type="parTrans" cxnId="{C9948579-2E67-4161-B74E-514D4C595CE7}">
      <dgm:prSet/>
      <dgm:spPr/>
      <dgm:t>
        <a:bodyPr/>
        <a:lstStyle/>
        <a:p>
          <a:endParaRPr lang="en-US"/>
        </a:p>
      </dgm:t>
    </dgm:pt>
    <dgm:pt modelId="{D4F6E01E-7CBE-48AB-8D7A-6618C3A12B13}" type="sibTrans" cxnId="{C9948579-2E67-4161-B74E-514D4C595CE7}">
      <dgm:prSet/>
      <dgm:spPr/>
      <dgm:t>
        <a:bodyPr/>
        <a:lstStyle/>
        <a:p>
          <a:endParaRPr lang="en-US"/>
        </a:p>
      </dgm:t>
    </dgm:pt>
    <dgm:pt modelId="{2FEAD213-64DB-48A1-8A7B-6063B89401BF}">
      <dgm:prSet/>
      <dgm:spPr/>
      <dgm:t>
        <a:bodyPr/>
        <a:lstStyle/>
        <a:p>
          <a:r>
            <a:rPr lang="en-US" b="1"/>
            <a:t>WHAT IS A COPAYMENT?</a:t>
          </a:r>
          <a:endParaRPr lang="en-US"/>
        </a:p>
      </dgm:t>
    </dgm:pt>
    <dgm:pt modelId="{7DA2C273-FEE1-40C9-8094-8960781892AF}" type="parTrans" cxnId="{760D2918-EE27-48FF-8242-99EE95960145}">
      <dgm:prSet/>
      <dgm:spPr/>
      <dgm:t>
        <a:bodyPr/>
        <a:lstStyle/>
        <a:p>
          <a:endParaRPr lang="en-US"/>
        </a:p>
      </dgm:t>
    </dgm:pt>
    <dgm:pt modelId="{A2AA7F4F-F261-43C8-B56B-AD21E74D8615}" type="sibTrans" cxnId="{760D2918-EE27-48FF-8242-99EE95960145}">
      <dgm:prSet/>
      <dgm:spPr/>
      <dgm:t>
        <a:bodyPr/>
        <a:lstStyle/>
        <a:p>
          <a:endParaRPr lang="en-US"/>
        </a:p>
      </dgm:t>
    </dgm:pt>
    <dgm:pt modelId="{0F8D6923-9A5E-4ADD-ABD7-3A9DC0921FD6}">
      <dgm:prSet/>
      <dgm:spPr/>
      <dgm:t>
        <a:bodyPr/>
        <a:lstStyle/>
        <a:p>
          <a:r>
            <a:rPr lang="en-US"/>
            <a:t>A copayment is a fixed dollar amount (i.e., $30.00 Copay for an office visit) that you are required to pay for a covered service at the time you receive care.  Can also be charged in addition to the deductible and coinsurance</a:t>
          </a:r>
        </a:p>
      </dgm:t>
    </dgm:pt>
    <dgm:pt modelId="{CDADDCBC-14AE-46A2-A8C9-63122B494F63}" type="parTrans" cxnId="{9EC448A4-1451-4A70-91EA-4C18A5E4C2EC}">
      <dgm:prSet/>
      <dgm:spPr/>
      <dgm:t>
        <a:bodyPr/>
        <a:lstStyle/>
        <a:p>
          <a:endParaRPr lang="en-US"/>
        </a:p>
      </dgm:t>
    </dgm:pt>
    <dgm:pt modelId="{BBEC7661-91D0-4A23-A5C2-7C50FEA5AE52}" type="sibTrans" cxnId="{9EC448A4-1451-4A70-91EA-4C18A5E4C2EC}">
      <dgm:prSet/>
      <dgm:spPr/>
      <dgm:t>
        <a:bodyPr/>
        <a:lstStyle/>
        <a:p>
          <a:endParaRPr lang="en-US"/>
        </a:p>
      </dgm:t>
    </dgm:pt>
    <dgm:pt modelId="{01313404-48A6-4842-9B0A-90C8D85FDA72}" type="pres">
      <dgm:prSet presAssocID="{120CFBA8-5A5C-4F94-885F-ACD9E25BEF74}" presName="root" presStyleCnt="0">
        <dgm:presLayoutVars>
          <dgm:dir/>
          <dgm:resizeHandles val="exact"/>
        </dgm:presLayoutVars>
      </dgm:prSet>
      <dgm:spPr/>
    </dgm:pt>
    <dgm:pt modelId="{139981E6-B834-48D7-9611-E27F9B60E6AE}" type="pres">
      <dgm:prSet presAssocID="{31B6B7A0-EA52-4EEB-A75C-9CB545B4B85E}" presName="compNode" presStyleCnt="0"/>
      <dgm:spPr/>
    </dgm:pt>
    <dgm:pt modelId="{E0CDD4B5-321D-4F31-8BFC-D234800E55C9}" type="pres">
      <dgm:prSet presAssocID="{31B6B7A0-EA52-4EEB-A75C-9CB545B4B85E}" presName="bgRect" presStyleLbl="bgShp" presStyleIdx="0" presStyleCnt="3"/>
      <dgm:spPr/>
    </dgm:pt>
    <dgm:pt modelId="{5A988920-D0A9-4997-B427-48DB8E41D635}" type="pres">
      <dgm:prSet presAssocID="{31B6B7A0-EA52-4EEB-A75C-9CB545B4B85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153EEA4F-65BA-4C62-8EB1-926CD5EE1947}" type="pres">
      <dgm:prSet presAssocID="{31B6B7A0-EA52-4EEB-A75C-9CB545B4B85E}" presName="spaceRect" presStyleCnt="0"/>
      <dgm:spPr/>
    </dgm:pt>
    <dgm:pt modelId="{DA132637-80B9-44C0-A3A7-A4AB222093F0}" type="pres">
      <dgm:prSet presAssocID="{31B6B7A0-EA52-4EEB-A75C-9CB545B4B85E}" presName="parTx" presStyleLbl="revTx" presStyleIdx="0" presStyleCnt="6">
        <dgm:presLayoutVars>
          <dgm:chMax val="0"/>
          <dgm:chPref val="0"/>
        </dgm:presLayoutVars>
      </dgm:prSet>
      <dgm:spPr/>
    </dgm:pt>
    <dgm:pt modelId="{4136CCC1-A16E-4B8E-B6C3-2EE83FFF9ECC}" type="pres">
      <dgm:prSet presAssocID="{31B6B7A0-EA52-4EEB-A75C-9CB545B4B85E}" presName="desTx" presStyleLbl="revTx" presStyleIdx="1" presStyleCnt="6">
        <dgm:presLayoutVars/>
      </dgm:prSet>
      <dgm:spPr/>
    </dgm:pt>
    <dgm:pt modelId="{D2A6D62D-0861-4EBB-ADDC-65F0D3582BD4}" type="pres">
      <dgm:prSet presAssocID="{EAECD4EF-94BF-4525-BAF0-3EAFFC03261E}" presName="sibTrans" presStyleCnt="0"/>
      <dgm:spPr/>
    </dgm:pt>
    <dgm:pt modelId="{DA946D24-4C31-419C-AFE9-C08E7067A3CC}" type="pres">
      <dgm:prSet presAssocID="{9C55B212-CD1D-4C15-A7FF-0A9CEEE0BAA7}" presName="compNode" presStyleCnt="0"/>
      <dgm:spPr/>
    </dgm:pt>
    <dgm:pt modelId="{ACD9FADC-0AF6-47C3-AA00-9CA196FF9E1B}" type="pres">
      <dgm:prSet presAssocID="{9C55B212-CD1D-4C15-A7FF-0A9CEEE0BAA7}" presName="bgRect" presStyleLbl="bgShp" presStyleIdx="1" presStyleCnt="3"/>
      <dgm:spPr/>
    </dgm:pt>
    <dgm:pt modelId="{851D70DD-D216-4669-AE76-78A1C414AD91}" type="pres">
      <dgm:prSet presAssocID="{9C55B212-CD1D-4C15-A7FF-0A9CEEE0BAA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ins"/>
        </a:ext>
      </dgm:extLst>
    </dgm:pt>
    <dgm:pt modelId="{67C290B2-4CB4-4421-85E4-D617BF551202}" type="pres">
      <dgm:prSet presAssocID="{9C55B212-CD1D-4C15-A7FF-0A9CEEE0BAA7}" presName="spaceRect" presStyleCnt="0"/>
      <dgm:spPr/>
    </dgm:pt>
    <dgm:pt modelId="{C612E4D0-7FCF-4950-B290-43BC16A9FCE2}" type="pres">
      <dgm:prSet presAssocID="{9C55B212-CD1D-4C15-A7FF-0A9CEEE0BAA7}" presName="parTx" presStyleLbl="revTx" presStyleIdx="2" presStyleCnt="6">
        <dgm:presLayoutVars>
          <dgm:chMax val="0"/>
          <dgm:chPref val="0"/>
        </dgm:presLayoutVars>
      </dgm:prSet>
      <dgm:spPr/>
    </dgm:pt>
    <dgm:pt modelId="{21CD0DF7-609E-4B19-B236-2B2BCFDEC0D3}" type="pres">
      <dgm:prSet presAssocID="{9C55B212-CD1D-4C15-A7FF-0A9CEEE0BAA7}" presName="desTx" presStyleLbl="revTx" presStyleIdx="3" presStyleCnt="6">
        <dgm:presLayoutVars/>
      </dgm:prSet>
      <dgm:spPr/>
    </dgm:pt>
    <dgm:pt modelId="{0634EB5F-0292-4050-AA61-15A0FA2A7FB7}" type="pres">
      <dgm:prSet presAssocID="{C3E94ABB-0589-453A-93F3-C2CAD29F3079}" presName="sibTrans" presStyleCnt="0"/>
      <dgm:spPr/>
    </dgm:pt>
    <dgm:pt modelId="{E356C841-0206-4BE0-A19D-0FA4FFAFA0A6}" type="pres">
      <dgm:prSet presAssocID="{2FEAD213-64DB-48A1-8A7B-6063B89401BF}" presName="compNode" presStyleCnt="0"/>
      <dgm:spPr/>
    </dgm:pt>
    <dgm:pt modelId="{4B672250-014F-414D-9797-0411A4ED0AB5}" type="pres">
      <dgm:prSet presAssocID="{2FEAD213-64DB-48A1-8A7B-6063B89401BF}" presName="bgRect" presStyleLbl="bgShp" presStyleIdx="2" presStyleCnt="3"/>
      <dgm:spPr>
        <a:solidFill>
          <a:srgbClr val="1D76BB"/>
        </a:solidFill>
      </dgm:spPr>
    </dgm:pt>
    <dgm:pt modelId="{7408848A-E192-4D41-A443-2AF0A0C89352}" type="pres">
      <dgm:prSet presAssocID="{2FEAD213-64DB-48A1-8A7B-6063B89401B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uro"/>
        </a:ext>
      </dgm:extLst>
    </dgm:pt>
    <dgm:pt modelId="{258BBADF-E2EF-4C60-AAFC-40BD121CFCC0}" type="pres">
      <dgm:prSet presAssocID="{2FEAD213-64DB-48A1-8A7B-6063B89401BF}" presName="spaceRect" presStyleCnt="0"/>
      <dgm:spPr/>
    </dgm:pt>
    <dgm:pt modelId="{A114A012-7794-4644-8153-CD245DF3C1DD}" type="pres">
      <dgm:prSet presAssocID="{2FEAD213-64DB-48A1-8A7B-6063B89401BF}" presName="parTx" presStyleLbl="revTx" presStyleIdx="4" presStyleCnt="6">
        <dgm:presLayoutVars>
          <dgm:chMax val="0"/>
          <dgm:chPref val="0"/>
        </dgm:presLayoutVars>
      </dgm:prSet>
      <dgm:spPr/>
    </dgm:pt>
    <dgm:pt modelId="{5A816FF4-7E84-4087-9FFD-9787F4972FA4}" type="pres">
      <dgm:prSet presAssocID="{2FEAD213-64DB-48A1-8A7B-6063B89401BF}" presName="desTx" presStyleLbl="revTx" presStyleIdx="5" presStyleCnt="6">
        <dgm:presLayoutVars/>
      </dgm:prSet>
      <dgm:spPr/>
    </dgm:pt>
  </dgm:ptLst>
  <dgm:cxnLst>
    <dgm:cxn modelId="{760D2918-EE27-48FF-8242-99EE95960145}" srcId="{120CFBA8-5A5C-4F94-885F-ACD9E25BEF74}" destId="{2FEAD213-64DB-48A1-8A7B-6063B89401BF}" srcOrd="2" destOrd="0" parTransId="{7DA2C273-FEE1-40C9-8094-8960781892AF}" sibTransId="{A2AA7F4F-F261-43C8-B56B-AD21E74D8615}"/>
    <dgm:cxn modelId="{F50F3F18-37C4-4B53-BD2B-9405666C75EB}" type="presOf" srcId="{D226EF7A-E013-44A8-AD8C-212BE690FC61}" destId="{4136CCC1-A16E-4B8E-B6C3-2EE83FFF9ECC}" srcOrd="0" destOrd="0" presId="urn:microsoft.com/office/officeart/2018/2/layout/IconVerticalSolidList"/>
    <dgm:cxn modelId="{E01BCF1F-AB6D-4A24-BC28-F335B351C815}" type="presOf" srcId="{012D42C7-D6C0-4A45-BB42-FFBFF0CFF16C}" destId="{21CD0DF7-609E-4B19-B236-2B2BCFDEC0D3}" srcOrd="0" destOrd="0" presId="urn:microsoft.com/office/officeart/2018/2/layout/IconVerticalSolidList"/>
    <dgm:cxn modelId="{D2A79121-D77E-4EA5-8DF9-64C28EECFFE6}" srcId="{120CFBA8-5A5C-4F94-885F-ACD9E25BEF74}" destId="{31B6B7A0-EA52-4EEB-A75C-9CB545B4B85E}" srcOrd="0" destOrd="0" parTransId="{EF729CAF-7325-438B-B59E-C7E16FD19E60}" sibTransId="{EAECD4EF-94BF-4525-BAF0-3EAFFC03261E}"/>
    <dgm:cxn modelId="{1FD66722-BE92-46AF-A8C5-38F3983C4521}" type="presOf" srcId="{9C55B212-CD1D-4C15-A7FF-0A9CEEE0BAA7}" destId="{C612E4D0-7FCF-4950-B290-43BC16A9FCE2}" srcOrd="0" destOrd="0" presId="urn:microsoft.com/office/officeart/2018/2/layout/IconVerticalSolidList"/>
    <dgm:cxn modelId="{2CFF312E-D091-4D79-8E43-228584247E8E}" type="presOf" srcId="{0F8D6923-9A5E-4ADD-ABD7-3A9DC0921FD6}" destId="{5A816FF4-7E84-4087-9FFD-9787F4972FA4}" srcOrd="0" destOrd="0" presId="urn:microsoft.com/office/officeart/2018/2/layout/IconVerticalSolidList"/>
    <dgm:cxn modelId="{14FBE834-4CA0-4336-8BD9-3F78A5C40CD1}" type="presOf" srcId="{31B6B7A0-EA52-4EEB-A75C-9CB545B4B85E}" destId="{DA132637-80B9-44C0-A3A7-A4AB222093F0}" srcOrd="0" destOrd="0" presId="urn:microsoft.com/office/officeart/2018/2/layout/IconVerticalSolidList"/>
    <dgm:cxn modelId="{95C2BC52-60B5-4CEC-970F-51DE2DE2BB31}" srcId="{120CFBA8-5A5C-4F94-885F-ACD9E25BEF74}" destId="{9C55B212-CD1D-4C15-A7FF-0A9CEEE0BAA7}" srcOrd="1" destOrd="0" parTransId="{81CF9FA4-1624-4DC2-B7BC-F0FED2D65300}" sibTransId="{C3E94ABB-0589-453A-93F3-C2CAD29F3079}"/>
    <dgm:cxn modelId="{C9948579-2E67-4161-B74E-514D4C595CE7}" srcId="{9C55B212-CD1D-4C15-A7FF-0A9CEEE0BAA7}" destId="{012D42C7-D6C0-4A45-BB42-FFBFF0CFF16C}" srcOrd="0" destOrd="0" parTransId="{77AA6FE9-E0B2-4DCE-A5A6-C18C031D1188}" sibTransId="{D4F6E01E-7CBE-48AB-8D7A-6618C3A12B13}"/>
    <dgm:cxn modelId="{BB2BF18C-C30D-4917-92A9-00FE275853B0}" type="presOf" srcId="{120CFBA8-5A5C-4F94-885F-ACD9E25BEF74}" destId="{01313404-48A6-4842-9B0A-90C8D85FDA72}" srcOrd="0" destOrd="0" presId="urn:microsoft.com/office/officeart/2018/2/layout/IconVerticalSolidList"/>
    <dgm:cxn modelId="{9EC448A4-1451-4A70-91EA-4C18A5E4C2EC}" srcId="{2FEAD213-64DB-48A1-8A7B-6063B89401BF}" destId="{0F8D6923-9A5E-4ADD-ABD7-3A9DC0921FD6}" srcOrd="0" destOrd="0" parTransId="{CDADDCBC-14AE-46A2-A8C9-63122B494F63}" sibTransId="{BBEC7661-91D0-4A23-A5C2-7C50FEA5AE52}"/>
    <dgm:cxn modelId="{79775FA5-1AFF-4FA0-927E-834366FF3FA0}" srcId="{31B6B7A0-EA52-4EEB-A75C-9CB545B4B85E}" destId="{D226EF7A-E013-44A8-AD8C-212BE690FC61}" srcOrd="0" destOrd="0" parTransId="{7F78FF46-D9C9-480E-A8D6-284F76029630}" sibTransId="{13E931BB-2266-4229-84F7-D80D0AFEC02F}"/>
    <dgm:cxn modelId="{FEC370BE-EFE3-476E-9709-BEADF45ED209}" type="presOf" srcId="{2FEAD213-64DB-48A1-8A7B-6063B89401BF}" destId="{A114A012-7794-4644-8153-CD245DF3C1DD}" srcOrd="0" destOrd="0" presId="urn:microsoft.com/office/officeart/2018/2/layout/IconVerticalSolidList"/>
    <dgm:cxn modelId="{44B7A4F6-C785-42D5-BA24-53B3F4BD2D3F}" type="presParOf" srcId="{01313404-48A6-4842-9B0A-90C8D85FDA72}" destId="{139981E6-B834-48D7-9611-E27F9B60E6AE}" srcOrd="0" destOrd="0" presId="urn:microsoft.com/office/officeart/2018/2/layout/IconVerticalSolidList"/>
    <dgm:cxn modelId="{A6E35F80-82E2-48D5-B25D-71199753A3A5}" type="presParOf" srcId="{139981E6-B834-48D7-9611-E27F9B60E6AE}" destId="{E0CDD4B5-321D-4F31-8BFC-D234800E55C9}" srcOrd="0" destOrd="0" presId="urn:microsoft.com/office/officeart/2018/2/layout/IconVerticalSolidList"/>
    <dgm:cxn modelId="{A3CA840C-450D-4733-B4A6-CED64077B55B}" type="presParOf" srcId="{139981E6-B834-48D7-9611-E27F9B60E6AE}" destId="{5A988920-D0A9-4997-B427-48DB8E41D635}" srcOrd="1" destOrd="0" presId="urn:microsoft.com/office/officeart/2018/2/layout/IconVerticalSolidList"/>
    <dgm:cxn modelId="{B7FAE3A9-D762-476D-AE2E-5464437AD0B8}" type="presParOf" srcId="{139981E6-B834-48D7-9611-E27F9B60E6AE}" destId="{153EEA4F-65BA-4C62-8EB1-926CD5EE1947}" srcOrd="2" destOrd="0" presId="urn:microsoft.com/office/officeart/2018/2/layout/IconVerticalSolidList"/>
    <dgm:cxn modelId="{CEA4378A-2CD6-4847-97B6-D14EEACD799C}" type="presParOf" srcId="{139981E6-B834-48D7-9611-E27F9B60E6AE}" destId="{DA132637-80B9-44C0-A3A7-A4AB222093F0}" srcOrd="3" destOrd="0" presId="urn:microsoft.com/office/officeart/2018/2/layout/IconVerticalSolidList"/>
    <dgm:cxn modelId="{8303EFE0-49DC-48DD-A83D-33C0D0B5BEF0}" type="presParOf" srcId="{139981E6-B834-48D7-9611-E27F9B60E6AE}" destId="{4136CCC1-A16E-4B8E-B6C3-2EE83FFF9ECC}" srcOrd="4" destOrd="0" presId="urn:microsoft.com/office/officeart/2018/2/layout/IconVerticalSolidList"/>
    <dgm:cxn modelId="{CEE92292-B314-4D84-97F1-27B2B3A32D5D}" type="presParOf" srcId="{01313404-48A6-4842-9B0A-90C8D85FDA72}" destId="{D2A6D62D-0861-4EBB-ADDC-65F0D3582BD4}" srcOrd="1" destOrd="0" presId="urn:microsoft.com/office/officeart/2018/2/layout/IconVerticalSolidList"/>
    <dgm:cxn modelId="{C1D10603-FF24-4BD4-A0D0-14A31777CC4A}" type="presParOf" srcId="{01313404-48A6-4842-9B0A-90C8D85FDA72}" destId="{DA946D24-4C31-419C-AFE9-C08E7067A3CC}" srcOrd="2" destOrd="0" presId="urn:microsoft.com/office/officeart/2018/2/layout/IconVerticalSolidList"/>
    <dgm:cxn modelId="{E2DD31ED-84BE-4EF2-BDE4-5EA8437AB57C}" type="presParOf" srcId="{DA946D24-4C31-419C-AFE9-C08E7067A3CC}" destId="{ACD9FADC-0AF6-47C3-AA00-9CA196FF9E1B}" srcOrd="0" destOrd="0" presId="urn:microsoft.com/office/officeart/2018/2/layout/IconVerticalSolidList"/>
    <dgm:cxn modelId="{0419F593-1014-4D9F-953E-F2FDD55FE46D}" type="presParOf" srcId="{DA946D24-4C31-419C-AFE9-C08E7067A3CC}" destId="{851D70DD-D216-4669-AE76-78A1C414AD91}" srcOrd="1" destOrd="0" presId="urn:microsoft.com/office/officeart/2018/2/layout/IconVerticalSolidList"/>
    <dgm:cxn modelId="{0E5D6472-0187-435F-BC5A-4D2E532BB4E9}" type="presParOf" srcId="{DA946D24-4C31-419C-AFE9-C08E7067A3CC}" destId="{67C290B2-4CB4-4421-85E4-D617BF551202}" srcOrd="2" destOrd="0" presId="urn:microsoft.com/office/officeart/2018/2/layout/IconVerticalSolidList"/>
    <dgm:cxn modelId="{D4ED4FA4-47D1-452B-9148-BD31A1F69481}" type="presParOf" srcId="{DA946D24-4C31-419C-AFE9-C08E7067A3CC}" destId="{C612E4D0-7FCF-4950-B290-43BC16A9FCE2}" srcOrd="3" destOrd="0" presId="urn:microsoft.com/office/officeart/2018/2/layout/IconVerticalSolidList"/>
    <dgm:cxn modelId="{6EF8DEA7-4864-4B6F-BBAF-42F6C8F430AC}" type="presParOf" srcId="{DA946D24-4C31-419C-AFE9-C08E7067A3CC}" destId="{21CD0DF7-609E-4B19-B236-2B2BCFDEC0D3}" srcOrd="4" destOrd="0" presId="urn:microsoft.com/office/officeart/2018/2/layout/IconVerticalSolidList"/>
    <dgm:cxn modelId="{67E68650-E6BC-4114-92EC-26876A9F1593}" type="presParOf" srcId="{01313404-48A6-4842-9B0A-90C8D85FDA72}" destId="{0634EB5F-0292-4050-AA61-15A0FA2A7FB7}" srcOrd="3" destOrd="0" presId="urn:microsoft.com/office/officeart/2018/2/layout/IconVerticalSolidList"/>
    <dgm:cxn modelId="{2A425CC1-8AAA-4AFE-B155-1DD456D340CE}" type="presParOf" srcId="{01313404-48A6-4842-9B0A-90C8D85FDA72}" destId="{E356C841-0206-4BE0-A19D-0FA4FFAFA0A6}" srcOrd="4" destOrd="0" presId="urn:microsoft.com/office/officeart/2018/2/layout/IconVerticalSolidList"/>
    <dgm:cxn modelId="{CCC7D561-E547-4618-A523-0E3B445B29DD}" type="presParOf" srcId="{E356C841-0206-4BE0-A19D-0FA4FFAFA0A6}" destId="{4B672250-014F-414D-9797-0411A4ED0AB5}" srcOrd="0" destOrd="0" presId="urn:microsoft.com/office/officeart/2018/2/layout/IconVerticalSolidList"/>
    <dgm:cxn modelId="{F4AA3A4A-DAF4-47D9-A062-C2764A7A37E6}" type="presParOf" srcId="{E356C841-0206-4BE0-A19D-0FA4FFAFA0A6}" destId="{7408848A-E192-4D41-A443-2AF0A0C89352}" srcOrd="1" destOrd="0" presId="urn:microsoft.com/office/officeart/2018/2/layout/IconVerticalSolidList"/>
    <dgm:cxn modelId="{B88754CD-5DEA-45CF-8FFA-14A2A7BEBE72}" type="presParOf" srcId="{E356C841-0206-4BE0-A19D-0FA4FFAFA0A6}" destId="{258BBADF-E2EF-4C60-AAFC-40BD121CFCC0}" srcOrd="2" destOrd="0" presId="urn:microsoft.com/office/officeart/2018/2/layout/IconVerticalSolidList"/>
    <dgm:cxn modelId="{AAAA832E-8198-4BB7-A159-3715126AB3AC}" type="presParOf" srcId="{E356C841-0206-4BE0-A19D-0FA4FFAFA0A6}" destId="{A114A012-7794-4644-8153-CD245DF3C1DD}" srcOrd="3" destOrd="0" presId="urn:microsoft.com/office/officeart/2018/2/layout/IconVerticalSolidList"/>
    <dgm:cxn modelId="{9AC7CBAB-F9FC-445F-B340-0AEC92CBD27B}" type="presParOf" srcId="{E356C841-0206-4BE0-A19D-0FA4FFAFA0A6}" destId="{5A816FF4-7E84-4087-9FFD-9787F4972FA4}"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D513EB-37E3-430E-976B-E558B94CBD6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14753F3-DEC2-4321-AC58-D609B9687419}">
      <dgm:prSet/>
      <dgm:spPr/>
      <dgm:t>
        <a:bodyPr/>
        <a:lstStyle/>
        <a:p>
          <a:r>
            <a:rPr lang="en-US" dirty="0"/>
            <a:t>Plan Overview</a:t>
          </a:r>
        </a:p>
      </dgm:t>
    </dgm:pt>
    <dgm:pt modelId="{4D4D7C24-1A01-49D2-A410-E85A3F526CD7}" type="parTrans" cxnId="{7D4D66B9-80CF-4517-83E9-A0E08B2F906C}">
      <dgm:prSet/>
      <dgm:spPr/>
      <dgm:t>
        <a:bodyPr/>
        <a:lstStyle/>
        <a:p>
          <a:endParaRPr lang="en-US"/>
        </a:p>
      </dgm:t>
    </dgm:pt>
    <dgm:pt modelId="{F732B2BD-4831-4BC1-B625-FD511A56580A}" type="sibTrans" cxnId="{7D4D66B9-80CF-4517-83E9-A0E08B2F906C}">
      <dgm:prSet/>
      <dgm:spPr/>
      <dgm:t>
        <a:bodyPr/>
        <a:lstStyle/>
        <a:p>
          <a:endParaRPr lang="en-US"/>
        </a:p>
      </dgm:t>
    </dgm:pt>
    <dgm:pt modelId="{2D032EC6-CE4F-4449-B18F-C4682CCA5277}">
      <dgm:prSet/>
      <dgm:spPr/>
      <dgm:t>
        <a:bodyPr/>
        <a:lstStyle/>
        <a:p>
          <a:r>
            <a:rPr lang="en-US" dirty="0"/>
            <a:t>Plan Highlights</a:t>
          </a:r>
        </a:p>
      </dgm:t>
    </dgm:pt>
    <dgm:pt modelId="{B71CB0DE-2128-441C-8ABF-14242123E353}" type="parTrans" cxnId="{69F78F7E-8BAB-4B00-BFC3-C480FDB49DE6}">
      <dgm:prSet/>
      <dgm:spPr/>
      <dgm:t>
        <a:bodyPr/>
        <a:lstStyle/>
        <a:p>
          <a:endParaRPr lang="en-US"/>
        </a:p>
      </dgm:t>
    </dgm:pt>
    <dgm:pt modelId="{83068339-6A3F-4CDD-A6D9-AD05C2EC787E}" type="sibTrans" cxnId="{69F78F7E-8BAB-4B00-BFC3-C480FDB49DE6}">
      <dgm:prSet/>
      <dgm:spPr/>
      <dgm:t>
        <a:bodyPr/>
        <a:lstStyle/>
        <a:p>
          <a:endParaRPr lang="en-US"/>
        </a:p>
      </dgm:t>
    </dgm:pt>
    <dgm:pt modelId="{54398BCF-E2B9-4114-9C00-D51370330EC3}">
      <dgm:prSet/>
      <dgm:spPr/>
      <dgm:t>
        <a:bodyPr/>
        <a:lstStyle/>
        <a:p>
          <a:r>
            <a:rPr lang="en-US" dirty="0"/>
            <a:t>Provider Locator for Doctors &amp; Hospitals</a:t>
          </a:r>
        </a:p>
      </dgm:t>
    </dgm:pt>
    <dgm:pt modelId="{CD9C7A7C-F26D-4185-AE29-89010A7F844A}" type="parTrans" cxnId="{7663FE8E-39A6-43AB-B3DE-D47D397B65A7}">
      <dgm:prSet/>
      <dgm:spPr/>
      <dgm:t>
        <a:bodyPr/>
        <a:lstStyle/>
        <a:p>
          <a:endParaRPr lang="en-US"/>
        </a:p>
      </dgm:t>
    </dgm:pt>
    <dgm:pt modelId="{F31D64F0-2C82-48BF-8F18-A8056C7B9CD8}" type="sibTrans" cxnId="{7663FE8E-39A6-43AB-B3DE-D47D397B65A7}">
      <dgm:prSet/>
      <dgm:spPr/>
      <dgm:t>
        <a:bodyPr/>
        <a:lstStyle/>
        <a:p>
          <a:endParaRPr lang="en-US"/>
        </a:p>
      </dgm:t>
    </dgm:pt>
    <dgm:pt modelId="{47A756CC-8EDB-4296-88AE-ED01BAD1CD89}">
      <dgm:prSet/>
      <dgm:spPr/>
      <dgm:t>
        <a:bodyPr/>
        <a:lstStyle/>
        <a:p>
          <a:r>
            <a:rPr lang="en-US"/>
            <a:t>Prescription Drug Benefits</a:t>
          </a:r>
        </a:p>
      </dgm:t>
    </dgm:pt>
    <dgm:pt modelId="{461FA6F0-AE52-4922-904C-A9B2E4F194CB}" type="parTrans" cxnId="{33A0249A-CA33-495C-B557-D7BD48CD3AB2}">
      <dgm:prSet/>
      <dgm:spPr/>
      <dgm:t>
        <a:bodyPr/>
        <a:lstStyle/>
        <a:p>
          <a:endParaRPr lang="en-US"/>
        </a:p>
      </dgm:t>
    </dgm:pt>
    <dgm:pt modelId="{7E5C9CBD-3A54-42CF-9704-F75AEC1554E6}" type="sibTrans" cxnId="{33A0249A-CA33-495C-B557-D7BD48CD3AB2}">
      <dgm:prSet/>
      <dgm:spPr/>
      <dgm:t>
        <a:bodyPr/>
        <a:lstStyle/>
        <a:p>
          <a:endParaRPr lang="en-US"/>
        </a:p>
      </dgm:t>
    </dgm:pt>
    <dgm:pt modelId="{B8870B5B-BF9E-4212-938E-B817893D5401}" type="pres">
      <dgm:prSet presAssocID="{2BD513EB-37E3-430E-976B-E558B94CBD6D}" presName="linear" presStyleCnt="0">
        <dgm:presLayoutVars>
          <dgm:animLvl val="lvl"/>
          <dgm:resizeHandles val="exact"/>
        </dgm:presLayoutVars>
      </dgm:prSet>
      <dgm:spPr/>
    </dgm:pt>
    <dgm:pt modelId="{7C3F2F83-08A9-407E-A32E-3584540DBDD4}" type="pres">
      <dgm:prSet presAssocID="{114753F3-DEC2-4321-AC58-D609B9687419}" presName="parentText" presStyleLbl="node1" presStyleIdx="0" presStyleCnt="4">
        <dgm:presLayoutVars>
          <dgm:chMax val="0"/>
          <dgm:bulletEnabled val="1"/>
        </dgm:presLayoutVars>
      </dgm:prSet>
      <dgm:spPr/>
    </dgm:pt>
    <dgm:pt modelId="{CD01B274-C6C6-4D35-971B-C9CD60B7F046}" type="pres">
      <dgm:prSet presAssocID="{F732B2BD-4831-4BC1-B625-FD511A56580A}" presName="spacer" presStyleCnt="0"/>
      <dgm:spPr/>
    </dgm:pt>
    <dgm:pt modelId="{0D37C76B-2EA1-42C1-AE6C-32B65015A80D}" type="pres">
      <dgm:prSet presAssocID="{2D032EC6-CE4F-4449-B18F-C4682CCA5277}" presName="parentText" presStyleLbl="node1" presStyleIdx="1" presStyleCnt="4">
        <dgm:presLayoutVars>
          <dgm:chMax val="0"/>
          <dgm:bulletEnabled val="1"/>
        </dgm:presLayoutVars>
      </dgm:prSet>
      <dgm:spPr/>
    </dgm:pt>
    <dgm:pt modelId="{BE5EC00B-6292-4A0B-9129-3432185B1CCF}" type="pres">
      <dgm:prSet presAssocID="{83068339-6A3F-4CDD-A6D9-AD05C2EC787E}" presName="spacer" presStyleCnt="0"/>
      <dgm:spPr/>
    </dgm:pt>
    <dgm:pt modelId="{17BA9D9F-0F00-4121-9034-A0713EE2549B}" type="pres">
      <dgm:prSet presAssocID="{54398BCF-E2B9-4114-9C00-D51370330EC3}" presName="parentText" presStyleLbl="node1" presStyleIdx="2" presStyleCnt="4">
        <dgm:presLayoutVars>
          <dgm:chMax val="0"/>
          <dgm:bulletEnabled val="1"/>
        </dgm:presLayoutVars>
      </dgm:prSet>
      <dgm:spPr/>
    </dgm:pt>
    <dgm:pt modelId="{99A2B4C8-BA72-4684-B4A0-C29FCFFCD299}" type="pres">
      <dgm:prSet presAssocID="{F31D64F0-2C82-48BF-8F18-A8056C7B9CD8}" presName="spacer" presStyleCnt="0"/>
      <dgm:spPr/>
    </dgm:pt>
    <dgm:pt modelId="{62276491-9699-4D69-B145-43EAF2135C1E}" type="pres">
      <dgm:prSet presAssocID="{47A756CC-8EDB-4296-88AE-ED01BAD1CD89}" presName="parentText" presStyleLbl="node1" presStyleIdx="3" presStyleCnt="4">
        <dgm:presLayoutVars>
          <dgm:chMax val="0"/>
          <dgm:bulletEnabled val="1"/>
        </dgm:presLayoutVars>
      </dgm:prSet>
      <dgm:spPr/>
    </dgm:pt>
  </dgm:ptLst>
  <dgm:cxnLst>
    <dgm:cxn modelId="{E9C35658-4E64-4F4E-8621-EAA9639A8516}" type="presOf" srcId="{2BD513EB-37E3-430E-976B-E558B94CBD6D}" destId="{B8870B5B-BF9E-4212-938E-B817893D5401}" srcOrd="0" destOrd="0" presId="urn:microsoft.com/office/officeart/2005/8/layout/vList2"/>
    <dgm:cxn modelId="{5DF88E7A-0F58-40EA-9215-39D31A279230}" type="presOf" srcId="{114753F3-DEC2-4321-AC58-D609B9687419}" destId="{7C3F2F83-08A9-407E-A32E-3584540DBDD4}" srcOrd="0" destOrd="0" presId="urn:microsoft.com/office/officeart/2005/8/layout/vList2"/>
    <dgm:cxn modelId="{177CC87C-3C7E-452D-A13C-F1814EEFD477}" type="presOf" srcId="{54398BCF-E2B9-4114-9C00-D51370330EC3}" destId="{17BA9D9F-0F00-4121-9034-A0713EE2549B}" srcOrd="0" destOrd="0" presId="urn:microsoft.com/office/officeart/2005/8/layout/vList2"/>
    <dgm:cxn modelId="{69F78F7E-8BAB-4B00-BFC3-C480FDB49DE6}" srcId="{2BD513EB-37E3-430E-976B-E558B94CBD6D}" destId="{2D032EC6-CE4F-4449-B18F-C4682CCA5277}" srcOrd="1" destOrd="0" parTransId="{B71CB0DE-2128-441C-8ABF-14242123E353}" sibTransId="{83068339-6A3F-4CDD-A6D9-AD05C2EC787E}"/>
    <dgm:cxn modelId="{7663FE8E-39A6-43AB-B3DE-D47D397B65A7}" srcId="{2BD513EB-37E3-430E-976B-E558B94CBD6D}" destId="{54398BCF-E2B9-4114-9C00-D51370330EC3}" srcOrd="2" destOrd="0" parTransId="{CD9C7A7C-F26D-4185-AE29-89010A7F844A}" sibTransId="{F31D64F0-2C82-48BF-8F18-A8056C7B9CD8}"/>
    <dgm:cxn modelId="{33A0249A-CA33-495C-B557-D7BD48CD3AB2}" srcId="{2BD513EB-37E3-430E-976B-E558B94CBD6D}" destId="{47A756CC-8EDB-4296-88AE-ED01BAD1CD89}" srcOrd="3" destOrd="0" parTransId="{461FA6F0-AE52-4922-904C-A9B2E4F194CB}" sibTransId="{7E5C9CBD-3A54-42CF-9704-F75AEC1554E6}"/>
    <dgm:cxn modelId="{ABEE39A8-2A89-48C8-9B75-83A66F6C64DE}" type="presOf" srcId="{2D032EC6-CE4F-4449-B18F-C4682CCA5277}" destId="{0D37C76B-2EA1-42C1-AE6C-32B65015A80D}" srcOrd="0" destOrd="0" presId="urn:microsoft.com/office/officeart/2005/8/layout/vList2"/>
    <dgm:cxn modelId="{7D4D66B9-80CF-4517-83E9-A0E08B2F906C}" srcId="{2BD513EB-37E3-430E-976B-E558B94CBD6D}" destId="{114753F3-DEC2-4321-AC58-D609B9687419}" srcOrd="0" destOrd="0" parTransId="{4D4D7C24-1A01-49D2-A410-E85A3F526CD7}" sibTransId="{F732B2BD-4831-4BC1-B625-FD511A56580A}"/>
    <dgm:cxn modelId="{2A591BF1-4025-4E6C-BF0E-200EEAF9FFA0}" type="presOf" srcId="{47A756CC-8EDB-4296-88AE-ED01BAD1CD89}" destId="{62276491-9699-4D69-B145-43EAF2135C1E}" srcOrd="0" destOrd="0" presId="urn:microsoft.com/office/officeart/2005/8/layout/vList2"/>
    <dgm:cxn modelId="{0C22E840-9ED6-45F7-AA19-1159AB2E76B2}" type="presParOf" srcId="{B8870B5B-BF9E-4212-938E-B817893D5401}" destId="{7C3F2F83-08A9-407E-A32E-3584540DBDD4}" srcOrd="0" destOrd="0" presId="urn:microsoft.com/office/officeart/2005/8/layout/vList2"/>
    <dgm:cxn modelId="{CD7FFD6E-F5EF-4683-BF6B-D77BC32F3BE7}" type="presParOf" srcId="{B8870B5B-BF9E-4212-938E-B817893D5401}" destId="{CD01B274-C6C6-4D35-971B-C9CD60B7F046}" srcOrd="1" destOrd="0" presId="urn:microsoft.com/office/officeart/2005/8/layout/vList2"/>
    <dgm:cxn modelId="{A13F07F6-51A9-4045-A51C-64BB3378BEE4}" type="presParOf" srcId="{B8870B5B-BF9E-4212-938E-B817893D5401}" destId="{0D37C76B-2EA1-42C1-AE6C-32B65015A80D}" srcOrd="2" destOrd="0" presId="urn:microsoft.com/office/officeart/2005/8/layout/vList2"/>
    <dgm:cxn modelId="{07CCA9EF-83A2-4D7A-AC80-30E577E85F40}" type="presParOf" srcId="{B8870B5B-BF9E-4212-938E-B817893D5401}" destId="{BE5EC00B-6292-4A0B-9129-3432185B1CCF}" srcOrd="3" destOrd="0" presId="urn:microsoft.com/office/officeart/2005/8/layout/vList2"/>
    <dgm:cxn modelId="{7B6CF974-F9C4-47B7-8201-A0DB641A892B}" type="presParOf" srcId="{B8870B5B-BF9E-4212-938E-B817893D5401}" destId="{17BA9D9F-0F00-4121-9034-A0713EE2549B}" srcOrd="4" destOrd="0" presId="urn:microsoft.com/office/officeart/2005/8/layout/vList2"/>
    <dgm:cxn modelId="{76F60FF7-B00C-4B88-A162-F90A743E6F38}" type="presParOf" srcId="{B8870B5B-BF9E-4212-938E-B817893D5401}" destId="{99A2B4C8-BA72-4684-B4A0-C29FCFFCD299}" srcOrd="5" destOrd="0" presId="urn:microsoft.com/office/officeart/2005/8/layout/vList2"/>
    <dgm:cxn modelId="{7528C79D-734E-4C1F-B88F-97F538E68B95}" type="presParOf" srcId="{B8870B5B-BF9E-4212-938E-B817893D5401}" destId="{62276491-9699-4D69-B145-43EAF2135C1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EF7BEC-3C96-468B-B114-CD98133D1408}"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CC7E034C-D5FA-446C-9229-CA6E74A5DD81}">
      <dgm:prSet/>
      <dgm:spPr/>
      <dgm:t>
        <a:bodyPr/>
        <a:lstStyle/>
        <a:p>
          <a:r>
            <a:rPr lang="en-US" b="1" dirty="0"/>
            <a:t>Employee Assistance Program</a:t>
          </a:r>
        </a:p>
        <a:p>
          <a:r>
            <a:rPr lang="en-US" b="1" dirty="0"/>
            <a:t> </a:t>
          </a:r>
          <a:r>
            <a:rPr lang="en-US" dirty="0"/>
            <a:t>Voya</a:t>
          </a:r>
          <a:r>
            <a:rPr lang="en-US" b="1" dirty="0"/>
            <a:t> </a:t>
          </a:r>
          <a:endParaRPr lang="en-US" dirty="0"/>
        </a:p>
      </dgm:t>
    </dgm:pt>
    <dgm:pt modelId="{708D0D05-C364-40AE-8A3D-51FEADE8B1D6}" type="parTrans" cxnId="{EE3DB5D5-F61F-4F88-B1EE-392EA1BFB2DC}">
      <dgm:prSet/>
      <dgm:spPr/>
      <dgm:t>
        <a:bodyPr/>
        <a:lstStyle/>
        <a:p>
          <a:endParaRPr lang="en-US"/>
        </a:p>
      </dgm:t>
    </dgm:pt>
    <dgm:pt modelId="{7A1DB8AF-855D-42F5-9F2A-B2FF9B747EED}" type="sibTrans" cxnId="{EE3DB5D5-F61F-4F88-B1EE-392EA1BFB2DC}">
      <dgm:prSet/>
      <dgm:spPr/>
      <dgm:t>
        <a:bodyPr/>
        <a:lstStyle/>
        <a:p>
          <a:endParaRPr lang="en-US"/>
        </a:p>
      </dgm:t>
    </dgm:pt>
    <dgm:pt modelId="{C098CEE0-5207-4BD8-B758-97B661A7E663}">
      <dgm:prSet/>
      <dgm:spPr/>
      <dgm:t>
        <a:bodyPr/>
        <a:lstStyle/>
        <a:p>
          <a:r>
            <a:rPr lang="en-US" b="1" dirty="0"/>
            <a:t>Health Saving Account</a:t>
          </a:r>
        </a:p>
        <a:p>
          <a:r>
            <a:rPr lang="en-US" b="1" dirty="0"/>
            <a:t> </a:t>
          </a:r>
          <a:r>
            <a:rPr lang="en-US" dirty="0"/>
            <a:t>HSA Bank </a:t>
          </a:r>
        </a:p>
      </dgm:t>
    </dgm:pt>
    <dgm:pt modelId="{CC3D33B3-2650-40FE-949D-F50A55FEBAA4}" type="parTrans" cxnId="{4D943084-41DF-492D-A485-02EC24219637}">
      <dgm:prSet/>
      <dgm:spPr/>
      <dgm:t>
        <a:bodyPr/>
        <a:lstStyle/>
        <a:p>
          <a:endParaRPr lang="en-US"/>
        </a:p>
      </dgm:t>
    </dgm:pt>
    <dgm:pt modelId="{29757971-4963-419F-8B1D-09F42AC9FEA3}" type="sibTrans" cxnId="{4D943084-41DF-492D-A485-02EC24219637}">
      <dgm:prSet/>
      <dgm:spPr/>
      <dgm:t>
        <a:bodyPr/>
        <a:lstStyle/>
        <a:p>
          <a:endParaRPr lang="en-US"/>
        </a:p>
      </dgm:t>
    </dgm:pt>
    <dgm:pt modelId="{857C4437-E38B-44C7-8E26-F8E5FB1E7DE7}">
      <dgm:prSet/>
      <dgm:spPr/>
      <dgm:t>
        <a:bodyPr/>
        <a:lstStyle/>
        <a:p>
          <a:r>
            <a:rPr lang="en-US" b="1" dirty="0"/>
            <a:t>Life Insurance</a:t>
          </a:r>
        </a:p>
        <a:p>
          <a:r>
            <a:rPr lang="en-US" b="1" dirty="0"/>
            <a:t> </a:t>
          </a:r>
          <a:r>
            <a:rPr lang="en-US" dirty="0"/>
            <a:t>Voya</a:t>
          </a:r>
          <a:r>
            <a:rPr lang="en-US" b="1" dirty="0"/>
            <a:t> </a:t>
          </a:r>
          <a:endParaRPr lang="en-US" dirty="0"/>
        </a:p>
      </dgm:t>
    </dgm:pt>
    <dgm:pt modelId="{A0A753E8-28F2-487E-A72E-5E67505ECE60}" type="parTrans" cxnId="{971D1DE1-9889-4EC5-A733-220A82032FD3}">
      <dgm:prSet/>
      <dgm:spPr/>
      <dgm:t>
        <a:bodyPr/>
        <a:lstStyle/>
        <a:p>
          <a:endParaRPr lang="en-US"/>
        </a:p>
      </dgm:t>
    </dgm:pt>
    <dgm:pt modelId="{14D02A3A-B0DE-4E67-9DAD-EADCF7038048}" type="sibTrans" cxnId="{971D1DE1-9889-4EC5-A733-220A82032FD3}">
      <dgm:prSet/>
      <dgm:spPr/>
      <dgm:t>
        <a:bodyPr/>
        <a:lstStyle/>
        <a:p>
          <a:endParaRPr lang="en-US"/>
        </a:p>
      </dgm:t>
    </dgm:pt>
    <dgm:pt modelId="{149EB573-5BBC-467D-A84A-E9D4A533212E}">
      <dgm:prSet/>
      <dgm:spPr/>
      <dgm:t>
        <a:bodyPr/>
        <a:lstStyle/>
        <a:p>
          <a:r>
            <a:rPr lang="en-US" b="1" dirty="0"/>
            <a:t>Disability</a:t>
          </a:r>
        </a:p>
        <a:p>
          <a:r>
            <a:rPr lang="en-US" b="1" dirty="0"/>
            <a:t> </a:t>
          </a:r>
          <a:r>
            <a:rPr lang="en-US" dirty="0"/>
            <a:t>Sun Life </a:t>
          </a:r>
        </a:p>
      </dgm:t>
    </dgm:pt>
    <dgm:pt modelId="{DBF726C5-46D5-4CF5-A2E2-1FDB230305CE}" type="parTrans" cxnId="{7F527295-6CD6-45B1-BE4F-FA426BEE8638}">
      <dgm:prSet/>
      <dgm:spPr/>
      <dgm:t>
        <a:bodyPr/>
        <a:lstStyle/>
        <a:p>
          <a:endParaRPr lang="en-US"/>
        </a:p>
      </dgm:t>
    </dgm:pt>
    <dgm:pt modelId="{4F2D2226-7582-4FEA-8403-4C56D1954B0B}" type="sibTrans" cxnId="{7F527295-6CD6-45B1-BE4F-FA426BEE8638}">
      <dgm:prSet/>
      <dgm:spPr/>
      <dgm:t>
        <a:bodyPr/>
        <a:lstStyle/>
        <a:p>
          <a:endParaRPr lang="en-US"/>
        </a:p>
      </dgm:t>
    </dgm:pt>
    <dgm:pt modelId="{42C6DD7B-FB34-4324-9488-74648DA77353}">
      <dgm:prSet/>
      <dgm:spPr/>
      <dgm:t>
        <a:bodyPr/>
        <a:lstStyle/>
        <a:p>
          <a:r>
            <a:rPr lang="en-US" b="1" dirty="0"/>
            <a:t>Dental</a:t>
          </a:r>
          <a:endParaRPr lang="en-US" dirty="0"/>
        </a:p>
        <a:p>
          <a:r>
            <a:rPr lang="en-US" dirty="0"/>
            <a:t>Cigna Dental PPO &amp; DHMO Dental Plan </a:t>
          </a:r>
          <a:r>
            <a:rPr lang="en-US" b="1" dirty="0"/>
            <a:t>(Insurance) </a:t>
          </a:r>
          <a:endParaRPr lang="en-US" dirty="0"/>
        </a:p>
      </dgm:t>
    </dgm:pt>
    <dgm:pt modelId="{965A90B5-D9BF-4ACF-AEA2-45020B79BB52}" type="parTrans" cxnId="{65A29B19-A6AE-4AFB-B4FC-2D97D7F1FE83}">
      <dgm:prSet/>
      <dgm:spPr/>
      <dgm:t>
        <a:bodyPr/>
        <a:lstStyle/>
        <a:p>
          <a:endParaRPr lang="en-US"/>
        </a:p>
      </dgm:t>
    </dgm:pt>
    <dgm:pt modelId="{18521F76-5D65-434C-A5E1-617BAA5DAB46}" type="sibTrans" cxnId="{65A29B19-A6AE-4AFB-B4FC-2D97D7F1FE83}">
      <dgm:prSet/>
      <dgm:spPr/>
      <dgm:t>
        <a:bodyPr/>
        <a:lstStyle/>
        <a:p>
          <a:endParaRPr lang="en-US"/>
        </a:p>
      </dgm:t>
    </dgm:pt>
    <dgm:pt modelId="{B87F7FEF-699D-496E-A831-248B4C20DE7F}">
      <dgm:prSet/>
      <dgm:spPr/>
      <dgm:t>
        <a:bodyPr/>
        <a:lstStyle/>
        <a:p>
          <a:r>
            <a:rPr lang="en-US" dirty="0"/>
            <a:t>MSofA Dent-All  Discount Plan </a:t>
          </a:r>
          <a:r>
            <a:rPr lang="en-US" b="1" dirty="0"/>
            <a:t>(Discount plan)</a:t>
          </a:r>
          <a:endParaRPr lang="en-US" dirty="0"/>
        </a:p>
      </dgm:t>
    </dgm:pt>
    <dgm:pt modelId="{77D207BE-3467-4599-B991-C08EE80E1CA7}" type="parTrans" cxnId="{35A70858-130B-4987-9DDD-884E2CA84A93}">
      <dgm:prSet/>
      <dgm:spPr/>
      <dgm:t>
        <a:bodyPr/>
        <a:lstStyle/>
        <a:p>
          <a:endParaRPr lang="en-US"/>
        </a:p>
      </dgm:t>
    </dgm:pt>
    <dgm:pt modelId="{5B9AF8E8-B496-45EF-8DD5-21B3546FEB21}" type="sibTrans" cxnId="{35A70858-130B-4987-9DDD-884E2CA84A93}">
      <dgm:prSet/>
      <dgm:spPr/>
      <dgm:t>
        <a:bodyPr/>
        <a:lstStyle/>
        <a:p>
          <a:endParaRPr lang="en-US"/>
        </a:p>
      </dgm:t>
    </dgm:pt>
    <dgm:pt modelId="{36A9669B-E6EE-4DF7-8E5D-4B4389F42341}">
      <dgm:prSet/>
      <dgm:spPr/>
      <dgm:t>
        <a:bodyPr/>
        <a:lstStyle/>
        <a:p>
          <a:r>
            <a:rPr lang="en-US" dirty="0"/>
            <a:t>QCD of America Discount Plan </a:t>
          </a:r>
          <a:r>
            <a:rPr lang="en-US" b="1" dirty="0"/>
            <a:t>(Discount Plan)</a:t>
          </a:r>
          <a:endParaRPr lang="en-US" dirty="0"/>
        </a:p>
      </dgm:t>
    </dgm:pt>
    <dgm:pt modelId="{C941225E-D123-4622-9CA7-C10DE77FFF33}" type="parTrans" cxnId="{D9D0E64D-6245-4026-8105-47D634117752}">
      <dgm:prSet/>
      <dgm:spPr/>
      <dgm:t>
        <a:bodyPr/>
        <a:lstStyle/>
        <a:p>
          <a:endParaRPr lang="en-US"/>
        </a:p>
      </dgm:t>
    </dgm:pt>
    <dgm:pt modelId="{ADAC5EB3-5FF6-4DFA-BD5F-C7EA460F9103}" type="sibTrans" cxnId="{D9D0E64D-6245-4026-8105-47D634117752}">
      <dgm:prSet/>
      <dgm:spPr/>
      <dgm:t>
        <a:bodyPr/>
        <a:lstStyle/>
        <a:p>
          <a:endParaRPr lang="en-US"/>
        </a:p>
      </dgm:t>
    </dgm:pt>
    <dgm:pt modelId="{79EA8C1D-6035-438F-9EC1-341001509F5D}">
      <dgm:prSet/>
      <dgm:spPr/>
      <dgm:t>
        <a:bodyPr/>
        <a:lstStyle/>
        <a:p>
          <a:r>
            <a:rPr lang="en-US" b="1" dirty="0"/>
            <a:t>Vision</a:t>
          </a:r>
        </a:p>
        <a:p>
          <a:r>
            <a:rPr lang="en-US" dirty="0"/>
            <a:t> Guardian VSP Vision Insurance Plan</a:t>
          </a:r>
        </a:p>
      </dgm:t>
    </dgm:pt>
    <dgm:pt modelId="{F861397F-0D0C-4386-9173-1E8C460E7513}" type="parTrans" cxnId="{9991E417-7874-4275-8080-206EB035F6BA}">
      <dgm:prSet/>
      <dgm:spPr/>
      <dgm:t>
        <a:bodyPr/>
        <a:lstStyle/>
        <a:p>
          <a:endParaRPr lang="en-US"/>
        </a:p>
      </dgm:t>
    </dgm:pt>
    <dgm:pt modelId="{77A7AC18-0FBC-49EE-83F4-2261FF34A228}" type="sibTrans" cxnId="{9991E417-7874-4275-8080-206EB035F6BA}">
      <dgm:prSet/>
      <dgm:spPr/>
      <dgm:t>
        <a:bodyPr/>
        <a:lstStyle/>
        <a:p>
          <a:endParaRPr lang="en-US"/>
        </a:p>
      </dgm:t>
    </dgm:pt>
    <dgm:pt modelId="{44725902-DFF2-4CE1-9522-EA4DE05980BD}">
      <dgm:prSet/>
      <dgm:spPr>
        <a:solidFill>
          <a:schemeClr val="accent4">
            <a:lumMod val="60000"/>
            <a:lumOff val="40000"/>
          </a:schemeClr>
        </a:solidFill>
      </dgm:spPr>
      <dgm:t>
        <a:bodyPr/>
        <a:lstStyle/>
        <a:p>
          <a:r>
            <a:rPr lang="en-US" b="1" dirty="0"/>
            <a:t>Cancer &amp; Specified Disease</a:t>
          </a:r>
          <a:r>
            <a:rPr lang="en-US" dirty="0"/>
            <a:t> Humana </a:t>
          </a:r>
          <a:r>
            <a:rPr lang="en-US" b="1" dirty="0"/>
            <a:t>(requires Application Form</a:t>
          </a:r>
          <a:r>
            <a:rPr lang="en-US" dirty="0"/>
            <a:t>)</a:t>
          </a:r>
        </a:p>
      </dgm:t>
    </dgm:pt>
    <dgm:pt modelId="{9B19984F-0D63-42E7-B0E4-D81DCE7667B3}" type="parTrans" cxnId="{E5A2BE9B-E2A5-4AC9-B518-443D072CAF81}">
      <dgm:prSet/>
      <dgm:spPr/>
      <dgm:t>
        <a:bodyPr/>
        <a:lstStyle/>
        <a:p>
          <a:endParaRPr lang="en-US"/>
        </a:p>
      </dgm:t>
    </dgm:pt>
    <dgm:pt modelId="{160A9859-6C30-40F3-9C16-14488A153234}" type="sibTrans" cxnId="{E5A2BE9B-E2A5-4AC9-B518-443D072CAF81}">
      <dgm:prSet/>
      <dgm:spPr/>
      <dgm:t>
        <a:bodyPr/>
        <a:lstStyle/>
        <a:p>
          <a:endParaRPr lang="en-US"/>
        </a:p>
      </dgm:t>
    </dgm:pt>
    <dgm:pt modelId="{5F274298-4B6D-41FC-9E8A-6F36C7CA984F}">
      <dgm:prSet/>
      <dgm:spPr>
        <a:solidFill>
          <a:srgbClr val="1D76BB"/>
        </a:solidFill>
      </dgm:spPr>
      <dgm:t>
        <a:bodyPr/>
        <a:lstStyle/>
        <a:p>
          <a:r>
            <a:rPr lang="en-US" b="1" dirty="0"/>
            <a:t>Critical Illness</a:t>
          </a:r>
        </a:p>
        <a:p>
          <a:r>
            <a:rPr lang="en-US" dirty="0"/>
            <a:t>Met Life </a:t>
          </a:r>
        </a:p>
      </dgm:t>
    </dgm:pt>
    <dgm:pt modelId="{B15E2264-21C4-43C0-B39C-C55683A68D67}" type="parTrans" cxnId="{675B2F74-0605-4B15-BDB3-CAF05E35E52B}">
      <dgm:prSet/>
      <dgm:spPr/>
      <dgm:t>
        <a:bodyPr/>
        <a:lstStyle/>
        <a:p>
          <a:endParaRPr lang="en-US"/>
        </a:p>
      </dgm:t>
    </dgm:pt>
    <dgm:pt modelId="{904535DA-726C-4926-B2F0-D4C2D7E4487D}" type="sibTrans" cxnId="{675B2F74-0605-4B15-BDB3-CAF05E35E52B}">
      <dgm:prSet/>
      <dgm:spPr/>
      <dgm:t>
        <a:bodyPr/>
        <a:lstStyle/>
        <a:p>
          <a:endParaRPr lang="en-US"/>
        </a:p>
      </dgm:t>
    </dgm:pt>
    <dgm:pt modelId="{810E55DC-E15C-4AD4-97C5-572E3BCCE74B}" type="pres">
      <dgm:prSet presAssocID="{C9EF7BEC-3C96-468B-B114-CD98133D1408}" presName="diagram" presStyleCnt="0">
        <dgm:presLayoutVars>
          <dgm:dir/>
          <dgm:resizeHandles val="exact"/>
        </dgm:presLayoutVars>
      </dgm:prSet>
      <dgm:spPr/>
    </dgm:pt>
    <dgm:pt modelId="{31FE1C71-24B2-4771-B12A-64AE89B36884}" type="pres">
      <dgm:prSet presAssocID="{CC7E034C-D5FA-446C-9229-CA6E74A5DD81}" presName="node" presStyleLbl="node1" presStyleIdx="0" presStyleCnt="10">
        <dgm:presLayoutVars>
          <dgm:bulletEnabled val="1"/>
        </dgm:presLayoutVars>
      </dgm:prSet>
      <dgm:spPr/>
    </dgm:pt>
    <dgm:pt modelId="{729F97FF-0DD4-4CCA-A193-B788242FCC20}" type="pres">
      <dgm:prSet presAssocID="{7A1DB8AF-855D-42F5-9F2A-B2FF9B747EED}" presName="sibTrans" presStyleCnt="0"/>
      <dgm:spPr/>
    </dgm:pt>
    <dgm:pt modelId="{92DDAE3D-5CC5-463C-BA61-E76118B0E24C}" type="pres">
      <dgm:prSet presAssocID="{C098CEE0-5207-4BD8-B758-97B661A7E663}" presName="node" presStyleLbl="node1" presStyleIdx="1" presStyleCnt="10">
        <dgm:presLayoutVars>
          <dgm:bulletEnabled val="1"/>
        </dgm:presLayoutVars>
      </dgm:prSet>
      <dgm:spPr/>
    </dgm:pt>
    <dgm:pt modelId="{78C7B4A4-D3C5-44A3-AD69-95F5276E1257}" type="pres">
      <dgm:prSet presAssocID="{29757971-4963-419F-8B1D-09F42AC9FEA3}" presName="sibTrans" presStyleCnt="0"/>
      <dgm:spPr/>
    </dgm:pt>
    <dgm:pt modelId="{79F471C5-335E-4A20-ADCF-FC7DA3B55B46}" type="pres">
      <dgm:prSet presAssocID="{857C4437-E38B-44C7-8E26-F8E5FB1E7DE7}" presName="node" presStyleLbl="node1" presStyleIdx="2" presStyleCnt="10">
        <dgm:presLayoutVars>
          <dgm:bulletEnabled val="1"/>
        </dgm:presLayoutVars>
      </dgm:prSet>
      <dgm:spPr/>
    </dgm:pt>
    <dgm:pt modelId="{2EC0C467-6D9A-4E21-A60A-5036EB6E9471}" type="pres">
      <dgm:prSet presAssocID="{14D02A3A-B0DE-4E67-9DAD-EADCF7038048}" presName="sibTrans" presStyleCnt="0"/>
      <dgm:spPr/>
    </dgm:pt>
    <dgm:pt modelId="{726A053B-E998-48C4-98FC-A43880169AA2}" type="pres">
      <dgm:prSet presAssocID="{149EB573-5BBC-467D-A84A-E9D4A533212E}" presName="node" presStyleLbl="node1" presStyleIdx="3" presStyleCnt="10">
        <dgm:presLayoutVars>
          <dgm:bulletEnabled val="1"/>
        </dgm:presLayoutVars>
      </dgm:prSet>
      <dgm:spPr/>
    </dgm:pt>
    <dgm:pt modelId="{5F969DF8-4B9F-464A-BAB6-37331CA2326E}" type="pres">
      <dgm:prSet presAssocID="{4F2D2226-7582-4FEA-8403-4C56D1954B0B}" presName="sibTrans" presStyleCnt="0"/>
      <dgm:spPr/>
    </dgm:pt>
    <dgm:pt modelId="{FFDA0227-3E1D-4D03-8CBC-DF460CB4FB6C}" type="pres">
      <dgm:prSet presAssocID="{42C6DD7B-FB34-4324-9488-74648DA77353}" presName="node" presStyleLbl="node1" presStyleIdx="4" presStyleCnt="10">
        <dgm:presLayoutVars>
          <dgm:bulletEnabled val="1"/>
        </dgm:presLayoutVars>
      </dgm:prSet>
      <dgm:spPr/>
    </dgm:pt>
    <dgm:pt modelId="{F6F4C56C-04D9-42F8-87E6-4D2D270E9B9D}" type="pres">
      <dgm:prSet presAssocID="{18521F76-5D65-434C-A5E1-617BAA5DAB46}" presName="sibTrans" presStyleCnt="0"/>
      <dgm:spPr/>
    </dgm:pt>
    <dgm:pt modelId="{E5B9093D-72E3-4EDE-ABC7-40253C98704C}" type="pres">
      <dgm:prSet presAssocID="{B87F7FEF-699D-496E-A831-248B4C20DE7F}" presName="node" presStyleLbl="node1" presStyleIdx="5" presStyleCnt="10">
        <dgm:presLayoutVars>
          <dgm:bulletEnabled val="1"/>
        </dgm:presLayoutVars>
      </dgm:prSet>
      <dgm:spPr/>
    </dgm:pt>
    <dgm:pt modelId="{D5447F4E-4428-44EE-A3A5-430BB17C3EC6}" type="pres">
      <dgm:prSet presAssocID="{5B9AF8E8-B496-45EF-8DD5-21B3546FEB21}" presName="sibTrans" presStyleCnt="0"/>
      <dgm:spPr/>
    </dgm:pt>
    <dgm:pt modelId="{29628DD2-4F25-488A-968A-49EF64B0FF7E}" type="pres">
      <dgm:prSet presAssocID="{36A9669B-E6EE-4DF7-8E5D-4B4389F42341}" presName="node" presStyleLbl="node1" presStyleIdx="6" presStyleCnt="10">
        <dgm:presLayoutVars>
          <dgm:bulletEnabled val="1"/>
        </dgm:presLayoutVars>
      </dgm:prSet>
      <dgm:spPr/>
    </dgm:pt>
    <dgm:pt modelId="{BAFF7186-1060-4BAD-B78E-1F3D69877327}" type="pres">
      <dgm:prSet presAssocID="{ADAC5EB3-5FF6-4DFA-BD5F-C7EA460F9103}" presName="sibTrans" presStyleCnt="0"/>
      <dgm:spPr/>
    </dgm:pt>
    <dgm:pt modelId="{428A352E-BA45-48CB-B9D9-F2AE9FC1F375}" type="pres">
      <dgm:prSet presAssocID="{79EA8C1D-6035-438F-9EC1-341001509F5D}" presName="node" presStyleLbl="node1" presStyleIdx="7" presStyleCnt="10">
        <dgm:presLayoutVars>
          <dgm:bulletEnabled val="1"/>
        </dgm:presLayoutVars>
      </dgm:prSet>
      <dgm:spPr/>
    </dgm:pt>
    <dgm:pt modelId="{DF6A02F2-5AED-4218-BF1F-B5721C71996D}" type="pres">
      <dgm:prSet presAssocID="{77A7AC18-0FBC-49EE-83F4-2261FF34A228}" presName="sibTrans" presStyleCnt="0"/>
      <dgm:spPr/>
    </dgm:pt>
    <dgm:pt modelId="{FA622EDF-A8F5-4B36-9777-F5314905999F}" type="pres">
      <dgm:prSet presAssocID="{44725902-DFF2-4CE1-9522-EA4DE05980BD}" presName="node" presStyleLbl="node1" presStyleIdx="8" presStyleCnt="10" custLinFactX="-7175" custLinFactNeighborX="-100000" custLinFactNeighborY="-3794">
        <dgm:presLayoutVars>
          <dgm:bulletEnabled val="1"/>
        </dgm:presLayoutVars>
      </dgm:prSet>
      <dgm:spPr/>
    </dgm:pt>
    <dgm:pt modelId="{DC6210F4-E909-4F15-8D83-F7A9E104DBDC}" type="pres">
      <dgm:prSet presAssocID="{160A9859-6C30-40F3-9C16-14488A153234}" presName="sibTrans" presStyleCnt="0"/>
      <dgm:spPr/>
    </dgm:pt>
    <dgm:pt modelId="{69CD787F-F1EC-4DDD-A316-6ECCA3C0B1AA}" type="pres">
      <dgm:prSet presAssocID="{5F274298-4B6D-41FC-9E8A-6F36C7CA984F}" presName="node" presStyleLbl="node1" presStyleIdx="9" presStyleCnt="10" custLinFactX="-6581" custLinFactNeighborX="-100000" custLinFactNeighborY="-3226">
        <dgm:presLayoutVars>
          <dgm:bulletEnabled val="1"/>
        </dgm:presLayoutVars>
      </dgm:prSet>
      <dgm:spPr/>
    </dgm:pt>
  </dgm:ptLst>
  <dgm:cxnLst>
    <dgm:cxn modelId="{6DDA3800-06CB-4EE6-BD31-8908FC8C84C6}" type="presOf" srcId="{CC7E034C-D5FA-446C-9229-CA6E74A5DD81}" destId="{31FE1C71-24B2-4771-B12A-64AE89B36884}" srcOrd="0" destOrd="0" presId="urn:microsoft.com/office/officeart/2005/8/layout/default"/>
    <dgm:cxn modelId="{9991E417-7874-4275-8080-206EB035F6BA}" srcId="{C9EF7BEC-3C96-468B-B114-CD98133D1408}" destId="{79EA8C1D-6035-438F-9EC1-341001509F5D}" srcOrd="7" destOrd="0" parTransId="{F861397F-0D0C-4386-9173-1E8C460E7513}" sibTransId="{77A7AC18-0FBC-49EE-83F4-2261FF34A228}"/>
    <dgm:cxn modelId="{65A29B19-A6AE-4AFB-B4FC-2D97D7F1FE83}" srcId="{C9EF7BEC-3C96-468B-B114-CD98133D1408}" destId="{42C6DD7B-FB34-4324-9488-74648DA77353}" srcOrd="4" destOrd="0" parTransId="{965A90B5-D9BF-4ACF-AEA2-45020B79BB52}" sibTransId="{18521F76-5D65-434C-A5E1-617BAA5DAB46}"/>
    <dgm:cxn modelId="{DE3E4C2F-6B58-4F4C-B71E-DC88DC35F286}" type="presOf" srcId="{44725902-DFF2-4CE1-9522-EA4DE05980BD}" destId="{FA622EDF-A8F5-4B36-9777-F5314905999F}" srcOrd="0" destOrd="0" presId="urn:microsoft.com/office/officeart/2005/8/layout/default"/>
    <dgm:cxn modelId="{57EA2B63-3713-4994-B480-76ACE21E5BBE}" type="presOf" srcId="{C098CEE0-5207-4BD8-B758-97B661A7E663}" destId="{92DDAE3D-5CC5-463C-BA61-E76118B0E24C}" srcOrd="0" destOrd="0" presId="urn:microsoft.com/office/officeart/2005/8/layout/default"/>
    <dgm:cxn modelId="{D9D0E64D-6245-4026-8105-47D634117752}" srcId="{C9EF7BEC-3C96-468B-B114-CD98133D1408}" destId="{36A9669B-E6EE-4DF7-8E5D-4B4389F42341}" srcOrd="6" destOrd="0" parTransId="{C941225E-D123-4622-9CA7-C10DE77FFF33}" sibTransId="{ADAC5EB3-5FF6-4DFA-BD5F-C7EA460F9103}"/>
    <dgm:cxn modelId="{675B2F74-0605-4B15-BDB3-CAF05E35E52B}" srcId="{C9EF7BEC-3C96-468B-B114-CD98133D1408}" destId="{5F274298-4B6D-41FC-9E8A-6F36C7CA984F}" srcOrd="9" destOrd="0" parTransId="{B15E2264-21C4-43C0-B39C-C55683A68D67}" sibTransId="{904535DA-726C-4926-B2F0-D4C2D7E4487D}"/>
    <dgm:cxn modelId="{39392755-14DF-4900-925F-FC24454C7A9C}" type="presOf" srcId="{5F274298-4B6D-41FC-9E8A-6F36C7CA984F}" destId="{69CD787F-F1EC-4DDD-A316-6ECCA3C0B1AA}" srcOrd="0" destOrd="0" presId="urn:microsoft.com/office/officeart/2005/8/layout/default"/>
    <dgm:cxn modelId="{35A70858-130B-4987-9DDD-884E2CA84A93}" srcId="{C9EF7BEC-3C96-468B-B114-CD98133D1408}" destId="{B87F7FEF-699D-496E-A831-248B4C20DE7F}" srcOrd="5" destOrd="0" parTransId="{77D207BE-3467-4599-B991-C08EE80E1CA7}" sibTransId="{5B9AF8E8-B496-45EF-8DD5-21B3546FEB21}"/>
    <dgm:cxn modelId="{4D943084-41DF-492D-A485-02EC24219637}" srcId="{C9EF7BEC-3C96-468B-B114-CD98133D1408}" destId="{C098CEE0-5207-4BD8-B758-97B661A7E663}" srcOrd="1" destOrd="0" parTransId="{CC3D33B3-2650-40FE-949D-F50A55FEBAA4}" sibTransId="{29757971-4963-419F-8B1D-09F42AC9FEA3}"/>
    <dgm:cxn modelId="{6C859E91-EBE8-4AFE-8250-AEFE8E7722B0}" type="presOf" srcId="{42C6DD7B-FB34-4324-9488-74648DA77353}" destId="{FFDA0227-3E1D-4D03-8CBC-DF460CB4FB6C}" srcOrd="0" destOrd="0" presId="urn:microsoft.com/office/officeart/2005/8/layout/default"/>
    <dgm:cxn modelId="{7F527295-6CD6-45B1-BE4F-FA426BEE8638}" srcId="{C9EF7BEC-3C96-468B-B114-CD98133D1408}" destId="{149EB573-5BBC-467D-A84A-E9D4A533212E}" srcOrd="3" destOrd="0" parTransId="{DBF726C5-46D5-4CF5-A2E2-1FDB230305CE}" sibTransId="{4F2D2226-7582-4FEA-8403-4C56D1954B0B}"/>
    <dgm:cxn modelId="{E5A2BE9B-E2A5-4AC9-B518-443D072CAF81}" srcId="{C9EF7BEC-3C96-468B-B114-CD98133D1408}" destId="{44725902-DFF2-4CE1-9522-EA4DE05980BD}" srcOrd="8" destOrd="0" parTransId="{9B19984F-0D63-42E7-B0E4-D81DCE7667B3}" sibTransId="{160A9859-6C30-40F3-9C16-14488A153234}"/>
    <dgm:cxn modelId="{B33EC3A3-F338-43ED-A321-634FE48DAD2F}" type="presOf" srcId="{79EA8C1D-6035-438F-9EC1-341001509F5D}" destId="{428A352E-BA45-48CB-B9D9-F2AE9FC1F375}" srcOrd="0" destOrd="0" presId="urn:microsoft.com/office/officeart/2005/8/layout/default"/>
    <dgm:cxn modelId="{FFB339B6-5DF9-45B3-B7AD-9C71635054F8}" type="presOf" srcId="{149EB573-5BBC-467D-A84A-E9D4A533212E}" destId="{726A053B-E998-48C4-98FC-A43880169AA2}" srcOrd="0" destOrd="0" presId="urn:microsoft.com/office/officeart/2005/8/layout/default"/>
    <dgm:cxn modelId="{1AC251C0-42A8-48A7-A7F2-F82F477F33FC}" type="presOf" srcId="{36A9669B-E6EE-4DF7-8E5D-4B4389F42341}" destId="{29628DD2-4F25-488A-968A-49EF64B0FF7E}" srcOrd="0" destOrd="0" presId="urn:microsoft.com/office/officeart/2005/8/layout/default"/>
    <dgm:cxn modelId="{EE3DB5D5-F61F-4F88-B1EE-392EA1BFB2DC}" srcId="{C9EF7BEC-3C96-468B-B114-CD98133D1408}" destId="{CC7E034C-D5FA-446C-9229-CA6E74A5DD81}" srcOrd="0" destOrd="0" parTransId="{708D0D05-C364-40AE-8A3D-51FEADE8B1D6}" sibTransId="{7A1DB8AF-855D-42F5-9F2A-B2FF9B747EED}"/>
    <dgm:cxn modelId="{971D1DE1-9889-4EC5-A733-220A82032FD3}" srcId="{C9EF7BEC-3C96-468B-B114-CD98133D1408}" destId="{857C4437-E38B-44C7-8E26-F8E5FB1E7DE7}" srcOrd="2" destOrd="0" parTransId="{A0A753E8-28F2-487E-A72E-5E67505ECE60}" sibTransId="{14D02A3A-B0DE-4E67-9DAD-EADCF7038048}"/>
    <dgm:cxn modelId="{B670A4E2-3380-4AB1-B4F6-86C3B7B00438}" type="presOf" srcId="{C9EF7BEC-3C96-468B-B114-CD98133D1408}" destId="{810E55DC-E15C-4AD4-97C5-572E3BCCE74B}" srcOrd="0" destOrd="0" presId="urn:microsoft.com/office/officeart/2005/8/layout/default"/>
    <dgm:cxn modelId="{4661D3E3-4183-4AA7-BE6B-4BA7F78432BF}" type="presOf" srcId="{857C4437-E38B-44C7-8E26-F8E5FB1E7DE7}" destId="{79F471C5-335E-4A20-ADCF-FC7DA3B55B46}" srcOrd="0" destOrd="0" presId="urn:microsoft.com/office/officeart/2005/8/layout/default"/>
    <dgm:cxn modelId="{B3CAA0F2-55CC-47B2-AAF1-037EA76B12DA}" type="presOf" srcId="{B87F7FEF-699D-496E-A831-248B4C20DE7F}" destId="{E5B9093D-72E3-4EDE-ABC7-40253C98704C}" srcOrd="0" destOrd="0" presId="urn:microsoft.com/office/officeart/2005/8/layout/default"/>
    <dgm:cxn modelId="{384B6695-4C94-4CAC-9314-C7A2C187539A}" type="presParOf" srcId="{810E55DC-E15C-4AD4-97C5-572E3BCCE74B}" destId="{31FE1C71-24B2-4771-B12A-64AE89B36884}" srcOrd="0" destOrd="0" presId="urn:microsoft.com/office/officeart/2005/8/layout/default"/>
    <dgm:cxn modelId="{2A4B0509-AFCC-42FA-9EDE-97B9318B3998}" type="presParOf" srcId="{810E55DC-E15C-4AD4-97C5-572E3BCCE74B}" destId="{729F97FF-0DD4-4CCA-A193-B788242FCC20}" srcOrd="1" destOrd="0" presId="urn:microsoft.com/office/officeart/2005/8/layout/default"/>
    <dgm:cxn modelId="{58B80AD3-D5C8-478C-92BA-3002B49A0AB5}" type="presParOf" srcId="{810E55DC-E15C-4AD4-97C5-572E3BCCE74B}" destId="{92DDAE3D-5CC5-463C-BA61-E76118B0E24C}" srcOrd="2" destOrd="0" presId="urn:microsoft.com/office/officeart/2005/8/layout/default"/>
    <dgm:cxn modelId="{EB5BA0B2-9D17-46A7-94DC-D97FC61BA771}" type="presParOf" srcId="{810E55DC-E15C-4AD4-97C5-572E3BCCE74B}" destId="{78C7B4A4-D3C5-44A3-AD69-95F5276E1257}" srcOrd="3" destOrd="0" presId="urn:microsoft.com/office/officeart/2005/8/layout/default"/>
    <dgm:cxn modelId="{47AF02DA-A560-4768-90E8-630C7644111D}" type="presParOf" srcId="{810E55DC-E15C-4AD4-97C5-572E3BCCE74B}" destId="{79F471C5-335E-4A20-ADCF-FC7DA3B55B46}" srcOrd="4" destOrd="0" presId="urn:microsoft.com/office/officeart/2005/8/layout/default"/>
    <dgm:cxn modelId="{B221A8A9-49CF-49BD-8F22-752056DCE235}" type="presParOf" srcId="{810E55DC-E15C-4AD4-97C5-572E3BCCE74B}" destId="{2EC0C467-6D9A-4E21-A60A-5036EB6E9471}" srcOrd="5" destOrd="0" presId="urn:microsoft.com/office/officeart/2005/8/layout/default"/>
    <dgm:cxn modelId="{629EF923-00F4-42B3-B5A1-7FA293EF4DAE}" type="presParOf" srcId="{810E55DC-E15C-4AD4-97C5-572E3BCCE74B}" destId="{726A053B-E998-48C4-98FC-A43880169AA2}" srcOrd="6" destOrd="0" presId="urn:microsoft.com/office/officeart/2005/8/layout/default"/>
    <dgm:cxn modelId="{BAF21CB9-574A-4197-888D-B3ECD361F2C9}" type="presParOf" srcId="{810E55DC-E15C-4AD4-97C5-572E3BCCE74B}" destId="{5F969DF8-4B9F-464A-BAB6-37331CA2326E}" srcOrd="7" destOrd="0" presId="urn:microsoft.com/office/officeart/2005/8/layout/default"/>
    <dgm:cxn modelId="{03E58238-140D-484B-88AC-B34595655D44}" type="presParOf" srcId="{810E55DC-E15C-4AD4-97C5-572E3BCCE74B}" destId="{FFDA0227-3E1D-4D03-8CBC-DF460CB4FB6C}" srcOrd="8" destOrd="0" presId="urn:microsoft.com/office/officeart/2005/8/layout/default"/>
    <dgm:cxn modelId="{CEE27674-1743-40D5-9980-EC06382166D6}" type="presParOf" srcId="{810E55DC-E15C-4AD4-97C5-572E3BCCE74B}" destId="{F6F4C56C-04D9-42F8-87E6-4D2D270E9B9D}" srcOrd="9" destOrd="0" presId="urn:microsoft.com/office/officeart/2005/8/layout/default"/>
    <dgm:cxn modelId="{A40DE76B-9214-4A20-B607-0AD78096D1FE}" type="presParOf" srcId="{810E55DC-E15C-4AD4-97C5-572E3BCCE74B}" destId="{E5B9093D-72E3-4EDE-ABC7-40253C98704C}" srcOrd="10" destOrd="0" presId="urn:microsoft.com/office/officeart/2005/8/layout/default"/>
    <dgm:cxn modelId="{05180BFC-8D3B-47B2-8540-27B4E69D166B}" type="presParOf" srcId="{810E55DC-E15C-4AD4-97C5-572E3BCCE74B}" destId="{D5447F4E-4428-44EE-A3A5-430BB17C3EC6}" srcOrd="11" destOrd="0" presId="urn:microsoft.com/office/officeart/2005/8/layout/default"/>
    <dgm:cxn modelId="{288DF630-9FCC-48AD-8D95-2EE29B0EB3C8}" type="presParOf" srcId="{810E55DC-E15C-4AD4-97C5-572E3BCCE74B}" destId="{29628DD2-4F25-488A-968A-49EF64B0FF7E}" srcOrd="12" destOrd="0" presId="urn:microsoft.com/office/officeart/2005/8/layout/default"/>
    <dgm:cxn modelId="{AF416551-4936-4B64-B032-1AB534DCC1E7}" type="presParOf" srcId="{810E55DC-E15C-4AD4-97C5-572E3BCCE74B}" destId="{BAFF7186-1060-4BAD-B78E-1F3D69877327}" srcOrd="13" destOrd="0" presId="urn:microsoft.com/office/officeart/2005/8/layout/default"/>
    <dgm:cxn modelId="{3C8E5496-3BE8-497B-AD9E-4A29F81C61D8}" type="presParOf" srcId="{810E55DC-E15C-4AD4-97C5-572E3BCCE74B}" destId="{428A352E-BA45-48CB-B9D9-F2AE9FC1F375}" srcOrd="14" destOrd="0" presId="urn:microsoft.com/office/officeart/2005/8/layout/default"/>
    <dgm:cxn modelId="{7727C00A-8A75-4628-A1FB-D127DC4A1960}" type="presParOf" srcId="{810E55DC-E15C-4AD4-97C5-572E3BCCE74B}" destId="{DF6A02F2-5AED-4218-BF1F-B5721C71996D}" srcOrd="15" destOrd="0" presId="urn:microsoft.com/office/officeart/2005/8/layout/default"/>
    <dgm:cxn modelId="{8DEFDAA1-92A9-46B1-A3F0-1B2532BA6501}" type="presParOf" srcId="{810E55DC-E15C-4AD4-97C5-572E3BCCE74B}" destId="{FA622EDF-A8F5-4B36-9777-F5314905999F}" srcOrd="16" destOrd="0" presId="urn:microsoft.com/office/officeart/2005/8/layout/default"/>
    <dgm:cxn modelId="{84E69602-CABD-4739-ABCE-8EBB6328717F}" type="presParOf" srcId="{810E55DC-E15C-4AD4-97C5-572E3BCCE74B}" destId="{DC6210F4-E909-4F15-8D83-F7A9E104DBDC}" srcOrd="17" destOrd="0" presId="urn:microsoft.com/office/officeart/2005/8/layout/default"/>
    <dgm:cxn modelId="{46E8B1DE-C197-434B-8289-10343218D3DA}" type="presParOf" srcId="{810E55DC-E15C-4AD4-97C5-572E3BCCE74B}" destId="{69CD787F-F1EC-4DDD-A316-6ECCA3C0B1AA}"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C84842-CF14-4289-B3BC-5D36F7D1FC5C}"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n-US"/>
        </a:p>
      </dgm:t>
    </dgm:pt>
    <dgm:pt modelId="{D3BEF7EE-04D2-496C-B24D-FC0829413A64}">
      <dgm:prSet/>
      <dgm:spPr/>
      <dgm:t>
        <a:bodyPr/>
        <a:lstStyle/>
        <a:p>
          <a:r>
            <a:rPr lang="en-US" b="1"/>
            <a:t>What is an HSA?                         (See IRS Publication 969)</a:t>
          </a:r>
          <a:endParaRPr lang="en-US"/>
        </a:p>
      </dgm:t>
    </dgm:pt>
    <dgm:pt modelId="{98DA88F1-B5E4-4F2E-9C1C-7133A6645A07}" type="parTrans" cxnId="{86857D7C-F2ED-4C49-AD3C-360B67E38CAC}">
      <dgm:prSet/>
      <dgm:spPr/>
      <dgm:t>
        <a:bodyPr/>
        <a:lstStyle/>
        <a:p>
          <a:endParaRPr lang="en-US"/>
        </a:p>
      </dgm:t>
    </dgm:pt>
    <dgm:pt modelId="{F6C31F84-084E-4397-96AC-D23373087AFC}" type="sibTrans" cxnId="{86857D7C-F2ED-4C49-AD3C-360B67E38CAC}">
      <dgm:prSet/>
      <dgm:spPr/>
      <dgm:t>
        <a:bodyPr/>
        <a:lstStyle/>
        <a:p>
          <a:endParaRPr lang="en-US"/>
        </a:p>
      </dgm:t>
    </dgm:pt>
    <dgm:pt modelId="{F0974B46-CC62-41DD-A300-E0515F5C80AF}">
      <dgm:prSet/>
      <dgm:spPr/>
      <dgm:t>
        <a:bodyPr/>
        <a:lstStyle/>
        <a:p>
          <a:r>
            <a:rPr lang="en-US" dirty="0"/>
            <a:t>Special account owned by an individual and used to pay out-of-pocket expenses </a:t>
          </a:r>
          <a:br>
            <a:rPr lang="en-US" dirty="0"/>
          </a:br>
          <a:r>
            <a:rPr lang="en-US" dirty="0"/>
            <a:t>(such as deductibles) or to grow as savings for future qualifying expenses</a:t>
          </a:r>
        </a:p>
      </dgm:t>
    </dgm:pt>
    <dgm:pt modelId="{1257B3C4-BA1B-48CC-8E95-2DDC0EF16594}" type="parTrans" cxnId="{4903258A-CD10-4E5B-8E51-E854FEB65EDD}">
      <dgm:prSet/>
      <dgm:spPr/>
      <dgm:t>
        <a:bodyPr/>
        <a:lstStyle/>
        <a:p>
          <a:endParaRPr lang="en-US"/>
        </a:p>
      </dgm:t>
    </dgm:pt>
    <dgm:pt modelId="{24F50A37-C230-4419-BF6D-24214C1C6CDC}" type="sibTrans" cxnId="{4903258A-CD10-4E5B-8E51-E854FEB65EDD}">
      <dgm:prSet/>
      <dgm:spPr/>
      <dgm:t>
        <a:bodyPr/>
        <a:lstStyle/>
        <a:p>
          <a:endParaRPr lang="en-US"/>
        </a:p>
      </dgm:t>
    </dgm:pt>
    <dgm:pt modelId="{68E73BA6-FF9E-402C-83B0-E00FE21E6D4C}">
      <dgm:prSet/>
      <dgm:spPr/>
      <dgm:t>
        <a:bodyPr/>
        <a:lstStyle/>
        <a:p>
          <a:r>
            <a:rPr lang="en-US"/>
            <a:t>Funded by the employee</a:t>
          </a:r>
        </a:p>
      </dgm:t>
    </dgm:pt>
    <dgm:pt modelId="{EE96193E-04FF-441E-B401-D0A2892C8542}" type="parTrans" cxnId="{9B2BFFAE-5463-4981-9233-00F4883C6BD4}">
      <dgm:prSet/>
      <dgm:spPr/>
      <dgm:t>
        <a:bodyPr/>
        <a:lstStyle/>
        <a:p>
          <a:endParaRPr lang="en-US"/>
        </a:p>
      </dgm:t>
    </dgm:pt>
    <dgm:pt modelId="{6C918E3B-B38B-41A2-9513-217E87A4D0AE}" type="sibTrans" cxnId="{9B2BFFAE-5463-4981-9233-00F4883C6BD4}">
      <dgm:prSet/>
      <dgm:spPr/>
      <dgm:t>
        <a:bodyPr/>
        <a:lstStyle/>
        <a:p>
          <a:endParaRPr lang="en-US"/>
        </a:p>
      </dgm:t>
    </dgm:pt>
    <dgm:pt modelId="{56084A63-6410-4764-B75F-48E5BF3CE46E}">
      <dgm:prSet/>
      <dgm:spPr/>
      <dgm:t>
        <a:bodyPr/>
        <a:lstStyle/>
        <a:p>
          <a:r>
            <a:rPr lang="en-US" b="1" dirty="0">
              <a:solidFill>
                <a:schemeClr val="tx1"/>
              </a:solidFill>
            </a:rPr>
            <a:t>Pre-tax payroll deduction, maximum contribution per year of $4,150 for individual or  $8,300 per family; 55 years of age and over = $1,000 additional catch-up per year.</a:t>
          </a:r>
          <a:endParaRPr lang="en-US" dirty="0">
            <a:solidFill>
              <a:schemeClr val="tx1"/>
            </a:solidFill>
          </a:endParaRPr>
        </a:p>
      </dgm:t>
    </dgm:pt>
    <dgm:pt modelId="{E2EBBDE3-0BB8-4CF6-80C2-DFBF8B457B7D}" type="parTrans" cxnId="{06144591-28CC-4EDD-A4AF-5B1E85EE45B4}">
      <dgm:prSet/>
      <dgm:spPr/>
      <dgm:t>
        <a:bodyPr/>
        <a:lstStyle/>
        <a:p>
          <a:endParaRPr lang="en-US"/>
        </a:p>
      </dgm:t>
    </dgm:pt>
    <dgm:pt modelId="{D526399A-1651-46AD-9AB8-37A5CF47EBC7}" type="sibTrans" cxnId="{06144591-28CC-4EDD-A4AF-5B1E85EE45B4}">
      <dgm:prSet/>
      <dgm:spPr/>
      <dgm:t>
        <a:bodyPr/>
        <a:lstStyle/>
        <a:p>
          <a:endParaRPr lang="en-US"/>
        </a:p>
      </dgm:t>
    </dgm:pt>
    <dgm:pt modelId="{E66262B4-D0DB-4578-BE19-309AC2DE2A12}">
      <dgm:prSet/>
      <dgm:spPr/>
      <dgm:t>
        <a:bodyPr/>
        <a:lstStyle/>
        <a:p>
          <a:r>
            <a:rPr lang="en-US" dirty="0"/>
            <a:t>Portable - meaning the HSA funds always belong to the individual</a:t>
          </a:r>
        </a:p>
      </dgm:t>
    </dgm:pt>
    <dgm:pt modelId="{61E96023-56A8-4566-96AB-5DBDC7F993D0}" type="parTrans" cxnId="{FC074A29-8385-4D4F-A612-C0500B3F1D43}">
      <dgm:prSet/>
      <dgm:spPr/>
      <dgm:t>
        <a:bodyPr/>
        <a:lstStyle/>
        <a:p>
          <a:endParaRPr lang="en-US"/>
        </a:p>
      </dgm:t>
    </dgm:pt>
    <dgm:pt modelId="{F08ED6D3-6BD0-4A60-87BB-9DEF012D1966}" type="sibTrans" cxnId="{FC074A29-8385-4D4F-A612-C0500B3F1D43}">
      <dgm:prSet/>
      <dgm:spPr/>
      <dgm:t>
        <a:bodyPr/>
        <a:lstStyle/>
        <a:p>
          <a:endParaRPr lang="en-US"/>
        </a:p>
      </dgm:t>
    </dgm:pt>
    <dgm:pt modelId="{7B937F47-A47D-4969-8B39-1565C20CDCE2}">
      <dgm:prSet/>
      <dgm:spPr/>
      <dgm:t>
        <a:bodyPr/>
        <a:lstStyle/>
        <a:p>
          <a:r>
            <a:rPr lang="en-US" b="1"/>
            <a:t>Who is eligible?  </a:t>
          </a:r>
          <a:br>
            <a:rPr lang="en-US"/>
          </a:br>
          <a:r>
            <a:rPr lang="en-US"/>
            <a:t>Per IRS rules, any adult can contribute to an HSA if he/she:</a:t>
          </a:r>
        </a:p>
      </dgm:t>
    </dgm:pt>
    <dgm:pt modelId="{8A1692BA-E8C9-4E36-9D81-11A209F536E2}" type="parTrans" cxnId="{99899B7F-7508-412B-886A-C26442046EA1}">
      <dgm:prSet/>
      <dgm:spPr/>
      <dgm:t>
        <a:bodyPr/>
        <a:lstStyle/>
        <a:p>
          <a:endParaRPr lang="en-US"/>
        </a:p>
      </dgm:t>
    </dgm:pt>
    <dgm:pt modelId="{2B8CB6E4-3EC0-4FBF-8198-831878D27D8D}" type="sibTrans" cxnId="{99899B7F-7508-412B-886A-C26442046EA1}">
      <dgm:prSet/>
      <dgm:spPr/>
      <dgm:t>
        <a:bodyPr/>
        <a:lstStyle/>
        <a:p>
          <a:endParaRPr lang="en-US"/>
        </a:p>
      </dgm:t>
    </dgm:pt>
    <dgm:pt modelId="{6DB5A7AA-A902-448B-9D1A-ACB6E2F02BAC}">
      <dgm:prSet/>
      <dgm:spPr/>
      <dgm:t>
        <a:bodyPr/>
        <a:lstStyle/>
        <a:p>
          <a:r>
            <a:rPr lang="en-US" dirty="0"/>
            <a:t>Has coverage under an HSA-qualified high deductible health plan (</a:t>
          </a:r>
          <a:r>
            <a:rPr lang="en-US" b="1" dirty="0"/>
            <a:t>TRS-ActiveCare HD</a:t>
          </a:r>
          <a:r>
            <a:rPr lang="en-US" dirty="0"/>
            <a:t>)</a:t>
          </a:r>
        </a:p>
      </dgm:t>
    </dgm:pt>
    <dgm:pt modelId="{F0E5661E-38F6-445D-8A63-D18FB5173CFE}" type="parTrans" cxnId="{B4C92D49-7CBC-4DA0-8544-979EE71EF584}">
      <dgm:prSet/>
      <dgm:spPr/>
      <dgm:t>
        <a:bodyPr/>
        <a:lstStyle/>
        <a:p>
          <a:endParaRPr lang="en-US"/>
        </a:p>
      </dgm:t>
    </dgm:pt>
    <dgm:pt modelId="{3850A2FA-CC8F-4B94-B77B-782C1EC5B673}" type="sibTrans" cxnId="{B4C92D49-7CBC-4DA0-8544-979EE71EF584}">
      <dgm:prSet/>
      <dgm:spPr/>
      <dgm:t>
        <a:bodyPr/>
        <a:lstStyle/>
        <a:p>
          <a:endParaRPr lang="en-US"/>
        </a:p>
      </dgm:t>
    </dgm:pt>
    <dgm:pt modelId="{FDF9A12D-1B82-4EEF-82E6-E2F7D6FFA803}">
      <dgm:prSet/>
      <dgm:spPr/>
      <dgm:t>
        <a:bodyPr/>
        <a:lstStyle/>
        <a:p>
          <a:r>
            <a:rPr lang="en-US"/>
            <a:t>Has no other first-dollar medical coverage</a:t>
          </a:r>
        </a:p>
      </dgm:t>
    </dgm:pt>
    <dgm:pt modelId="{134CC558-6804-4C73-8349-F3F6255A74D4}" type="parTrans" cxnId="{721FED77-85D0-4339-827E-B2F293B179C3}">
      <dgm:prSet/>
      <dgm:spPr/>
      <dgm:t>
        <a:bodyPr/>
        <a:lstStyle/>
        <a:p>
          <a:endParaRPr lang="en-US"/>
        </a:p>
      </dgm:t>
    </dgm:pt>
    <dgm:pt modelId="{6AA24F29-947D-4812-9F04-A4CD624538D5}" type="sibTrans" cxnId="{721FED77-85D0-4339-827E-B2F293B179C3}">
      <dgm:prSet/>
      <dgm:spPr/>
      <dgm:t>
        <a:bodyPr/>
        <a:lstStyle/>
        <a:p>
          <a:endParaRPr lang="en-US"/>
        </a:p>
      </dgm:t>
    </dgm:pt>
    <dgm:pt modelId="{B3F478BF-488C-49A8-AC79-4545EA0C7FD3}">
      <dgm:prSet/>
      <dgm:spPr/>
      <dgm:t>
        <a:bodyPr/>
        <a:lstStyle/>
        <a:p>
          <a:r>
            <a:rPr lang="en-US" dirty="0"/>
            <a:t>Is </a:t>
          </a:r>
          <a:r>
            <a:rPr lang="en-US" b="1" dirty="0"/>
            <a:t>NOT</a:t>
          </a:r>
          <a:r>
            <a:rPr lang="en-US" dirty="0"/>
            <a:t> enrolled in Medicare</a:t>
          </a:r>
        </a:p>
      </dgm:t>
    </dgm:pt>
    <dgm:pt modelId="{2E452F31-40AA-4471-910F-4B8B9C987090}" type="parTrans" cxnId="{7E2AD6A1-345F-47A2-BA3E-2D359C457E91}">
      <dgm:prSet/>
      <dgm:spPr/>
      <dgm:t>
        <a:bodyPr/>
        <a:lstStyle/>
        <a:p>
          <a:endParaRPr lang="en-US"/>
        </a:p>
      </dgm:t>
    </dgm:pt>
    <dgm:pt modelId="{682E1815-CB33-4BED-8771-2749C85895E0}" type="sibTrans" cxnId="{7E2AD6A1-345F-47A2-BA3E-2D359C457E91}">
      <dgm:prSet/>
      <dgm:spPr/>
      <dgm:t>
        <a:bodyPr/>
        <a:lstStyle/>
        <a:p>
          <a:endParaRPr lang="en-US"/>
        </a:p>
      </dgm:t>
    </dgm:pt>
    <dgm:pt modelId="{011CE942-ACE0-486B-816D-793524057714}">
      <dgm:prSet/>
      <dgm:spPr/>
      <dgm:t>
        <a:bodyPr/>
        <a:lstStyle/>
        <a:p>
          <a:r>
            <a:rPr lang="en-US"/>
            <a:t>Cannot be claimed as a dependent on someone else’s income tax return</a:t>
          </a:r>
        </a:p>
      </dgm:t>
    </dgm:pt>
    <dgm:pt modelId="{385D1B92-410F-4900-BD66-25A813E3DB01}" type="parTrans" cxnId="{C38E9E41-A0AE-4B74-A514-C309ADBC5C3B}">
      <dgm:prSet/>
      <dgm:spPr/>
      <dgm:t>
        <a:bodyPr/>
        <a:lstStyle/>
        <a:p>
          <a:endParaRPr lang="en-US"/>
        </a:p>
      </dgm:t>
    </dgm:pt>
    <dgm:pt modelId="{ABD3FB34-FB2C-46F4-88A9-5375956D7AD0}" type="sibTrans" cxnId="{C38E9E41-A0AE-4B74-A514-C309ADBC5C3B}">
      <dgm:prSet/>
      <dgm:spPr/>
      <dgm:t>
        <a:bodyPr/>
        <a:lstStyle/>
        <a:p>
          <a:endParaRPr lang="en-US"/>
        </a:p>
      </dgm:t>
    </dgm:pt>
    <dgm:pt modelId="{8A45507B-5AD9-4534-B6CC-1F2138E3096A}">
      <dgm:prSet/>
      <dgm:spPr>
        <a:solidFill>
          <a:srgbClr val="1D76BB"/>
        </a:solidFill>
      </dgm:spPr>
      <dgm:t>
        <a:bodyPr/>
        <a:lstStyle/>
        <a:p>
          <a:r>
            <a:rPr lang="en-US" b="1"/>
            <a:t>Who administers the HSA?</a:t>
          </a:r>
          <a:endParaRPr lang="en-US"/>
        </a:p>
      </dgm:t>
    </dgm:pt>
    <dgm:pt modelId="{F64F5354-6276-4700-BB1E-6FFE26F09C7D}" type="parTrans" cxnId="{8BCF1943-FED2-44FE-B7EF-79C8CDC18F0D}">
      <dgm:prSet/>
      <dgm:spPr/>
      <dgm:t>
        <a:bodyPr/>
        <a:lstStyle/>
        <a:p>
          <a:endParaRPr lang="en-US"/>
        </a:p>
      </dgm:t>
    </dgm:pt>
    <dgm:pt modelId="{12A3E163-8C80-4019-8189-FA626F7C8439}" type="sibTrans" cxnId="{8BCF1943-FED2-44FE-B7EF-79C8CDC18F0D}">
      <dgm:prSet/>
      <dgm:spPr/>
      <dgm:t>
        <a:bodyPr/>
        <a:lstStyle/>
        <a:p>
          <a:endParaRPr lang="en-US"/>
        </a:p>
      </dgm:t>
    </dgm:pt>
    <dgm:pt modelId="{6C7F3C0C-F5E4-49F1-A194-E1DA6D2C8853}">
      <dgm:prSet/>
      <dgm:spPr/>
      <dgm:t>
        <a:bodyPr/>
        <a:lstStyle/>
        <a:p>
          <a:r>
            <a:rPr lang="en-US" b="1" dirty="0"/>
            <a:t>HSA Bank </a:t>
          </a:r>
          <a:endParaRPr lang="en-US" dirty="0"/>
        </a:p>
      </dgm:t>
    </dgm:pt>
    <dgm:pt modelId="{AE720EC1-4F63-45AF-8AE5-41F1ACF6DD36}" type="parTrans" cxnId="{AB267050-C3A3-429A-A1B9-777FF9D19E29}">
      <dgm:prSet/>
      <dgm:spPr/>
      <dgm:t>
        <a:bodyPr/>
        <a:lstStyle/>
        <a:p>
          <a:endParaRPr lang="en-US"/>
        </a:p>
      </dgm:t>
    </dgm:pt>
    <dgm:pt modelId="{3C7F5B3D-D92B-4A74-9BFC-F0A81C8B422A}" type="sibTrans" cxnId="{AB267050-C3A3-429A-A1B9-777FF9D19E29}">
      <dgm:prSet/>
      <dgm:spPr/>
      <dgm:t>
        <a:bodyPr/>
        <a:lstStyle/>
        <a:p>
          <a:endParaRPr lang="en-US"/>
        </a:p>
      </dgm:t>
    </dgm:pt>
    <dgm:pt modelId="{2906536F-0DA7-45F0-AA86-C92B82CD202C}">
      <dgm:prSet/>
      <dgm:spPr/>
      <dgm:t>
        <a:bodyPr/>
        <a:lstStyle/>
        <a:p>
          <a:r>
            <a:rPr lang="en-US" dirty="0">
              <a:solidFill>
                <a:srgbClr val="FF0000"/>
              </a:solidFill>
            </a:rPr>
            <a:t>Maintenance fee of </a:t>
          </a:r>
          <a:r>
            <a:rPr lang="en-US" b="1" dirty="0">
              <a:solidFill>
                <a:srgbClr val="FF0000"/>
              </a:solidFill>
            </a:rPr>
            <a:t>$2.50 </a:t>
          </a:r>
          <a:r>
            <a:rPr lang="en-US" dirty="0">
              <a:solidFill>
                <a:srgbClr val="FF0000"/>
              </a:solidFill>
            </a:rPr>
            <a:t>per month WAIVED effective 9/1/2024</a:t>
          </a:r>
        </a:p>
      </dgm:t>
    </dgm:pt>
    <dgm:pt modelId="{73ECE793-BF02-48B6-8B49-37FDCBC96DED}" type="parTrans" cxnId="{26FF27CB-8F11-42D9-BD18-AB69C608AF3A}">
      <dgm:prSet/>
      <dgm:spPr/>
      <dgm:t>
        <a:bodyPr/>
        <a:lstStyle/>
        <a:p>
          <a:endParaRPr lang="en-US"/>
        </a:p>
      </dgm:t>
    </dgm:pt>
    <dgm:pt modelId="{61975021-66C5-4E29-89E2-C4470CAC05AD}" type="sibTrans" cxnId="{26FF27CB-8F11-42D9-BD18-AB69C608AF3A}">
      <dgm:prSet/>
      <dgm:spPr/>
      <dgm:t>
        <a:bodyPr/>
        <a:lstStyle/>
        <a:p>
          <a:endParaRPr lang="en-US"/>
        </a:p>
      </dgm:t>
    </dgm:pt>
    <dgm:pt modelId="{4EC78FAB-3FA9-4B57-BDBB-3FA802CAB42A}">
      <dgm:prSet/>
      <dgm:spPr/>
      <dgm:t>
        <a:bodyPr/>
        <a:lstStyle/>
        <a:p>
          <a:r>
            <a:rPr lang="en-US" dirty="0"/>
            <a:t>Employee receives two debit cards and views statement online</a:t>
          </a:r>
        </a:p>
      </dgm:t>
    </dgm:pt>
    <dgm:pt modelId="{8770BCB8-2BB2-4F99-A775-F7F439B51A27}" type="parTrans" cxnId="{DE7B2FBF-5FBF-4317-8060-3BD14D3921A3}">
      <dgm:prSet/>
      <dgm:spPr/>
      <dgm:t>
        <a:bodyPr/>
        <a:lstStyle/>
        <a:p>
          <a:endParaRPr lang="en-US"/>
        </a:p>
      </dgm:t>
    </dgm:pt>
    <dgm:pt modelId="{592658D3-60BC-4829-8BDB-B4A99B7FEE43}" type="sibTrans" cxnId="{DE7B2FBF-5FBF-4317-8060-3BD14D3921A3}">
      <dgm:prSet/>
      <dgm:spPr/>
      <dgm:t>
        <a:bodyPr/>
        <a:lstStyle/>
        <a:p>
          <a:endParaRPr lang="en-US"/>
        </a:p>
      </dgm:t>
    </dgm:pt>
    <dgm:pt modelId="{CF2C64CE-81FD-42A3-8570-81FB49817C7A}" type="pres">
      <dgm:prSet presAssocID="{FFC84842-CF14-4289-B3BC-5D36F7D1FC5C}" presName="linear" presStyleCnt="0">
        <dgm:presLayoutVars>
          <dgm:dir/>
          <dgm:animLvl val="lvl"/>
          <dgm:resizeHandles val="exact"/>
        </dgm:presLayoutVars>
      </dgm:prSet>
      <dgm:spPr/>
    </dgm:pt>
    <dgm:pt modelId="{9C70B513-3728-4840-BCDB-7957E9D3F48D}" type="pres">
      <dgm:prSet presAssocID="{D3BEF7EE-04D2-496C-B24D-FC0829413A64}" presName="parentLin" presStyleCnt="0"/>
      <dgm:spPr/>
    </dgm:pt>
    <dgm:pt modelId="{32DA69AB-E1F7-448A-B5E6-66F490EDAAA2}" type="pres">
      <dgm:prSet presAssocID="{D3BEF7EE-04D2-496C-B24D-FC0829413A64}" presName="parentLeftMargin" presStyleLbl="node1" presStyleIdx="0" presStyleCnt="3"/>
      <dgm:spPr/>
    </dgm:pt>
    <dgm:pt modelId="{FC95E1A4-F5D7-4D5E-9F14-F5D37813AAAA}" type="pres">
      <dgm:prSet presAssocID="{D3BEF7EE-04D2-496C-B24D-FC0829413A64}" presName="parentText" presStyleLbl="node1" presStyleIdx="0" presStyleCnt="3">
        <dgm:presLayoutVars>
          <dgm:chMax val="0"/>
          <dgm:bulletEnabled val="1"/>
        </dgm:presLayoutVars>
      </dgm:prSet>
      <dgm:spPr/>
    </dgm:pt>
    <dgm:pt modelId="{A53BDCAC-2A70-4F19-B965-5CAB3F068EC5}" type="pres">
      <dgm:prSet presAssocID="{D3BEF7EE-04D2-496C-B24D-FC0829413A64}" presName="negativeSpace" presStyleCnt="0"/>
      <dgm:spPr/>
    </dgm:pt>
    <dgm:pt modelId="{BCC0094A-8659-4AA3-80D9-C7C2F5ADD0AC}" type="pres">
      <dgm:prSet presAssocID="{D3BEF7EE-04D2-496C-B24D-FC0829413A64}" presName="childText" presStyleLbl="conFgAcc1" presStyleIdx="0" presStyleCnt="3">
        <dgm:presLayoutVars>
          <dgm:bulletEnabled val="1"/>
        </dgm:presLayoutVars>
      </dgm:prSet>
      <dgm:spPr/>
    </dgm:pt>
    <dgm:pt modelId="{9A2A1DF1-346F-41C3-BEEA-1BC1B3A25D26}" type="pres">
      <dgm:prSet presAssocID="{F6C31F84-084E-4397-96AC-D23373087AFC}" presName="spaceBetweenRectangles" presStyleCnt="0"/>
      <dgm:spPr/>
    </dgm:pt>
    <dgm:pt modelId="{FEC4038C-51FA-44D8-B5DD-E0DEA8FF29BA}" type="pres">
      <dgm:prSet presAssocID="{7B937F47-A47D-4969-8B39-1565C20CDCE2}" presName="parentLin" presStyleCnt="0"/>
      <dgm:spPr/>
    </dgm:pt>
    <dgm:pt modelId="{6240EF26-FC64-4D5B-B6A4-7587F4643D6B}" type="pres">
      <dgm:prSet presAssocID="{7B937F47-A47D-4969-8B39-1565C20CDCE2}" presName="parentLeftMargin" presStyleLbl="node1" presStyleIdx="0" presStyleCnt="3"/>
      <dgm:spPr/>
    </dgm:pt>
    <dgm:pt modelId="{F03FF54B-DCB1-4465-89E3-4EE6E1B675A1}" type="pres">
      <dgm:prSet presAssocID="{7B937F47-A47D-4969-8B39-1565C20CDCE2}" presName="parentText" presStyleLbl="node1" presStyleIdx="1" presStyleCnt="3">
        <dgm:presLayoutVars>
          <dgm:chMax val="0"/>
          <dgm:bulletEnabled val="1"/>
        </dgm:presLayoutVars>
      </dgm:prSet>
      <dgm:spPr/>
    </dgm:pt>
    <dgm:pt modelId="{62884AE0-2C43-4840-956C-264C58F8085A}" type="pres">
      <dgm:prSet presAssocID="{7B937F47-A47D-4969-8B39-1565C20CDCE2}" presName="negativeSpace" presStyleCnt="0"/>
      <dgm:spPr/>
    </dgm:pt>
    <dgm:pt modelId="{54F66DCC-B6BF-4701-BF7D-C5E6A9079D93}" type="pres">
      <dgm:prSet presAssocID="{7B937F47-A47D-4969-8B39-1565C20CDCE2}" presName="childText" presStyleLbl="conFgAcc1" presStyleIdx="1" presStyleCnt="3">
        <dgm:presLayoutVars>
          <dgm:bulletEnabled val="1"/>
        </dgm:presLayoutVars>
      </dgm:prSet>
      <dgm:spPr/>
    </dgm:pt>
    <dgm:pt modelId="{8AAC31FC-7DF1-40E0-B475-8BF6EAFB1C22}" type="pres">
      <dgm:prSet presAssocID="{2B8CB6E4-3EC0-4FBF-8198-831878D27D8D}" presName="spaceBetweenRectangles" presStyleCnt="0"/>
      <dgm:spPr/>
    </dgm:pt>
    <dgm:pt modelId="{28F38827-137F-47FB-A5A6-E14FB87916EF}" type="pres">
      <dgm:prSet presAssocID="{8A45507B-5AD9-4534-B6CC-1F2138E3096A}" presName="parentLin" presStyleCnt="0"/>
      <dgm:spPr/>
    </dgm:pt>
    <dgm:pt modelId="{32F00C50-B9FB-40F0-911E-155ECAF5ECFA}" type="pres">
      <dgm:prSet presAssocID="{8A45507B-5AD9-4534-B6CC-1F2138E3096A}" presName="parentLeftMargin" presStyleLbl="node1" presStyleIdx="1" presStyleCnt="3"/>
      <dgm:spPr/>
    </dgm:pt>
    <dgm:pt modelId="{AA4731AA-2AB5-4CD3-ADEB-9334E2E01F3B}" type="pres">
      <dgm:prSet presAssocID="{8A45507B-5AD9-4534-B6CC-1F2138E3096A}" presName="parentText" presStyleLbl="node1" presStyleIdx="2" presStyleCnt="3">
        <dgm:presLayoutVars>
          <dgm:chMax val="0"/>
          <dgm:bulletEnabled val="1"/>
        </dgm:presLayoutVars>
      </dgm:prSet>
      <dgm:spPr/>
    </dgm:pt>
    <dgm:pt modelId="{02FB2C79-CD60-4231-83AA-2927A090B1A8}" type="pres">
      <dgm:prSet presAssocID="{8A45507B-5AD9-4534-B6CC-1F2138E3096A}" presName="negativeSpace" presStyleCnt="0"/>
      <dgm:spPr/>
    </dgm:pt>
    <dgm:pt modelId="{C7C95BCE-5DCA-4CFA-B07D-83C6BA40707C}" type="pres">
      <dgm:prSet presAssocID="{8A45507B-5AD9-4534-B6CC-1F2138E3096A}" presName="childText" presStyleLbl="conFgAcc1" presStyleIdx="2" presStyleCnt="3">
        <dgm:presLayoutVars>
          <dgm:bulletEnabled val="1"/>
        </dgm:presLayoutVars>
      </dgm:prSet>
      <dgm:spPr/>
    </dgm:pt>
  </dgm:ptLst>
  <dgm:cxnLst>
    <dgm:cxn modelId="{1C8CB710-4898-4357-9ABA-3B495316D6B6}" type="presOf" srcId="{FDF9A12D-1B82-4EEF-82E6-E2F7D6FFA803}" destId="{54F66DCC-B6BF-4701-BF7D-C5E6A9079D93}" srcOrd="0" destOrd="1" presId="urn:microsoft.com/office/officeart/2005/8/layout/list1"/>
    <dgm:cxn modelId="{FEAB4D15-57D4-4BD6-9DF2-4D49C66C867A}" type="presOf" srcId="{FFC84842-CF14-4289-B3BC-5D36F7D1FC5C}" destId="{CF2C64CE-81FD-42A3-8570-81FB49817C7A}" srcOrd="0" destOrd="0" presId="urn:microsoft.com/office/officeart/2005/8/layout/list1"/>
    <dgm:cxn modelId="{DDAC1C23-B687-4FA1-AA74-7AFF67D4031D}" type="presOf" srcId="{E66262B4-D0DB-4578-BE19-309AC2DE2A12}" destId="{BCC0094A-8659-4AA3-80D9-C7C2F5ADD0AC}" srcOrd="0" destOrd="3" presId="urn:microsoft.com/office/officeart/2005/8/layout/list1"/>
    <dgm:cxn modelId="{4C6C2829-76DC-4CDA-8039-09CA0B2F04C4}" type="presOf" srcId="{6C7F3C0C-F5E4-49F1-A194-E1DA6D2C8853}" destId="{C7C95BCE-5DCA-4CFA-B07D-83C6BA40707C}" srcOrd="0" destOrd="0" presId="urn:microsoft.com/office/officeart/2005/8/layout/list1"/>
    <dgm:cxn modelId="{FC074A29-8385-4D4F-A612-C0500B3F1D43}" srcId="{D3BEF7EE-04D2-496C-B24D-FC0829413A64}" destId="{E66262B4-D0DB-4578-BE19-309AC2DE2A12}" srcOrd="3" destOrd="0" parTransId="{61E96023-56A8-4566-96AB-5DBDC7F993D0}" sibTransId="{F08ED6D3-6BD0-4A60-87BB-9DEF012D1966}"/>
    <dgm:cxn modelId="{8F3E9B34-6A23-4919-AAB6-0B0A84238E1A}" type="presOf" srcId="{F0974B46-CC62-41DD-A300-E0515F5C80AF}" destId="{BCC0094A-8659-4AA3-80D9-C7C2F5ADD0AC}" srcOrd="0" destOrd="0" presId="urn:microsoft.com/office/officeart/2005/8/layout/list1"/>
    <dgm:cxn modelId="{EF32B23D-D2B4-42F7-A568-47E42681A742}" type="presOf" srcId="{68E73BA6-FF9E-402C-83B0-E00FE21E6D4C}" destId="{BCC0094A-8659-4AA3-80D9-C7C2F5ADD0AC}" srcOrd="0" destOrd="1" presId="urn:microsoft.com/office/officeart/2005/8/layout/list1"/>
    <dgm:cxn modelId="{C38E9E41-A0AE-4B74-A514-C309ADBC5C3B}" srcId="{7B937F47-A47D-4969-8B39-1565C20CDCE2}" destId="{011CE942-ACE0-486B-816D-793524057714}" srcOrd="3" destOrd="0" parTransId="{385D1B92-410F-4900-BD66-25A813E3DB01}" sibTransId="{ABD3FB34-FB2C-46F4-88A9-5375956D7AD0}"/>
    <dgm:cxn modelId="{8BCF1943-FED2-44FE-B7EF-79C8CDC18F0D}" srcId="{FFC84842-CF14-4289-B3BC-5D36F7D1FC5C}" destId="{8A45507B-5AD9-4534-B6CC-1F2138E3096A}" srcOrd="2" destOrd="0" parTransId="{F64F5354-6276-4700-BB1E-6FFE26F09C7D}" sibTransId="{12A3E163-8C80-4019-8189-FA626F7C8439}"/>
    <dgm:cxn modelId="{A9A99964-3D59-43BD-91F1-0F28F731D37D}" type="presOf" srcId="{7B937F47-A47D-4969-8B39-1565C20CDCE2}" destId="{F03FF54B-DCB1-4465-89E3-4EE6E1B675A1}" srcOrd="1" destOrd="0" presId="urn:microsoft.com/office/officeart/2005/8/layout/list1"/>
    <dgm:cxn modelId="{B4C92D49-7CBC-4DA0-8544-979EE71EF584}" srcId="{7B937F47-A47D-4969-8B39-1565C20CDCE2}" destId="{6DB5A7AA-A902-448B-9D1A-ACB6E2F02BAC}" srcOrd="0" destOrd="0" parTransId="{F0E5661E-38F6-445D-8A63-D18FB5173CFE}" sibTransId="{3850A2FA-CC8F-4B94-B77B-782C1EC5B673}"/>
    <dgm:cxn modelId="{750E834D-15B7-4DE5-8E7B-421A29A872D2}" type="presOf" srcId="{D3BEF7EE-04D2-496C-B24D-FC0829413A64}" destId="{FC95E1A4-F5D7-4D5E-9F14-F5D37813AAAA}" srcOrd="1" destOrd="0" presId="urn:microsoft.com/office/officeart/2005/8/layout/list1"/>
    <dgm:cxn modelId="{AB267050-C3A3-429A-A1B9-777FF9D19E29}" srcId="{8A45507B-5AD9-4534-B6CC-1F2138E3096A}" destId="{6C7F3C0C-F5E4-49F1-A194-E1DA6D2C8853}" srcOrd="0" destOrd="0" parTransId="{AE720EC1-4F63-45AF-8AE5-41F1ACF6DD36}" sibTransId="{3C7F5B3D-D92B-4A74-9BFC-F0A81C8B422A}"/>
    <dgm:cxn modelId="{51A72174-B9F6-45DD-AA1D-33307F74BF48}" type="presOf" srcId="{4EC78FAB-3FA9-4B57-BDBB-3FA802CAB42A}" destId="{C7C95BCE-5DCA-4CFA-B07D-83C6BA40707C}" srcOrd="0" destOrd="2" presId="urn:microsoft.com/office/officeart/2005/8/layout/list1"/>
    <dgm:cxn modelId="{721FED77-85D0-4339-827E-B2F293B179C3}" srcId="{7B937F47-A47D-4969-8B39-1565C20CDCE2}" destId="{FDF9A12D-1B82-4EEF-82E6-E2F7D6FFA803}" srcOrd="1" destOrd="0" parTransId="{134CC558-6804-4C73-8349-F3F6255A74D4}" sibTransId="{6AA24F29-947D-4812-9F04-A4CD624538D5}"/>
    <dgm:cxn modelId="{86857D7C-F2ED-4C49-AD3C-360B67E38CAC}" srcId="{FFC84842-CF14-4289-B3BC-5D36F7D1FC5C}" destId="{D3BEF7EE-04D2-496C-B24D-FC0829413A64}" srcOrd="0" destOrd="0" parTransId="{98DA88F1-B5E4-4F2E-9C1C-7133A6645A07}" sibTransId="{F6C31F84-084E-4397-96AC-D23373087AFC}"/>
    <dgm:cxn modelId="{99899B7F-7508-412B-886A-C26442046EA1}" srcId="{FFC84842-CF14-4289-B3BC-5D36F7D1FC5C}" destId="{7B937F47-A47D-4969-8B39-1565C20CDCE2}" srcOrd="1" destOrd="0" parTransId="{8A1692BA-E8C9-4E36-9D81-11A209F536E2}" sibTransId="{2B8CB6E4-3EC0-4FBF-8198-831878D27D8D}"/>
    <dgm:cxn modelId="{4903258A-CD10-4E5B-8E51-E854FEB65EDD}" srcId="{D3BEF7EE-04D2-496C-B24D-FC0829413A64}" destId="{F0974B46-CC62-41DD-A300-E0515F5C80AF}" srcOrd="0" destOrd="0" parTransId="{1257B3C4-BA1B-48CC-8E95-2DDC0EF16594}" sibTransId="{24F50A37-C230-4419-BF6D-24214C1C6CDC}"/>
    <dgm:cxn modelId="{5F8B6191-301B-45C9-ADA8-3408C315C128}" type="presOf" srcId="{8A45507B-5AD9-4534-B6CC-1F2138E3096A}" destId="{AA4731AA-2AB5-4CD3-ADEB-9334E2E01F3B}" srcOrd="1" destOrd="0" presId="urn:microsoft.com/office/officeart/2005/8/layout/list1"/>
    <dgm:cxn modelId="{06144591-28CC-4EDD-A4AF-5B1E85EE45B4}" srcId="{D3BEF7EE-04D2-496C-B24D-FC0829413A64}" destId="{56084A63-6410-4764-B75F-48E5BF3CE46E}" srcOrd="2" destOrd="0" parTransId="{E2EBBDE3-0BB8-4CF6-80C2-DFBF8B457B7D}" sibTransId="{D526399A-1651-46AD-9AB8-37A5CF47EBC7}"/>
    <dgm:cxn modelId="{7E2AD6A1-345F-47A2-BA3E-2D359C457E91}" srcId="{7B937F47-A47D-4969-8B39-1565C20CDCE2}" destId="{B3F478BF-488C-49A8-AC79-4545EA0C7FD3}" srcOrd="2" destOrd="0" parTransId="{2E452F31-40AA-4471-910F-4B8B9C987090}" sibTransId="{682E1815-CB33-4BED-8771-2749C85895E0}"/>
    <dgm:cxn modelId="{6D6893A3-9ABF-434B-AC71-9AD6370965F9}" type="presOf" srcId="{B3F478BF-488C-49A8-AC79-4545EA0C7FD3}" destId="{54F66DCC-B6BF-4701-BF7D-C5E6A9079D93}" srcOrd="0" destOrd="2" presId="urn:microsoft.com/office/officeart/2005/8/layout/list1"/>
    <dgm:cxn modelId="{9B2BFFAE-5463-4981-9233-00F4883C6BD4}" srcId="{D3BEF7EE-04D2-496C-B24D-FC0829413A64}" destId="{68E73BA6-FF9E-402C-83B0-E00FE21E6D4C}" srcOrd="1" destOrd="0" parTransId="{EE96193E-04FF-441E-B401-D0A2892C8542}" sibTransId="{6C918E3B-B38B-41A2-9513-217E87A4D0AE}"/>
    <dgm:cxn modelId="{D2437DB3-2920-4BAD-916E-407D25762478}" type="presOf" srcId="{56084A63-6410-4764-B75F-48E5BF3CE46E}" destId="{BCC0094A-8659-4AA3-80D9-C7C2F5ADD0AC}" srcOrd="0" destOrd="2" presId="urn:microsoft.com/office/officeart/2005/8/layout/list1"/>
    <dgm:cxn modelId="{DE7B2FBF-5FBF-4317-8060-3BD14D3921A3}" srcId="{8A45507B-5AD9-4534-B6CC-1F2138E3096A}" destId="{4EC78FAB-3FA9-4B57-BDBB-3FA802CAB42A}" srcOrd="2" destOrd="0" parTransId="{8770BCB8-2BB2-4F99-A775-F7F439B51A27}" sibTransId="{592658D3-60BC-4829-8BDB-B4A99B7FEE43}"/>
    <dgm:cxn modelId="{81D967C3-4453-4AF7-B888-A6FA21D220C6}" type="presOf" srcId="{D3BEF7EE-04D2-496C-B24D-FC0829413A64}" destId="{32DA69AB-E1F7-448A-B5E6-66F490EDAAA2}" srcOrd="0" destOrd="0" presId="urn:microsoft.com/office/officeart/2005/8/layout/list1"/>
    <dgm:cxn modelId="{26FF27CB-8F11-42D9-BD18-AB69C608AF3A}" srcId="{8A45507B-5AD9-4534-B6CC-1F2138E3096A}" destId="{2906536F-0DA7-45F0-AA86-C92B82CD202C}" srcOrd="1" destOrd="0" parTransId="{73ECE793-BF02-48B6-8B49-37FDCBC96DED}" sibTransId="{61975021-66C5-4E29-89E2-C4470CAC05AD}"/>
    <dgm:cxn modelId="{05EC08E6-67E3-433A-BFA5-21EBA1120B18}" type="presOf" srcId="{2906536F-0DA7-45F0-AA86-C92B82CD202C}" destId="{C7C95BCE-5DCA-4CFA-B07D-83C6BA40707C}" srcOrd="0" destOrd="1" presId="urn:microsoft.com/office/officeart/2005/8/layout/list1"/>
    <dgm:cxn modelId="{61A048E6-7269-46F5-B2C0-10439495C077}" type="presOf" srcId="{011CE942-ACE0-486B-816D-793524057714}" destId="{54F66DCC-B6BF-4701-BF7D-C5E6A9079D93}" srcOrd="0" destOrd="3" presId="urn:microsoft.com/office/officeart/2005/8/layout/list1"/>
    <dgm:cxn modelId="{F237C4F2-DE70-4DFE-8DE8-D5118D251BC2}" type="presOf" srcId="{6DB5A7AA-A902-448B-9D1A-ACB6E2F02BAC}" destId="{54F66DCC-B6BF-4701-BF7D-C5E6A9079D93}" srcOrd="0" destOrd="0" presId="urn:microsoft.com/office/officeart/2005/8/layout/list1"/>
    <dgm:cxn modelId="{849153F7-DC67-468A-82D8-E95B4191CFF6}" type="presOf" srcId="{8A45507B-5AD9-4534-B6CC-1F2138E3096A}" destId="{32F00C50-B9FB-40F0-911E-155ECAF5ECFA}" srcOrd="0" destOrd="0" presId="urn:microsoft.com/office/officeart/2005/8/layout/list1"/>
    <dgm:cxn modelId="{D6EAD5F8-300B-4CEB-8D0B-9D8952AF39C1}" type="presOf" srcId="{7B937F47-A47D-4969-8B39-1565C20CDCE2}" destId="{6240EF26-FC64-4D5B-B6A4-7587F4643D6B}" srcOrd="0" destOrd="0" presId="urn:microsoft.com/office/officeart/2005/8/layout/list1"/>
    <dgm:cxn modelId="{921088BC-B1FD-40CD-AD5B-358DD5528EB7}" type="presParOf" srcId="{CF2C64CE-81FD-42A3-8570-81FB49817C7A}" destId="{9C70B513-3728-4840-BCDB-7957E9D3F48D}" srcOrd="0" destOrd="0" presId="urn:microsoft.com/office/officeart/2005/8/layout/list1"/>
    <dgm:cxn modelId="{992AF2C6-48B4-45ED-BECA-F0FD8232E0EE}" type="presParOf" srcId="{9C70B513-3728-4840-BCDB-7957E9D3F48D}" destId="{32DA69AB-E1F7-448A-B5E6-66F490EDAAA2}" srcOrd="0" destOrd="0" presId="urn:microsoft.com/office/officeart/2005/8/layout/list1"/>
    <dgm:cxn modelId="{E9823530-1DEE-4728-9FA3-A3D1763355F2}" type="presParOf" srcId="{9C70B513-3728-4840-BCDB-7957E9D3F48D}" destId="{FC95E1A4-F5D7-4D5E-9F14-F5D37813AAAA}" srcOrd="1" destOrd="0" presId="urn:microsoft.com/office/officeart/2005/8/layout/list1"/>
    <dgm:cxn modelId="{BD7E1FD0-19F3-428C-80E2-7212BD92E7DE}" type="presParOf" srcId="{CF2C64CE-81FD-42A3-8570-81FB49817C7A}" destId="{A53BDCAC-2A70-4F19-B965-5CAB3F068EC5}" srcOrd="1" destOrd="0" presId="urn:microsoft.com/office/officeart/2005/8/layout/list1"/>
    <dgm:cxn modelId="{FAB2DD5B-98D1-4559-8DB1-94337B25D560}" type="presParOf" srcId="{CF2C64CE-81FD-42A3-8570-81FB49817C7A}" destId="{BCC0094A-8659-4AA3-80D9-C7C2F5ADD0AC}" srcOrd="2" destOrd="0" presId="urn:microsoft.com/office/officeart/2005/8/layout/list1"/>
    <dgm:cxn modelId="{2E95EB61-C2C6-4488-A74E-DB5316F6A341}" type="presParOf" srcId="{CF2C64CE-81FD-42A3-8570-81FB49817C7A}" destId="{9A2A1DF1-346F-41C3-BEEA-1BC1B3A25D26}" srcOrd="3" destOrd="0" presId="urn:microsoft.com/office/officeart/2005/8/layout/list1"/>
    <dgm:cxn modelId="{4F8511A5-0EBE-46E1-9E3A-6D645947BEC9}" type="presParOf" srcId="{CF2C64CE-81FD-42A3-8570-81FB49817C7A}" destId="{FEC4038C-51FA-44D8-B5DD-E0DEA8FF29BA}" srcOrd="4" destOrd="0" presId="urn:microsoft.com/office/officeart/2005/8/layout/list1"/>
    <dgm:cxn modelId="{CCF9B2B4-B16D-45BF-A185-0C0FC6114794}" type="presParOf" srcId="{FEC4038C-51FA-44D8-B5DD-E0DEA8FF29BA}" destId="{6240EF26-FC64-4D5B-B6A4-7587F4643D6B}" srcOrd="0" destOrd="0" presId="urn:microsoft.com/office/officeart/2005/8/layout/list1"/>
    <dgm:cxn modelId="{051DBF76-C6ED-40FE-AB47-8995DCD87125}" type="presParOf" srcId="{FEC4038C-51FA-44D8-B5DD-E0DEA8FF29BA}" destId="{F03FF54B-DCB1-4465-89E3-4EE6E1B675A1}" srcOrd="1" destOrd="0" presId="urn:microsoft.com/office/officeart/2005/8/layout/list1"/>
    <dgm:cxn modelId="{B453E199-8BD9-4613-AB41-0392840439D2}" type="presParOf" srcId="{CF2C64CE-81FD-42A3-8570-81FB49817C7A}" destId="{62884AE0-2C43-4840-956C-264C58F8085A}" srcOrd="5" destOrd="0" presId="urn:microsoft.com/office/officeart/2005/8/layout/list1"/>
    <dgm:cxn modelId="{CBA3B7B0-2887-4F5D-AA70-6E86A3164A48}" type="presParOf" srcId="{CF2C64CE-81FD-42A3-8570-81FB49817C7A}" destId="{54F66DCC-B6BF-4701-BF7D-C5E6A9079D93}" srcOrd="6" destOrd="0" presId="urn:microsoft.com/office/officeart/2005/8/layout/list1"/>
    <dgm:cxn modelId="{6D4584D1-5A6C-4D16-BB14-0BCB43738574}" type="presParOf" srcId="{CF2C64CE-81FD-42A3-8570-81FB49817C7A}" destId="{8AAC31FC-7DF1-40E0-B475-8BF6EAFB1C22}" srcOrd="7" destOrd="0" presId="urn:microsoft.com/office/officeart/2005/8/layout/list1"/>
    <dgm:cxn modelId="{B092CD87-904B-4099-AFD5-3790276D6F39}" type="presParOf" srcId="{CF2C64CE-81FD-42A3-8570-81FB49817C7A}" destId="{28F38827-137F-47FB-A5A6-E14FB87916EF}" srcOrd="8" destOrd="0" presId="urn:microsoft.com/office/officeart/2005/8/layout/list1"/>
    <dgm:cxn modelId="{629431D0-D7E6-4C95-A0D5-97E17D120B69}" type="presParOf" srcId="{28F38827-137F-47FB-A5A6-E14FB87916EF}" destId="{32F00C50-B9FB-40F0-911E-155ECAF5ECFA}" srcOrd="0" destOrd="0" presId="urn:microsoft.com/office/officeart/2005/8/layout/list1"/>
    <dgm:cxn modelId="{C2C88806-AB17-414C-A052-76F04B929A68}" type="presParOf" srcId="{28F38827-137F-47FB-A5A6-E14FB87916EF}" destId="{AA4731AA-2AB5-4CD3-ADEB-9334E2E01F3B}" srcOrd="1" destOrd="0" presId="urn:microsoft.com/office/officeart/2005/8/layout/list1"/>
    <dgm:cxn modelId="{17862F59-3D0A-4673-AB9C-D300A096C33B}" type="presParOf" srcId="{CF2C64CE-81FD-42A3-8570-81FB49817C7A}" destId="{02FB2C79-CD60-4231-83AA-2927A090B1A8}" srcOrd="9" destOrd="0" presId="urn:microsoft.com/office/officeart/2005/8/layout/list1"/>
    <dgm:cxn modelId="{3E8795FA-C6A2-459A-A91F-E381A2DCB6D6}" type="presParOf" srcId="{CF2C64CE-81FD-42A3-8570-81FB49817C7A}" destId="{C7C95BCE-5DCA-4CFA-B07D-83C6BA40707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42B66E1-840F-4665-B4E5-C2FA8308371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9F3F2D1-C09B-409C-A24C-4BEE079B5E3C}">
      <dgm:prSet/>
      <dgm:spPr/>
      <dgm:t>
        <a:bodyPr/>
        <a:lstStyle/>
        <a:p>
          <a:r>
            <a:rPr lang="en-US"/>
            <a:t>Plan provides a maximum benefit of 66% of your monthly earnings up to $7,500 if you are disabled or unable to work. </a:t>
          </a:r>
        </a:p>
      </dgm:t>
    </dgm:pt>
    <dgm:pt modelId="{39B0222C-17B3-426F-8F74-7623FBE73ABF}" type="parTrans" cxnId="{091800F0-6CC4-4840-920D-33FF4C60FDB7}">
      <dgm:prSet/>
      <dgm:spPr/>
      <dgm:t>
        <a:bodyPr/>
        <a:lstStyle/>
        <a:p>
          <a:endParaRPr lang="en-US"/>
        </a:p>
      </dgm:t>
    </dgm:pt>
    <dgm:pt modelId="{B6810FDE-5998-4155-88F8-A461673B7219}" type="sibTrans" cxnId="{091800F0-6CC4-4840-920D-33FF4C60FDB7}">
      <dgm:prSet/>
      <dgm:spPr/>
      <dgm:t>
        <a:bodyPr/>
        <a:lstStyle/>
        <a:p>
          <a:endParaRPr lang="en-US"/>
        </a:p>
      </dgm:t>
    </dgm:pt>
    <dgm:pt modelId="{69FD8591-E147-4843-808F-C5A105ABC7C6}">
      <dgm:prSet/>
      <dgm:spPr/>
      <dgm:t>
        <a:bodyPr/>
        <a:lstStyle/>
        <a:p>
          <a:r>
            <a:rPr lang="en-US" dirty="0"/>
            <a:t>Elimination periods apply but are waived on the first day of hospital confinement. </a:t>
          </a:r>
        </a:p>
      </dgm:t>
    </dgm:pt>
    <dgm:pt modelId="{2D74A4EB-162B-4761-B233-34C342AF1573}" type="parTrans" cxnId="{559A5B43-8101-4674-979C-0D9C2F8A66F4}">
      <dgm:prSet/>
      <dgm:spPr/>
      <dgm:t>
        <a:bodyPr/>
        <a:lstStyle/>
        <a:p>
          <a:endParaRPr lang="en-US"/>
        </a:p>
      </dgm:t>
    </dgm:pt>
    <dgm:pt modelId="{F2663F05-E6DD-41E4-905E-ACBD0122A7F8}" type="sibTrans" cxnId="{559A5B43-8101-4674-979C-0D9C2F8A66F4}">
      <dgm:prSet/>
      <dgm:spPr/>
      <dgm:t>
        <a:bodyPr/>
        <a:lstStyle/>
        <a:p>
          <a:endParaRPr lang="en-US"/>
        </a:p>
      </dgm:t>
    </dgm:pt>
    <dgm:pt modelId="{0CDAA64C-BA76-4BDE-936A-C5943197A205}">
      <dgm:prSet/>
      <dgm:spPr/>
      <dgm:t>
        <a:bodyPr/>
        <a:lstStyle/>
        <a:p>
          <a:r>
            <a:rPr lang="en-US" dirty="0"/>
            <a:t>Plan A: pays for disability injury or illness to the age of 65</a:t>
          </a:r>
        </a:p>
      </dgm:t>
    </dgm:pt>
    <dgm:pt modelId="{77ADADF6-49D3-4EA1-93C5-F82F8871B2F1}" type="parTrans" cxnId="{3CD2DE3B-491F-41D7-B938-62A8D88295B3}">
      <dgm:prSet/>
      <dgm:spPr/>
      <dgm:t>
        <a:bodyPr/>
        <a:lstStyle/>
        <a:p>
          <a:endParaRPr lang="en-US"/>
        </a:p>
      </dgm:t>
    </dgm:pt>
    <dgm:pt modelId="{79BA49AE-51CF-4AA8-873D-2FA02E2A5A81}" type="sibTrans" cxnId="{3CD2DE3B-491F-41D7-B938-62A8D88295B3}">
      <dgm:prSet/>
      <dgm:spPr/>
      <dgm:t>
        <a:bodyPr/>
        <a:lstStyle/>
        <a:p>
          <a:endParaRPr lang="en-US"/>
        </a:p>
      </dgm:t>
    </dgm:pt>
    <dgm:pt modelId="{0966F7A5-02F9-4C0C-85ED-C637FD56DD5D}">
      <dgm:prSet/>
      <dgm:spPr/>
      <dgm:t>
        <a:bodyPr/>
        <a:lstStyle/>
        <a:p>
          <a:r>
            <a:rPr lang="en-US"/>
            <a:t>Plan B: pays for disability illness up to 5 years; injury to age 65 </a:t>
          </a:r>
        </a:p>
      </dgm:t>
    </dgm:pt>
    <dgm:pt modelId="{141EEE0C-A158-49AA-BD13-614A406EEB87}" type="parTrans" cxnId="{8F3491AF-67B9-4B22-BD9B-1997897A89BB}">
      <dgm:prSet/>
      <dgm:spPr/>
      <dgm:t>
        <a:bodyPr/>
        <a:lstStyle/>
        <a:p>
          <a:endParaRPr lang="en-US"/>
        </a:p>
      </dgm:t>
    </dgm:pt>
    <dgm:pt modelId="{C2D28B73-635F-4D39-A8B4-9CBB302B91A7}" type="sibTrans" cxnId="{8F3491AF-67B9-4B22-BD9B-1997897A89BB}">
      <dgm:prSet/>
      <dgm:spPr/>
      <dgm:t>
        <a:bodyPr/>
        <a:lstStyle/>
        <a:p>
          <a:endParaRPr lang="en-US"/>
        </a:p>
      </dgm:t>
    </dgm:pt>
    <dgm:pt modelId="{BCDEF38E-DF63-4557-9D60-DAB9FA32707C}">
      <dgm:prSet/>
      <dgm:spPr/>
      <dgm:t>
        <a:bodyPr/>
        <a:lstStyle/>
        <a:p>
          <a:r>
            <a:rPr lang="en-US"/>
            <a:t>Guaranteed Issue – No health questionnaire </a:t>
          </a:r>
        </a:p>
      </dgm:t>
    </dgm:pt>
    <dgm:pt modelId="{261A9CF0-04E0-4E16-8334-A86DA54601DA}" type="parTrans" cxnId="{496CB6BE-941D-4414-A4FC-3628426E9DAD}">
      <dgm:prSet/>
      <dgm:spPr/>
      <dgm:t>
        <a:bodyPr/>
        <a:lstStyle/>
        <a:p>
          <a:endParaRPr lang="en-US"/>
        </a:p>
      </dgm:t>
    </dgm:pt>
    <dgm:pt modelId="{57A1B674-9828-4486-962E-136D217E1450}" type="sibTrans" cxnId="{496CB6BE-941D-4414-A4FC-3628426E9DAD}">
      <dgm:prSet/>
      <dgm:spPr/>
      <dgm:t>
        <a:bodyPr/>
        <a:lstStyle/>
        <a:p>
          <a:endParaRPr lang="en-US"/>
        </a:p>
      </dgm:t>
    </dgm:pt>
    <dgm:pt modelId="{D7782A4F-D17D-4B04-9659-EFFC0683E2CD}">
      <dgm:prSet/>
      <dgm:spPr/>
      <dgm:t>
        <a:bodyPr/>
        <a:lstStyle/>
        <a:p>
          <a:r>
            <a:rPr lang="en-US"/>
            <a:t>Plan Administered by Sun Life</a:t>
          </a:r>
        </a:p>
      </dgm:t>
    </dgm:pt>
    <dgm:pt modelId="{E6E6235C-C913-4369-8B4A-595DA58BAC30}" type="parTrans" cxnId="{A869F497-1ED2-4313-83EF-5962EF494C82}">
      <dgm:prSet/>
      <dgm:spPr/>
      <dgm:t>
        <a:bodyPr/>
        <a:lstStyle/>
        <a:p>
          <a:endParaRPr lang="en-US"/>
        </a:p>
      </dgm:t>
    </dgm:pt>
    <dgm:pt modelId="{F8FA3914-1FDB-4EF7-8983-FAD900F59E0A}" type="sibTrans" cxnId="{A869F497-1ED2-4313-83EF-5962EF494C82}">
      <dgm:prSet/>
      <dgm:spPr/>
      <dgm:t>
        <a:bodyPr/>
        <a:lstStyle/>
        <a:p>
          <a:endParaRPr lang="en-US"/>
        </a:p>
      </dgm:t>
    </dgm:pt>
    <dgm:pt modelId="{7C36E23C-4971-4795-94A2-6945226517B3}">
      <dgm:prSet/>
      <dgm:spPr/>
      <dgm:t>
        <a:bodyPr/>
        <a:lstStyle/>
        <a:p>
          <a:pPr algn="ctr"/>
          <a:r>
            <a:rPr lang="en-US" dirty="0"/>
            <a:t>Please contact Audrey Ayers with Station &amp; Ayers for additional information on this benefit. (281) 333-9792</a:t>
          </a:r>
        </a:p>
      </dgm:t>
    </dgm:pt>
    <dgm:pt modelId="{C37E26D5-2A19-4AF8-B30D-998DE3F1E248}" type="parTrans" cxnId="{604ECF64-19FC-46D1-B3C6-3298F71DA229}">
      <dgm:prSet/>
      <dgm:spPr/>
      <dgm:t>
        <a:bodyPr/>
        <a:lstStyle/>
        <a:p>
          <a:endParaRPr lang="en-US"/>
        </a:p>
      </dgm:t>
    </dgm:pt>
    <dgm:pt modelId="{6522E7C3-9AD0-45B7-846F-9EE6C471B520}" type="sibTrans" cxnId="{604ECF64-19FC-46D1-B3C6-3298F71DA229}">
      <dgm:prSet/>
      <dgm:spPr/>
      <dgm:t>
        <a:bodyPr/>
        <a:lstStyle/>
        <a:p>
          <a:endParaRPr lang="en-US"/>
        </a:p>
      </dgm:t>
    </dgm:pt>
    <dgm:pt modelId="{FAF4EE73-651D-4BFE-BCD5-11FB192552DD}" type="pres">
      <dgm:prSet presAssocID="{F42B66E1-840F-4665-B4E5-C2FA83083719}" presName="vert0" presStyleCnt="0">
        <dgm:presLayoutVars>
          <dgm:dir/>
          <dgm:animOne val="branch"/>
          <dgm:animLvl val="lvl"/>
        </dgm:presLayoutVars>
      </dgm:prSet>
      <dgm:spPr/>
    </dgm:pt>
    <dgm:pt modelId="{905EA381-2F5D-4F9E-9E42-B6EF6BA2CB0C}" type="pres">
      <dgm:prSet presAssocID="{69F3F2D1-C09B-409C-A24C-4BEE079B5E3C}" presName="thickLine" presStyleLbl="alignNode1" presStyleIdx="0" presStyleCnt="7"/>
      <dgm:spPr/>
    </dgm:pt>
    <dgm:pt modelId="{9903FA40-6FED-46C7-A2B8-347B11595DAA}" type="pres">
      <dgm:prSet presAssocID="{69F3F2D1-C09B-409C-A24C-4BEE079B5E3C}" presName="horz1" presStyleCnt="0"/>
      <dgm:spPr/>
    </dgm:pt>
    <dgm:pt modelId="{BF06C50E-2D62-483F-8F24-C79D172CC310}" type="pres">
      <dgm:prSet presAssocID="{69F3F2D1-C09B-409C-A24C-4BEE079B5E3C}" presName="tx1" presStyleLbl="revTx" presStyleIdx="0" presStyleCnt="7"/>
      <dgm:spPr/>
    </dgm:pt>
    <dgm:pt modelId="{C16777F5-A694-4CAA-A474-7B3F8616A5B5}" type="pres">
      <dgm:prSet presAssocID="{69F3F2D1-C09B-409C-A24C-4BEE079B5E3C}" presName="vert1" presStyleCnt="0"/>
      <dgm:spPr/>
    </dgm:pt>
    <dgm:pt modelId="{EE3F4D07-EFE9-4F39-913A-40B2DC1189D2}" type="pres">
      <dgm:prSet presAssocID="{69FD8591-E147-4843-808F-C5A105ABC7C6}" presName="thickLine" presStyleLbl="alignNode1" presStyleIdx="1" presStyleCnt="7"/>
      <dgm:spPr/>
    </dgm:pt>
    <dgm:pt modelId="{479560EC-4BF9-4CE0-95BF-0653D9518151}" type="pres">
      <dgm:prSet presAssocID="{69FD8591-E147-4843-808F-C5A105ABC7C6}" presName="horz1" presStyleCnt="0"/>
      <dgm:spPr/>
    </dgm:pt>
    <dgm:pt modelId="{745FD968-50EC-45ED-8134-88270F2DC6F8}" type="pres">
      <dgm:prSet presAssocID="{69FD8591-E147-4843-808F-C5A105ABC7C6}" presName="tx1" presStyleLbl="revTx" presStyleIdx="1" presStyleCnt="7"/>
      <dgm:spPr/>
    </dgm:pt>
    <dgm:pt modelId="{7D6D3E89-8E57-4505-8195-EFF7AAFB201C}" type="pres">
      <dgm:prSet presAssocID="{69FD8591-E147-4843-808F-C5A105ABC7C6}" presName="vert1" presStyleCnt="0"/>
      <dgm:spPr/>
    </dgm:pt>
    <dgm:pt modelId="{89832243-078B-4D7A-AAF7-77A99F114ECD}" type="pres">
      <dgm:prSet presAssocID="{0CDAA64C-BA76-4BDE-936A-C5943197A205}" presName="thickLine" presStyleLbl="alignNode1" presStyleIdx="2" presStyleCnt="7"/>
      <dgm:spPr/>
    </dgm:pt>
    <dgm:pt modelId="{7651674D-CF69-41E9-A1D9-C8BFEC586B5B}" type="pres">
      <dgm:prSet presAssocID="{0CDAA64C-BA76-4BDE-936A-C5943197A205}" presName="horz1" presStyleCnt="0"/>
      <dgm:spPr/>
    </dgm:pt>
    <dgm:pt modelId="{F40283B8-0D66-4C24-B74A-40338E6D74CD}" type="pres">
      <dgm:prSet presAssocID="{0CDAA64C-BA76-4BDE-936A-C5943197A205}" presName="tx1" presStyleLbl="revTx" presStyleIdx="2" presStyleCnt="7"/>
      <dgm:spPr/>
    </dgm:pt>
    <dgm:pt modelId="{ABDAEA5A-71D2-4F3D-B638-FD43F94B9AEC}" type="pres">
      <dgm:prSet presAssocID="{0CDAA64C-BA76-4BDE-936A-C5943197A205}" presName="vert1" presStyleCnt="0"/>
      <dgm:spPr/>
    </dgm:pt>
    <dgm:pt modelId="{26082ACC-2A03-4043-9A92-C3E8DBF311FD}" type="pres">
      <dgm:prSet presAssocID="{0966F7A5-02F9-4C0C-85ED-C637FD56DD5D}" presName="thickLine" presStyleLbl="alignNode1" presStyleIdx="3" presStyleCnt="7"/>
      <dgm:spPr/>
    </dgm:pt>
    <dgm:pt modelId="{ABC50978-C1D3-4F67-8A08-C71B211430C4}" type="pres">
      <dgm:prSet presAssocID="{0966F7A5-02F9-4C0C-85ED-C637FD56DD5D}" presName="horz1" presStyleCnt="0"/>
      <dgm:spPr/>
    </dgm:pt>
    <dgm:pt modelId="{4BBDE11B-E737-4137-B514-00DE716C9B42}" type="pres">
      <dgm:prSet presAssocID="{0966F7A5-02F9-4C0C-85ED-C637FD56DD5D}" presName="tx1" presStyleLbl="revTx" presStyleIdx="3" presStyleCnt="7"/>
      <dgm:spPr/>
    </dgm:pt>
    <dgm:pt modelId="{F6363C1B-6EB5-4DFB-BDD9-14FEC4808C4D}" type="pres">
      <dgm:prSet presAssocID="{0966F7A5-02F9-4C0C-85ED-C637FD56DD5D}" presName="vert1" presStyleCnt="0"/>
      <dgm:spPr/>
    </dgm:pt>
    <dgm:pt modelId="{BBF94DEE-0084-40DF-B84F-04829B99F23D}" type="pres">
      <dgm:prSet presAssocID="{BCDEF38E-DF63-4557-9D60-DAB9FA32707C}" presName="thickLine" presStyleLbl="alignNode1" presStyleIdx="4" presStyleCnt="7"/>
      <dgm:spPr/>
    </dgm:pt>
    <dgm:pt modelId="{2F177EC8-62CB-4612-AD56-2FA853A0B8E0}" type="pres">
      <dgm:prSet presAssocID="{BCDEF38E-DF63-4557-9D60-DAB9FA32707C}" presName="horz1" presStyleCnt="0"/>
      <dgm:spPr/>
    </dgm:pt>
    <dgm:pt modelId="{C4EA45F0-FF38-443E-9767-FF6F5D19F46D}" type="pres">
      <dgm:prSet presAssocID="{BCDEF38E-DF63-4557-9D60-DAB9FA32707C}" presName="tx1" presStyleLbl="revTx" presStyleIdx="4" presStyleCnt="7"/>
      <dgm:spPr/>
    </dgm:pt>
    <dgm:pt modelId="{CC303CF2-D7C5-4A6C-9F6A-18F70837DD39}" type="pres">
      <dgm:prSet presAssocID="{BCDEF38E-DF63-4557-9D60-DAB9FA32707C}" presName="vert1" presStyleCnt="0"/>
      <dgm:spPr/>
    </dgm:pt>
    <dgm:pt modelId="{84962048-0EC4-4AD8-A0B5-408CF5AAD56B}" type="pres">
      <dgm:prSet presAssocID="{D7782A4F-D17D-4B04-9659-EFFC0683E2CD}" presName="thickLine" presStyleLbl="alignNode1" presStyleIdx="5" presStyleCnt="7"/>
      <dgm:spPr/>
    </dgm:pt>
    <dgm:pt modelId="{49DBE187-5013-4533-AF2B-64E2E4A2FBFF}" type="pres">
      <dgm:prSet presAssocID="{D7782A4F-D17D-4B04-9659-EFFC0683E2CD}" presName="horz1" presStyleCnt="0"/>
      <dgm:spPr/>
    </dgm:pt>
    <dgm:pt modelId="{E220ACBF-0CC7-4C66-BF5F-681470047EFC}" type="pres">
      <dgm:prSet presAssocID="{D7782A4F-D17D-4B04-9659-EFFC0683E2CD}" presName="tx1" presStyleLbl="revTx" presStyleIdx="5" presStyleCnt="7"/>
      <dgm:spPr/>
    </dgm:pt>
    <dgm:pt modelId="{0387D782-5ADF-4B9A-A15A-A0D04E7A88B1}" type="pres">
      <dgm:prSet presAssocID="{D7782A4F-D17D-4B04-9659-EFFC0683E2CD}" presName="vert1" presStyleCnt="0"/>
      <dgm:spPr/>
    </dgm:pt>
    <dgm:pt modelId="{2C452C94-44DE-4787-B78C-677BDD647F17}" type="pres">
      <dgm:prSet presAssocID="{7C36E23C-4971-4795-94A2-6945226517B3}" presName="thickLine" presStyleLbl="alignNode1" presStyleIdx="6" presStyleCnt="7"/>
      <dgm:spPr/>
    </dgm:pt>
    <dgm:pt modelId="{C788F517-23BD-495A-80A0-9421859A6B3F}" type="pres">
      <dgm:prSet presAssocID="{7C36E23C-4971-4795-94A2-6945226517B3}" presName="horz1" presStyleCnt="0"/>
      <dgm:spPr/>
    </dgm:pt>
    <dgm:pt modelId="{96782CB2-7527-4F4B-91A4-97755F74D81E}" type="pres">
      <dgm:prSet presAssocID="{7C36E23C-4971-4795-94A2-6945226517B3}" presName="tx1" presStyleLbl="revTx" presStyleIdx="6" presStyleCnt="7"/>
      <dgm:spPr/>
    </dgm:pt>
    <dgm:pt modelId="{AE72E345-2F9D-46AA-B8BB-D4A6BB8D1E0C}" type="pres">
      <dgm:prSet presAssocID="{7C36E23C-4971-4795-94A2-6945226517B3}" presName="vert1" presStyleCnt="0"/>
      <dgm:spPr/>
    </dgm:pt>
  </dgm:ptLst>
  <dgm:cxnLst>
    <dgm:cxn modelId="{8FB3E137-F038-4D2E-A12C-0DA159BAA559}" type="presOf" srcId="{0966F7A5-02F9-4C0C-85ED-C637FD56DD5D}" destId="{4BBDE11B-E737-4137-B514-00DE716C9B42}" srcOrd="0" destOrd="0" presId="urn:microsoft.com/office/officeart/2008/layout/LinedList"/>
    <dgm:cxn modelId="{3CD2DE3B-491F-41D7-B938-62A8D88295B3}" srcId="{F42B66E1-840F-4665-B4E5-C2FA83083719}" destId="{0CDAA64C-BA76-4BDE-936A-C5943197A205}" srcOrd="2" destOrd="0" parTransId="{77ADADF6-49D3-4EA1-93C5-F82F8871B2F1}" sibTransId="{79BA49AE-51CF-4AA8-873D-2FA02E2A5A81}"/>
    <dgm:cxn modelId="{81E64F5E-A79E-411E-9F58-2CFB84B30228}" type="presOf" srcId="{0CDAA64C-BA76-4BDE-936A-C5943197A205}" destId="{F40283B8-0D66-4C24-B74A-40338E6D74CD}" srcOrd="0" destOrd="0" presId="urn:microsoft.com/office/officeart/2008/layout/LinedList"/>
    <dgm:cxn modelId="{559A5B43-8101-4674-979C-0D9C2F8A66F4}" srcId="{F42B66E1-840F-4665-B4E5-C2FA83083719}" destId="{69FD8591-E147-4843-808F-C5A105ABC7C6}" srcOrd="1" destOrd="0" parTransId="{2D74A4EB-162B-4761-B233-34C342AF1573}" sibTransId="{F2663F05-E6DD-41E4-905E-ACBD0122A7F8}"/>
    <dgm:cxn modelId="{FE1EB764-814F-4B16-B455-F52B69494A66}" type="presOf" srcId="{69F3F2D1-C09B-409C-A24C-4BEE079B5E3C}" destId="{BF06C50E-2D62-483F-8F24-C79D172CC310}" srcOrd="0" destOrd="0" presId="urn:microsoft.com/office/officeart/2008/layout/LinedList"/>
    <dgm:cxn modelId="{604ECF64-19FC-46D1-B3C6-3298F71DA229}" srcId="{F42B66E1-840F-4665-B4E5-C2FA83083719}" destId="{7C36E23C-4971-4795-94A2-6945226517B3}" srcOrd="6" destOrd="0" parTransId="{C37E26D5-2A19-4AF8-B30D-998DE3F1E248}" sibTransId="{6522E7C3-9AD0-45B7-846F-9EE6C471B520}"/>
    <dgm:cxn modelId="{BCD78089-7415-469E-A646-72A1167BD079}" type="presOf" srcId="{F42B66E1-840F-4665-B4E5-C2FA83083719}" destId="{FAF4EE73-651D-4BFE-BCD5-11FB192552DD}" srcOrd="0" destOrd="0" presId="urn:microsoft.com/office/officeart/2008/layout/LinedList"/>
    <dgm:cxn modelId="{CF047892-B93B-43B9-ADC4-C3939BFD2079}" type="presOf" srcId="{7C36E23C-4971-4795-94A2-6945226517B3}" destId="{96782CB2-7527-4F4B-91A4-97755F74D81E}" srcOrd="0" destOrd="0" presId="urn:microsoft.com/office/officeart/2008/layout/LinedList"/>
    <dgm:cxn modelId="{A869F497-1ED2-4313-83EF-5962EF494C82}" srcId="{F42B66E1-840F-4665-B4E5-C2FA83083719}" destId="{D7782A4F-D17D-4B04-9659-EFFC0683E2CD}" srcOrd="5" destOrd="0" parTransId="{E6E6235C-C913-4369-8B4A-595DA58BAC30}" sibTransId="{F8FA3914-1FDB-4EF7-8983-FAD900F59E0A}"/>
    <dgm:cxn modelId="{E54D57A0-30DD-4579-A334-8A4E4E081976}" type="presOf" srcId="{D7782A4F-D17D-4B04-9659-EFFC0683E2CD}" destId="{E220ACBF-0CC7-4C66-BF5F-681470047EFC}" srcOrd="0" destOrd="0" presId="urn:microsoft.com/office/officeart/2008/layout/LinedList"/>
    <dgm:cxn modelId="{8F3491AF-67B9-4B22-BD9B-1997897A89BB}" srcId="{F42B66E1-840F-4665-B4E5-C2FA83083719}" destId="{0966F7A5-02F9-4C0C-85ED-C637FD56DD5D}" srcOrd="3" destOrd="0" parTransId="{141EEE0C-A158-49AA-BD13-614A406EEB87}" sibTransId="{C2D28B73-635F-4D39-A8B4-9CBB302B91A7}"/>
    <dgm:cxn modelId="{496CB6BE-941D-4414-A4FC-3628426E9DAD}" srcId="{F42B66E1-840F-4665-B4E5-C2FA83083719}" destId="{BCDEF38E-DF63-4557-9D60-DAB9FA32707C}" srcOrd="4" destOrd="0" parTransId="{261A9CF0-04E0-4E16-8334-A86DA54601DA}" sibTransId="{57A1B674-9828-4486-962E-136D217E1450}"/>
    <dgm:cxn modelId="{091800F0-6CC4-4840-920D-33FF4C60FDB7}" srcId="{F42B66E1-840F-4665-B4E5-C2FA83083719}" destId="{69F3F2D1-C09B-409C-A24C-4BEE079B5E3C}" srcOrd="0" destOrd="0" parTransId="{39B0222C-17B3-426F-8F74-7623FBE73ABF}" sibTransId="{B6810FDE-5998-4155-88F8-A461673B7219}"/>
    <dgm:cxn modelId="{42651FF7-AB23-42A3-8052-76BB66537632}" type="presOf" srcId="{69FD8591-E147-4843-808F-C5A105ABC7C6}" destId="{745FD968-50EC-45ED-8134-88270F2DC6F8}" srcOrd="0" destOrd="0" presId="urn:microsoft.com/office/officeart/2008/layout/LinedList"/>
    <dgm:cxn modelId="{7F25B1F8-B5CE-4159-9780-D5D23E2F1561}" type="presOf" srcId="{BCDEF38E-DF63-4557-9D60-DAB9FA32707C}" destId="{C4EA45F0-FF38-443E-9767-FF6F5D19F46D}" srcOrd="0" destOrd="0" presId="urn:microsoft.com/office/officeart/2008/layout/LinedList"/>
    <dgm:cxn modelId="{2B18ED4B-29E2-455F-AB31-D1B23A28C8A8}" type="presParOf" srcId="{FAF4EE73-651D-4BFE-BCD5-11FB192552DD}" destId="{905EA381-2F5D-4F9E-9E42-B6EF6BA2CB0C}" srcOrd="0" destOrd="0" presId="urn:microsoft.com/office/officeart/2008/layout/LinedList"/>
    <dgm:cxn modelId="{C77DF70C-2362-4AB5-8148-4687DD63FBD2}" type="presParOf" srcId="{FAF4EE73-651D-4BFE-BCD5-11FB192552DD}" destId="{9903FA40-6FED-46C7-A2B8-347B11595DAA}" srcOrd="1" destOrd="0" presId="urn:microsoft.com/office/officeart/2008/layout/LinedList"/>
    <dgm:cxn modelId="{FB6E3D2D-FB08-41AA-9CAF-92F0FC811A0A}" type="presParOf" srcId="{9903FA40-6FED-46C7-A2B8-347B11595DAA}" destId="{BF06C50E-2D62-483F-8F24-C79D172CC310}" srcOrd="0" destOrd="0" presId="urn:microsoft.com/office/officeart/2008/layout/LinedList"/>
    <dgm:cxn modelId="{66CAF3F7-117C-487A-8536-C85C2FD6A50A}" type="presParOf" srcId="{9903FA40-6FED-46C7-A2B8-347B11595DAA}" destId="{C16777F5-A694-4CAA-A474-7B3F8616A5B5}" srcOrd="1" destOrd="0" presId="urn:microsoft.com/office/officeart/2008/layout/LinedList"/>
    <dgm:cxn modelId="{67EE2D9F-34A4-455C-8044-CDD26089481D}" type="presParOf" srcId="{FAF4EE73-651D-4BFE-BCD5-11FB192552DD}" destId="{EE3F4D07-EFE9-4F39-913A-40B2DC1189D2}" srcOrd="2" destOrd="0" presId="urn:microsoft.com/office/officeart/2008/layout/LinedList"/>
    <dgm:cxn modelId="{826C62D2-3F38-43EF-8745-FC7EB3D71889}" type="presParOf" srcId="{FAF4EE73-651D-4BFE-BCD5-11FB192552DD}" destId="{479560EC-4BF9-4CE0-95BF-0653D9518151}" srcOrd="3" destOrd="0" presId="urn:microsoft.com/office/officeart/2008/layout/LinedList"/>
    <dgm:cxn modelId="{08B0AB18-E2D3-46D1-8EF7-A51B50F11B3A}" type="presParOf" srcId="{479560EC-4BF9-4CE0-95BF-0653D9518151}" destId="{745FD968-50EC-45ED-8134-88270F2DC6F8}" srcOrd="0" destOrd="0" presId="urn:microsoft.com/office/officeart/2008/layout/LinedList"/>
    <dgm:cxn modelId="{9D576B28-8DAD-489D-82EF-A542798DD459}" type="presParOf" srcId="{479560EC-4BF9-4CE0-95BF-0653D9518151}" destId="{7D6D3E89-8E57-4505-8195-EFF7AAFB201C}" srcOrd="1" destOrd="0" presId="urn:microsoft.com/office/officeart/2008/layout/LinedList"/>
    <dgm:cxn modelId="{29ABF87C-1720-4450-88E1-75F1D2DE227E}" type="presParOf" srcId="{FAF4EE73-651D-4BFE-BCD5-11FB192552DD}" destId="{89832243-078B-4D7A-AAF7-77A99F114ECD}" srcOrd="4" destOrd="0" presId="urn:microsoft.com/office/officeart/2008/layout/LinedList"/>
    <dgm:cxn modelId="{D7D4E1BB-FE89-4BBA-B348-683EFCE420C4}" type="presParOf" srcId="{FAF4EE73-651D-4BFE-BCD5-11FB192552DD}" destId="{7651674D-CF69-41E9-A1D9-C8BFEC586B5B}" srcOrd="5" destOrd="0" presId="urn:microsoft.com/office/officeart/2008/layout/LinedList"/>
    <dgm:cxn modelId="{C4E34DC2-1AA5-4F50-97BB-32A729DEF1FE}" type="presParOf" srcId="{7651674D-CF69-41E9-A1D9-C8BFEC586B5B}" destId="{F40283B8-0D66-4C24-B74A-40338E6D74CD}" srcOrd="0" destOrd="0" presId="urn:microsoft.com/office/officeart/2008/layout/LinedList"/>
    <dgm:cxn modelId="{5B8ED9A0-4613-4DCE-AFEC-0530C1DF1417}" type="presParOf" srcId="{7651674D-CF69-41E9-A1D9-C8BFEC586B5B}" destId="{ABDAEA5A-71D2-4F3D-B638-FD43F94B9AEC}" srcOrd="1" destOrd="0" presId="urn:microsoft.com/office/officeart/2008/layout/LinedList"/>
    <dgm:cxn modelId="{9A07DB0D-59EE-4A9D-8FAD-A26B983898D0}" type="presParOf" srcId="{FAF4EE73-651D-4BFE-BCD5-11FB192552DD}" destId="{26082ACC-2A03-4043-9A92-C3E8DBF311FD}" srcOrd="6" destOrd="0" presId="urn:microsoft.com/office/officeart/2008/layout/LinedList"/>
    <dgm:cxn modelId="{9541E036-FEA1-4B34-BD7D-A19C003F8E65}" type="presParOf" srcId="{FAF4EE73-651D-4BFE-BCD5-11FB192552DD}" destId="{ABC50978-C1D3-4F67-8A08-C71B211430C4}" srcOrd="7" destOrd="0" presId="urn:microsoft.com/office/officeart/2008/layout/LinedList"/>
    <dgm:cxn modelId="{19110E17-7DDF-4D95-AB92-B5DA1091B744}" type="presParOf" srcId="{ABC50978-C1D3-4F67-8A08-C71B211430C4}" destId="{4BBDE11B-E737-4137-B514-00DE716C9B42}" srcOrd="0" destOrd="0" presId="urn:microsoft.com/office/officeart/2008/layout/LinedList"/>
    <dgm:cxn modelId="{EC70A7C1-2433-42F3-92F0-714951AB1F60}" type="presParOf" srcId="{ABC50978-C1D3-4F67-8A08-C71B211430C4}" destId="{F6363C1B-6EB5-4DFB-BDD9-14FEC4808C4D}" srcOrd="1" destOrd="0" presId="urn:microsoft.com/office/officeart/2008/layout/LinedList"/>
    <dgm:cxn modelId="{CCEF2352-AB52-450F-B98D-61699D49F894}" type="presParOf" srcId="{FAF4EE73-651D-4BFE-BCD5-11FB192552DD}" destId="{BBF94DEE-0084-40DF-B84F-04829B99F23D}" srcOrd="8" destOrd="0" presId="urn:microsoft.com/office/officeart/2008/layout/LinedList"/>
    <dgm:cxn modelId="{22140265-BCB8-4BB6-A3C9-C8267977B2E8}" type="presParOf" srcId="{FAF4EE73-651D-4BFE-BCD5-11FB192552DD}" destId="{2F177EC8-62CB-4612-AD56-2FA853A0B8E0}" srcOrd="9" destOrd="0" presId="urn:microsoft.com/office/officeart/2008/layout/LinedList"/>
    <dgm:cxn modelId="{83D2CDBA-819B-4D7B-89DA-9AA4A1FA1BC1}" type="presParOf" srcId="{2F177EC8-62CB-4612-AD56-2FA853A0B8E0}" destId="{C4EA45F0-FF38-443E-9767-FF6F5D19F46D}" srcOrd="0" destOrd="0" presId="urn:microsoft.com/office/officeart/2008/layout/LinedList"/>
    <dgm:cxn modelId="{C68AC819-ED48-42FC-B9F0-8AA07E081467}" type="presParOf" srcId="{2F177EC8-62CB-4612-AD56-2FA853A0B8E0}" destId="{CC303CF2-D7C5-4A6C-9F6A-18F70837DD39}" srcOrd="1" destOrd="0" presId="urn:microsoft.com/office/officeart/2008/layout/LinedList"/>
    <dgm:cxn modelId="{A1D0B2A9-639E-409F-8272-CFAA26E33B31}" type="presParOf" srcId="{FAF4EE73-651D-4BFE-BCD5-11FB192552DD}" destId="{84962048-0EC4-4AD8-A0B5-408CF5AAD56B}" srcOrd="10" destOrd="0" presId="urn:microsoft.com/office/officeart/2008/layout/LinedList"/>
    <dgm:cxn modelId="{71F3B53D-F9A7-4A27-B758-C0DAEC5642AC}" type="presParOf" srcId="{FAF4EE73-651D-4BFE-BCD5-11FB192552DD}" destId="{49DBE187-5013-4533-AF2B-64E2E4A2FBFF}" srcOrd="11" destOrd="0" presId="urn:microsoft.com/office/officeart/2008/layout/LinedList"/>
    <dgm:cxn modelId="{05FA49E1-8049-42B2-A7B4-A1B546773A97}" type="presParOf" srcId="{49DBE187-5013-4533-AF2B-64E2E4A2FBFF}" destId="{E220ACBF-0CC7-4C66-BF5F-681470047EFC}" srcOrd="0" destOrd="0" presId="urn:microsoft.com/office/officeart/2008/layout/LinedList"/>
    <dgm:cxn modelId="{A4859FAE-07AA-45BD-AB79-7ECD1388F4AB}" type="presParOf" srcId="{49DBE187-5013-4533-AF2B-64E2E4A2FBFF}" destId="{0387D782-5ADF-4B9A-A15A-A0D04E7A88B1}" srcOrd="1" destOrd="0" presId="urn:microsoft.com/office/officeart/2008/layout/LinedList"/>
    <dgm:cxn modelId="{306873F4-23BD-40D0-9F86-8F82171F2A6A}" type="presParOf" srcId="{FAF4EE73-651D-4BFE-BCD5-11FB192552DD}" destId="{2C452C94-44DE-4787-B78C-677BDD647F17}" srcOrd="12" destOrd="0" presId="urn:microsoft.com/office/officeart/2008/layout/LinedList"/>
    <dgm:cxn modelId="{65AB0F50-0BB5-40FE-AB43-474163AD660E}" type="presParOf" srcId="{FAF4EE73-651D-4BFE-BCD5-11FB192552DD}" destId="{C788F517-23BD-495A-80A0-9421859A6B3F}" srcOrd="13" destOrd="0" presId="urn:microsoft.com/office/officeart/2008/layout/LinedList"/>
    <dgm:cxn modelId="{50FDC4A6-3F3D-4094-BF60-2EE6EC3489E3}" type="presParOf" srcId="{C788F517-23BD-495A-80A0-9421859A6B3F}" destId="{96782CB2-7527-4F4B-91A4-97755F74D81E}" srcOrd="0" destOrd="0" presId="urn:microsoft.com/office/officeart/2008/layout/LinedList"/>
    <dgm:cxn modelId="{5FADD36A-7ECA-4E0C-938D-8264F46F1D05}" type="presParOf" srcId="{C788F517-23BD-495A-80A0-9421859A6B3F}" destId="{AE72E345-2F9D-46AA-B8BB-D4A6BB8D1E0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D6988-92F8-4D80-B092-F910B651472E}">
      <dsp:nvSpPr>
        <dsp:cNvPr id="0" name=""/>
        <dsp:cNvSpPr/>
      </dsp:nvSpPr>
      <dsp:spPr>
        <a:xfrm>
          <a:off x="0" y="71598"/>
          <a:ext cx="6447234" cy="374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District Website</a:t>
          </a:r>
          <a:r>
            <a:rPr lang="en-US" sz="1600" b="1" i="1" u="sng" kern="1200"/>
            <a:t>:  www.cfisd.net</a:t>
          </a:r>
          <a:endParaRPr lang="en-US" sz="1600" kern="1200"/>
        </a:p>
      </dsp:txBody>
      <dsp:txXfrm>
        <a:off x="18277" y="89875"/>
        <a:ext cx="6410680" cy="337846"/>
      </dsp:txXfrm>
    </dsp:sp>
    <dsp:sp modelId="{AFCC5FCE-CB1E-4146-B3D3-45441E90A580}">
      <dsp:nvSpPr>
        <dsp:cNvPr id="0" name=""/>
        <dsp:cNvSpPr/>
      </dsp:nvSpPr>
      <dsp:spPr>
        <a:xfrm>
          <a:off x="0" y="492078"/>
          <a:ext cx="6447234" cy="374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baseline="0" dirty="0"/>
            <a:t>Staff </a:t>
          </a:r>
          <a:r>
            <a:rPr lang="en-US" sz="1600" b="1" i="1" kern="1200" baseline="0" dirty="0">
              <a:sym typeface="Wingdings" panose="05000000000000000000" pitchFamily="2" charset="2"/>
            </a:rPr>
            <a:t> </a:t>
          </a:r>
          <a:r>
            <a:rPr lang="en-US" sz="1600" b="1" i="1" kern="1200" baseline="0" dirty="0"/>
            <a:t> Insurance</a:t>
          </a:r>
          <a:endParaRPr lang="en-US" sz="1600" kern="1200" dirty="0"/>
        </a:p>
      </dsp:txBody>
      <dsp:txXfrm>
        <a:off x="18277" y="510355"/>
        <a:ext cx="6410680" cy="337846"/>
      </dsp:txXfrm>
    </dsp:sp>
    <dsp:sp modelId="{9D48BE7D-21BE-48BA-925B-91204628D3D9}">
      <dsp:nvSpPr>
        <dsp:cNvPr id="0" name=""/>
        <dsp:cNvSpPr/>
      </dsp:nvSpPr>
      <dsp:spPr>
        <a:xfrm>
          <a:off x="0" y="894012"/>
          <a:ext cx="6447234" cy="374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baseline="0" dirty="0"/>
            <a:t>Employee Benefit Center (EBC)</a:t>
          </a:r>
          <a:endParaRPr lang="en-US" sz="1600" kern="1200" dirty="0"/>
        </a:p>
      </dsp:txBody>
      <dsp:txXfrm>
        <a:off x="18277" y="912289"/>
        <a:ext cx="6410680" cy="337846"/>
      </dsp:txXfrm>
    </dsp:sp>
    <dsp:sp modelId="{C691BE88-1691-41CD-9B1F-0266CAD356F0}">
      <dsp:nvSpPr>
        <dsp:cNvPr id="0" name=""/>
        <dsp:cNvSpPr/>
      </dsp:nvSpPr>
      <dsp:spPr>
        <a:xfrm>
          <a:off x="0" y="1333038"/>
          <a:ext cx="6447234" cy="374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baseline="0" dirty="0"/>
            <a:t>TRS-ActiveCare Plan Designs and Summaries</a:t>
          </a:r>
          <a:endParaRPr lang="en-US" sz="1600" kern="1200" dirty="0"/>
        </a:p>
      </dsp:txBody>
      <dsp:txXfrm>
        <a:off x="18277" y="1351315"/>
        <a:ext cx="6410680" cy="337846"/>
      </dsp:txXfrm>
    </dsp:sp>
    <dsp:sp modelId="{D6C73CB3-7A01-4F87-B0E5-7B7762A342F7}">
      <dsp:nvSpPr>
        <dsp:cNvPr id="0" name=""/>
        <dsp:cNvSpPr/>
      </dsp:nvSpPr>
      <dsp:spPr>
        <a:xfrm>
          <a:off x="0" y="1753518"/>
          <a:ext cx="6447234" cy="374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Monthly Premium Rates</a:t>
          </a:r>
        </a:p>
      </dsp:txBody>
      <dsp:txXfrm>
        <a:off x="18277" y="1771795"/>
        <a:ext cx="6410680" cy="337846"/>
      </dsp:txXfrm>
    </dsp:sp>
    <dsp:sp modelId="{D64AEA01-EE43-4FE9-926A-976E713BC98E}">
      <dsp:nvSpPr>
        <dsp:cNvPr id="0" name=""/>
        <dsp:cNvSpPr/>
      </dsp:nvSpPr>
      <dsp:spPr>
        <a:xfrm>
          <a:off x="0" y="2173998"/>
          <a:ext cx="6447234" cy="374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Employee Assistance Program (EAP)</a:t>
          </a:r>
        </a:p>
      </dsp:txBody>
      <dsp:txXfrm>
        <a:off x="18277" y="2192275"/>
        <a:ext cx="6410680" cy="337846"/>
      </dsp:txXfrm>
    </dsp:sp>
    <dsp:sp modelId="{719A9AAA-2CC1-47BF-9C0E-54AF51D00AF4}">
      <dsp:nvSpPr>
        <dsp:cNvPr id="0" name=""/>
        <dsp:cNvSpPr/>
      </dsp:nvSpPr>
      <dsp:spPr>
        <a:xfrm>
          <a:off x="0" y="2594478"/>
          <a:ext cx="6447234" cy="374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Retirement Plan Information</a:t>
          </a:r>
        </a:p>
      </dsp:txBody>
      <dsp:txXfrm>
        <a:off x="18277" y="2612755"/>
        <a:ext cx="6410680" cy="337846"/>
      </dsp:txXfrm>
    </dsp:sp>
    <dsp:sp modelId="{F698D427-6908-4164-8A10-AC3920267AED}">
      <dsp:nvSpPr>
        <dsp:cNvPr id="0" name=""/>
        <dsp:cNvSpPr/>
      </dsp:nvSpPr>
      <dsp:spPr>
        <a:xfrm>
          <a:off x="0" y="3014958"/>
          <a:ext cx="6447234" cy="374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baseline="0"/>
            <a:t>Insurance Company Links</a:t>
          </a:r>
          <a:endParaRPr lang="en-US" sz="1600" kern="1200" dirty="0"/>
        </a:p>
      </dsp:txBody>
      <dsp:txXfrm>
        <a:off x="18277" y="3033235"/>
        <a:ext cx="6410680" cy="337846"/>
      </dsp:txXfrm>
    </dsp:sp>
    <dsp:sp modelId="{83B791E8-8CA8-410A-9762-A0738C5CB649}">
      <dsp:nvSpPr>
        <dsp:cNvPr id="0" name=""/>
        <dsp:cNvSpPr/>
      </dsp:nvSpPr>
      <dsp:spPr>
        <a:xfrm>
          <a:off x="0" y="3435438"/>
          <a:ext cx="6447234" cy="374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baseline="0"/>
            <a:t>Agent Contact Information</a:t>
          </a:r>
          <a:endParaRPr lang="en-US" sz="1600" kern="1200"/>
        </a:p>
      </dsp:txBody>
      <dsp:txXfrm>
        <a:off x="18277" y="3453715"/>
        <a:ext cx="6410680" cy="337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08AB1-165D-4256-921B-23B00937C0E6}">
      <dsp:nvSpPr>
        <dsp:cNvPr id="0" name=""/>
        <dsp:cNvSpPr/>
      </dsp:nvSpPr>
      <dsp:spPr>
        <a:xfrm>
          <a:off x="511029" y="1447"/>
          <a:ext cx="2946826" cy="176809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This will be the tenth year the Affordable Care Act is requiring Providers and Employers to submit form 1094-C to the IRS and form 1095-C to employees for the 2024 tax year.</a:t>
          </a:r>
        </a:p>
      </dsp:txBody>
      <dsp:txXfrm>
        <a:off x="511029" y="1447"/>
        <a:ext cx="2946826" cy="1768096"/>
      </dsp:txXfrm>
    </dsp:sp>
    <dsp:sp modelId="{421D33C4-492C-4DB7-A96E-52664CCC1C43}">
      <dsp:nvSpPr>
        <dsp:cNvPr id="0" name=""/>
        <dsp:cNvSpPr/>
      </dsp:nvSpPr>
      <dsp:spPr>
        <a:xfrm>
          <a:off x="3752539" y="1447"/>
          <a:ext cx="2946826" cy="176809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Employers must offer health insurance to eligible employees and collect declination forms from employees that choose not to enroll in order to satisfy reporting requirements and avoid penalties.</a:t>
          </a:r>
        </a:p>
      </dsp:txBody>
      <dsp:txXfrm>
        <a:off x="3752539" y="1447"/>
        <a:ext cx="2946826" cy="1768096"/>
      </dsp:txXfrm>
    </dsp:sp>
    <dsp:sp modelId="{5AA58DEF-E352-450D-995A-EB9F2F566839}">
      <dsp:nvSpPr>
        <dsp:cNvPr id="0" name=""/>
        <dsp:cNvSpPr/>
      </dsp:nvSpPr>
      <dsp:spPr>
        <a:xfrm>
          <a:off x="511029" y="2064225"/>
          <a:ext cx="2946826" cy="176809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Employees failing to “decline” may not be allowed to enroll later should they experience a Special Enrollment Event.</a:t>
          </a:r>
        </a:p>
      </dsp:txBody>
      <dsp:txXfrm>
        <a:off x="511029" y="2064225"/>
        <a:ext cx="2946826" cy="1768096"/>
      </dsp:txXfrm>
    </dsp:sp>
    <dsp:sp modelId="{2EF96295-F9CB-4A62-8E8E-A64FFC43CF0B}">
      <dsp:nvSpPr>
        <dsp:cNvPr id="0" name=""/>
        <dsp:cNvSpPr/>
      </dsp:nvSpPr>
      <dsp:spPr>
        <a:xfrm>
          <a:off x="3752539" y="2064225"/>
          <a:ext cx="2946826" cy="176809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It is imperative that you log into the First Financial Benefit System and either enroll or waive a medical plan. </a:t>
          </a:r>
        </a:p>
      </dsp:txBody>
      <dsp:txXfrm>
        <a:off x="3752539" y="2064225"/>
        <a:ext cx="2946826" cy="17680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9F6E6-A4F4-4EE5-8D6F-F63944B13672}">
      <dsp:nvSpPr>
        <dsp:cNvPr id="0" name=""/>
        <dsp:cNvSpPr/>
      </dsp:nvSpPr>
      <dsp:spPr>
        <a:xfrm>
          <a:off x="0" y="1460"/>
          <a:ext cx="8602425" cy="6225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3DA7C0-4B5F-41E2-9271-53C7E77CE2F1}">
      <dsp:nvSpPr>
        <dsp:cNvPr id="0" name=""/>
        <dsp:cNvSpPr/>
      </dsp:nvSpPr>
      <dsp:spPr>
        <a:xfrm>
          <a:off x="188309" y="141525"/>
          <a:ext cx="342381" cy="3423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B0FFC4-A7C0-45EE-B1F3-1D8BE163EAA4}">
      <dsp:nvSpPr>
        <dsp:cNvPr id="0" name=""/>
        <dsp:cNvSpPr/>
      </dsp:nvSpPr>
      <dsp:spPr>
        <a:xfrm>
          <a:off x="719000" y="1460"/>
          <a:ext cx="7883424" cy="6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882" tIns="65882" rIns="65882" bIns="65882" numCol="1" spcCol="1270" anchor="ctr" anchorCtr="0">
          <a:noAutofit/>
        </a:bodyPr>
        <a:lstStyle/>
        <a:p>
          <a:pPr marL="0" lvl="0" indent="0" algn="l" defTabSz="711200">
            <a:lnSpc>
              <a:spcPct val="100000"/>
            </a:lnSpc>
            <a:spcBef>
              <a:spcPct val="0"/>
            </a:spcBef>
            <a:spcAft>
              <a:spcPct val="35000"/>
            </a:spcAft>
            <a:buNone/>
          </a:pPr>
          <a:r>
            <a:rPr lang="en-US" sz="1600" b="1" kern="1200"/>
            <a:t>Enroll</a:t>
          </a:r>
          <a:r>
            <a:rPr lang="en-US" sz="1600" kern="1200"/>
            <a:t> through </a:t>
          </a:r>
          <a:r>
            <a:rPr lang="en-US" sz="1600" b="1" kern="1200"/>
            <a:t>First Financial</a:t>
          </a:r>
          <a:r>
            <a:rPr lang="en-US" sz="1600" kern="1200"/>
            <a:t> online benefit enrollment system </a:t>
          </a:r>
          <a:br>
            <a:rPr lang="en-US" sz="1600" kern="1200"/>
          </a:br>
          <a:r>
            <a:rPr lang="en-US" sz="1600" kern="1200"/>
            <a:t>during your </a:t>
          </a:r>
          <a:r>
            <a:rPr lang="en-US" sz="1600" b="1" kern="1200"/>
            <a:t>first 31 days of employment.</a:t>
          </a:r>
          <a:endParaRPr lang="en-US" sz="1600" kern="1200"/>
        </a:p>
      </dsp:txBody>
      <dsp:txXfrm>
        <a:off x="719000" y="1460"/>
        <a:ext cx="7883424" cy="622511"/>
      </dsp:txXfrm>
    </dsp:sp>
    <dsp:sp modelId="{61E26075-E678-4E98-AAAD-4D813E478422}">
      <dsp:nvSpPr>
        <dsp:cNvPr id="0" name=""/>
        <dsp:cNvSpPr/>
      </dsp:nvSpPr>
      <dsp:spPr>
        <a:xfrm>
          <a:off x="0" y="779600"/>
          <a:ext cx="8602425" cy="6225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8AF78A-E79D-4C33-83A2-536540A98C88}">
      <dsp:nvSpPr>
        <dsp:cNvPr id="0" name=""/>
        <dsp:cNvSpPr/>
      </dsp:nvSpPr>
      <dsp:spPr>
        <a:xfrm>
          <a:off x="188309" y="919665"/>
          <a:ext cx="342381" cy="3423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83A489-F1D0-4BA8-857F-888341151AC5}">
      <dsp:nvSpPr>
        <dsp:cNvPr id="0" name=""/>
        <dsp:cNvSpPr/>
      </dsp:nvSpPr>
      <dsp:spPr>
        <a:xfrm>
          <a:off x="719000" y="779600"/>
          <a:ext cx="7883424" cy="6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882" tIns="65882" rIns="65882" bIns="65882" numCol="1" spcCol="1270" anchor="ctr" anchorCtr="0">
          <a:noAutofit/>
        </a:bodyPr>
        <a:lstStyle/>
        <a:p>
          <a:pPr marL="0" lvl="0" indent="0" algn="l" defTabSz="711200">
            <a:lnSpc>
              <a:spcPct val="100000"/>
            </a:lnSpc>
            <a:spcBef>
              <a:spcPct val="0"/>
            </a:spcBef>
            <a:spcAft>
              <a:spcPct val="35000"/>
            </a:spcAft>
            <a:buNone/>
          </a:pPr>
          <a:r>
            <a:rPr lang="en-US" sz="1600" b="1" i="1" kern="1200" dirty="0">
              <a:solidFill>
                <a:schemeClr val="tx1"/>
              </a:solidFill>
            </a:rPr>
            <a:t>Example:</a:t>
          </a:r>
          <a:r>
            <a:rPr lang="en-US" sz="1600" kern="1200" dirty="0">
              <a:solidFill>
                <a:schemeClr val="tx1"/>
              </a:solidFill>
            </a:rPr>
            <a:t>  </a:t>
          </a:r>
          <a:r>
            <a:rPr lang="en-US" sz="1600" b="1" kern="1200" dirty="0">
              <a:solidFill>
                <a:schemeClr val="tx1"/>
              </a:solidFill>
            </a:rPr>
            <a:t>Date of Hire:  Thursday, 8/8/2024</a:t>
          </a:r>
          <a:endParaRPr lang="en-US" sz="1600" kern="1200" dirty="0">
            <a:solidFill>
              <a:schemeClr val="tx1"/>
            </a:solidFill>
          </a:endParaRPr>
        </a:p>
      </dsp:txBody>
      <dsp:txXfrm>
        <a:off x="719000" y="779600"/>
        <a:ext cx="7883424" cy="622511"/>
      </dsp:txXfrm>
    </dsp:sp>
    <dsp:sp modelId="{93A6EF6B-3B45-4C7E-A833-5925F78C1092}">
      <dsp:nvSpPr>
        <dsp:cNvPr id="0" name=""/>
        <dsp:cNvSpPr/>
      </dsp:nvSpPr>
      <dsp:spPr>
        <a:xfrm>
          <a:off x="0" y="1557739"/>
          <a:ext cx="8602425" cy="6225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D783D4-EB75-4D90-A666-2B1F8DE2525A}">
      <dsp:nvSpPr>
        <dsp:cNvPr id="0" name=""/>
        <dsp:cNvSpPr/>
      </dsp:nvSpPr>
      <dsp:spPr>
        <a:xfrm>
          <a:off x="188309" y="1697804"/>
          <a:ext cx="342381" cy="3423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E92F6B-F2EB-4D3D-A22D-38DCB83F221A}">
      <dsp:nvSpPr>
        <dsp:cNvPr id="0" name=""/>
        <dsp:cNvSpPr/>
      </dsp:nvSpPr>
      <dsp:spPr>
        <a:xfrm>
          <a:off x="719000" y="1557739"/>
          <a:ext cx="7883424" cy="6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882" tIns="65882" rIns="65882" bIns="65882"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tx1"/>
              </a:solidFill>
            </a:rPr>
            <a:t>Enrollment Eligibility Ends:  Saturday, 9/7/2024</a:t>
          </a:r>
          <a:endParaRPr lang="en-US" sz="1600" kern="1200" dirty="0">
            <a:solidFill>
              <a:schemeClr val="tx1"/>
            </a:solidFill>
          </a:endParaRPr>
        </a:p>
      </dsp:txBody>
      <dsp:txXfrm>
        <a:off x="719000" y="1557739"/>
        <a:ext cx="7883424" cy="622511"/>
      </dsp:txXfrm>
    </dsp:sp>
    <dsp:sp modelId="{5980FC23-DAFF-4F9E-8BA5-D52D263F2500}">
      <dsp:nvSpPr>
        <dsp:cNvPr id="0" name=""/>
        <dsp:cNvSpPr/>
      </dsp:nvSpPr>
      <dsp:spPr>
        <a:xfrm>
          <a:off x="0" y="2335878"/>
          <a:ext cx="8602425" cy="6225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17D517-9E75-421D-9333-E9F0D51B9A3D}">
      <dsp:nvSpPr>
        <dsp:cNvPr id="0" name=""/>
        <dsp:cNvSpPr/>
      </dsp:nvSpPr>
      <dsp:spPr>
        <a:xfrm>
          <a:off x="188309" y="2475944"/>
          <a:ext cx="342381" cy="3423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C64756-211E-44DD-AEE8-C0638E8EBCE8}">
      <dsp:nvSpPr>
        <dsp:cNvPr id="0" name=""/>
        <dsp:cNvSpPr/>
      </dsp:nvSpPr>
      <dsp:spPr>
        <a:xfrm>
          <a:off x="719000" y="2335878"/>
          <a:ext cx="7883424" cy="6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882" tIns="65882" rIns="65882" bIns="65882" numCol="1" spcCol="1270" anchor="ctr" anchorCtr="0">
          <a:noAutofit/>
        </a:bodyPr>
        <a:lstStyle/>
        <a:p>
          <a:pPr marL="0" lvl="0" indent="0" algn="l" defTabSz="711200">
            <a:lnSpc>
              <a:spcPct val="100000"/>
            </a:lnSpc>
            <a:spcBef>
              <a:spcPct val="0"/>
            </a:spcBef>
            <a:spcAft>
              <a:spcPct val="35000"/>
            </a:spcAft>
            <a:buNone/>
          </a:pPr>
          <a:r>
            <a:rPr lang="en-US" sz="1600" b="1" i="1" kern="1200" dirty="0">
              <a:solidFill>
                <a:schemeClr val="tx1"/>
              </a:solidFill>
            </a:rPr>
            <a:t>Example:</a:t>
          </a:r>
          <a:r>
            <a:rPr lang="en-US" sz="1600" kern="1200" dirty="0">
              <a:solidFill>
                <a:schemeClr val="tx1"/>
              </a:solidFill>
            </a:rPr>
            <a:t>  Date of Hire:  Thursday, Jan 2, 2025</a:t>
          </a:r>
        </a:p>
      </dsp:txBody>
      <dsp:txXfrm>
        <a:off x="719000" y="2335878"/>
        <a:ext cx="7883424" cy="622511"/>
      </dsp:txXfrm>
    </dsp:sp>
    <dsp:sp modelId="{FD7432A5-5472-4FB6-BE6F-A7A8D80D7E13}">
      <dsp:nvSpPr>
        <dsp:cNvPr id="0" name=""/>
        <dsp:cNvSpPr/>
      </dsp:nvSpPr>
      <dsp:spPr>
        <a:xfrm>
          <a:off x="0" y="3114018"/>
          <a:ext cx="8602425" cy="6225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BFCB0F-87AC-420C-B523-498748E8032F}">
      <dsp:nvSpPr>
        <dsp:cNvPr id="0" name=""/>
        <dsp:cNvSpPr/>
      </dsp:nvSpPr>
      <dsp:spPr>
        <a:xfrm>
          <a:off x="188309" y="3254083"/>
          <a:ext cx="342381" cy="34238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7E8F9D-9163-4C84-9C2C-2551E236477F}">
      <dsp:nvSpPr>
        <dsp:cNvPr id="0" name=""/>
        <dsp:cNvSpPr/>
      </dsp:nvSpPr>
      <dsp:spPr>
        <a:xfrm>
          <a:off x="719000" y="3114018"/>
          <a:ext cx="7883424" cy="6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882" tIns="65882" rIns="65882" bIns="65882"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tx1"/>
              </a:solidFill>
            </a:rPr>
            <a:t>Enrollment Eligibility Ends:  Saturday 02/01/2025</a:t>
          </a:r>
          <a:endParaRPr lang="en-US" sz="1600" kern="1200" dirty="0">
            <a:solidFill>
              <a:schemeClr val="tx1"/>
            </a:solidFill>
          </a:endParaRPr>
        </a:p>
      </dsp:txBody>
      <dsp:txXfrm>
        <a:off x="719000" y="3114018"/>
        <a:ext cx="7883424" cy="622511"/>
      </dsp:txXfrm>
    </dsp:sp>
    <dsp:sp modelId="{B71DD971-CD3D-438F-9EBC-4923C4257FEC}">
      <dsp:nvSpPr>
        <dsp:cNvPr id="0" name=""/>
        <dsp:cNvSpPr/>
      </dsp:nvSpPr>
      <dsp:spPr>
        <a:xfrm>
          <a:off x="0" y="3892157"/>
          <a:ext cx="8602425" cy="6225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B7BF05-F6BE-4AD3-909B-9104FDE0ADAA}">
      <dsp:nvSpPr>
        <dsp:cNvPr id="0" name=""/>
        <dsp:cNvSpPr/>
      </dsp:nvSpPr>
      <dsp:spPr>
        <a:xfrm>
          <a:off x="188309" y="4032222"/>
          <a:ext cx="342381" cy="34238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E66ACB-03FB-4873-99EC-E557CF984F5E}">
      <dsp:nvSpPr>
        <dsp:cNvPr id="0" name=""/>
        <dsp:cNvSpPr/>
      </dsp:nvSpPr>
      <dsp:spPr>
        <a:xfrm>
          <a:off x="719000" y="3892157"/>
          <a:ext cx="7883424" cy="6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882" tIns="65882" rIns="65882" bIns="65882" numCol="1" spcCol="1270" anchor="ctr" anchorCtr="0">
          <a:noAutofit/>
        </a:bodyPr>
        <a:lstStyle/>
        <a:p>
          <a:pPr marL="0" lvl="0" indent="0" algn="l" defTabSz="711200">
            <a:lnSpc>
              <a:spcPct val="100000"/>
            </a:lnSpc>
            <a:spcBef>
              <a:spcPct val="0"/>
            </a:spcBef>
            <a:spcAft>
              <a:spcPct val="35000"/>
            </a:spcAft>
            <a:buNone/>
          </a:pPr>
          <a:r>
            <a:rPr lang="en-US" sz="1600" kern="1200" dirty="0"/>
            <a:t>Access through </a:t>
          </a:r>
          <a:r>
            <a:rPr lang="en-US" sz="1600" u="sng" kern="1200" dirty="0">
              <a:solidFill>
                <a:srgbClr val="00B0F0"/>
              </a:solidFill>
            </a:rPr>
            <a:t>my</a:t>
          </a:r>
          <a:r>
            <a:rPr lang="en-US" sz="1600" kern="1200" dirty="0">
              <a:solidFill>
                <a:srgbClr val="00B0F0"/>
              </a:solidFill>
              <a:hlinkClick xmlns:r="http://schemas.openxmlformats.org/officeDocument/2006/relationships" r:id="rId13">
                <a:extLst>
                  <a:ext uri="{A12FA001-AC4F-418D-AE19-62706E023703}">
                    <ahyp:hlinkClr xmlns:ahyp="http://schemas.microsoft.com/office/drawing/2018/hyperlinkcolor" val="tx"/>
                  </a:ext>
                </a:extLst>
              </a:hlinkClick>
            </a:rPr>
            <a:t>.cfisd.net</a:t>
          </a:r>
          <a:r>
            <a:rPr lang="en-US" sz="1600" kern="1200" dirty="0">
              <a:solidFill>
                <a:srgbClr val="00B0F0"/>
              </a:solidFill>
            </a:rPr>
            <a:t> </a:t>
          </a:r>
          <a:r>
            <a:rPr lang="en-US" sz="1600" kern="1200" dirty="0"/>
            <a:t>/ Employee Resource Folder / </a:t>
          </a:r>
          <a:r>
            <a:rPr lang="en-US" sz="1600" kern="1200" dirty="0" err="1"/>
            <a:t>FFEnroll</a:t>
          </a:r>
          <a:endParaRPr lang="en-US" sz="1600" kern="1200" dirty="0"/>
        </a:p>
      </dsp:txBody>
      <dsp:txXfrm>
        <a:off x="719000" y="3892157"/>
        <a:ext cx="7883424" cy="6225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C1D41-E298-4D20-9473-6DB709A6CB2E}">
      <dsp:nvSpPr>
        <dsp:cNvPr id="0" name=""/>
        <dsp:cNvSpPr/>
      </dsp:nvSpPr>
      <dsp:spPr>
        <a:xfrm>
          <a:off x="401543" y="775527"/>
          <a:ext cx="651796" cy="6517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D410D3-F8FB-49DD-A508-10619DF83ED9}">
      <dsp:nvSpPr>
        <dsp:cNvPr id="0" name=""/>
        <dsp:cNvSpPr/>
      </dsp:nvSpPr>
      <dsp:spPr>
        <a:xfrm>
          <a:off x="3223" y="1727767"/>
          <a:ext cx="1448437" cy="1050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A statewide health care benefits program for employees </a:t>
          </a:r>
          <a:br>
            <a:rPr lang="en-US" sz="1100" kern="1200"/>
          </a:br>
          <a:r>
            <a:rPr lang="en-US" sz="1100" kern="1200"/>
            <a:t>of school districts, charter schools, regional educational service centers and other educational districts</a:t>
          </a:r>
        </a:p>
      </dsp:txBody>
      <dsp:txXfrm>
        <a:off x="3223" y="1727767"/>
        <a:ext cx="1448437" cy="1050117"/>
      </dsp:txXfrm>
    </dsp:sp>
    <dsp:sp modelId="{A17722B0-DEC5-40C0-9F44-6F92CB84D3E0}">
      <dsp:nvSpPr>
        <dsp:cNvPr id="0" name=""/>
        <dsp:cNvSpPr/>
      </dsp:nvSpPr>
      <dsp:spPr>
        <a:xfrm>
          <a:off x="2103457" y="775527"/>
          <a:ext cx="651796" cy="6517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3BECE5-2C0E-4727-B756-D58BB25383DB}">
      <dsp:nvSpPr>
        <dsp:cNvPr id="0" name=""/>
        <dsp:cNvSpPr/>
      </dsp:nvSpPr>
      <dsp:spPr>
        <a:xfrm>
          <a:off x="1705137" y="1727767"/>
          <a:ext cx="1448437" cy="1050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Established and signed into law in 2001 by Texas Legislature. Today over 90% of Texas school districts participate.</a:t>
          </a:r>
        </a:p>
      </dsp:txBody>
      <dsp:txXfrm>
        <a:off x="1705137" y="1727767"/>
        <a:ext cx="1448437" cy="1050117"/>
      </dsp:txXfrm>
    </dsp:sp>
    <dsp:sp modelId="{345E6B7D-2984-4C02-A0AE-06F7330517E1}">
      <dsp:nvSpPr>
        <dsp:cNvPr id="0" name=""/>
        <dsp:cNvSpPr/>
      </dsp:nvSpPr>
      <dsp:spPr>
        <a:xfrm>
          <a:off x="3805371" y="775527"/>
          <a:ext cx="651796" cy="6517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55BFD9-A181-41D2-A9F2-418988461870}">
      <dsp:nvSpPr>
        <dsp:cNvPr id="0" name=""/>
        <dsp:cNvSpPr/>
      </dsp:nvSpPr>
      <dsp:spPr>
        <a:xfrm>
          <a:off x="3407051" y="1727767"/>
          <a:ext cx="1448437" cy="1050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Law authorizes minimum funding levels to help employees pay for coverage </a:t>
          </a:r>
          <a:r>
            <a:rPr lang="en-US" sz="1100" b="1" kern="1200" dirty="0"/>
            <a:t>($150 from districts; $75 from state).</a:t>
          </a:r>
          <a:endParaRPr lang="en-US" sz="1100" kern="1200" dirty="0"/>
        </a:p>
      </dsp:txBody>
      <dsp:txXfrm>
        <a:off x="3407051" y="1727767"/>
        <a:ext cx="1448437" cy="1050117"/>
      </dsp:txXfrm>
    </dsp:sp>
    <dsp:sp modelId="{27ECF672-D941-4F6C-9EDB-926914B03E70}">
      <dsp:nvSpPr>
        <dsp:cNvPr id="0" name=""/>
        <dsp:cNvSpPr/>
      </dsp:nvSpPr>
      <dsp:spPr>
        <a:xfrm>
          <a:off x="5507285" y="775527"/>
          <a:ext cx="651796" cy="6517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D2414A-591F-4D20-8CF2-FD60A529D921}">
      <dsp:nvSpPr>
        <dsp:cNvPr id="0" name=""/>
        <dsp:cNvSpPr/>
      </dsp:nvSpPr>
      <dsp:spPr>
        <a:xfrm>
          <a:off x="5108965" y="1727767"/>
          <a:ext cx="1448437" cy="1050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CFISD joined </a:t>
          </a:r>
        </a:p>
        <a:p>
          <a:pPr marL="0" lvl="0" indent="0" algn="ctr" defTabSz="488950">
            <a:lnSpc>
              <a:spcPct val="100000"/>
            </a:lnSpc>
            <a:spcBef>
              <a:spcPct val="0"/>
            </a:spcBef>
            <a:spcAft>
              <a:spcPct val="35000"/>
            </a:spcAft>
            <a:buNone/>
          </a:pPr>
          <a:r>
            <a:rPr lang="en-US" sz="1100" kern="1200" dirty="0"/>
            <a:t>TRS-ActiveCare September 1, 2011.</a:t>
          </a:r>
        </a:p>
      </dsp:txBody>
      <dsp:txXfrm>
        <a:off x="5108965" y="1727767"/>
        <a:ext cx="1448437" cy="10501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DD4B5-321D-4F31-8BFC-D234800E55C9}">
      <dsp:nvSpPr>
        <dsp:cNvPr id="0" name=""/>
        <dsp:cNvSpPr/>
      </dsp:nvSpPr>
      <dsp:spPr>
        <a:xfrm>
          <a:off x="0" y="2497"/>
          <a:ext cx="7213600" cy="116813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988920-D0A9-4997-B427-48DB8E41D635}">
      <dsp:nvSpPr>
        <dsp:cNvPr id="0" name=""/>
        <dsp:cNvSpPr/>
      </dsp:nvSpPr>
      <dsp:spPr>
        <a:xfrm>
          <a:off x="353362" y="265329"/>
          <a:ext cx="642476" cy="6424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132637-80B9-44C0-A3A7-A4AB222093F0}">
      <dsp:nvSpPr>
        <dsp:cNvPr id="0" name=""/>
        <dsp:cNvSpPr/>
      </dsp:nvSpPr>
      <dsp:spPr>
        <a:xfrm>
          <a:off x="1349200" y="2497"/>
          <a:ext cx="3246120" cy="116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28" tIns="123628" rIns="123628" bIns="123628" numCol="1" spcCol="1270" anchor="ctr" anchorCtr="0">
          <a:noAutofit/>
        </a:bodyPr>
        <a:lstStyle/>
        <a:p>
          <a:pPr marL="0" lvl="0" indent="0" algn="l" defTabSz="1111250">
            <a:lnSpc>
              <a:spcPct val="90000"/>
            </a:lnSpc>
            <a:spcBef>
              <a:spcPct val="0"/>
            </a:spcBef>
            <a:spcAft>
              <a:spcPct val="35000"/>
            </a:spcAft>
            <a:buNone/>
          </a:pPr>
          <a:r>
            <a:rPr lang="en-US" sz="2500" b="1" kern="1200"/>
            <a:t>WHAT IS A DEDUCTIBLE?</a:t>
          </a:r>
          <a:endParaRPr lang="en-US" sz="2500" kern="1200"/>
        </a:p>
      </dsp:txBody>
      <dsp:txXfrm>
        <a:off x="1349200" y="2497"/>
        <a:ext cx="3246120" cy="1168138"/>
      </dsp:txXfrm>
    </dsp:sp>
    <dsp:sp modelId="{4136CCC1-A16E-4B8E-B6C3-2EE83FFF9ECC}">
      <dsp:nvSpPr>
        <dsp:cNvPr id="0" name=""/>
        <dsp:cNvSpPr/>
      </dsp:nvSpPr>
      <dsp:spPr>
        <a:xfrm>
          <a:off x="4595320" y="2497"/>
          <a:ext cx="2616960" cy="116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28" tIns="123628" rIns="123628" bIns="123628" numCol="1" spcCol="1270" anchor="ctr" anchorCtr="0">
          <a:noAutofit/>
        </a:bodyPr>
        <a:lstStyle/>
        <a:p>
          <a:pPr marL="0" lvl="0" indent="0" algn="l" defTabSz="488950">
            <a:lnSpc>
              <a:spcPct val="90000"/>
            </a:lnSpc>
            <a:spcBef>
              <a:spcPct val="0"/>
            </a:spcBef>
            <a:spcAft>
              <a:spcPct val="35000"/>
            </a:spcAft>
            <a:buNone/>
          </a:pPr>
          <a:r>
            <a:rPr lang="en-US" sz="1100" kern="1200" dirty="0"/>
            <a:t>It is the fixed dollar amount(i.e., HD Plan Employee Only: $3,000) of the eligible expenses you are required to pay before your insurance either reimburses you or pays your medical provider directly  for a covered service.</a:t>
          </a:r>
        </a:p>
      </dsp:txBody>
      <dsp:txXfrm>
        <a:off x="4595320" y="2497"/>
        <a:ext cx="2616960" cy="1168138"/>
      </dsp:txXfrm>
    </dsp:sp>
    <dsp:sp modelId="{ACD9FADC-0AF6-47C3-AA00-9CA196FF9E1B}">
      <dsp:nvSpPr>
        <dsp:cNvPr id="0" name=""/>
        <dsp:cNvSpPr/>
      </dsp:nvSpPr>
      <dsp:spPr>
        <a:xfrm>
          <a:off x="0" y="1462671"/>
          <a:ext cx="7213600" cy="116813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1D70DD-D216-4669-AE76-78A1C414AD91}">
      <dsp:nvSpPr>
        <dsp:cNvPr id="0" name=""/>
        <dsp:cNvSpPr/>
      </dsp:nvSpPr>
      <dsp:spPr>
        <a:xfrm>
          <a:off x="353362" y="1725502"/>
          <a:ext cx="642476" cy="6424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12E4D0-7FCF-4950-B290-43BC16A9FCE2}">
      <dsp:nvSpPr>
        <dsp:cNvPr id="0" name=""/>
        <dsp:cNvSpPr/>
      </dsp:nvSpPr>
      <dsp:spPr>
        <a:xfrm>
          <a:off x="1349200" y="1462671"/>
          <a:ext cx="3246120" cy="116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28" tIns="123628" rIns="123628" bIns="123628" numCol="1" spcCol="1270" anchor="ctr" anchorCtr="0">
          <a:noAutofit/>
        </a:bodyPr>
        <a:lstStyle/>
        <a:p>
          <a:pPr marL="0" lvl="0" indent="0" algn="l" defTabSz="1111250">
            <a:lnSpc>
              <a:spcPct val="90000"/>
            </a:lnSpc>
            <a:spcBef>
              <a:spcPct val="0"/>
            </a:spcBef>
            <a:spcAft>
              <a:spcPct val="35000"/>
            </a:spcAft>
            <a:buNone/>
          </a:pPr>
          <a:r>
            <a:rPr lang="en-US" sz="2500" b="1" kern="1200"/>
            <a:t>WHAT IS COINSURANCE?</a:t>
          </a:r>
          <a:endParaRPr lang="en-US" sz="2500" kern="1200"/>
        </a:p>
      </dsp:txBody>
      <dsp:txXfrm>
        <a:off x="1349200" y="1462671"/>
        <a:ext cx="3246120" cy="1168138"/>
      </dsp:txXfrm>
    </dsp:sp>
    <dsp:sp modelId="{21CD0DF7-609E-4B19-B236-2B2BCFDEC0D3}">
      <dsp:nvSpPr>
        <dsp:cNvPr id="0" name=""/>
        <dsp:cNvSpPr/>
      </dsp:nvSpPr>
      <dsp:spPr>
        <a:xfrm>
          <a:off x="4595320" y="1462671"/>
          <a:ext cx="2616960" cy="116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28" tIns="123628" rIns="123628" bIns="123628" numCol="1" spcCol="1270" anchor="ctr" anchorCtr="0">
          <a:noAutofit/>
        </a:bodyPr>
        <a:lstStyle/>
        <a:p>
          <a:pPr marL="0" lvl="0" indent="0" algn="l" defTabSz="488950">
            <a:lnSpc>
              <a:spcPct val="90000"/>
            </a:lnSpc>
            <a:spcBef>
              <a:spcPct val="0"/>
            </a:spcBef>
            <a:spcAft>
              <a:spcPct val="35000"/>
            </a:spcAft>
            <a:buNone/>
          </a:pPr>
          <a:r>
            <a:rPr lang="en-US" sz="1100" kern="1200"/>
            <a:t>Coinsurance is your share of the costs (i.e., 20%) of a covered health care service – usually a percentage of an eligible expense due </a:t>
          </a:r>
          <a:r>
            <a:rPr lang="en-US" sz="1100" b="1" kern="1200"/>
            <a:t>AFTER</a:t>
          </a:r>
          <a:r>
            <a:rPr lang="en-US" sz="1100" kern="1200"/>
            <a:t> you have met your annual deductible.</a:t>
          </a:r>
        </a:p>
      </dsp:txBody>
      <dsp:txXfrm>
        <a:off x="4595320" y="1462671"/>
        <a:ext cx="2616960" cy="1168138"/>
      </dsp:txXfrm>
    </dsp:sp>
    <dsp:sp modelId="{4B672250-014F-414D-9797-0411A4ED0AB5}">
      <dsp:nvSpPr>
        <dsp:cNvPr id="0" name=""/>
        <dsp:cNvSpPr/>
      </dsp:nvSpPr>
      <dsp:spPr>
        <a:xfrm>
          <a:off x="0" y="2922845"/>
          <a:ext cx="7213600" cy="1168138"/>
        </a:xfrm>
        <a:prstGeom prst="roundRect">
          <a:avLst>
            <a:gd name="adj" fmla="val 10000"/>
          </a:avLst>
        </a:prstGeom>
        <a:solidFill>
          <a:srgbClr val="1D76BB"/>
        </a:solidFill>
        <a:ln>
          <a:noFill/>
        </a:ln>
        <a:effectLst/>
      </dsp:spPr>
      <dsp:style>
        <a:lnRef idx="0">
          <a:scrgbClr r="0" g="0" b="0"/>
        </a:lnRef>
        <a:fillRef idx="1">
          <a:scrgbClr r="0" g="0" b="0"/>
        </a:fillRef>
        <a:effectRef idx="0">
          <a:scrgbClr r="0" g="0" b="0"/>
        </a:effectRef>
        <a:fontRef idx="minor"/>
      </dsp:style>
    </dsp:sp>
    <dsp:sp modelId="{7408848A-E192-4D41-A443-2AF0A0C89352}">
      <dsp:nvSpPr>
        <dsp:cNvPr id="0" name=""/>
        <dsp:cNvSpPr/>
      </dsp:nvSpPr>
      <dsp:spPr>
        <a:xfrm>
          <a:off x="353362" y="3185676"/>
          <a:ext cx="642476" cy="6424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114A012-7794-4644-8153-CD245DF3C1DD}">
      <dsp:nvSpPr>
        <dsp:cNvPr id="0" name=""/>
        <dsp:cNvSpPr/>
      </dsp:nvSpPr>
      <dsp:spPr>
        <a:xfrm>
          <a:off x="1349200" y="2922845"/>
          <a:ext cx="3246120" cy="116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28" tIns="123628" rIns="123628" bIns="123628" numCol="1" spcCol="1270" anchor="ctr" anchorCtr="0">
          <a:noAutofit/>
        </a:bodyPr>
        <a:lstStyle/>
        <a:p>
          <a:pPr marL="0" lvl="0" indent="0" algn="l" defTabSz="1111250">
            <a:lnSpc>
              <a:spcPct val="90000"/>
            </a:lnSpc>
            <a:spcBef>
              <a:spcPct val="0"/>
            </a:spcBef>
            <a:spcAft>
              <a:spcPct val="35000"/>
            </a:spcAft>
            <a:buNone/>
          </a:pPr>
          <a:r>
            <a:rPr lang="en-US" sz="2500" b="1" kern="1200"/>
            <a:t>WHAT IS A COPAYMENT?</a:t>
          </a:r>
          <a:endParaRPr lang="en-US" sz="2500" kern="1200"/>
        </a:p>
      </dsp:txBody>
      <dsp:txXfrm>
        <a:off x="1349200" y="2922845"/>
        <a:ext cx="3246120" cy="1168138"/>
      </dsp:txXfrm>
    </dsp:sp>
    <dsp:sp modelId="{5A816FF4-7E84-4087-9FFD-9787F4972FA4}">
      <dsp:nvSpPr>
        <dsp:cNvPr id="0" name=""/>
        <dsp:cNvSpPr/>
      </dsp:nvSpPr>
      <dsp:spPr>
        <a:xfrm>
          <a:off x="4595320" y="2922845"/>
          <a:ext cx="2616960" cy="116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28" tIns="123628" rIns="123628" bIns="123628" numCol="1" spcCol="1270" anchor="ctr" anchorCtr="0">
          <a:noAutofit/>
        </a:bodyPr>
        <a:lstStyle/>
        <a:p>
          <a:pPr marL="0" lvl="0" indent="0" algn="l" defTabSz="488950">
            <a:lnSpc>
              <a:spcPct val="90000"/>
            </a:lnSpc>
            <a:spcBef>
              <a:spcPct val="0"/>
            </a:spcBef>
            <a:spcAft>
              <a:spcPct val="35000"/>
            </a:spcAft>
            <a:buNone/>
          </a:pPr>
          <a:r>
            <a:rPr lang="en-US" sz="1100" kern="1200"/>
            <a:t>A copayment is a fixed dollar amount (i.e., $30.00 Copay for an office visit) that you are required to pay for a covered service at the time you receive care.  Can also be charged in addition to the deductible and coinsurance</a:t>
          </a:r>
        </a:p>
      </dsp:txBody>
      <dsp:txXfrm>
        <a:off x="4595320" y="2922845"/>
        <a:ext cx="2616960" cy="11681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F2F83-08A9-407E-A32E-3584540DBDD4}">
      <dsp:nvSpPr>
        <dsp:cNvPr id="0" name=""/>
        <dsp:cNvSpPr/>
      </dsp:nvSpPr>
      <dsp:spPr>
        <a:xfrm>
          <a:off x="0" y="69793"/>
          <a:ext cx="3523769" cy="9506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Plan Overview</a:t>
          </a:r>
        </a:p>
      </dsp:txBody>
      <dsp:txXfrm>
        <a:off x="46406" y="116199"/>
        <a:ext cx="3430957" cy="857813"/>
      </dsp:txXfrm>
    </dsp:sp>
    <dsp:sp modelId="{0D37C76B-2EA1-42C1-AE6C-32B65015A80D}">
      <dsp:nvSpPr>
        <dsp:cNvPr id="0" name=""/>
        <dsp:cNvSpPr/>
      </dsp:nvSpPr>
      <dsp:spPr>
        <a:xfrm>
          <a:off x="0" y="1092418"/>
          <a:ext cx="3523769" cy="9506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Plan Highlights</a:t>
          </a:r>
        </a:p>
      </dsp:txBody>
      <dsp:txXfrm>
        <a:off x="46406" y="1138824"/>
        <a:ext cx="3430957" cy="857813"/>
      </dsp:txXfrm>
    </dsp:sp>
    <dsp:sp modelId="{17BA9D9F-0F00-4121-9034-A0713EE2549B}">
      <dsp:nvSpPr>
        <dsp:cNvPr id="0" name=""/>
        <dsp:cNvSpPr/>
      </dsp:nvSpPr>
      <dsp:spPr>
        <a:xfrm>
          <a:off x="0" y="2115043"/>
          <a:ext cx="3523769" cy="9506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Provider Locator for Doctors &amp; Hospitals</a:t>
          </a:r>
        </a:p>
      </dsp:txBody>
      <dsp:txXfrm>
        <a:off x="46406" y="2161449"/>
        <a:ext cx="3430957" cy="857813"/>
      </dsp:txXfrm>
    </dsp:sp>
    <dsp:sp modelId="{62276491-9699-4D69-B145-43EAF2135C1E}">
      <dsp:nvSpPr>
        <dsp:cNvPr id="0" name=""/>
        <dsp:cNvSpPr/>
      </dsp:nvSpPr>
      <dsp:spPr>
        <a:xfrm>
          <a:off x="0" y="3137668"/>
          <a:ext cx="3523769" cy="9506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Prescription Drug Benefits</a:t>
          </a:r>
        </a:p>
      </dsp:txBody>
      <dsp:txXfrm>
        <a:off x="46406" y="3184074"/>
        <a:ext cx="3430957" cy="8578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E1C71-24B2-4771-B12A-64AE89B36884}">
      <dsp:nvSpPr>
        <dsp:cNvPr id="0" name=""/>
        <dsp:cNvSpPr/>
      </dsp:nvSpPr>
      <dsp:spPr>
        <a:xfrm>
          <a:off x="28577" y="357"/>
          <a:ext cx="1661889" cy="997133"/>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Employee Assistance Program</a:t>
          </a:r>
        </a:p>
        <a:p>
          <a:pPr marL="0" lvl="0" indent="0" algn="ctr" defTabSz="622300">
            <a:lnSpc>
              <a:spcPct val="90000"/>
            </a:lnSpc>
            <a:spcBef>
              <a:spcPct val="0"/>
            </a:spcBef>
            <a:spcAft>
              <a:spcPct val="35000"/>
            </a:spcAft>
            <a:buNone/>
          </a:pPr>
          <a:r>
            <a:rPr lang="en-US" sz="1400" b="1" kern="1200" dirty="0"/>
            <a:t> </a:t>
          </a:r>
          <a:r>
            <a:rPr lang="en-US" sz="1400" kern="1200" dirty="0"/>
            <a:t>Voya</a:t>
          </a:r>
          <a:r>
            <a:rPr lang="en-US" sz="1400" b="1" kern="1200" dirty="0"/>
            <a:t> </a:t>
          </a:r>
          <a:endParaRPr lang="en-US" sz="1400" kern="1200" dirty="0"/>
        </a:p>
      </dsp:txBody>
      <dsp:txXfrm>
        <a:off x="28577" y="357"/>
        <a:ext cx="1661889" cy="997133"/>
      </dsp:txXfrm>
    </dsp:sp>
    <dsp:sp modelId="{92DDAE3D-5CC5-463C-BA61-E76118B0E24C}">
      <dsp:nvSpPr>
        <dsp:cNvPr id="0" name=""/>
        <dsp:cNvSpPr/>
      </dsp:nvSpPr>
      <dsp:spPr>
        <a:xfrm>
          <a:off x="1856656" y="357"/>
          <a:ext cx="1661889" cy="997133"/>
        </a:xfrm>
        <a:prstGeom prst="rect">
          <a:avLst/>
        </a:prstGeom>
        <a:gradFill rotWithShape="0">
          <a:gsLst>
            <a:gs pos="0">
              <a:schemeClr val="accent5">
                <a:hueOff val="-1520493"/>
                <a:satOff val="903"/>
                <a:lumOff val="697"/>
                <a:alphaOff val="0"/>
                <a:tint val="96000"/>
                <a:lumMod val="100000"/>
              </a:schemeClr>
            </a:gs>
            <a:gs pos="78000">
              <a:schemeClr val="accent5">
                <a:hueOff val="-1520493"/>
                <a:satOff val="903"/>
                <a:lumOff val="69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Health Saving Account</a:t>
          </a:r>
        </a:p>
        <a:p>
          <a:pPr marL="0" lvl="0" indent="0" algn="ctr" defTabSz="622300">
            <a:lnSpc>
              <a:spcPct val="90000"/>
            </a:lnSpc>
            <a:spcBef>
              <a:spcPct val="0"/>
            </a:spcBef>
            <a:spcAft>
              <a:spcPct val="35000"/>
            </a:spcAft>
            <a:buNone/>
          </a:pPr>
          <a:r>
            <a:rPr lang="en-US" sz="1400" b="1" kern="1200" dirty="0"/>
            <a:t> </a:t>
          </a:r>
          <a:r>
            <a:rPr lang="en-US" sz="1400" kern="1200" dirty="0"/>
            <a:t>HSA Bank </a:t>
          </a:r>
        </a:p>
      </dsp:txBody>
      <dsp:txXfrm>
        <a:off x="1856656" y="357"/>
        <a:ext cx="1661889" cy="997133"/>
      </dsp:txXfrm>
    </dsp:sp>
    <dsp:sp modelId="{79F471C5-335E-4A20-ADCF-FC7DA3B55B46}">
      <dsp:nvSpPr>
        <dsp:cNvPr id="0" name=""/>
        <dsp:cNvSpPr/>
      </dsp:nvSpPr>
      <dsp:spPr>
        <a:xfrm>
          <a:off x="3684734" y="357"/>
          <a:ext cx="1661889" cy="997133"/>
        </a:xfrm>
        <a:prstGeom prst="rect">
          <a:avLst/>
        </a:prstGeom>
        <a:gradFill rotWithShape="0">
          <a:gsLst>
            <a:gs pos="0">
              <a:schemeClr val="accent5">
                <a:hueOff val="-3040986"/>
                <a:satOff val="1806"/>
                <a:lumOff val="1394"/>
                <a:alphaOff val="0"/>
                <a:tint val="96000"/>
                <a:lumMod val="100000"/>
              </a:schemeClr>
            </a:gs>
            <a:gs pos="78000">
              <a:schemeClr val="accent5">
                <a:hueOff val="-3040986"/>
                <a:satOff val="1806"/>
                <a:lumOff val="139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Life Insurance</a:t>
          </a:r>
        </a:p>
        <a:p>
          <a:pPr marL="0" lvl="0" indent="0" algn="ctr" defTabSz="622300">
            <a:lnSpc>
              <a:spcPct val="90000"/>
            </a:lnSpc>
            <a:spcBef>
              <a:spcPct val="0"/>
            </a:spcBef>
            <a:spcAft>
              <a:spcPct val="35000"/>
            </a:spcAft>
            <a:buNone/>
          </a:pPr>
          <a:r>
            <a:rPr lang="en-US" sz="1400" b="1" kern="1200" dirty="0"/>
            <a:t> </a:t>
          </a:r>
          <a:r>
            <a:rPr lang="en-US" sz="1400" kern="1200" dirty="0"/>
            <a:t>Voya</a:t>
          </a:r>
          <a:r>
            <a:rPr lang="en-US" sz="1400" b="1" kern="1200" dirty="0"/>
            <a:t> </a:t>
          </a:r>
          <a:endParaRPr lang="en-US" sz="1400" kern="1200" dirty="0"/>
        </a:p>
      </dsp:txBody>
      <dsp:txXfrm>
        <a:off x="3684734" y="357"/>
        <a:ext cx="1661889" cy="997133"/>
      </dsp:txXfrm>
    </dsp:sp>
    <dsp:sp modelId="{726A053B-E998-48C4-98FC-A43880169AA2}">
      <dsp:nvSpPr>
        <dsp:cNvPr id="0" name=""/>
        <dsp:cNvSpPr/>
      </dsp:nvSpPr>
      <dsp:spPr>
        <a:xfrm>
          <a:off x="5512813" y="357"/>
          <a:ext cx="1661889" cy="997133"/>
        </a:xfrm>
        <a:prstGeom prst="rect">
          <a:avLst/>
        </a:prstGeom>
        <a:gradFill rotWithShape="0">
          <a:gsLst>
            <a:gs pos="0">
              <a:schemeClr val="accent5">
                <a:hueOff val="-4561479"/>
                <a:satOff val="2709"/>
                <a:lumOff val="2091"/>
                <a:alphaOff val="0"/>
                <a:tint val="96000"/>
                <a:lumMod val="100000"/>
              </a:schemeClr>
            </a:gs>
            <a:gs pos="78000">
              <a:schemeClr val="accent5">
                <a:hueOff val="-4561479"/>
                <a:satOff val="2709"/>
                <a:lumOff val="209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Disability</a:t>
          </a:r>
        </a:p>
        <a:p>
          <a:pPr marL="0" lvl="0" indent="0" algn="ctr" defTabSz="622300">
            <a:lnSpc>
              <a:spcPct val="90000"/>
            </a:lnSpc>
            <a:spcBef>
              <a:spcPct val="0"/>
            </a:spcBef>
            <a:spcAft>
              <a:spcPct val="35000"/>
            </a:spcAft>
            <a:buNone/>
          </a:pPr>
          <a:r>
            <a:rPr lang="en-US" sz="1400" b="1" kern="1200" dirty="0"/>
            <a:t> </a:t>
          </a:r>
          <a:r>
            <a:rPr lang="en-US" sz="1400" kern="1200" dirty="0"/>
            <a:t>Sun Life </a:t>
          </a:r>
        </a:p>
      </dsp:txBody>
      <dsp:txXfrm>
        <a:off x="5512813" y="357"/>
        <a:ext cx="1661889" cy="997133"/>
      </dsp:txXfrm>
    </dsp:sp>
    <dsp:sp modelId="{FFDA0227-3E1D-4D03-8CBC-DF460CB4FB6C}">
      <dsp:nvSpPr>
        <dsp:cNvPr id="0" name=""/>
        <dsp:cNvSpPr/>
      </dsp:nvSpPr>
      <dsp:spPr>
        <a:xfrm>
          <a:off x="28577" y="1163680"/>
          <a:ext cx="1661889" cy="997133"/>
        </a:xfrm>
        <a:prstGeom prst="rect">
          <a:avLst/>
        </a:prstGeom>
        <a:gradFill rotWithShape="0">
          <a:gsLst>
            <a:gs pos="0">
              <a:schemeClr val="accent5">
                <a:hueOff val="-6081971"/>
                <a:satOff val="3612"/>
                <a:lumOff val="2788"/>
                <a:alphaOff val="0"/>
                <a:tint val="96000"/>
                <a:lumMod val="100000"/>
              </a:schemeClr>
            </a:gs>
            <a:gs pos="78000">
              <a:schemeClr val="accent5">
                <a:hueOff val="-6081971"/>
                <a:satOff val="3612"/>
                <a:lumOff val="278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Dental</a:t>
          </a:r>
          <a:endParaRPr lang="en-US" sz="1400" kern="1200" dirty="0"/>
        </a:p>
        <a:p>
          <a:pPr marL="0" lvl="0" indent="0" algn="ctr" defTabSz="622300">
            <a:lnSpc>
              <a:spcPct val="90000"/>
            </a:lnSpc>
            <a:spcBef>
              <a:spcPct val="0"/>
            </a:spcBef>
            <a:spcAft>
              <a:spcPct val="35000"/>
            </a:spcAft>
            <a:buNone/>
          </a:pPr>
          <a:r>
            <a:rPr lang="en-US" sz="1400" kern="1200" dirty="0"/>
            <a:t>Cigna Dental PPO &amp; DHMO Dental Plan </a:t>
          </a:r>
          <a:r>
            <a:rPr lang="en-US" sz="1400" b="1" kern="1200" dirty="0"/>
            <a:t>(Insurance) </a:t>
          </a:r>
          <a:endParaRPr lang="en-US" sz="1400" kern="1200" dirty="0"/>
        </a:p>
      </dsp:txBody>
      <dsp:txXfrm>
        <a:off x="28577" y="1163680"/>
        <a:ext cx="1661889" cy="997133"/>
      </dsp:txXfrm>
    </dsp:sp>
    <dsp:sp modelId="{E5B9093D-72E3-4EDE-ABC7-40253C98704C}">
      <dsp:nvSpPr>
        <dsp:cNvPr id="0" name=""/>
        <dsp:cNvSpPr/>
      </dsp:nvSpPr>
      <dsp:spPr>
        <a:xfrm>
          <a:off x="1856656" y="1163680"/>
          <a:ext cx="1661889" cy="997133"/>
        </a:xfrm>
        <a:prstGeom prst="rect">
          <a:avLst/>
        </a:prstGeom>
        <a:gradFill rotWithShape="0">
          <a:gsLst>
            <a:gs pos="0">
              <a:schemeClr val="accent5">
                <a:hueOff val="-7602464"/>
                <a:satOff val="4515"/>
                <a:lumOff val="3485"/>
                <a:alphaOff val="0"/>
                <a:tint val="96000"/>
                <a:lumMod val="100000"/>
              </a:schemeClr>
            </a:gs>
            <a:gs pos="78000">
              <a:schemeClr val="accent5">
                <a:hueOff val="-7602464"/>
                <a:satOff val="4515"/>
                <a:lumOff val="348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MSofA Dent-All  Discount Plan </a:t>
          </a:r>
          <a:r>
            <a:rPr lang="en-US" sz="1400" b="1" kern="1200" dirty="0"/>
            <a:t>(Discount plan)</a:t>
          </a:r>
          <a:endParaRPr lang="en-US" sz="1400" kern="1200" dirty="0"/>
        </a:p>
      </dsp:txBody>
      <dsp:txXfrm>
        <a:off x="1856656" y="1163680"/>
        <a:ext cx="1661889" cy="997133"/>
      </dsp:txXfrm>
    </dsp:sp>
    <dsp:sp modelId="{29628DD2-4F25-488A-968A-49EF64B0FF7E}">
      <dsp:nvSpPr>
        <dsp:cNvPr id="0" name=""/>
        <dsp:cNvSpPr/>
      </dsp:nvSpPr>
      <dsp:spPr>
        <a:xfrm>
          <a:off x="3684734" y="1163680"/>
          <a:ext cx="1661889" cy="997133"/>
        </a:xfrm>
        <a:prstGeom prst="rect">
          <a:avLst/>
        </a:prstGeom>
        <a:gradFill rotWithShape="0">
          <a:gsLst>
            <a:gs pos="0">
              <a:schemeClr val="accent5">
                <a:hueOff val="-9122957"/>
                <a:satOff val="5418"/>
                <a:lumOff val="4182"/>
                <a:alphaOff val="0"/>
                <a:tint val="96000"/>
                <a:lumMod val="100000"/>
              </a:schemeClr>
            </a:gs>
            <a:gs pos="78000">
              <a:schemeClr val="accent5">
                <a:hueOff val="-9122957"/>
                <a:satOff val="5418"/>
                <a:lumOff val="418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QCD of America Discount Plan </a:t>
          </a:r>
          <a:r>
            <a:rPr lang="en-US" sz="1400" b="1" kern="1200" dirty="0"/>
            <a:t>(Discount Plan)</a:t>
          </a:r>
          <a:endParaRPr lang="en-US" sz="1400" kern="1200" dirty="0"/>
        </a:p>
      </dsp:txBody>
      <dsp:txXfrm>
        <a:off x="3684734" y="1163680"/>
        <a:ext cx="1661889" cy="997133"/>
      </dsp:txXfrm>
    </dsp:sp>
    <dsp:sp modelId="{428A352E-BA45-48CB-B9D9-F2AE9FC1F375}">
      <dsp:nvSpPr>
        <dsp:cNvPr id="0" name=""/>
        <dsp:cNvSpPr/>
      </dsp:nvSpPr>
      <dsp:spPr>
        <a:xfrm>
          <a:off x="5512813" y="1163680"/>
          <a:ext cx="1661889" cy="997133"/>
        </a:xfrm>
        <a:prstGeom prst="rect">
          <a:avLst/>
        </a:prstGeom>
        <a:gradFill rotWithShape="0">
          <a:gsLst>
            <a:gs pos="0">
              <a:schemeClr val="accent5">
                <a:hueOff val="-10643450"/>
                <a:satOff val="6321"/>
                <a:lumOff val="4879"/>
                <a:alphaOff val="0"/>
                <a:tint val="96000"/>
                <a:lumMod val="100000"/>
              </a:schemeClr>
            </a:gs>
            <a:gs pos="78000">
              <a:schemeClr val="accent5">
                <a:hueOff val="-10643450"/>
                <a:satOff val="6321"/>
                <a:lumOff val="48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Vision</a:t>
          </a:r>
        </a:p>
        <a:p>
          <a:pPr marL="0" lvl="0" indent="0" algn="ctr" defTabSz="622300">
            <a:lnSpc>
              <a:spcPct val="90000"/>
            </a:lnSpc>
            <a:spcBef>
              <a:spcPct val="0"/>
            </a:spcBef>
            <a:spcAft>
              <a:spcPct val="35000"/>
            </a:spcAft>
            <a:buNone/>
          </a:pPr>
          <a:r>
            <a:rPr lang="en-US" sz="1400" kern="1200" dirty="0"/>
            <a:t> Guardian VSP Vision Insurance Plan</a:t>
          </a:r>
        </a:p>
      </dsp:txBody>
      <dsp:txXfrm>
        <a:off x="5512813" y="1163680"/>
        <a:ext cx="1661889" cy="997133"/>
      </dsp:txXfrm>
    </dsp:sp>
    <dsp:sp modelId="{FA622EDF-A8F5-4B36-9777-F5314905999F}">
      <dsp:nvSpPr>
        <dsp:cNvPr id="0" name=""/>
        <dsp:cNvSpPr/>
      </dsp:nvSpPr>
      <dsp:spPr>
        <a:xfrm>
          <a:off x="75525" y="2289171"/>
          <a:ext cx="1661889" cy="997133"/>
        </a:xfrm>
        <a:prstGeom prst="rect">
          <a:avLst/>
        </a:prstGeom>
        <a:solidFill>
          <a:schemeClr val="accent4">
            <a:lumMod val="60000"/>
            <a:lumOff val="4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Cancer &amp; Specified Disease</a:t>
          </a:r>
          <a:r>
            <a:rPr lang="en-US" sz="1400" kern="1200" dirty="0"/>
            <a:t> Humana </a:t>
          </a:r>
          <a:r>
            <a:rPr lang="en-US" sz="1400" b="1" kern="1200" dirty="0"/>
            <a:t>(requires Application Form</a:t>
          </a:r>
          <a:r>
            <a:rPr lang="en-US" sz="1400" kern="1200" dirty="0"/>
            <a:t>)</a:t>
          </a:r>
        </a:p>
      </dsp:txBody>
      <dsp:txXfrm>
        <a:off x="75525" y="2289171"/>
        <a:ext cx="1661889" cy="997133"/>
      </dsp:txXfrm>
    </dsp:sp>
    <dsp:sp modelId="{69CD787F-F1EC-4DDD-A316-6ECCA3C0B1AA}">
      <dsp:nvSpPr>
        <dsp:cNvPr id="0" name=""/>
        <dsp:cNvSpPr/>
      </dsp:nvSpPr>
      <dsp:spPr>
        <a:xfrm>
          <a:off x="1913476" y="2294835"/>
          <a:ext cx="1661889" cy="997133"/>
        </a:xfrm>
        <a:prstGeom prst="rect">
          <a:avLst/>
        </a:prstGeom>
        <a:solidFill>
          <a:srgbClr val="1D76BB"/>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Critical Illness</a:t>
          </a:r>
        </a:p>
        <a:p>
          <a:pPr marL="0" lvl="0" indent="0" algn="ctr" defTabSz="622300">
            <a:lnSpc>
              <a:spcPct val="90000"/>
            </a:lnSpc>
            <a:spcBef>
              <a:spcPct val="0"/>
            </a:spcBef>
            <a:spcAft>
              <a:spcPct val="35000"/>
            </a:spcAft>
            <a:buNone/>
          </a:pPr>
          <a:r>
            <a:rPr lang="en-US" sz="1400" kern="1200" dirty="0"/>
            <a:t>Met Life </a:t>
          </a:r>
        </a:p>
      </dsp:txBody>
      <dsp:txXfrm>
        <a:off x="1913476" y="2294835"/>
        <a:ext cx="1661889" cy="9971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0094A-8659-4AA3-80D9-C7C2F5ADD0AC}">
      <dsp:nvSpPr>
        <dsp:cNvPr id="0" name=""/>
        <dsp:cNvSpPr/>
      </dsp:nvSpPr>
      <dsp:spPr>
        <a:xfrm>
          <a:off x="0" y="426586"/>
          <a:ext cx="6447501" cy="11655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00398" tIns="208280" rIns="500398"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Special account owned by an individual and used to pay out-of-pocket expenses </a:t>
          </a:r>
          <a:br>
            <a:rPr lang="en-US" sz="1000" kern="1200" dirty="0"/>
          </a:br>
          <a:r>
            <a:rPr lang="en-US" sz="1000" kern="1200" dirty="0"/>
            <a:t>(such as deductibles) or to grow as savings for future qualifying expenses</a:t>
          </a:r>
        </a:p>
        <a:p>
          <a:pPr marL="57150" lvl="1" indent="-57150" algn="l" defTabSz="444500">
            <a:lnSpc>
              <a:spcPct val="90000"/>
            </a:lnSpc>
            <a:spcBef>
              <a:spcPct val="0"/>
            </a:spcBef>
            <a:spcAft>
              <a:spcPct val="15000"/>
            </a:spcAft>
            <a:buChar char="•"/>
          </a:pPr>
          <a:r>
            <a:rPr lang="en-US" sz="1000" kern="1200"/>
            <a:t>Funded by the employee</a:t>
          </a:r>
        </a:p>
        <a:p>
          <a:pPr marL="57150" lvl="1" indent="-57150" algn="l" defTabSz="444500">
            <a:lnSpc>
              <a:spcPct val="90000"/>
            </a:lnSpc>
            <a:spcBef>
              <a:spcPct val="0"/>
            </a:spcBef>
            <a:spcAft>
              <a:spcPct val="15000"/>
            </a:spcAft>
            <a:buChar char="•"/>
          </a:pPr>
          <a:r>
            <a:rPr lang="en-US" sz="1000" b="1" kern="1200" dirty="0">
              <a:solidFill>
                <a:schemeClr val="tx1"/>
              </a:solidFill>
            </a:rPr>
            <a:t>Pre-tax payroll deduction, maximum contribution per year of $4,150 for individual or  $8,300 per family; 55 years of age and over = $1,000 additional catch-up per year.</a:t>
          </a:r>
          <a:endParaRPr lang="en-US" sz="1000" kern="1200" dirty="0">
            <a:solidFill>
              <a:schemeClr val="tx1"/>
            </a:solidFill>
          </a:endParaRPr>
        </a:p>
        <a:p>
          <a:pPr marL="57150" lvl="1" indent="-57150" algn="l" defTabSz="444500">
            <a:lnSpc>
              <a:spcPct val="90000"/>
            </a:lnSpc>
            <a:spcBef>
              <a:spcPct val="0"/>
            </a:spcBef>
            <a:spcAft>
              <a:spcPct val="15000"/>
            </a:spcAft>
            <a:buChar char="•"/>
          </a:pPr>
          <a:r>
            <a:rPr lang="en-US" sz="1000" kern="1200" dirty="0"/>
            <a:t>Portable - meaning the HSA funds always belong to the individual</a:t>
          </a:r>
        </a:p>
      </dsp:txBody>
      <dsp:txXfrm>
        <a:off x="0" y="426586"/>
        <a:ext cx="6447501" cy="1165500"/>
      </dsp:txXfrm>
    </dsp:sp>
    <dsp:sp modelId="{FC95E1A4-F5D7-4D5E-9F14-F5D37813AAAA}">
      <dsp:nvSpPr>
        <dsp:cNvPr id="0" name=""/>
        <dsp:cNvSpPr/>
      </dsp:nvSpPr>
      <dsp:spPr>
        <a:xfrm>
          <a:off x="322375" y="278986"/>
          <a:ext cx="4513250" cy="2952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0590" tIns="0" rIns="170590" bIns="0" numCol="1" spcCol="1270" anchor="ctr" anchorCtr="0">
          <a:noAutofit/>
        </a:bodyPr>
        <a:lstStyle/>
        <a:p>
          <a:pPr marL="0" lvl="0" indent="0" algn="l" defTabSz="444500">
            <a:lnSpc>
              <a:spcPct val="90000"/>
            </a:lnSpc>
            <a:spcBef>
              <a:spcPct val="0"/>
            </a:spcBef>
            <a:spcAft>
              <a:spcPct val="35000"/>
            </a:spcAft>
            <a:buNone/>
          </a:pPr>
          <a:r>
            <a:rPr lang="en-US" sz="1000" b="1" kern="1200"/>
            <a:t>What is an HSA?                         (See IRS Publication 969)</a:t>
          </a:r>
          <a:endParaRPr lang="en-US" sz="1000" kern="1200"/>
        </a:p>
      </dsp:txBody>
      <dsp:txXfrm>
        <a:off x="336785" y="293396"/>
        <a:ext cx="4484430" cy="266380"/>
      </dsp:txXfrm>
    </dsp:sp>
    <dsp:sp modelId="{54F66DCC-B6BF-4701-BF7D-C5E6A9079D93}">
      <dsp:nvSpPr>
        <dsp:cNvPr id="0" name=""/>
        <dsp:cNvSpPr/>
      </dsp:nvSpPr>
      <dsp:spPr>
        <a:xfrm>
          <a:off x="0" y="1793686"/>
          <a:ext cx="6447501" cy="882000"/>
        </a:xfrm>
        <a:prstGeom prst="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00398" tIns="208280" rIns="500398"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Has coverage under an HSA-qualified high deductible health plan (</a:t>
          </a:r>
          <a:r>
            <a:rPr lang="en-US" sz="1000" b="1" kern="1200" dirty="0"/>
            <a:t>TRS-ActiveCare HD</a:t>
          </a:r>
          <a:r>
            <a:rPr lang="en-US" sz="1000" kern="1200" dirty="0"/>
            <a:t>)</a:t>
          </a:r>
        </a:p>
        <a:p>
          <a:pPr marL="57150" lvl="1" indent="-57150" algn="l" defTabSz="444500">
            <a:lnSpc>
              <a:spcPct val="90000"/>
            </a:lnSpc>
            <a:spcBef>
              <a:spcPct val="0"/>
            </a:spcBef>
            <a:spcAft>
              <a:spcPct val="15000"/>
            </a:spcAft>
            <a:buChar char="•"/>
          </a:pPr>
          <a:r>
            <a:rPr lang="en-US" sz="1000" kern="1200"/>
            <a:t>Has no other first-dollar medical coverage</a:t>
          </a:r>
        </a:p>
        <a:p>
          <a:pPr marL="57150" lvl="1" indent="-57150" algn="l" defTabSz="444500">
            <a:lnSpc>
              <a:spcPct val="90000"/>
            </a:lnSpc>
            <a:spcBef>
              <a:spcPct val="0"/>
            </a:spcBef>
            <a:spcAft>
              <a:spcPct val="15000"/>
            </a:spcAft>
            <a:buChar char="•"/>
          </a:pPr>
          <a:r>
            <a:rPr lang="en-US" sz="1000" kern="1200" dirty="0"/>
            <a:t>Is </a:t>
          </a:r>
          <a:r>
            <a:rPr lang="en-US" sz="1000" b="1" kern="1200" dirty="0"/>
            <a:t>NOT</a:t>
          </a:r>
          <a:r>
            <a:rPr lang="en-US" sz="1000" kern="1200" dirty="0"/>
            <a:t> enrolled in Medicare</a:t>
          </a:r>
        </a:p>
        <a:p>
          <a:pPr marL="57150" lvl="1" indent="-57150" algn="l" defTabSz="444500">
            <a:lnSpc>
              <a:spcPct val="90000"/>
            </a:lnSpc>
            <a:spcBef>
              <a:spcPct val="0"/>
            </a:spcBef>
            <a:spcAft>
              <a:spcPct val="15000"/>
            </a:spcAft>
            <a:buChar char="•"/>
          </a:pPr>
          <a:r>
            <a:rPr lang="en-US" sz="1000" kern="1200"/>
            <a:t>Cannot be claimed as a dependent on someone else’s income tax return</a:t>
          </a:r>
        </a:p>
      </dsp:txBody>
      <dsp:txXfrm>
        <a:off x="0" y="1793686"/>
        <a:ext cx="6447501" cy="882000"/>
      </dsp:txXfrm>
    </dsp:sp>
    <dsp:sp modelId="{F03FF54B-DCB1-4465-89E3-4EE6E1B675A1}">
      <dsp:nvSpPr>
        <dsp:cNvPr id="0" name=""/>
        <dsp:cNvSpPr/>
      </dsp:nvSpPr>
      <dsp:spPr>
        <a:xfrm>
          <a:off x="322375" y="1646086"/>
          <a:ext cx="4513250" cy="295200"/>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0590" tIns="0" rIns="170590" bIns="0" numCol="1" spcCol="1270" anchor="ctr" anchorCtr="0">
          <a:noAutofit/>
        </a:bodyPr>
        <a:lstStyle/>
        <a:p>
          <a:pPr marL="0" lvl="0" indent="0" algn="l" defTabSz="444500">
            <a:lnSpc>
              <a:spcPct val="90000"/>
            </a:lnSpc>
            <a:spcBef>
              <a:spcPct val="0"/>
            </a:spcBef>
            <a:spcAft>
              <a:spcPct val="35000"/>
            </a:spcAft>
            <a:buNone/>
          </a:pPr>
          <a:r>
            <a:rPr lang="en-US" sz="1000" b="1" kern="1200"/>
            <a:t>Who is eligible?  </a:t>
          </a:r>
          <a:br>
            <a:rPr lang="en-US" sz="1000" kern="1200"/>
          </a:br>
          <a:r>
            <a:rPr lang="en-US" sz="1000" kern="1200"/>
            <a:t>Per IRS rules, any adult can contribute to an HSA if he/she:</a:t>
          </a:r>
        </a:p>
      </dsp:txBody>
      <dsp:txXfrm>
        <a:off x="336785" y="1660496"/>
        <a:ext cx="4484430" cy="266380"/>
      </dsp:txXfrm>
    </dsp:sp>
    <dsp:sp modelId="{C7C95BCE-5DCA-4CFA-B07D-83C6BA40707C}">
      <dsp:nvSpPr>
        <dsp:cNvPr id="0" name=""/>
        <dsp:cNvSpPr/>
      </dsp:nvSpPr>
      <dsp:spPr>
        <a:xfrm>
          <a:off x="0" y="2877286"/>
          <a:ext cx="6447501" cy="724500"/>
        </a:xfrm>
        <a:prstGeom prst="rect">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00398" tIns="208280" rIns="500398" bIns="71120" numCol="1" spcCol="1270" anchor="t" anchorCtr="0">
          <a:noAutofit/>
        </a:bodyPr>
        <a:lstStyle/>
        <a:p>
          <a:pPr marL="57150" lvl="1" indent="-57150" algn="l" defTabSz="444500">
            <a:lnSpc>
              <a:spcPct val="90000"/>
            </a:lnSpc>
            <a:spcBef>
              <a:spcPct val="0"/>
            </a:spcBef>
            <a:spcAft>
              <a:spcPct val="15000"/>
            </a:spcAft>
            <a:buChar char="•"/>
          </a:pPr>
          <a:r>
            <a:rPr lang="en-US" sz="1000" b="1" kern="1200" dirty="0"/>
            <a:t>HSA Bank </a:t>
          </a:r>
          <a:endParaRPr lang="en-US" sz="1000" kern="1200" dirty="0"/>
        </a:p>
        <a:p>
          <a:pPr marL="57150" lvl="1" indent="-57150" algn="l" defTabSz="444500">
            <a:lnSpc>
              <a:spcPct val="90000"/>
            </a:lnSpc>
            <a:spcBef>
              <a:spcPct val="0"/>
            </a:spcBef>
            <a:spcAft>
              <a:spcPct val="15000"/>
            </a:spcAft>
            <a:buChar char="•"/>
          </a:pPr>
          <a:r>
            <a:rPr lang="en-US" sz="1000" kern="1200" dirty="0">
              <a:solidFill>
                <a:srgbClr val="FF0000"/>
              </a:solidFill>
            </a:rPr>
            <a:t>Maintenance fee of </a:t>
          </a:r>
          <a:r>
            <a:rPr lang="en-US" sz="1000" b="1" kern="1200" dirty="0">
              <a:solidFill>
                <a:srgbClr val="FF0000"/>
              </a:solidFill>
            </a:rPr>
            <a:t>$2.50 </a:t>
          </a:r>
          <a:r>
            <a:rPr lang="en-US" sz="1000" kern="1200" dirty="0">
              <a:solidFill>
                <a:srgbClr val="FF0000"/>
              </a:solidFill>
            </a:rPr>
            <a:t>per month WAIVED effective 9/1/2024</a:t>
          </a:r>
        </a:p>
        <a:p>
          <a:pPr marL="57150" lvl="1" indent="-57150" algn="l" defTabSz="444500">
            <a:lnSpc>
              <a:spcPct val="90000"/>
            </a:lnSpc>
            <a:spcBef>
              <a:spcPct val="0"/>
            </a:spcBef>
            <a:spcAft>
              <a:spcPct val="15000"/>
            </a:spcAft>
            <a:buChar char="•"/>
          </a:pPr>
          <a:r>
            <a:rPr lang="en-US" sz="1000" kern="1200" dirty="0"/>
            <a:t>Employee receives two debit cards and views statement online</a:t>
          </a:r>
        </a:p>
      </dsp:txBody>
      <dsp:txXfrm>
        <a:off x="0" y="2877286"/>
        <a:ext cx="6447501" cy="724500"/>
      </dsp:txXfrm>
    </dsp:sp>
    <dsp:sp modelId="{AA4731AA-2AB5-4CD3-ADEB-9334E2E01F3B}">
      <dsp:nvSpPr>
        <dsp:cNvPr id="0" name=""/>
        <dsp:cNvSpPr/>
      </dsp:nvSpPr>
      <dsp:spPr>
        <a:xfrm>
          <a:off x="322375" y="2729686"/>
          <a:ext cx="4513250" cy="295200"/>
        </a:xfrm>
        <a:prstGeom prst="roundRect">
          <a:avLst/>
        </a:prstGeom>
        <a:solidFill>
          <a:srgbClr val="1D76BB"/>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0590" tIns="0" rIns="170590" bIns="0" numCol="1" spcCol="1270" anchor="ctr" anchorCtr="0">
          <a:noAutofit/>
        </a:bodyPr>
        <a:lstStyle/>
        <a:p>
          <a:pPr marL="0" lvl="0" indent="0" algn="l" defTabSz="444500">
            <a:lnSpc>
              <a:spcPct val="90000"/>
            </a:lnSpc>
            <a:spcBef>
              <a:spcPct val="0"/>
            </a:spcBef>
            <a:spcAft>
              <a:spcPct val="35000"/>
            </a:spcAft>
            <a:buNone/>
          </a:pPr>
          <a:r>
            <a:rPr lang="en-US" sz="1000" b="1" kern="1200"/>
            <a:t>Who administers the HSA?</a:t>
          </a:r>
          <a:endParaRPr lang="en-US" sz="1000" kern="1200"/>
        </a:p>
      </dsp:txBody>
      <dsp:txXfrm>
        <a:off x="336785" y="2744096"/>
        <a:ext cx="4484430" cy="2663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EA381-2F5D-4F9E-9E42-B6EF6BA2CB0C}">
      <dsp:nvSpPr>
        <dsp:cNvPr id="0" name=""/>
        <dsp:cNvSpPr/>
      </dsp:nvSpPr>
      <dsp:spPr>
        <a:xfrm>
          <a:off x="0" y="499"/>
          <a:ext cx="7213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06C50E-2D62-483F-8F24-C79D172CC310}">
      <dsp:nvSpPr>
        <dsp:cNvPr id="0" name=""/>
        <dsp:cNvSpPr/>
      </dsp:nvSpPr>
      <dsp:spPr>
        <a:xfrm>
          <a:off x="0" y="499"/>
          <a:ext cx="7213600" cy="58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Plan provides a maximum benefit of 66% of your monthly earnings up to $7,500 if you are disabled or unable to work. </a:t>
          </a:r>
        </a:p>
      </dsp:txBody>
      <dsp:txXfrm>
        <a:off x="0" y="499"/>
        <a:ext cx="7213600" cy="584640"/>
      </dsp:txXfrm>
    </dsp:sp>
    <dsp:sp modelId="{EE3F4D07-EFE9-4F39-913A-40B2DC1189D2}">
      <dsp:nvSpPr>
        <dsp:cNvPr id="0" name=""/>
        <dsp:cNvSpPr/>
      </dsp:nvSpPr>
      <dsp:spPr>
        <a:xfrm>
          <a:off x="0" y="585140"/>
          <a:ext cx="7213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5FD968-50EC-45ED-8134-88270F2DC6F8}">
      <dsp:nvSpPr>
        <dsp:cNvPr id="0" name=""/>
        <dsp:cNvSpPr/>
      </dsp:nvSpPr>
      <dsp:spPr>
        <a:xfrm>
          <a:off x="0" y="585140"/>
          <a:ext cx="7213600" cy="58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Elimination periods apply but are waived on the first day of hospital confinement. </a:t>
          </a:r>
        </a:p>
      </dsp:txBody>
      <dsp:txXfrm>
        <a:off x="0" y="585140"/>
        <a:ext cx="7213600" cy="584640"/>
      </dsp:txXfrm>
    </dsp:sp>
    <dsp:sp modelId="{89832243-078B-4D7A-AAF7-77A99F114ECD}">
      <dsp:nvSpPr>
        <dsp:cNvPr id="0" name=""/>
        <dsp:cNvSpPr/>
      </dsp:nvSpPr>
      <dsp:spPr>
        <a:xfrm>
          <a:off x="0" y="1169780"/>
          <a:ext cx="7213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0283B8-0D66-4C24-B74A-40338E6D74CD}">
      <dsp:nvSpPr>
        <dsp:cNvPr id="0" name=""/>
        <dsp:cNvSpPr/>
      </dsp:nvSpPr>
      <dsp:spPr>
        <a:xfrm>
          <a:off x="0" y="1169780"/>
          <a:ext cx="7213600" cy="58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Plan A: pays for disability injury or illness to the age of 65</a:t>
          </a:r>
        </a:p>
      </dsp:txBody>
      <dsp:txXfrm>
        <a:off x="0" y="1169780"/>
        <a:ext cx="7213600" cy="584640"/>
      </dsp:txXfrm>
    </dsp:sp>
    <dsp:sp modelId="{26082ACC-2A03-4043-9A92-C3E8DBF311FD}">
      <dsp:nvSpPr>
        <dsp:cNvPr id="0" name=""/>
        <dsp:cNvSpPr/>
      </dsp:nvSpPr>
      <dsp:spPr>
        <a:xfrm>
          <a:off x="0" y="1754420"/>
          <a:ext cx="7213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BDE11B-E737-4137-B514-00DE716C9B42}">
      <dsp:nvSpPr>
        <dsp:cNvPr id="0" name=""/>
        <dsp:cNvSpPr/>
      </dsp:nvSpPr>
      <dsp:spPr>
        <a:xfrm>
          <a:off x="0" y="1754420"/>
          <a:ext cx="7213600" cy="58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Plan B: pays for disability illness up to 5 years; injury to age 65 </a:t>
          </a:r>
        </a:p>
      </dsp:txBody>
      <dsp:txXfrm>
        <a:off x="0" y="1754420"/>
        <a:ext cx="7213600" cy="584640"/>
      </dsp:txXfrm>
    </dsp:sp>
    <dsp:sp modelId="{BBF94DEE-0084-40DF-B84F-04829B99F23D}">
      <dsp:nvSpPr>
        <dsp:cNvPr id="0" name=""/>
        <dsp:cNvSpPr/>
      </dsp:nvSpPr>
      <dsp:spPr>
        <a:xfrm>
          <a:off x="0" y="2339061"/>
          <a:ext cx="7213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EA45F0-FF38-443E-9767-FF6F5D19F46D}">
      <dsp:nvSpPr>
        <dsp:cNvPr id="0" name=""/>
        <dsp:cNvSpPr/>
      </dsp:nvSpPr>
      <dsp:spPr>
        <a:xfrm>
          <a:off x="0" y="2339061"/>
          <a:ext cx="7213600" cy="58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Guaranteed Issue – No health questionnaire </a:t>
          </a:r>
        </a:p>
      </dsp:txBody>
      <dsp:txXfrm>
        <a:off x="0" y="2339061"/>
        <a:ext cx="7213600" cy="584640"/>
      </dsp:txXfrm>
    </dsp:sp>
    <dsp:sp modelId="{84962048-0EC4-4AD8-A0B5-408CF5AAD56B}">
      <dsp:nvSpPr>
        <dsp:cNvPr id="0" name=""/>
        <dsp:cNvSpPr/>
      </dsp:nvSpPr>
      <dsp:spPr>
        <a:xfrm>
          <a:off x="0" y="2923701"/>
          <a:ext cx="7213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20ACBF-0CC7-4C66-BF5F-681470047EFC}">
      <dsp:nvSpPr>
        <dsp:cNvPr id="0" name=""/>
        <dsp:cNvSpPr/>
      </dsp:nvSpPr>
      <dsp:spPr>
        <a:xfrm>
          <a:off x="0" y="2923701"/>
          <a:ext cx="7213600" cy="58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Plan Administered by Sun Life</a:t>
          </a:r>
        </a:p>
      </dsp:txBody>
      <dsp:txXfrm>
        <a:off x="0" y="2923701"/>
        <a:ext cx="7213600" cy="584640"/>
      </dsp:txXfrm>
    </dsp:sp>
    <dsp:sp modelId="{2C452C94-44DE-4787-B78C-677BDD647F17}">
      <dsp:nvSpPr>
        <dsp:cNvPr id="0" name=""/>
        <dsp:cNvSpPr/>
      </dsp:nvSpPr>
      <dsp:spPr>
        <a:xfrm>
          <a:off x="0" y="3508341"/>
          <a:ext cx="7213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782CB2-7527-4F4B-91A4-97755F74D81E}">
      <dsp:nvSpPr>
        <dsp:cNvPr id="0" name=""/>
        <dsp:cNvSpPr/>
      </dsp:nvSpPr>
      <dsp:spPr>
        <a:xfrm>
          <a:off x="0" y="3508341"/>
          <a:ext cx="7213600" cy="58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n-US" sz="1700" kern="1200" dirty="0"/>
            <a:t>Please contact Audrey Ayers with Station &amp; Ayers for additional information on this benefit. (281) 333-9792</a:t>
          </a:r>
        </a:p>
      </dsp:txBody>
      <dsp:txXfrm>
        <a:off x="0" y="3508341"/>
        <a:ext cx="7213600" cy="5846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4" cy="465455"/>
          </a:xfrm>
          <a:prstGeom prst="rect">
            <a:avLst/>
          </a:prstGeom>
        </p:spPr>
        <p:txBody>
          <a:bodyPr vert="horz" lIns="93314" tIns="46657" rIns="93314" bIns="46657" rtlCol="0"/>
          <a:lstStyle>
            <a:lvl1pPr algn="l">
              <a:defRPr sz="1200"/>
            </a:lvl1pPr>
          </a:lstStyle>
          <a:p>
            <a:endParaRPr lang="en-US" dirty="0"/>
          </a:p>
        </p:txBody>
      </p:sp>
      <p:sp>
        <p:nvSpPr>
          <p:cNvPr id="3" name="Date Placeholder 2"/>
          <p:cNvSpPr>
            <a:spLocks noGrp="1"/>
          </p:cNvSpPr>
          <p:nvPr>
            <p:ph type="dt" idx="1"/>
          </p:nvPr>
        </p:nvSpPr>
        <p:spPr>
          <a:xfrm>
            <a:off x="3978132" y="1"/>
            <a:ext cx="3043344" cy="465455"/>
          </a:xfrm>
          <a:prstGeom prst="rect">
            <a:avLst/>
          </a:prstGeom>
        </p:spPr>
        <p:txBody>
          <a:bodyPr vert="horz" lIns="93314" tIns="46657" rIns="93314" bIns="46657" rtlCol="0"/>
          <a:lstStyle>
            <a:lvl1pPr algn="r">
              <a:defRPr sz="1200"/>
            </a:lvl1pPr>
          </a:lstStyle>
          <a:p>
            <a:fld id="{B8FFC768-B4CB-4A49-B96B-5A2A22DAED74}" type="datetimeFigureOut">
              <a:rPr lang="en-US" smtClean="0"/>
              <a:t>7/3/2024</a:t>
            </a:fld>
            <a:endParaRPr lang="en-US" dirty="0"/>
          </a:p>
        </p:txBody>
      </p:sp>
      <p:sp>
        <p:nvSpPr>
          <p:cNvPr id="4" name="Slide Image Placeholder 3"/>
          <p:cNvSpPr>
            <a:spLocks noGrp="1" noRot="1" noChangeAspect="1"/>
          </p:cNvSpPr>
          <p:nvPr>
            <p:ph type="sldImg" idx="2"/>
          </p:nvPr>
        </p:nvSpPr>
        <p:spPr>
          <a:xfrm>
            <a:off x="1185863" y="698500"/>
            <a:ext cx="4652962" cy="3490913"/>
          </a:xfrm>
          <a:prstGeom prst="rect">
            <a:avLst/>
          </a:prstGeom>
          <a:noFill/>
          <a:ln w="12700">
            <a:solidFill>
              <a:prstClr val="black"/>
            </a:solidFill>
          </a:ln>
        </p:spPr>
        <p:txBody>
          <a:bodyPr vert="horz" lIns="93314" tIns="46657" rIns="93314" bIns="46657"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14" tIns="46657" rIns="93314"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4" cy="465455"/>
          </a:xfrm>
          <a:prstGeom prst="rect">
            <a:avLst/>
          </a:prstGeom>
        </p:spPr>
        <p:txBody>
          <a:bodyPr vert="horz" lIns="93314" tIns="46657" rIns="93314" bIns="4665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4" cy="465455"/>
          </a:xfrm>
          <a:prstGeom prst="rect">
            <a:avLst/>
          </a:prstGeom>
        </p:spPr>
        <p:txBody>
          <a:bodyPr vert="horz" lIns="93314" tIns="46657" rIns="93314" bIns="46657" rtlCol="0" anchor="b"/>
          <a:lstStyle>
            <a:lvl1pPr algn="r">
              <a:defRPr sz="1200"/>
            </a:lvl1pPr>
          </a:lstStyle>
          <a:p>
            <a:fld id="{5C0F9948-E523-40EC-A5F9-284C1761EBB3}" type="slidenum">
              <a:rPr lang="en-US" smtClean="0"/>
              <a:t>‹#›</a:t>
            </a:fld>
            <a:endParaRPr lang="en-US" dirty="0"/>
          </a:p>
        </p:txBody>
      </p:sp>
    </p:spTree>
    <p:extLst>
      <p:ext uri="{BB962C8B-B14F-4D97-AF65-F5344CB8AC3E}">
        <p14:creationId xmlns:p14="http://schemas.microsoft.com/office/powerpoint/2010/main" val="3740354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dirty="0"/>
          </a:p>
        </p:txBody>
      </p:sp>
    </p:spTree>
    <p:extLst>
      <p:ext uri="{BB962C8B-B14F-4D97-AF65-F5344CB8AC3E}">
        <p14:creationId xmlns:p14="http://schemas.microsoft.com/office/powerpoint/2010/main" val="3258700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820988" y="522288"/>
            <a:ext cx="3484562" cy="2614612"/>
          </a:xfrm>
          <a:ln/>
        </p:spPr>
      </p:sp>
      <p:sp>
        <p:nvSpPr>
          <p:cNvPr id="56323" name="Rectangle 3"/>
          <p:cNvSpPr>
            <a:spLocks noGrp="1" noChangeArrowheads="1"/>
          </p:cNvSpPr>
          <p:nvPr>
            <p:ph type="body" idx="1"/>
          </p:nvPr>
        </p:nvSpPr>
        <p:spPr>
          <a:xfrm>
            <a:off x="1211681" y="3309367"/>
            <a:ext cx="6692072" cy="3133308"/>
          </a:xfrm>
          <a:noFill/>
        </p:spPr>
        <p:txBody>
          <a:bodyPr lIns="92810" tIns="46403" rIns="92810" bIns="46403"/>
          <a:lstStyle/>
          <a:p>
            <a:r>
              <a:rPr lang="en-US"/>
              <a:t>Employees that are </a:t>
            </a:r>
            <a:r>
              <a:rPr lang="en-US" b="1"/>
              <a:t>not </a:t>
            </a:r>
            <a:r>
              <a:rPr lang="en-US"/>
              <a:t>eligible to enroll in TRS-ActiveCare include individuals:</a:t>
            </a:r>
          </a:p>
          <a:p>
            <a:pPr>
              <a:buFontTx/>
              <a:buChar char="•"/>
            </a:pPr>
            <a:endParaRPr lang="en-US">
              <a:solidFill>
                <a:srgbClr val="000000"/>
              </a:solidFill>
            </a:endParaRPr>
          </a:p>
          <a:p>
            <a:pPr>
              <a:buFontTx/>
              <a:buChar char="•"/>
            </a:pPr>
            <a:r>
              <a:rPr lang="en-US">
                <a:solidFill>
                  <a:srgbClr val="000000"/>
                </a:solidFill>
              </a:rPr>
              <a:t> Receiving health care coverage as an employee or retiree under the Texas State College and University Employees Uniform Insurance Benefits Act, for example, a school employee that has UT SELECT coverage as an employee with The University of Texas System.</a:t>
            </a:r>
          </a:p>
          <a:p>
            <a:pPr>
              <a:buFontTx/>
              <a:buChar char="•"/>
            </a:pPr>
            <a:r>
              <a:rPr lang="en-US">
                <a:solidFill>
                  <a:srgbClr val="000000"/>
                </a:solidFill>
              </a:rPr>
              <a:t> Receiving health care coverage as an employee or retiree under the Texas Employee Uniform Group Insurance Benefits Act, for example, a school employee that has HealthSelect coverage as an employee with ERS</a:t>
            </a:r>
          </a:p>
          <a:p>
            <a:pPr>
              <a:buFontTx/>
              <a:buChar char="•"/>
            </a:pPr>
            <a:r>
              <a:rPr lang="en-US">
                <a:solidFill>
                  <a:srgbClr val="000000"/>
                </a:solidFill>
              </a:rPr>
              <a:t> A TRS retiree receiving, or who waived coverage, under TRS-Care, including a retiree who has returned to work.  </a:t>
            </a:r>
            <a:r>
              <a:rPr lang="en-US" b="1">
                <a:solidFill>
                  <a:srgbClr val="000000"/>
                </a:solidFill>
              </a:rPr>
              <a:t>Note</a:t>
            </a:r>
            <a:r>
              <a:rPr lang="en-US">
                <a:solidFill>
                  <a:srgbClr val="000000"/>
                </a:solidFill>
              </a:rPr>
              <a:t>:  If a retiree has returned to work and has never been eligible for TRS-Care, he or she would be eligible for TRS-ActiveCare coverage, as long as the retiree meets all the TRS-ActiveCare eligibility requirements.</a:t>
            </a:r>
          </a:p>
          <a:p>
            <a:endParaRPr lang="en-US">
              <a:solidFill>
                <a:srgbClr val="000000"/>
              </a:solidFill>
            </a:endParaRPr>
          </a:p>
          <a:p>
            <a:r>
              <a:rPr lang="en-US"/>
              <a:t>Basically, employee coverage is not available from two state sources.</a:t>
            </a:r>
          </a:p>
          <a:p>
            <a:endParaRPr lang="en-US"/>
          </a:p>
          <a:p>
            <a:r>
              <a:rPr lang="en-US"/>
              <a:t>However,  these individuals</a:t>
            </a:r>
            <a:r>
              <a:rPr lang="en-US">
                <a:cs typeface="Times New Roman" pitchFamily="18" charset="0"/>
              </a:rPr>
              <a:t>–</a:t>
            </a:r>
            <a:r>
              <a:rPr lang="en-US"/>
              <a:t>retirees, higher education and state of Texas employees</a:t>
            </a:r>
            <a:r>
              <a:rPr lang="en-US">
                <a:cs typeface="Times New Roman" pitchFamily="18" charset="0"/>
              </a:rPr>
              <a:t>–</a:t>
            </a:r>
            <a:r>
              <a:rPr lang="en-US"/>
              <a:t>while they are not eligible to enroll for TRS-ActiveCare coverage as </a:t>
            </a:r>
            <a:r>
              <a:rPr lang="en-US" b="1"/>
              <a:t>employees</a:t>
            </a:r>
            <a:r>
              <a:rPr lang="en-US"/>
              <a:t>, they </a:t>
            </a:r>
            <a:r>
              <a:rPr lang="en-US" b="1"/>
              <a:t>can</a:t>
            </a:r>
            <a:r>
              <a:rPr lang="en-US"/>
              <a:t> be covered as a </a:t>
            </a:r>
            <a:r>
              <a:rPr lang="en-US" b="1"/>
              <a:t>dependent</a:t>
            </a:r>
            <a:r>
              <a:rPr lang="en-US"/>
              <a:t> of an eligible employee.  </a:t>
            </a:r>
            <a:endParaRPr lang="en-US" sz="1300"/>
          </a:p>
        </p:txBody>
      </p:sp>
    </p:spTree>
    <p:extLst>
      <p:ext uri="{BB962C8B-B14F-4D97-AF65-F5344CB8AC3E}">
        <p14:creationId xmlns:p14="http://schemas.microsoft.com/office/powerpoint/2010/main" val="1306051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2820988" y="522288"/>
            <a:ext cx="3484562" cy="2614612"/>
          </a:xfrm>
          <a:ln/>
        </p:spPr>
      </p:sp>
      <p:sp>
        <p:nvSpPr>
          <p:cNvPr id="57347" name="Rectangle 3"/>
          <p:cNvSpPr>
            <a:spLocks noGrp="1" noChangeArrowheads="1"/>
          </p:cNvSpPr>
          <p:nvPr>
            <p:ph type="body" idx="1"/>
          </p:nvPr>
        </p:nvSpPr>
        <p:spPr>
          <a:xfrm>
            <a:off x="1211677" y="3309364"/>
            <a:ext cx="7296875" cy="3366462"/>
          </a:xfrm>
          <a:noFill/>
        </p:spPr>
        <p:txBody>
          <a:bodyPr lIns="92810" tIns="46403" rIns="92810" bIns="46403"/>
          <a:lstStyle/>
          <a:p>
            <a:pPr>
              <a:lnSpc>
                <a:spcPct val="90000"/>
              </a:lnSpc>
            </a:pPr>
            <a:r>
              <a:rPr lang="en-US"/>
              <a:t>You may also cover your eligible dependents at the same time you enroll for coverage. Eligible dependents of a covered employee include a spouse (including a common law spouse) and child (married or unmarried) under the age of 26 described by any of the following: a natural or adopted child, a stepchild, foster child or a child under the employee’s legal guardianship. </a:t>
            </a:r>
          </a:p>
          <a:p>
            <a:pPr>
              <a:lnSpc>
                <a:spcPct val="90000"/>
              </a:lnSpc>
              <a:spcAft>
                <a:spcPts val="569"/>
              </a:spcAft>
            </a:pPr>
            <a:r>
              <a:rPr lang="en-US"/>
              <a:t>More examples of eligible dependent children under age 26 include:</a:t>
            </a:r>
          </a:p>
          <a:p>
            <a:pPr>
              <a:lnSpc>
                <a:spcPct val="90000"/>
              </a:lnSpc>
              <a:spcAft>
                <a:spcPts val="569"/>
              </a:spcAft>
            </a:pPr>
            <a:r>
              <a:rPr lang="en-US"/>
              <a:t>Any other child (unmarried) in a regular parent-child relationship with the employee. See Enrollment Guide for the eligibility criteria; </a:t>
            </a:r>
            <a:r>
              <a:rPr lang="en-US" b="1"/>
              <a:t>all four eligibility criteria must be met.</a:t>
            </a:r>
            <a:endParaRPr lang="en-US"/>
          </a:p>
          <a:p>
            <a:pPr>
              <a:lnSpc>
                <a:spcPct val="90000"/>
              </a:lnSpc>
            </a:pPr>
            <a:r>
              <a:rPr lang="en-US"/>
              <a:t>An grandchild under age 26 (married or unmarried) whose primary residence is the household of the employee and who is a dependent of the employee for federal income tax purposes.  </a:t>
            </a:r>
          </a:p>
          <a:p>
            <a:pPr>
              <a:lnSpc>
                <a:spcPct val="90000"/>
              </a:lnSpc>
            </a:pPr>
            <a:r>
              <a:rPr lang="en-US"/>
              <a:t>A child of a covered employee, regardless of age, may be eligible for dependent coverage provided that the child is either mentally or physically incapacitated to such an extent as to be dependent on the employee on a regular basis as determined by TRS and the child meets other requirements as determined by TRS.  </a:t>
            </a:r>
          </a:p>
          <a:p>
            <a:pPr>
              <a:lnSpc>
                <a:spcPct val="90000"/>
              </a:lnSpc>
              <a:spcAft>
                <a:spcPts val="569"/>
              </a:spcAft>
            </a:pPr>
            <a:r>
              <a:rPr lang="en-US" b="1"/>
              <a:t>Note:</a:t>
            </a:r>
            <a:r>
              <a:rPr lang="en-US"/>
              <a:t>  Siblings over age 26 of the covered employee, as well as parents and grandparents of the covered employee, do not meet the definition of an eligible dependent.</a:t>
            </a:r>
          </a:p>
          <a:p>
            <a:pPr>
              <a:lnSpc>
                <a:spcPct val="90000"/>
              </a:lnSpc>
              <a:spcAft>
                <a:spcPts val="569"/>
              </a:spcAft>
            </a:pPr>
            <a:r>
              <a:rPr lang="en-US"/>
              <a:t>When enrolling dependent children, you will be asked on the TRS-ActiveCare </a:t>
            </a:r>
            <a:r>
              <a:rPr lang="en-US" i="1"/>
              <a:t>Enrollment Application and Change Form</a:t>
            </a:r>
            <a:r>
              <a:rPr lang="en-US"/>
              <a:t> to indicate your child’s relationship to you, the employee.  Check natural/adopted, stepchild, foster child, legal guardianship, grandchild or other child, as appropriate.  You’ll also want to read the coverage conditions on the back of the </a:t>
            </a:r>
            <a:r>
              <a:rPr lang="en-US" i="1"/>
              <a:t>Enrollment Application and Change Form</a:t>
            </a:r>
            <a:r>
              <a:rPr lang="en-US"/>
              <a:t> that you understand the eligibility criteria for TRS-ActiveCare.</a:t>
            </a:r>
          </a:p>
        </p:txBody>
      </p:sp>
    </p:spTree>
    <p:extLst>
      <p:ext uri="{BB962C8B-B14F-4D97-AF65-F5344CB8AC3E}">
        <p14:creationId xmlns:p14="http://schemas.microsoft.com/office/powerpoint/2010/main" val="4063506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2820988" y="522288"/>
            <a:ext cx="3484562" cy="2614612"/>
          </a:xfrm>
          <a:ln/>
        </p:spPr>
      </p:sp>
      <p:sp>
        <p:nvSpPr>
          <p:cNvPr id="58371" name="Rectangle 3"/>
          <p:cNvSpPr>
            <a:spLocks noGrp="1" noChangeArrowheads="1"/>
          </p:cNvSpPr>
          <p:nvPr>
            <p:ph type="body" idx="1"/>
          </p:nvPr>
        </p:nvSpPr>
        <p:spPr>
          <a:xfrm>
            <a:off x="1211681" y="3309367"/>
            <a:ext cx="6692072" cy="3133308"/>
          </a:xfrm>
          <a:noFill/>
        </p:spPr>
        <p:txBody>
          <a:bodyPr/>
          <a:lstStyle/>
          <a:p>
            <a:r>
              <a:rPr lang="en-US" dirty="0">
                <a:solidFill>
                  <a:srgbClr val="000000"/>
                </a:solidFill>
              </a:rPr>
              <a:t>If an employee and spouse both work for a participating district/entity:</a:t>
            </a:r>
          </a:p>
          <a:p>
            <a:pPr>
              <a:buFontTx/>
              <a:buChar char="•"/>
            </a:pPr>
            <a:r>
              <a:rPr lang="en-US" dirty="0">
                <a:solidFill>
                  <a:srgbClr val="000000"/>
                </a:solidFill>
              </a:rPr>
              <a:t>  Each employee can apply</a:t>
            </a:r>
          </a:p>
          <a:p>
            <a:pPr>
              <a:buFontTx/>
              <a:buChar char="•"/>
            </a:pPr>
            <a:r>
              <a:rPr lang="en-US" dirty="0">
                <a:solidFill>
                  <a:srgbClr val="000000"/>
                </a:solidFill>
              </a:rPr>
              <a:t>  Each employee can choose employee-only coverage and select the same or different plans</a:t>
            </a:r>
          </a:p>
          <a:p>
            <a:pPr>
              <a:buFontTx/>
              <a:buChar char="•"/>
            </a:pPr>
            <a:r>
              <a:rPr lang="en-US" dirty="0">
                <a:solidFill>
                  <a:srgbClr val="000000"/>
                </a:solidFill>
              </a:rPr>
              <a:t>  One employee can select employee and spouse coverage, and the spouse must decline coverage  </a:t>
            </a:r>
          </a:p>
          <a:p>
            <a:pPr>
              <a:buFontTx/>
              <a:buChar char="•"/>
            </a:pPr>
            <a:r>
              <a:rPr lang="en-US" dirty="0">
                <a:solidFill>
                  <a:srgbClr val="000000"/>
                </a:solidFill>
              </a:rPr>
              <a:t>  One employee can choose employee-only coverage, and the spouse can choose the same or  different plan for employee and child(</a:t>
            </a:r>
            <a:r>
              <a:rPr lang="en-US" dirty="0" err="1">
                <a:solidFill>
                  <a:srgbClr val="000000"/>
                </a:solidFill>
              </a:rPr>
              <a:t>ren</a:t>
            </a:r>
            <a:r>
              <a:rPr lang="en-US" dirty="0">
                <a:solidFill>
                  <a:srgbClr val="000000"/>
                </a:solidFill>
              </a:rPr>
              <a:t>) coverage. </a:t>
            </a:r>
          </a:p>
          <a:p>
            <a:pPr>
              <a:buFontTx/>
              <a:buChar char="•"/>
            </a:pPr>
            <a:r>
              <a:rPr lang="en-US" dirty="0">
                <a:solidFill>
                  <a:srgbClr val="000000"/>
                </a:solidFill>
              </a:rPr>
              <a:t>  One employee can select employee and family coverage, and the spouse must decline coverage.</a:t>
            </a:r>
          </a:p>
          <a:p>
            <a:endParaRPr lang="en-US" dirty="0">
              <a:solidFill>
                <a:srgbClr val="000000"/>
              </a:solidFill>
            </a:endParaRPr>
          </a:p>
          <a:p>
            <a:r>
              <a:rPr lang="en-US" dirty="0">
                <a:solidFill>
                  <a:srgbClr val="000000"/>
                </a:solidFill>
              </a:rPr>
              <a:t>Only one parent may enroll dependent children for coverage.  </a:t>
            </a:r>
          </a:p>
          <a:p>
            <a:endParaRPr lang="en-US" dirty="0">
              <a:solidFill>
                <a:srgbClr val="000000"/>
              </a:solidFill>
            </a:endParaRPr>
          </a:p>
          <a:p>
            <a:r>
              <a:rPr lang="en-US" b="1" dirty="0">
                <a:solidFill>
                  <a:srgbClr val="000000"/>
                </a:solidFill>
              </a:rPr>
              <a:t>What if a child works for a participating entity?</a:t>
            </a:r>
            <a:endParaRPr lang="en-US" dirty="0">
              <a:solidFill>
                <a:srgbClr val="000000"/>
              </a:solidFill>
            </a:endParaRPr>
          </a:p>
          <a:p>
            <a:r>
              <a:rPr lang="en-US" dirty="0">
                <a:solidFill>
                  <a:srgbClr val="000000"/>
                </a:solidFill>
              </a:rPr>
              <a:t>A child (under age 26) who is employed by a district/entity and is a contributing TRS member </a:t>
            </a:r>
            <a:r>
              <a:rPr lang="en-US" b="1" dirty="0">
                <a:solidFill>
                  <a:srgbClr val="000000"/>
                </a:solidFill>
              </a:rPr>
              <a:t>cannot </a:t>
            </a:r>
            <a:r>
              <a:rPr lang="en-US" dirty="0">
                <a:solidFill>
                  <a:srgbClr val="000000"/>
                </a:solidFill>
              </a:rPr>
              <a:t>be covered as a dependent on his or her parent's TRS-</a:t>
            </a:r>
            <a:r>
              <a:rPr lang="en-US" dirty="0" err="1">
                <a:solidFill>
                  <a:srgbClr val="000000"/>
                </a:solidFill>
              </a:rPr>
              <a:t>ActiveCare</a:t>
            </a:r>
            <a:r>
              <a:rPr lang="en-US" dirty="0">
                <a:solidFill>
                  <a:srgbClr val="000000"/>
                </a:solidFill>
              </a:rPr>
              <a:t> coverage. This child must be covered as an </a:t>
            </a:r>
            <a:r>
              <a:rPr lang="en-US" b="1" dirty="0">
                <a:solidFill>
                  <a:srgbClr val="000000"/>
                </a:solidFill>
              </a:rPr>
              <a:t>employee.</a:t>
            </a:r>
            <a:r>
              <a:rPr lang="en-US" dirty="0">
                <a:solidFill>
                  <a:srgbClr val="000000"/>
                </a:solidFill>
              </a:rPr>
              <a:t>  If the child is not a contributing TRS member, the child may be covered as a dependent.  </a:t>
            </a:r>
          </a:p>
          <a:p>
            <a:endParaRPr lang="en-US" dirty="0">
              <a:solidFill>
                <a:srgbClr val="000000"/>
              </a:solidFill>
            </a:endParaRPr>
          </a:p>
        </p:txBody>
      </p:sp>
    </p:spTree>
    <p:extLst>
      <p:ext uri="{BB962C8B-B14F-4D97-AF65-F5344CB8AC3E}">
        <p14:creationId xmlns:p14="http://schemas.microsoft.com/office/powerpoint/2010/main" val="2560703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75101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2817813" y="400050"/>
            <a:ext cx="3479800" cy="2611438"/>
          </a:xfrm>
          <a:ln/>
        </p:spPr>
      </p:sp>
      <p:sp>
        <p:nvSpPr>
          <p:cNvPr id="60419" name="Rectangle 3"/>
          <p:cNvSpPr>
            <a:spLocks noGrp="1" noChangeArrowheads="1"/>
          </p:cNvSpPr>
          <p:nvPr>
            <p:ph type="body" idx="1"/>
          </p:nvPr>
        </p:nvSpPr>
        <p:spPr>
          <a:xfrm>
            <a:off x="912372" y="3084540"/>
            <a:ext cx="7292749" cy="3360514"/>
          </a:xfrm>
          <a:noFill/>
        </p:spPr>
        <p:txBody>
          <a:bodyPr lIns="92346" tIns="46174" rIns="92346" bIns="46174"/>
          <a:lstStyle/>
          <a:p>
            <a:pPr eaLnBrk="1" hangingPunct="1">
              <a:lnSpc>
                <a:spcPct val="90000"/>
              </a:lnSpc>
            </a:pPr>
            <a:r>
              <a:rPr lang="en-US" b="1" dirty="0"/>
              <a:t>Plan overview.  </a:t>
            </a:r>
            <a:r>
              <a:rPr lang="en-US" dirty="0"/>
              <a:t>Let’s take a look at all four PPO plans.  This chart illustrates benefits when network providers are used.  As mentioned previously, non-network benefits are also available; see the Enrollment Guide for information.  </a:t>
            </a:r>
            <a:endParaRPr lang="en-US" b="1" dirty="0"/>
          </a:p>
          <a:p>
            <a:pPr eaLnBrk="1" hangingPunct="1">
              <a:lnSpc>
                <a:spcPct val="90000"/>
              </a:lnSpc>
            </a:pPr>
            <a:endParaRPr lang="en-US" b="1" dirty="0"/>
          </a:p>
          <a:p>
            <a:pPr eaLnBrk="1" hangingPunct="1">
              <a:lnSpc>
                <a:spcPct val="90000"/>
              </a:lnSpc>
            </a:pPr>
            <a:r>
              <a:rPr lang="en-US" b="1" dirty="0"/>
              <a:t>Deductibles:</a:t>
            </a:r>
            <a:r>
              <a:rPr lang="en-US" dirty="0"/>
              <a:t>  The set amount of out-of-pocket expense, if applicable, that must be paid for health care services by the covered person before the plan begins to share costs. For example, </a:t>
            </a:r>
            <a:r>
              <a:rPr lang="en-US" dirty="0" err="1"/>
              <a:t>ActiveCare</a:t>
            </a:r>
            <a:r>
              <a:rPr lang="en-US" dirty="0"/>
              <a:t> 1 has a $1,200 deductible, which must be met before the plan pays any benefits. </a:t>
            </a:r>
          </a:p>
          <a:p>
            <a:pPr eaLnBrk="1" hangingPunct="1">
              <a:lnSpc>
                <a:spcPct val="90000"/>
              </a:lnSpc>
            </a:pPr>
            <a:endParaRPr lang="en-US" dirty="0"/>
          </a:p>
          <a:p>
            <a:pPr eaLnBrk="1" hangingPunct="1">
              <a:lnSpc>
                <a:spcPct val="90000"/>
              </a:lnSpc>
            </a:pPr>
            <a:r>
              <a:rPr lang="en-US" b="1" dirty="0"/>
              <a:t>Out-of-Pocket Maximum:</a:t>
            </a:r>
            <a:r>
              <a:rPr lang="en-US" dirty="0"/>
              <a:t> If you reach your plan’s out-of-pocket maximum, the plan then pays 100% of any eligible expenses for the remainder of the plan year. Office visit copays continue after the out-of-pocket maximum is reached.  As stated here, deductibles do not apply to the out-of-pocket maximums. </a:t>
            </a:r>
          </a:p>
          <a:p>
            <a:pPr eaLnBrk="1" hangingPunct="1">
              <a:lnSpc>
                <a:spcPct val="90000"/>
              </a:lnSpc>
            </a:pPr>
            <a:endParaRPr lang="en-US" dirty="0"/>
          </a:p>
          <a:p>
            <a:pPr eaLnBrk="1" hangingPunct="1">
              <a:lnSpc>
                <a:spcPct val="90000"/>
              </a:lnSpc>
            </a:pPr>
            <a:r>
              <a:rPr lang="en-US" b="1" dirty="0"/>
              <a:t>Coinsurance:</a:t>
            </a:r>
            <a:r>
              <a:rPr lang="en-US" dirty="0"/>
              <a:t>  The percentage of medical expenses that you and the plan share. For example, the coinsurance amount when using network providers for all plans is “80/20.” This means that the plan pays 80% and the plan participant pays 20% after any applicable deductible.</a:t>
            </a:r>
          </a:p>
          <a:p>
            <a:pPr eaLnBrk="1" hangingPunct="1">
              <a:lnSpc>
                <a:spcPct val="90000"/>
              </a:lnSpc>
            </a:pPr>
            <a:endParaRPr lang="en-US" dirty="0"/>
          </a:p>
          <a:p>
            <a:pPr eaLnBrk="1" hangingPunct="1">
              <a:lnSpc>
                <a:spcPct val="90000"/>
              </a:lnSpc>
            </a:pPr>
            <a:r>
              <a:rPr lang="en-US" b="1" dirty="0"/>
              <a:t>Copayments:</a:t>
            </a:r>
            <a:r>
              <a:rPr lang="en-US" dirty="0"/>
              <a:t>  The set amount you pay for certain medical services and prescription drugs at the time of service.  </a:t>
            </a:r>
            <a:r>
              <a:rPr lang="en-US" b="1" dirty="0"/>
              <a:t>Note:</a:t>
            </a:r>
            <a:r>
              <a:rPr lang="en-US" dirty="0"/>
              <a:t>  For </a:t>
            </a:r>
            <a:r>
              <a:rPr lang="en-US" dirty="0" err="1"/>
              <a:t>ActiveCare</a:t>
            </a:r>
            <a:r>
              <a:rPr lang="en-US" dirty="0"/>
              <a:t> 2 and 3, the copay depends on whether the doctor is “primary” or a specialist.  Primary means care provided by family practitioners, internists, OB/GYNs, and pediatricians.  All other physicians are specialists.  </a:t>
            </a:r>
          </a:p>
          <a:p>
            <a:pPr eaLnBrk="1" hangingPunct="1">
              <a:lnSpc>
                <a:spcPct val="90000"/>
              </a:lnSpc>
            </a:pPr>
            <a:endParaRPr lang="en-US" dirty="0"/>
          </a:p>
          <a:p>
            <a:pPr eaLnBrk="1" hangingPunct="1">
              <a:lnSpc>
                <a:spcPct val="90000"/>
              </a:lnSpc>
            </a:pPr>
            <a:endParaRPr lang="en-US" b="1" dirty="0"/>
          </a:p>
          <a:p>
            <a:pPr eaLnBrk="1" hangingPunct="1">
              <a:lnSpc>
                <a:spcPct val="90000"/>
              </a:lnSpc>
            </a:pPr>
            <a:endParaRPr lang="en-US" dirty="0"/>
          </a:p>
        </p:txBody>
      </p:sp>
    </p:spTree>
    <p:extLst>
      <p:ext uri="{BB962C8B-B14F-4D97-AF65-F5344CB8AC3E}">
        <p14:creationId xmlns:p14="http://schemas.microsoft.com/office/powerpoint/2010/main" val="990980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r>
              <a:rPr lang="en-US" dirty="0"/>
              <a:t>A new high-tech radiology copay has been added for the </a:t>
            </a:r>
            <a:r>
              <a:rPr lang="en-US" dirty="0" err="1"/>
              <a:t>ActiveCare</a:t>
            </a:r>
            <a:r>
              <a:rPr lang="en-US" dirty="0"/>
              <a:t> 2 and 3 plans.  The $100 copay is per service and applies to CT scans, MRIs and nuclear medicine when using network providers for these services.  So, if a patient has a CT scan and an MRI on the same day, he/she will pay $200, plus deductible and coinsurance.  </a:t>
            </a:r>
          </a:p>
          <a:p>
            <a:endParaRPr lang="en-US" dirty="0"/>
          </a:p>
          <a:p>
            <a:r>
              <a:rPr lang="en-US" dirty="0"/>
              <a:t>The inpatient hospital copays for </a:t>
            </a:r>
            <a:r>
              <a:rPr lang="en-US" dirty="0" err="1"/>
              <a:t>ActiveCare</a:t>
            </a:r>
            <a:r>
              <a:rPr lang="en-US" dirty="0"/>
              <a:t> 2 and 3 are $150 copay per day, plus deductible and coinsurance.  The maximum copay per admission for each plan is $750 and the maximum per plan year is $2,250.  </a:t>
            </a:r>
          </a:p>
          <a:p>
            <a:endParaRPr lang="en-US" dirty="0"/>
          </a:p>
          <a:p>
            <a:r>
              <a:rPr lang="en-US" dirty="0"/>
              <a:t>The emergency room and outpatient surgery copays for </a:t>
            </a:r>
            <a:r>
              <a:rPr lang="en-US" dirty="0" err="1"/>
              <a:t>ActiveCare</a:t>
            </a:r>
            <a:r>
              <a:rPr lang="en-US" dirty="0"/>
              <a:t> 2 and 3 are $150.  The ER copays will be waived if you admitted to the hospital.  </a:t>
            </a:r>
          </a:p>
        </p:txBody>
      </p:sp>
    </p:spTree>
    <p:extLst>
      <p:ext uri="{BB962C8B-B14F-4D97-AF65-F5344CB8AC3E}">
        <p14:creationId xmlns:p14="http://schemas.microsoft.com/office/powerpoint/2010/main" val="3058654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r>
              <a:rPr lang="en-US" b="1" dirty="0"/>
              <a:t>Cost of Coverage</a:t>
            </a:r>
          </a:p>
          <a:p>
            <a:r>
              <a:rPr lang="en-US" b="1" dirty="0"/>
              <a:t> </a:t>
            </a:r>
          </a:p>
          <a:p>
            <a:r>
              <a:rPr lang="en-US" b="1" dirty="0"/>
              <a:t>As mentioned earlier in the session, it is not a typo—the cost of employee and family coverage for </a:t>
            </a:r>
            <a:r>
              <a:rPr lang="en-US" b="1" dirty="0" err="1"/>
              <a:t>ActiveCare</a:t>
            </a:r>
            <a:r>
              <a:rPr lang="en-US" b="1" dirty="0"/>
              <a:t> 1-HD is, indeed, more expensive than employee and family coverage for </a:t>
            </a:r>
            <a:r>
              <a:rPr lang="en-US" b="1" dirty="0" err="1"/>
              <a:t>ActiveCare</a:t>
            </a:r>
            <a:r>
              <a:rPr lang="en-US" b="1" dirty="0"/>
              <a:t> 1.  </a:t>
            </a:r>
            <a:r>
              <a:rPr lang="en-US" sz="1100" dirty="0"/>
              <a:t>Employee and family coverage is more expensive for </a:t>
            </a:r>
            <a:r>
              <a:rPr lang="en-US" sz="1100" dirty="0" err="1"/>
              <a:t>ActiveCare</a:t>
            </a:r>
            <a:r>
              <a:rPr lang="en-US" sz="1100" dirty="0"/>
              <a:t> 1-HD than </a:t>
            </a:r>
            <a:r>
              <a:rPr lang="en-US" sz="1100" dirty="0" err="1"/>
              <a:t>ActiveCare</a:t>
            </a:r>
            <a:r>
              <a:rPr lang="en-US" sz="1100" dirty="0"/>
              <a:t> 1 because the deductible and out-of-pocket maximum amounts for family are less and the plan may begin paying 100 percent benefits sooner. So for </a:t>
            </a:r>
            <a:r>
              <a:rPr lang="en-US" sz="1100" dirty="0" err="1"/>
              <a:t>ActiveCare</a:t>
            </a:r>
            <a:r>
              <a:rPr lang="en-US" sz="1100" dirty="0"/>
              <a:t> 1, employee and family coverage is less expensive than </a:t>
            </a:r>
            <a:r>
              <a:rPr lang="en-US" sz="1100" dirty="0" err="1"/>
              <a:t>ActiveCare</a:t>
            </a:r>
            <a:r>
              <a:rPr lang="en-US" sz="1100" dirty="0"/>
              <a:t> 1-HD because the deductible and out-of-pocket maximum amounts for family are greater and it will take longer to accumulate the medical expenses to satisfy these amounts. </a:t>
            </a:r>
          </a:p>
          <a:p>
            <a:endParaRPr lang="en-US" b="1" dirty="0"/>
          </a:p>
        </p:txBody>
      </p:sp>
    </p:spTree>
    <p:extLst>
      <p:ext uri="{BB962C8B-B14F-4D97-AF65-F5344CB8AC3E}">
        <p14:creationId xmlns:p14="http://schemas.microsoft.com/office/powerpoint/2010/main" val="767511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7519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2820988" y="522288"/>
            <a:ext cx="3484562" cy="2614612"/>
          </a:xfrm>
          <a:ln/>
        </p:spPr>
      </p:sp>
      <p:sp>
        <p:nvSpPr>
          <p:cNvPr id="74755" name="Rectangle 3"/>
          <p:cNvSpPr>
            <a:spLocks noGrp="1" noChangeArrowheads="1"/>
          </p:cNvSpPr>
          <p:nvPr>
            <p:ph type="body" idx="1"/>
          </p:nvPr>
        </p:nvSpPr>
        <p:spPr>
          <a:xfrm>
            <a:off x="1211679" y="3309367"/>
            <a:ext cx="6976928" cy="3133308"/>
          </a:xfrm>
          <a:noFill/>
        </p:spPr>
        <p:txBody>
          <a:bodyPr/>
          <a:lstStyle/>
          <a:p>
            <a:r>
              <a:rPr lang="en-US">
                <a:solidFill>
                  <a:srgbClr val="000000"/>
                </a:solidFill>
              </a:rPr>
              <a:t>If a husband and wife work for </a:t>
            </a:r>
            <a:r>
              <a:rPr lang="en-US" b="1">
                <a:solidFill>
                  <a:srgbClr val="000000"/>
                </a:solidFill>
              </a:rPr>
              <a:t>different</a:t>
            </a:r>
            <a:r>
              <a:rPr lang="en-US">
                <a:solidFill>
                  <a:srgbClr val="000000"/>
                </a:solidFill>
              </a:rPr>
              <a:t> participating entities and which to “pool” funds, an </a:t>
            </a:r>
            <a:r>
              <a:rPr lang="en-US" i="1">
                <a:solidFill>
                  <a:srgbClr val="000000"/>
                </a:solidFill>
              </a:rPr>
              <a:t>Application to Split Premium</a:t>
            </a:r>
            <a:r>
              <a:rPr lang="en-US">
                <a:solidFill>
                  <a:srgbClr val="000000"/>
                </a:solidFill>
              </a:rPr>
              <a:t> must be completed.  For the husband and wife who choose this option, the cost of coverage will be split between and billed to the two employers.  Each employer will be billed 50% of the total cost of coverage.  The entity employing the spouse who declined coverage will consider the employee as covered under a group health plan for funding purposes.  </a:t>
            </a:r>
          </a:p>
          <a:p>
            <a:endParaRPr lang="en-US">
              <a:solidFill>
                <a:srgbClr val="000000"/>
              </a:solidFill>
            </a:endParaRPr>
          </a:p>
          <a:p>
            <a:r>
              <a:rPr lang="en-US">
                <a:solidFill>
                  <a:srgbClr val="000000"/>
                </a:solidFill>
              </a:rPr>
              <a:t>Each employee and their Benefits Administrator must complete their portion of the </a:t>
            </a:r>
            <a:r>
              <a:rPr lang="en-US" i="1">
                <a:solidFill>
                  <a:srgbClr val="000000"/>
                </a:solidFill>
              </a:rPr>
              <a:t>Application to Split Premium</a:t>
            </a:r>
            <a:r>
              <a:rPr lang="en-US">
                <a:solidFill>
                  <a:srgbClr val="000000"/>
                </a:solidFill>
              </a:rPr>
              <a:t> form which is available on the TRS-ActiveCare website, www.trs.state.tx.us/trs-activecare.  This form should be submitted to Blue Cross and Blue Shield of Texas with the </a:t>
            </a:r>
            <a:r>
              <a:rPr lang="en-US" i="1">
                <a:solidFill>
                  <a:srgbClr val="000000"/>
                </a:solidFill>
              </a:rPr>
              <a:t>Enrollment Application and Change Form</a:t>
            </a:r>
            <a:r>
              <a:rPr lang="en-US">
                <a:solidFill>
                  <a:srgbClr val="000000"/>
                </a:solidFill>
              </a:rPr>
              <a:t>.  </a:t>
            </a:r>
            <a:endParaRPr lang="en-US" b="1">
              <a:solidFill>
                <a:srgbClr val="000000"/>
              </a:solidFill>
            </a:endParaRPr>
          </a:p>
          <a:p>
            <a:endParaRPr lang="en-US">
              <a:solidFill>
                <a:srgbClr val="000000"/>
              </a:solidFill>
            </a:endParaRPr>
          </a:p>
          <a:p>
            <a:r>
              <a:rPr lang="en-US">
                <a:solidFill>
                  <a:srgbClr val="000000"/>
                </a:solidFill>
              </a:rPr>
              <a:t>This form should not be used by employees working for the</a:t>
            </a:r>
            <a:r>
              <a:rPr lang="en-US" i="1">
                <a:solidFill>
                  <a:srgbClr val="000000"/>
                </a:solidFill>
              </a:rPr>
              <a:t> same</a:t>
            </a:r>
            <a:r>
              <a:rPr lang="en-US">
                <a:solidFill>
                  <a:srgbClr val="000000"/>
                </a:solidFill>
              </a:rPr>
              <a:t> entity.  </a:t>
            </a:r>
          </a:p>
          <a:p>
            <a:endParaRPr lang="en-US">
              <a:solidFill>
                <a:srgbClr val="000000"/>
              </a:solidFill>
            </a:endParaRPr>
          </a:p>
          <a:p>
            <a:endParaRPr lang="en-US"/>
          </a:p>
        </p:txBody>
      </p:sp>
    </p:spTree>
    <p:extLst>
      <p:ext uri="{BB962C8B-B14F-4D97-AF65-F5344CB8AC3E}">
        <p14:creationId xmlns:p14="http://schemas.microsoft.com/office/powerpoint/2010/main" val="3372867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2817813" y="398463"/>
            <a:ext cx="3482975" cy="2613025"/>
          </a:xfrm>
          <a:ln/>
        </p:spPr>
      </p:sp>
      <p:sp>
        <p:nvSpPr>
          <p:cNvPr id="77827" name="Rectangle 3"/>
          <p:cNvSpPr>
            <a:spLocks noGrp="1" noChangeArrowheads="1"/>
          </p:cNvSpPr>
          <p:nvPr>
            <p:ph type="body" idx="1"/>
          </p:nvPr>
        </p:nvSpPr>
        <p:spPr>
          <a:xfrm>
            <a:off x="912372" y="3084538"/>
            <a:ext cx="7292749" cy="3359325"/>
          </a:xfrm>
          <a:noFill/>
        </p:spPr>
        <p:txBody>
          <a:bodyPr/>
          <a:lstStyle/>
          <a:p>
            <a:pPr eaLnBrk="1" hangingPunct="1"/>
            <a:r>
              <a:rPr lang="en-US" dirty="0"/>
              <a:t>Questions?  The </a:t>
            </a:r>
            <a:r>
              <a:rPr lang="en-US" dirty="0" err="1"/>
              <a:t>ActiveCare</a:t>
            </a:r>
            <a:r>
              <a:rPr lang="en-US" dirty="0"/>
              <a:t> 1-HD, 1, 2 and 3 customer service team can help answer your questions about your claims, medical coverage, and eligibility.  They can also assist you with ID card requests, transition of care information and help with online tools such as Blue Access for Members and the Personal Health Manager.  </a:t>
            </a:r>
          </a:p>
          <a:p>
            <a:pPr eaLnBrk="1" hangingPunct="1"/>
            <a:endParaRPr lang="en-US" dirty="0"/>
          </a:p>
          <a:p>
            <a:pPr eaLnBrk="1" hangingPunct="1"/>
            <a:endParaRPr lang="en-US" dirty="0"/>
          </a:p>
        </p:txBody>
      </p:sp>
    </p:spTree>
    <p:extLst>
      <p:ext uri="{BB962C8B-B14F-4D97-AF65-F5344CB8AC3E}">
        <p14:creationId xmlns:p14="http://schemas.microsoft.com/office/powerpoint/2010/main" val="502641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2819400" y="520700"/>
            <a:ext cx="3487738" cy="2616200"/>
          </a:xfrm>
          <a:ln/>
        </p:spPr>
      </p:sp>
      <p:sp>
        <p:nvSpPr>
          <p:cNvPr id="52227" name="Rectangle 3"/>
          <p:cNvSpPr>
            <a:spLocks noGrp="1" noChangeArrowheads="1"/>
          </p:cNvSpPr>
          <p:nvPr>
            <p:ph type="body" idx="1"/>
          </p:nvPr>
        </p:nvSpPr>
        <p:spPr>
          <a:xfrm>
            <a:off x="1211681" y="3309367"/>
            <a:ext cx="6692072" cy="3134498"/>
          </a:xfrm>
          <a:noFill/>
        </p:spPr>
        <p:txBody>
          <a:bodyPr/>
          <a:lstStyle/>
          <a:p>
            <a:pPr marL="163427" indent="-163427">
              <a:spcAft>
                <a:spcPct val="20000"/>
              </a:spcAft>
              <a:buClr>
                <a:srgbClr val="158580"/>
              </a:buClr>
            </a:pPr>
            <a:endParaRPr lang="en-US"/>
          </a:p>
        </p:txBody>
      </p:sp>
    </p:spTree>
    <p:extLst>
      <p:ext uri="{BB962C8B-B14F-4D97-AF65-F5344CB8AC3E}">
        <p14:creationId xmlns:p14="http://schemas.microsoft.com/office/powerpoint/2010/main" val="399982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524309" y="3197548"/>
            <a:ext cx="8172089" cy="3553224"/>
          </a:xfrm>
          <a:noFill/>
        </p:spPr>
        <p:txBody>
          <a:bodyPr/>
          <a:lstStyle/>
          <a:p>
            <a:pPr eaLnBrk="1" hangingPunct="1">
              <a:lnSpc>
                <a:spcPct val="80000"/>
              </a:lnSpc>
            </a:pPr>
            <a:r>
              <a:rPr lang="en-US" sz="1000" b="1"/>
              <a:t>ID Cards</a:t>
            </a:r>
          </a:p>
          <a:p>
            <a:pPr eaLnBrk="1" hangingPunct="1">
              <a:lnSpc>
                <a:spcPct val="90000"/>
              </a:lnSpc>
            </a:pPr>
            <a:r>
              <a:rPr lang="en-US" sz="1000"/>
              <a:t>If an employee submits an </a:t>
            </a:r>
            <a:r>
              <a:rPr lang="en-US" sz="1000" i="1"/>
              <a:t>Enrollment Application and Change Form</a:t>
            </a:r>
            <a:r>
              <a:rPr lang="en-US" sz="1000"/>
              <a:t> by May 20, 2011, he or she will receive a new ID card by September 1, 2011.  If an employee submits an application or change after May 20, he or she may not receive an ID card until October 1. </a:t>
            </a:r>
          </a:p>
          <a:p>
            <a:pPr eaLnBrk="1" hangingPunct="1">
              <a:lnSpc>
                <a:spcPct val="90000"/>
              </a:lnSpc>
            </a:pPr>
            <a:endParaRPr lang="en-US" sz="1000"/>
          </a:p>
          <a:p>
            <a:pPr eaLnBrk="1" hangingPunct="1">
              <a:lnSpc>
                <a:spcPct val="90000"/>
              </a:lnSpc>
            </a:pPr>
            <a:r>
              <a:rPr lang="en-US" sz="1000"/>
              <a:t>All HMO enrollees will receive new identification cards for the 2011-2012 plan year.   </a:t>
            </a:r>
          </a:p>
          <a:p>
            <a:pPr eaLnBrk="1" hangingPunct="1">
              <a:lnSpc>
                <a:spcPct val="90000"/>
              </a:lnSpc>
            </a:pPr>
            <a:endParaRPr lang="en-US" sz="1000"/>
          </a:p>
          <a:p>
            <a:pPr eaLnBrk="1" hangingPunct="1">
              <a:lnSpc>
                <a:spcPct val="90000"/>
              </a:lnSpc>
            </a:pPr>
            <a:r>
              <a:rPr lang="en-US" sz="1000" b="1"/>
              <a:t>ActiveCare 1-HD, 1, 2 and 3:</a:t>
            </a:r>
            <a:r>
              <a:rPr lang="en-US" sz="1000"/>
              <a:t> For the medical benefits, administered by Blue Cross and Blue Shield of Texas, employees with “employee-only” coverage will receive one card; employees with “employee and spouse” or “employee and children” or “family” coverage will receive two cards.  Additional cards may be ordered from Customer Service at no charge.</a:t>
            </a:r>
          </a:p>
          <a:p>
            <a:pPr eaLnBrk="1" hangingPunct="1">
              <a:lnSpc>
                <a:spcPct val="90000"/>
              </a:lnSpc>
            </a:pPr>
            <a:endParaRPr lang="en-US" sz="1000"/>
          </a:p>
          <a:p>
            <a:pPr eaLnBrk="1" hangingPunct="1"/>
            <a:r>
              <a:rPr lang="en-US" sz="1000"/>
              <a:t>The cards should begin mailing in early August and be received before the effective date of coverage (September 1, 2011). </a:t>
            </a:r>
          </a:p>
          <a:p>
            <a:pPr eaLnBrk="1" hangingPunct="1"/>
            <a:endParaRPr lang="en-US" sz="1000"/>
          </a:p>
          <a:p>
            <a:pPr eaLnBrk="1" hangingPunct="1">
              <a:lnSpc>
                <a:spcPct val="90000"/>
              </a:lnSpc>
              <a:spcBef>
                <a:spcPct val="15000"/>
              </a:spcBef>
            </a:pPr>
            <a:r>
              <a:rPr lang="en-US" sz="1000"/>
              <a:t>All ID cards include a unique identification number instead of a Social Security Number (SSN). New cards will be mailed to employees by September 1, 2011.  You may receive multiple cards.  For example:  If you receive a new ID card and subsequently make a change during the summer (August) enrollment period, an updated card will be sent after the change is processed. </a:t>
            </a:r>
          </a:p>
        </p:txBody>
      </p:sp>
    </p:spTree>
    <p:extLst>
      <p:ext uri="{BB962C8B-B14F-4D97-AF65-F5344CB8AC3E}">
        <p14:creationId xmlns:p14="http://schemas.microsoft.com/office/powerpoint/2010/main" val="1731676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a:t>
            </a:r>
            <a:r>
              <a:rPr lang="en-US" altLang="en-US" u="none" dirty="0"/>
              <a:t>BCBSTX App allows you to find the most important information quickly and easily. </a:t>
            </a:r>
            <a:r>
              <a:rPr lang="en-US" altLang="en-US" b="1" u="none" dirty="0"/>
              <a:t>You can use the app to check claims status, track deductibles</a:t>
            </a:r>
            <a:r>
              <a:rPr lang="en-US" altLang="en-US" b="1" u="none" baseline="0" dirty="0">
                <a:solidFill>
                  <a:srgbClr val="FF0000"/>
                </a:solidFill>
              </a:rPr>
              <a:t> and out-of-pocket maximums</a:t>
            </a:r>
            <a:r>
              <a:rPr lang="en-US" altLang="en-US" b="1" u="none" dirty="0"/>
              <a:t>, view prior authorizations and referrals, and out-of-pocket spending.</a:t>
            </a:r>
            <a:r>
              <a:rPr lang="en-US" altLang="en-US" u="none" dirty="0"/>
              <a:t> If you have an iPhone, you can view your ID card and add it to Apple Wallet. You can even email your ID card to providers. </a:t>
            </a:r>
          </a:p>
          <a:p>
            <a:pPr eaLnBrk="1" hangingPunct="1">
              <a:spcBef>
                <a:spcPct val="0"/>
              </a:spcBef>
            </a:pPr>
            <a:endParaRPr lang="en-US" altLang="en-US" dirty="0"/>
          </a:p>
          <a:p>
            <a:pPr eaLnBrk="1" hangingPunct="1">
              <a:spcBef>
                <a:spcPct val="0"/>
              </a:spcBef>
            </a:pPr>
            <a:r>
              <a:rPr lang="en-US" altLang="en-US" b="1" dirty="0"/>
              <a:t>The BCBSTX app also is available in Spanish for both iPhone and Android users. </a:t>
            </a:r>
          </a:p>
          <a:p>
            <a:endParaRPr lang="en-US" dirty="0"/>
          </a:p>
          <a:p>
            <a:pPr defTabSz="905232">
              <a:defRPr/>
            </a:pPr>
            <a:r>
              <a:rPr lang="en-US" altLang="en-US" b="1" dirty="0"/>
              <a:t>TRS Health App will be sunset and the BCBSTX app will be available starting 9/1/2020. </a:t>
            </a:r>
          </a:p>
          <a:p>
            <a:pPr defTabSz="905232">
              <a:defRPr/>
            </a:pPr>
            <a:endParaRPr lang="en-US" altLang="en-US" b="1" dirty="0"/>
          </a:p>
          <a:p>
            <a:pPr defTabSz="905232">
              <a:defRPr/>
            </a:pPr>
            <a:r>
              <a:rPr lang="en-US" dirty="0"/>
              <a:t>With Blue Access for Members and the BCBSTX App, your benefits are at your fingertips, wherever you are. Our online tools help you stay informed and better manage your health, wellness, and benefits.</a:t>
            </a:r>
            <a:endParaRPr lang="en-US" altLang="en-US" dirty="0"/>
          </a:p>
          <a:p>
            <a:endParaRPr lang="en-US" dirty="0"/>
          </a:p>
        </p:txBody>
      </p:sp>
      <p:sp>
        <p:nvSpPr>
          <p:cNvPr id="4" name="Slide Number Placeholder 3"/>
          <p:cNvSpPr>
            <a:spLocks noGrp="1"/>
          </p:cNvSpPr>
          <p:nvPr>
            <p:ph type="sldNum" sz="quarter" idx="10"/>
          </p:nvPr>
        </p:nvSpPr>
        <p:spPr/>
        <p:txBody>
          <a:bodyPr lIns="90539" tIns="45269" rIns="90539" bIns="45269"/>
          <a:lstStyle/>
          <a:p>
            <a:pPr defTabSz="905390">
              <a:defRPr/>
            </a:pPr>
            <a:fld id="{6322897D-0B72-40F2-9259-E41A30BF731A}" type="slidenum">
              <a:rPr lang="en-US">
                <a:solidFill>
                  <a:prstClr val="black"/>
                </a:solidFill>
                <a:latin typeface="Calibri" panose="020F0502020204030204"/>
              </a:rPr>
              <a:pPr defTabSz="905390">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2933129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232">
              <a:defRPr/>
            </a:pPr>
            <a:r>
              <a:rPr lang="en-US" dirty="0">
                <a:latin typeface="+mn-lt"/>
              </a:rPr>
              <a:t>Your coverage includes TRS Virtual Health choices powered by Teladoc</a:t>
            </a:r>
            <a:r>
              <a:rPr lang="en-US" baseline="30000" dirty="0">
                <a:latin typeface="+mn-lt"/>
              </a:rPr>
              <a:t>®</a:t>
            </a:r>
            <a:r>
              <a:rPr lang="en-US" dirty="0">
                <a:latin typeface="+mn-lt"/>
              </a:rPr>
              <a:t> and </a:t>
            </a:r>
            <a:r>
              <a:rPr lang="en-US" dirty="0" err="1">
                <a:latin typeface="+mn-lt"/>
              </a:rPr>
              <a:t>RediMD</a:t>
            </a:r>
            <a:r>
              <a:rPr lang="en-US" dirty="0">
                <a:latin typeface="+mn-lt"/>
              </a:rPr>
              <a:t>. These services allow you access to convenient, quality health care from home or on the go, without having to travel to a doctor’s office. </a:t>
            </a:r>
          </a:p>
          <a:p>
            <a:endParaRPr lang="en-US" dirty="0"/>
          </a:p>
          <a:p>
            <a:pPr defTabSz="905232">
              <a:defRPr/>
            </a:pPr>
            <a:r>
              <a:rPr lang="en-US" dirty="0">
                <a:latin typeface="+mn-lt"/>
              </a:rPr>
              <a:t>To the left here you recognize your existing virtual health option through Teladoc. The offer services for general medicine, including a variety of acute, non-urgent conditions. Confidential mental health services for adults 18 and older from a licensed therapist, psychologist, psychiatrist or certified drug and alcohol abuse counselor are also available. You can even have prescription medication sent right to your home, when medically necessary.</a:t>
            </a:r>
          </a:p>
          <a:p>
            <a:endParaRPr lang="en-US" dirty="0"/>
          </a:p>
          <a:p>
            <a:pPr defTabSz="905232">
              <a:defRPr/>
            </a:pPr>
            <a:r>
              <a:rPr lang="en-US" b="1" dirty="0">
                <a:latin typeface="+mn-lt"/>
              </a:rPr>
              <a:t>Now lets shift our focus to the right side of the screen. Starting 9/1/2020 you will have as to </a:t>
            </a:r>
            <a:r>
              <a:rPr lang="en-US" b="1" dirty="0" err="1">
                <a:latin typeface="+mn-lt"/>
              </a:rPr>
              <a:t>RediMD</a:t>
            </a:r>
            <a:r>
              <a:rPr lang="en-US" b="1" dirty="0">
                <a:latin typeface="+mn-lt"/>
              </a:rPr>
              <a:t>! </a:t>
            </a:r>
            <a:r>
              <a:rPr lang="en-US" dirty="0">
                <a:latin typeface="+mn-lt"/>
              </a:rPr>
              <a:t>They provide quality primary care medical service with live, face-to-face diagnosis and treatment via the internet by computer or smartphone as well as services over the telephone. You can see and speak with a board-certified physician 24/7 who can diagnose and recommend conservative treatment. </a:t>
            </a:r>
            <a:endParaRPr lang="en-US" dirty="0"/>
          </a:p>
          <a:p>
            <a:endParaRPr lang="en-US" b="1" dirty="0"/>
          </a:p>
          <a:p>
            <a:endParaRPr lang="en-US" b="1" dirty="0"/>
          </a:p>
          <a:p>
            <a:endParaRPr lang="en-US" b="1" dirty="0"/>
          </a:p>
          <a:p>
            <a:endParaRPr lang="en-US" b="1" dirty="0"/>
          </a:p>
          <a:p>
            <a:r>
              <a:rPr lang="en-US" b="1" dirty="0"/>
              <a:t>FAQ:</a:t>
            </a:r>
          </a:p>
          <a:p>
            <a:endParaRPr lang="en-US" b="1" dirty="0"/>
          </a:p>
          <a:p>
            <a:r>
              <a:rPr lang="en-US" b="1" u="sng" dirty="0"/>
              <a:t>TRS Virtual Medical</a:t>
            </a:r>
          </a:p>
          <a:p>
            <a:pPr defTabSz="905232">
              <a:defRPr/>
            </a:pPr>
            <a:r>
              <a:rPr lang="en-US" b="0" u="none" dirty="0">
                <a:solidFill>
                  <a:srgbClr val="FF9021"/>
                </a:solidFill>
              </a:rPr>
              <a:t>ActiveCare HD: $30 copay</a:t>
            </a:r>
          </a:p>
          <a:p>
            <a:pPr defTabSz="905232">
              <a:defRPr/>
            </a:pPr>
            <a:r>
              <a:rPr lang="en-US" b="0" u="none" dirty="0">
                <a:solidFill>
                  <a:srgbClr val="FF9021"/>
                </a:solidFill>
              </a:rPr>
              <a:t>ActiveCare 2/Primary/Primary+: Covered at 100%</a:t>
            </a:r>
          </a:p>
          <a:p>
            <a:pPr defTabSz="905232">
              <a:defRPr/>
            </a:pPr>
            <a:endParaRPr lang="en-US" b="0" u="none" dirty="0">
              <a:solidFill>
                <a:srgbClr val="FF9021"/>
              </a:solidFill>
            </a:endParaRPr>
          </a:p>
          <a:p>
            <a:pPr defTabSz="905232">
              <a:defRPr/>
            </a:pPr>
            <a:r>
              <a:rPr lang="en-US" b="1" u="none" dirty="0">
                <a:solidFill>
                  <a:srgbClr val="FF9021"/>
                </a:solidFill>
              </a:rPr>
              <a:t>TRS Mental Health:</a:t>
            </a:r>
          </a:p>
          <a:p>
            <a:pPr defTabSz="905232">
              <a:defRPr/>
            </a:pPr>
            <a:r>
              <a:rPr lang="en-US" b="0" u="none" dirty="0">
                <a:solidFill>
                  <a:srgbClr val="FF9021"/>
                </a:solidFill>
              </a:rPr>
              <a:t>ActiveCare HD: $185 for initial with psychiatrist, $95 for on-going appointments with psychiatrist and $85 for therapy appointments</a:t>
            </a:r>
          </a:p>
          <a:p>
            <a:pPr defTabSz="905232">
              <a:defRPr/>
            </a:pPr>
            <a:r>
              <a:rPr lang="en-US" b="0" u="none" dirty="0">
                <a:solidFill>
                  <a:srgbClr val="FF9021"/>
                </a:solidFill>
              </a:rPr>
              <a:t>ActiveCare 2/Primary/Primary+: $70 Copay</a:t>
            </a:r>
          </a:p>
          <a:p>
            <a:pPr defTabSz="905232">
              <a:defRPr/>
            </a:pPr>
            <a:endParaRPr lang="en-US" b="0" u="none" dirty="0">
              <a:solidFill>
                <a:srgbClr val="FF9021"/>
              </a:solidFill>
            </a:endParaRPr>
          </a:p>
          <a:p>
            <a:endParaRPr lang="en-US" dirty="0"/>
          </a:p>
        </p:txBody>
      </p:sp>
      <p:sp>
        <p:nvSpPr>
          <p:cNvPr id="4" name="Slide Number Placeholder 3"/>
          <p:cNvSpPr>
            <a:spLocks noGrp="1"/>
          </p:cNvSpPr>
          <p:nvPr>
            <p:ph type="sldNum" sz="quarter" idx="10"/>
          </p:nvPr>
        </p:nvSpPr>
        <p:spPr/>
        <p:txBody>
          <a:bodyPr lIns="90539" tIns="45269" rIns="90539" bIns="45269"/>
          <a:lstStyle/>
          <a:p>
            <a:pPr defTabSz="905390">
              <a:defRPr/>
            </a:pPr>
            <a:fld id="{6322897D-0B72-40F2-9259-E41A30BF731A}" type="slidenum">
              <a:rPr lang="en-US">
                <a:solidFill>
                  <a:prstClr val="black"/>
                </a:solidFill>
                <a:latin typeface="Calibri" panose="020F0502020204030204"/>
              </a:rPr>
              <a:pPr defTabSz="905390">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3798074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2817813" y="400050"/>
            <a:ext cx="3479800" cy="2611438"/>
          </a:xfrm>
          <a:ln/>
        </p:spPr>
      </p:sp>
      <p:sp>
        <p:nvSpPr>
          <p:cNvPr id="6861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857734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2817813" y="400050"/>
            <a:ext cx="3479800" cy="2611438"/>
          </a:xfrm>
          <a:ln/>
        </p:spPr>
      </p:sp>
      <p:sp>
        <p:nvSpPr>
          <p:cNvPr id="60419" name="Rectangle 3"/>
          <p:cNvSpPr>
            <a:spLocks noGrp="1" noChangeArrowheads="1"/>
          </p:cNvSpPr>
          <p:nvPr>
            <p:ph type="body" idx="1"/>
          </p:nvPr>
        </p:nvSpPr>
        <p:spPr>
          <a:xfrm>
            <a:off x="912372" y="3084540"/>
            <a:ext cx="7292749" cy="3360514"/>
          </a:xfrm>
          <a:noFill/>
        </p:spPr>
        <p:txBody>
          <a:bodyPr lIns="92346" tIns="46174" rIns="92346" bIns="46174"/>
          <a:lstStyle/>
          <a:p>
            <a:pPr eaLnBrk="1" hangingPunct="1">
              <a:lnSpc>
                <a:spcPct val="90000"/>
              </a:lnSpc>
            </a:pPr>
            <a:r>
              <a:rPr lang="en-US" b="1" dirty="0"/>
              <a:t>Plan overview.  </a:t>
            </a:r>
            <a:r>
              <a:rPr lang="en-US" dirty="0"/>
              <a:t>Let’s take a look at all four PPO plans.  This chart illustrates benefits when network providers are used.  As mentioned previously, non-network benefits are also available; see the Enrollment Guide for information.  </a:t>
            </a:r>
            <a:endParaRPr lang="en-US" b="1" dirty="0"/>
          </a:p>
          <a:p>
            <a:pPr eaLnBrk="1" hangingPunct="1">
              <a:lnSpc>
                <a:spcPct val="90000"/>
              </a:lnSpc>
            </a:pPr>
            <a:endParaRPr lang="en-US" b="1" dirty="0"/>
          </a:p>
          <a:p>
            <a:pPr eaLnBrk="1" hangingPunct="1">
              <a:lnSpc>
                <a:spcPct val="90000"/>
              </a:lnSpc>
            </a:pPr>
            <a:r>
              <a:rPr lang="en-US" b="1" dirty="0"/>
              <a:t>Deductibles:</a:t>
            </a:r>
            <a:r>
              <a:rPr lang="en-US" dirty="0"/>
              <a:t>  The set amount of out-of-pocket expense, if applicable, that must be paid for health care services by the covered person before the plan begins to share costs. For example, </a:t>
            </a:r>
            <a:r>
              <a:rPr lang="en-US" dirty="0" err="1"/>
              <a:t>ActiveCare</a:t>
            </a:r>
            <a:r>
              <a:rPr lang="en-US" dirty="0"/>
              <a:t> 1 has a $1,200 deductible, which must be met before the plan pays any benefits. </a:t>
            </a:r>
          </a:p>
          <a:p>
            <a:pPr eaLnBrk="1" hangingPunct="1">
              <a:lnSpc>
                <a:spcPct val="90000"/>
              </a:lnSpc>
            </a:pPr>
            <a:endParaRPr lang="en-US" dirty="0"/>
          </a:p>
          <a:p>
            <a:pPr eaLnBrk="1" hangingPunct="1">
              <a:lnSpc>
                <a:spcPct val="90000"/>
              </a:lnSpc>
            </a:pPr>
            <a:r>
              <a:rPr lang="en-US" b="1" dirty="0"/>
              <a:t>Out-of-Pocket Maximum:</a:t>
            </a:r>
            <a:r>
              <a:rPr lang="en-US" dirty="0"/>
              <a:t> If you reach your plan’s out-of-pocket maximum, the plan then pays 100% of any eligible expenses for the remainder of the plan year. Office visit copays continue after the out-of-pocket maximum is reached.  As stated here, deductibles do not apply to the out-of-pocket maximums. </a:t>
            </a:r>
          </a:p>
          <a:p>
            <a:pPr eaLnBrk="1" hangingPunct="1">
              <a:lnSpc>
                <a:spcPct val="90000"/>
              </a:lnSpc>
            </a:pPr>
            <a:endParaRPr lang="en-US" dirty="0"/>
          </a:p>
          <a:p>
            <a:pPr eaLnBrk="1" hangingPunct="1">
              <a:lnSpc>
                <a:spcPct val="90000"/>
              </a:lnSpc>
            </a:pPr>
            <a:r>
              <a:rPr lang="en-US" b="1" dirty="0"/>
              <a:t>Coinsurance:</a:t>
            </a:r>
            <a:r>
              <a:rPr lang="en-US" dirty="0"/>
              <a:t>  The percentage of medical expenses that you and the plan share. For example, the coinsurance amount when using network providers for all plans is “80/20.” This means that the plan pays 80% and the plan participant pays 20% after any applicable deductible.</a:t>
            </a:r>
          </a:p>
          <a:p>
            <a:pPr eaLnBrk="1" hangingPunct="1">
              <a:lnSpc>
                <a:spcPct val="90000"/>
              </a:lnSpc>
            </a:pPr>
            <a:endParaRPr lang="en-US" dirty="0"/>
          </a:p>
          <a:p>
            <a:pPr eaLnBrk="1" hangingPunct="1">
              <a:lnSpc>
                <a:spcPct val="90000"/>
              </a:lnSpc>
            </a:pPr>
            <a:r>
              <a:rPr lang="en-US" b="1" dirty="0"/>
              <a:t>Copayments:</a:t>
            </a:r>
            <a:r>
              <a:rPr lang="en-US" dirty="0"/>
              <a:t>  The set amount you pay for certain medical services and prescription drugs at the time of service.  </a:t>
            </a:r>
            <a:r>
              <a:rPr lang="en-US" b="1" dirty="0"/>
              <a:t>Note:</a:t>
            </a:r>
            <a:r>
              <a:rPr lang="en-US" dirty="0"/>
              <a:t>  For </a:t>
            </a:r>
            <a:r>
              <a:rPr lang="en-US" dirty="0" err="1"/>
              <a:t>ActiveCare</a:t>
            </a:r>
            <a:r>
              <a:rPr lang="en-US" dirty="0"/>
              <a:t> 2 and 3, the copay depends on whether the doctor is “primary” or a specialist.  Primary means care provided by family practitioners, internists, OB/GYNs, and pediatricians.  All other physicians are specialists.  </a:t>
            </a:r>
          </a:p>
          <a:p>
            <a:pPr eaLnBrk="1" hangingPunct="1">
              <a:lnSpc>
                <a:spcPct val="90000"/>
              </a:lnSpc>
            </a:pPr>
            <a:endParaRPr lang="en-US" dirty="0"/>
          </a:p>
          <a:p>
            <a:pPr eaLnBrk="1" hangingPunct="1">
              <a:lnSpc>
                <a:spcPct val="90000"/>
              </a:lnSpc>
            </a:pPr>
            <a:endParaRPr lang="en-US" b="1" dirty="0"/>
          </a:p>
          <a:p>
            <a:pPr eaLnBrk="1" hangingPunct="1">
              <a:lnSpc>
                <a:spcPct val="90000"/>
              </a:lnSpc>
            </a:pPr>
            <a:endParaRPr lang="en-US" dirty="0"/>
          </a:p>
        </p:txBody>
      </p:sp>
    </p:spTree>
    <p:extLst>
      <p:ext uri="{BB962C8B-B14F-4D97-AF65-F5344CB8AC3E}">
        <p14:creationId xmlns:p14="http://schemas.microsoft.com/office/powerpoint/2010/main" val="1014415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569718" y="3083350"/>
            <a:ext cx="8070944" cy="3597238"/>
          </a:xfrm>
          <a:noFill/>
        </p:spPr>
        <p:txBody>
          <a:bodyPr/>
          <a:lstStyle/>
          <a:p>
            <a:pPr>
              <a:lnSpc>
                <a:spcPct val="90000"/>
              </a:lnSpc>
            </a:pPr>
            <a:r>
              <a:rPr lang="en-US" sz="1000" b="1" dirty="0"/>
              <a:t>What is a Health Savings Account (HSA)?</a:t>
            </a:r>
          </a:p>
          <a:p>
            <a:pPr>
              <a:lnSpc>
                <a:spcPct val="90000"/>
              </a:lnSpc>
            </a:pPr>
            <a:r>
              <a:rPr lang="en-US" sz="1000" dirty="0"/>
              <a:t>An HSA is a special account owned by an individual used to pay for current and future medical expenses. It combines a high deductible health plan with a tax-free Health Savings Account that the participant and covered family members can use to pay out-of-pocket expenses such as copays and deductibles, or leave unspent to grow as savings.  Each year, the HSA can be funded up to the IRS maximum by the employee, the employer or both.  The participant controls the HSA, providing the flexibility to decide how, when and where to spend health care dollars.  And the HSA is “portable,” which means the participant keeps the funds even if he/she changes health plans, takes a new job or retires.*</a:t>
            </a:r>
          </a:p>
          <a:p>
            <a:pPr>
              <a:lnSpc>
                <a:spcPct val="90000"/>
              </a:lnSpc>
            </a:pPr>
            <a:endParaRPr lang="en-US" sz="1000" b="1" dirty="0"/>
          </a:p>
          <a:p>
            <a:pPr>
              <a:lnSpc>
                <a:spcPct val="90000"/>
              </a:lnSpc>
            </a:pPr>
            <a:r>
              <a:rPr lang="en-US" sz="1000" b="1" dirty="0"/>
              <a:t>Who is eligible for an HSA?</a:t>
            </a:r>
            <a:r>
              <a:rPr lang="en-US" sz="1000" dirty="0"/>
              <a:t>  Per IRS rules, any adult can contribute to an HSA if he/she:</a:t>
            </a:r>
          </a:p>
          <a:p>
            <a:pPr>
              <a:lnSpc>
                <a:spcPct val="90000"/>
              </a:lnSpc>
              <a:buFontTx/>
              <a:buChar char="•"/>
            </a:pPr>
            <a:r>
              <a:rPr lang="en-US" sz="1000" dirty="0"/>
              <a:t>  Has coverage under an HSA-qualified high deductible health plan</a:t>
            </a:r>
          </a:p>
          <a:p>
            <a:pPr>
              <a:lnSpc>
                <a:spcPct val="90000"/>
              </a:lnSpc>
              <a:buFontTx/>
              <a:buChar char="•"/>
            </a:pPr>
            <a:r>
              <a:rPr lang="en-US" sz="1000" dirty="0"/>
              <a:t>  Has no other first-dollar medical coverage (other types of insurance such as specific injury or accident, disability, dental, vision or long-term care are permitted)</a:t>
            </a:r>
          </a:p>
          <a:p>
            <a:pPr>
              <a:lnSpc>
                <a:spcPct val="90000"/>
              </a:lnSpc>
              <a:buFontTx/>
              <a:buChar char="•"/>
            </a:pPr>
            <a:r>
              <a:rPr lang="en-US" sz="1000" dirty="0"/>
              <a:t>  Is not enrolled in Medicare</a:t>
            </a:r>
          </a:p>
          <a:p>
            <a:pPr>
              <a:lnSpc>
                <a:spcPct val="90000"/>
              </a:lnSpc>
              <a:buFontTx/>
              <a:buChar char="•"/>
            </a:pPr>
            <a:r>
              <a:rPr lang="en-US" sz="1000" dirty="0"/>
              <a:t>  Cannot be claimed as a dependent on someone else’s tax return</a:t>
            </a:r>
          </a:p>
          <a:p>
            <a:pPr>
              <a:lnSpc>
                <a:spcPct val="90000"/>
              </a:lnSpc>
              <a:buFontTx/>
              <a:buChar char="•"/>
            </a:pPr>
            <a:endParaRPr lang="en-US" sz="1000" b="1" dirty="0"/>
          </a:p>
          <a:p>
            <a:pPr>
              <a:lnSpc>
                <a:spcPct val="90000"/>
              </a:lnSpc>
            </a:pPr>
            <a:r>
              <a:rPr lang="en-US" sz="1000" b="1" dirty="0"/>
              <a:t>Does TRS-</a:t>
            </a:r>
            <a:r>
              <a:rPr lang="en-US" sz="1000" b="1" dirty="0" err="1"/>
              <a:t>ActiveCare</a:t>
            </a:r>
            <a:r>
              <a:rPr lang="en-US" sz="1000" b="1" dirty="0"/>
              <a:t> offer an HSA?</a:t>
            </a:r>
            <a:endParaRPr lang="en-US" sz="1000" dirty="0"/>
          </a:p>
          <a:p>
            <a:pPr>
              <a:lnSpc>
                <a:spcPct val="90000"/>
              </a:lnSpc>
            </a:pPr>
            <a:r>
              <a:rPr lang="en-US" sz="1000" dirty="0"/>
              <a:t>No, but </a:t>
            </a:r>
            <a:r>
              <a:rPr lang="en-US" sz="1000" dirty="0" err="1"/>
              <a:t>ActiveCare</a:t>
            </a:r>
            <a:r>
              <a:rPr lang="en-US" sz="1000" dirty="0"/>
              <a:t> 1-HD meets the IRS definition of a high deductible health plan for all coverage categories, and </a:t>
            </a:r>
            <a:r>
              <a:rPr lang="en-US" sz="1000" dirty="0" err="1"/>
              <a:t>ActiveCare</a:t>
            </a:r>
            <a:r>
              <a:rPr lang="en-US" sz="1000" dirty="0"/>
              <a:t> 1 meets the IRS definition of a high deductible health plan for employee-only coverage.  Employees are not required to have an HSA to enroll in these plans, but if desired, employees can seek an HSA administrator on their own to establish an account. </a:t>
            </a:r>
            <a:endParaRPr lang="en-US" sz="1000" b="1" dirty="0"/>
          </a:p>
          <a:p>
            <a:pPr>
              <a:lnSpc>
                <a:spcPct val="90000"/>
              </a:lnSpc>
            </a:pPr>
            <a:endParaRPr lang="en-US" sz="1000" b="1" dirty="0"/>
          </a:p>
          <a:p>
            <a:pPr>
              <a:lnSpc>
                <a:spcPct val="90000"/>
              </a:lnSpc>
            </a:pPr>
            <a:r>
              <a:rPr lang="en-US" sz="1000" b="1" dirty="0"/>
              <a:t>How to learn more about HSAs</a:t>
            </a:r>
            <a:endParaRPr lang="en-US" sz="1000" dirty="0"/>
          </a:p>
          <a:p>
            <a:pPr>
              <a:lnSpc>
                <a:spcPct val="90000"/>
              </a:lnSpc>
            </a:pPr>
            <a:r>
              <a:rPr lang="en-US" sz="1000" dirty="0"/>
              <a:t>Visit the U. S. Treasury’s website at </a:t>
            </a:r>
            <a:r>
              <a:rPr lang="en-US" sz="1000" b="1" dirty="0"/>
              <a:t>www.ustreas.gov</a:t>
            </a:r>
            <a:r>
              <a:rPr lang="en-US" sz="1000" dirty="0"/>
              <a:t> and click on “Health Savings Accounts.”</a:t>
            </a:r>
          </a:p>
          <a:p>
            <a:pPr>
              <a:lnSpc>
                <a:spcPct val="90000"/>
              </a:lnSpc>
            </a:pPr>
            <a:endParaRPr lang="en-US" sz="1000" b="1" dirty="0"/>
          </a:p>
          <a:p>
            <a:pPr>
              <a:lnSpc>
                <a:spcPct val="90000"/>
              </a:lnSpc>
            </a:pPr>
            <a:r>
              <a:rPr lang="en-US" sz="900" b="1" dirty="0"/>
              <a:t>*Important Note:</a:t>
            </a:r>
            <a:r>
              <a:rPr lang="en-US" sz="900" dirty="0"/>
              <a:t>  Health Savings Accounts (HSAs) have tax and legal ramifications. Neither The Teacher Retirement System of Texas or Blue Cross and Blue Shield of Texas  provide legal nor tax advice, and nothing herein should be construed as legal or tax advice. These materials, and any tax-related statements in them, are not intended or written to be used, and cannot be used or relied on, for the purpose of avoiding tax penalties. Tax-related statements, if any, may have been written in connection with the matter(s) addressed by these materials. You should seek advice based on your particular circumstances from an independent tax advisor regarding the tax consequences of specific health insurance plans or products.</a:t>
            </a:r>
          </a:p>
        </p:txBody>
      </p:sp>
    </p:spTree>
    <p:extLst>
      <p:ext uri="{BB962C8B-B14F-4D97-AF65-F5344CB8AC3E}">
        <p14:creationId xmlns:p14="http://schemas.microsoft.com/office/powerpoint/2010/main" val="1777509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9915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07008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2820988" y="522288"/>
            <a:ext cx="3484562" cy="2614612"/>
          </a:xfrm>
          <a:ln/>
        </p:spPr>
      </p:sp>
      <p:sp>
        <p:nvSpPr>
          <p:cNvPr id="73731" name="Rectangle 3"/>
          <p:cNvSpPr>
            <a:spLocks noGrp="1" noChangeArrowheads="1"/>
          </p:cNvSpPr>
          <p:nvPr>
            <p:ph type="body" idx="1"/>
          </p:nvPr>
        </p:nvSpPr>
        <p:spPr>
          <a:xfrm>
            <a:off x="1211681" y="3309367"/>
            <a:ext cx="6692072" cy="3133308"/>
          </a:xfrm>
          <a:noFill/>
        </p:spPr>
        <p:txBody>
          <a:bodyPr/>
          <a:lstStyle/>
          <a:p>
            <a:pPr>
              <a:spcAft>
                <a:spcPct val="30000"/>
              </a:spcAft>
              <a:buClr>
                <a:srgbClr val="158580"/>
              </a:buClr>
            </a:pPr>
            <a:r>
              <a:rPr lang="en-US"/>
              <a:t>Employees must submit an </a:t>
            </a:r>
            <a:r>
              <a:rPr lang="en-US" i="1"/>
              <a:t>Enrollment Application and Change Form</a:t>
            </a:r>
            <a:r>
              <a:rPr lang="en-US"/>
              <a:t> if they change employment during the plan year and enroll for TRS-ActiveCare coverage with another participating district/entity.</a:t>
            </a:r>
          </a:p>
          <a:p>
            <a:pPr>
              <a:spcAft>
                <a:spcPct val="30000"/>
              </a:spcAft>
              <a:buClr>
                <a:srgbClr val="158580"/>
              </a:buClr>
            </a:pPr>
            <a:endParaRPr lang="en-US"/>
          </a:p>
        </p:txBody>
      </p:sp>
    </p:spTree>
    <p:extLst>
      <p:ext uri="{BB962C8B-B14F-4D97-AF65-F5344CB8AC3E}">
        <p14:creationId xmlns:p14="http://schemas.microsoft.com/office/powerpoint/2010/main" val="3033984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7824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r>
              <a:rPr lang="en-US"/>
              <a:t>An employee can enroll for coverage, change plan options, or change the dependents he or she covers during a plan year if the employee has a special enrollment event such as a marriage, divorce (resulting in a loss of coverage), birth, adoption or placement for adoption, or if an individual with other health insurance coverage involuntarily loses that coverage.  Changes must be made within 31 days after the event date (special rules apply to newborns).  A new application must be submitted for any change. </a:t>
            </a:r>
          </a:p>
          <a:p>
            <a:endParaRPr lang="en-US"/>
          </a:p>
          <a:p>
            <a:r>
              <a:rPr lang="en-US" b="1"/>
              <a:t>Note:</a:t>
            </a:r>
            <a:r>
              <a:rPr lang="en-US"/>
              <a:t>  A common law marriage is not considered a special enrollment event unless there is a Declaration of Common Law Marriage filed with an authorized government agency.  </a:t>
            </a:r>
          </a:p>
          <a:p>
            <a:r>
              <a:rPr lang="en-US"/>
              <a:t>When the employee or dependent of an employee loses other health coverage, the employee or dependent must have had other health coverage when coverage under TRS-ActiveCare was previously declined in writing.  </a:t>
            </a:r>
            <a:r>
              <a:rPr lang="en-US" b="1"/>
              <a:t>(COCC no longer accepted in lieu of a declination form.)</a:t>
            </a:r>
            <a:r>
              <a:rPr lang="en-US"/>
              <a:t> If the other coverage was COBRA continuation coverage, special enrollment can be requested only after the COBRA continuation coverage is exhausted.  If the other coverage was not COBRA continuation coverage, special enrollment can be requested when the individual loses eligibility for the other coverage.  Refer to page 19 for additional information on loss of other coverage.  </a:t>
            </a:r>
            <a:endParaRPr lang="en-US" b="1"/>
          </a:p>
          <a:p>
            <a:r>
              <a:rPr lang="en-US" b="1"/>
              <a:t>Changes in employee and/or dependent coverage must be made within 31 days after the special enrollment event. </a:t>
            </a:r>
            <a:r>
              <a:rPr lang="en-US" i="1"/>
              <a:t>(Special rules apply to newborns; see Enrollment Guide for more information.)</a:t>
            </a:r>
            <a:r>
              <a:rPr lang="en-US"/>
              <a:t>  If the employee does not request the appropriate changes during the applicable special enrollment period, the changes cannot be made until the next plan enrollment period or, if applicable, until another special enrollment event occurs. </a:t>
            </a:r>
          </a:p>
        </p:txBody>
      </p:sp>
    </p:spTree>
    <p:extLst>
      <p:ext uri="{BB962C8B-B14F-4D97-AF65-F5344CB8AC3E}">
        <p14:creationId xmlns:p14="http://schemas.microsoft.com/office/powerpoint/2010/main" val="3692634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2814638" y="520700"/>
            <a:ext cx="3486150" cy="2616200"/>
          </a:xfrm>
          <a:ln/>
        </p:spPr>
      </p:sp>
      <p:sp>
        <p:nvSpPr>
          <p:cNvPr id="54275" name="Rectangle 3"/>
          <p:cNvSpPr>
            <a:spLocks noGrp="1" noChangeArrowheads="1"/>
          </p:cNvSpPr>
          <p:nvPr>
            <p:ph type="body" idx="1"/>
          </p:nvPr>
        </p:nvSpPr>
        <p:spPr>
          <a:xfrm>
            <a:off x="1211676" y="3309367"/>
            <a:ext cx="7024403" cy="3134498"/>
          </a:xfrm>
          <a:noFill/>
        </p:spPr>
        <p:txBody>
          <a:bodyPr lIns="92346" tIns="46174" rIns="92346" bIns="46174"/>
          <a:lstStyle/>
          <a:p>
            <a:pPr eaLnBrk="1" hangingPunct="1"/>
            <a:endParaRPr lang="en-US" dirty="0"/>
          </a:p>
        </p:txBody>
      </p:sp>
    </p:spTree>
    <p:extLst>
      <p:ext uri="{BB962C8B-B14F-4D97-AF65-F5344CB8AC3E}">
        <p14:creationId xmlns:p14="http://schemas.microsoft.com/office/powerpoint/2010/main" val="4133274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366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2814638" y="522288"/>
            <a:ext cx="3486150" cy="2614612"/>
          </a:xfrm>
          <a:ln/>
        </p:spPr>
      </p:sp>
      <p:sp>
        <p:nvSpPr>
          <p:cNvPr id="55299" name="Rectangle 3"/>
          <p:cNvSpPr>
            <a:spLocks noGrp="1" noChangeArrowheads="1"/>
          </p:cNvSpPr>
          <p:nvPr>
            <p:ph type="body" idx="1"/>
          </p:nvPr>
        </p:nvSpPr>
        <p:spPr>
          <a:xfrm>
            <a:off x="912370" y="3309367"/>
            <a:ext cx="7290683" cy="3133308"/>
          </a:xfrm>
          <a:noFill/>
        </p:spPr>
        <p:txBody>
          <a:bodyPr/>
          <a:lstStyle/>
          <a:p>
            <a:r>
              <a:rPr lang="en-US" b="1" dirty="0">
                <a:solidFill>
                  <a:srgbClr val="000000"/>
                </a:solidFill>
              </a:rPr>
              <a:t>Who can enroll in TRS-</a:t>
            </a:r>
            <a:r>
              <a:rPr lang="en-US" b="1" dirty="0" err="1">
                <a:solidFill>
                  <a:srgbClr val="000000"/>
                </a:solidFill>
              </a:rPr>
              <a:t>ActiveCare</a:t>
            </a:r>
            <a:r>
              <a:rPr lang="en-US" b="1" dirty="0">
                <a:solidFill>
                  <a:srgbClr val="000000"/>
                </a:solidFill>
              </a:rPr>
              <a:t>?</a:t>
            </a:r>
          </a:p>
          <a:p>
            <a:r>
              <a:rPr lang="en-US" dirty="0">
                <a:solidFill>
                  <a:srgbClr val="000000"/>
                </a:solidFill>
              </a:rPr>
              <a:t>To be eligible for TRS-</a:t>
            </a:r>
            <a:r>
              <a:rPr lang="en-US" dirty="0" err="1">
                <a:solidFill>
                  <a:srgbClr val="000000"/>
                </a:solidFill>
              </a:rPr>
              <a:t>ActiveCare</a:t>
            </a:r>
            <a:r>
              <a:rPr lang="en-US" dirty="0">
                <a:solidFill>
                  <a:srgbClr val="000000"/>
                </a:solidFill>
              </a:rPr>
              <a:t>, you must be employed by a participating entity.  Then, ask yourself these questions: </a:t>
            </a:r>
          </a:p>
          <a:p>
            <a:r>
              <a:rPr lang="en-US" dirty="0">
                <a:solidFill>
                  <a:srgbClr val="000000"/>
                </a:solidFill>
              </a:rPr>
              <a:t>(1)  Are you an active, contributing TRS member? </a:t>
            </a:r>
          </a:p>
          <a:p>
            <a:r>
              <a:rPr lang="en-US" dirty="0"/>
              <a:t>(2) Are you</a:t>
            </a:r>
            <a:r>
              <a:rPr lang="en-US" dirty="0">
                <a:solidFill>
                  <a:srgbClr val="000000"/>
                </a:solidFill>
              </a:rPr>
              <a:t> employed for 10 or more regularly scheduled hours each week?  </a:t>
            </a:r>
          </a:p>
          <a:p>
            <a:endParaRPr lang="en-US" dirty="0">
              <a:solidFill>
                <a:srgbClr val="000000"/>
              </a:solidFill>
            </a:endParaRPr>
          </a:p>
          <a:p>
            <a:r>
              <a:rPr lang="en-US" dirty="0">
                <a:solidFill>
                  <a:srgbClr val="000000"/>
                </a:solidFill>
              </a:rPr>
              <a:t>If the answer is yes to </a:t>
            </a:r>
            <a:r>
              <a:rPr lang="en-US" i="1" dirty="0">
                <a:solidFill>
                  <a:srgbClr val="000000"/>
                </a:solidFill>
              </a:rPr>
              <a:t>either</a:t>
            </a:r>
            <a:r>
              <a:rPr lang="en-US" dirty="0">
                <a:solidFill>
                  <a:srgbClr val="000000"/>
                </a:solidFill>
              </a:rPr>
              <a:t> question, then you are eligible for TRS-</a:t>
            </a:r>
            <a:r>
              <a:rPr lang="en-US" dirty="0" err="1">
                <a:solidFill>
                  <a:srgbClr val="000000"/>
                </a:solidFill>
              </a:rPr>
              <a:t>ActiveCare</a:t>
            </a:r>
            <a:r>
              <a:rPr lang="en-US" dirty="0">
                <a:solidFill>
                  <a:srgbClr val="000000"/>
                </a:solidFill>
              </a:rPr>
              <a:t> coverage.</a:t>
            </a:r>
          </a:p>
          <a:p>
            <a:endParaRPr lang="en-US" dirty="0"/>
          </a:p>
        </p:txBody>
      </p:sp>
    </p:spTree>
    <p:extLst>
      <p:ext uri="{BB962C8B-B14F-4D97-AF65-F5344CB8AC3E}">
        <p14:creationId xmlns:p14="http://schemas.microsoft.com/office/powerpoint/2010/main" val="1144104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3098599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2922341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D1A0D-6754-5049-9A39-CE99B1E74495}"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87809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1510345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D1A0D-6754-5049-9A39-CE99B1E74495}"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94719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1135447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3095946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276918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6388" y="0"/>
            <a:ext cx="8623300" cy="923925"/>
          </a:xfrm>
        </p:spPr>
        <p:txBody>
          <a:bodyPr/>
          <a:lstStyle/>
          <a:p>
            <a:r>
              <a:rPr lang="en-US"/>
              <a:t>Click to edit Master title style</a:t>
            </a:r>
          </a:p>
        </p:txBody>
      </p:sp>
      <p:sp>
        <p:nvSpPr>
          <p:cNvPr id="3" name="Content Placeholder 2"/>
          <p:cNvSpPr>
            <a:spLocks noGrp="1"/>
          </p:cNvSpPr>
          <p:nvPr>
            <p:ph sz="half" idx="1"/>
          </p:nvPr>
        </p:nvSpPr>
        <p:spPr>
          <a:xfrm>
            <a:off x="309563" y="1168400"/>
            <a:ext cx="8453437" cy="2635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9563" y="3956050"/>
            <a:ext cx="8453437" cy="2635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B4BEDEA1-E65B-4EC1-918C-DC0E34F493DC}" type="slidenum">
              <a:rPr lang="en-US"/>
              <a:pPr>
                <a:defRPr/>
              </a:pPr>
              <a:t>‹#›</a:t>
            </a:fld>
            <a:endParaRPr lang="en-US"/>
          </a:p>
        </p:txBody>
      </p:sp>
    </p:spTree>
    <p:extLst>
      <p:ext uri="{BB962C8B-B14F-4D97-AF65-F5344CB8AC3E}">
        <p14:creationId xmlns:p14="http://schemas.microsoft.com/office/powerpoint/2010/main" val="417788846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6388" y="0"/>
            <a:ext cx="8623300" cy="923925"/>
          </a:xfrm>
        </p:spPr>
        <p:txBody>
          <a:bodyPr/>
          <a:lstStyle/>
          <a:p>
            <a:r>
              <a:rPr lang="en-US"/>
              <a:t>Click to edit Master title style</a:t>
            </a:r>
          </a:p>
        </p:txBody>
      </p:sp>
      <p:sp>
        <p:nvSpPr>
          <p:cNvPr id="3" name="Table Placeholder 2"/>
          <p:cNvSpPr>
            <a:spLocks noGrp="1"/>
          </p:cNvSpPr>
          <p:nvPr>
            <p:ph type="tbl" idx="1"/>
          </p:nvPr>
        </p:nvSpPr>
        <p:spPr>
          <a:xfrm>
            <a:off x="309563" y="1168400"/>
            <a:ext cx="8453437" cy="5422900"/>
          </a:xfr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pPr>
              <a:defRPr/>
            </a:pPr>
            <a:fld id="{BC1EB62B-6374-4096-9E1C-FBB75C46D6EC}" type="slidenum">
              <a:rPr lang="en-US"/>
              <a:pPr>
                <a:defRPr/>
              </a:pPr>
              <a:t>‹#›</a:t>
            </a:fld>
            <a:endParaRPr lang="en-US"/>
          </a:p>
        </p:txBody>
      </p:sp>
    </p:spTree>
    <p:extLst>
      <p:ext uri="{BB962C8B-B14F-4D97-AF65-F5344CB8AC3E}">
        <p14:creationId xmlns:p14="http://schemas.microsoft.com/office/powerpoint/2010/main" val="22756580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Basic - 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801100" y="6483096"/>
            <a:ext cx="342900" cy="374904"/>
          </a:xfrm>
        </p:spPr>
        <p:txBody>
          <a:bodyPr/>
          <a:lstStyle>
            <a:lvl1pPr>
              <a:buFontTx/>
              <a:buNone/>
              <a:defRPr sz="675" b="0">
                <a:solidFill>
                  <a:schemeClr val="bg1"/>
                </a:solidFill>
              </a:defRPr>
            </a:lvl1pPr>
          </a:lstStyle>
          <a:p>
            <a:fld id="{2D55A223-BDE3-4662-BD05-6BDBDD27824A}" type="slidenum">
              <a:rPr lang="en-US" smtClean="0"/>
              <a:pPr/>
              <a:t>‹#›</a:t>
            </a:fld>
            <a:endParaRPr lang="en-US" dirty="0"/>
          </a:p>
        </p:txBody>
      </p:sp>
      <p:sp>
        <p:nvSpPr>
          <p:cNvPr id="2" name="Title 1"/>
          <p:cNvSpPr>
            <a:spLocks noGrp="1"/>
          </p:cNvSpPr>
          <p:nvPr>
            <p:ph type="title"/>
          </p:nvPr>
        </p:nvSpPr>
        <p:spPr>
          <a:xfrm>
            <a:off x="342901" y="775799"/>
            <a:ext cx="8200652" cy="876300"/>
          </a:xfrm>
        </p:spPr>
        <p:txBody>
          <a:bodyPr/>
          <a:lstStyle>
            <a:lvl1pPr>
              <a:buFontTx/>
              <a:buNone/>
              <a:defRPr sz="2399" b="1" i="0">
                <a:solidFill>
                  <a:schemeClr val="accent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27" name="Text Placeholder 26">
            <a:extLst>
              <a:ext uri="{FF2B5EF4-FFF2-40B4-BE49-F238E27FC236}">
                <a16:creationId xmlns:a16="http://schemas.microsoft.com/office/drawing/2014/main" id="{28F09DC9-43AB-D54E-86FB-13BC852CD719}"/>
              </a:ext>
            </a:extLst>
          </p:cNvPr>
          <p:cNvSpPr>
            <a:spLocks noGrp="1"/>
          </p:cNvSpPr>
          <p:nvPr>
            <p:ph type="body" sz="quarter" idx="21" hasCustomPrompt="1"/>
          </p:nvPr>
        </p:nvSpPr>
        <p:spPr>
          <a:xfrm>
            <a:off x="342901" y="408327"/>
            <a:ext cx="7156094" cy="345175"/>
          </a:xfrm>
        </p:spPr>
        <p:txBody>
          <a:bodyPr/>
          <a:lstStyle>
            <a:lvl1pPr marL="0" indent="0">
              <a:buFontTx/>
              <a:buNone/>
              <a:defRPr sz="1200" b="0" cap="none" baseline="0">
                <a:solidFill>
                  <a:schemeClr val="accent5">
                    <a:lumMod val="75000"/>
                  </a:schemeClr>
                </a:solidFill>
              </a:defRPr>
            </a:lvl1pPr>
            <a:lvl2pPr marL="185064" indent="0">
              <a:buFontTx/>
              <a:buNone/>
              <a:defRPr b="1">
                <a:solidFill>
                  <a:schemeClr val="bg1"/>
                </a:solidFill>
              </a:defRPr>
            </a:lvl2pPr>
            <a:lvl3pPr marL="514067" indent="0">
              <a:buFontTx/>
              <a:buNone/>
              <a:defRPr b="1">
                <a:solidFill>
                  <a:schemeClr val="bg1"/>
                </a:solidFill>
              </a:defRPr>
            </a:lvl3pPr>
            <a:lvl4pPr marL="771101" indent="0">
              <a:buFontTx/>
              <a:buNone/>
              <a:defRPr b="1">
                <a:solidFill>
                  <a:schemeClr val="bg1"/>
                </a:solidFill>
              </a:defRPr>
            </a:lvl4pPr>
            <a:lvl5pPr marL="1028135" indent="0">
              <a:buFontTx/>
              <a:buNone/>
              <a:defRPr b="1">
                <a:solidFill>
                  <a:schemeClr val="bg1"/>
                </a:solidFill>
              </a:defRPr>
            </a:lvl5pPr>
          </a:lstStyle>
          <a:p>
            <a:pPr lvl="0"/>
            <a:r>
              <a:rPr lang="en-US" dirty="0"/>
              <a:t>Edit master text styles</a:t>
            </a:r>
          </a:p>
        </p:txBody>
      </p:sp>
      <p:sp>
        <p:nvSpPr>
          <p:cNvPr id="4" name="Text Placeholder 3">
            <a:extLst>
              <a:ext uri="{FF2B5EF4-FFF2-40B4-BE49-F238E27FC236}">
                <a16:creationId xmlns:a16="http://schemas.microsoft.com/office/drawing/2014/main" id="{1039210C-47DD-634C-9103-8315CAA91ED6}"/>
              </a:ext>
            </a:extLst>
          </p:cNvPr>
          <p:cNvSpPr>
            <a:spLocks noGrp="1"/>
          </p:cNvSpPr>
          <p:nvPr>
            <p:ph type="body" sz="quarter" idx="22"/>
          </p:nvPr>
        </p:nvSpPr>
        <p:spPr>
          <a:xfrm>
            <a:off x="342901" y="1674400"/>
            <a:ext cx="8200652" cy="4333208"/>
          </a:xfrm>
        </p:spPr>
        <p:txBody>
          <a:bodyPr/>
          <a:lstStyle>
            <a:lvl3pPr marL="514067" indent="0">
              <a:buNone/>
              <a:defRPr/>
            </a:lvl3pPr>
          </a:lstStyle>
          <a:p>
            <a:pPr lvl="0"/>
            <a:r>
              <a:rPr lang="en-US"/>
              <a:t>Edit Master text styles</a:t>
            </a:r>
          </a:p>
          <a:p>
            <a:pPr lvl="1"/>
            <a:r>
              <a:rPr lang="en-US"/>
              <a:t>Second level</a:t>
            </a:r>
          </a:p>
        </p:txBody>
      </p:sp>
      <p:sp>
        <p:nvSpPr>
          <p:cNvPr id="10" name="Text Placeholder 9">
            <a:extLst>
              <a:ext uri="{FF2B5EF4-FFF2-40B4-BE49-F238E27FC236}">
                <a16:creationId xmlns:a16="http://schemas.microsoft.com/office/drawing/2014/main" id="{443F2823-DE79-0B4E-92FE-0CF3BA2486C7}"/>
              </a:ext>
            </a:extLst>
          </p:cNvPr>
          <p:cNvSpPr>
            <a:spLocks noGrp="1"/>
          </p:cNvSpPr>
          <p:nvPr>
            <p:ph type="body" sz="quarter" idx="24"/>
          </p:nvPr>
        </p:nvSpPr>
        <p:spPr>
          <a:xfrm>
            <a:off x="342901" y="6007608"/>
            <a:ext cx="8200652" cy="192024"/>
          </a:xfrm>
        </p:spPr>
        <p:txBody>
          <a:bodyPr anchor="b"/>
          <a:lstStyle>
            <a:lvl1pPr marL="0" indent="0">
              <a:buFontTx/>
              <a:buNone/>
              <a:defRPr sz="600"/>
            </a:lvl1pPr>
            <a:lvl2pPr marL="185064" indent="0">
              <a:buNone/>
              <a:defRPr/>
            </a:lvl2pPr>
          </a:lstStyle>
          <a:p>
            <a:pPr lvl="0"/>
            <a:r>
              <a:rPr lang="en-US" dirty="0"/>
              <a:t>Edit Master text styles</a:t>
            </a:r>
          </a:p>
        </p:txBody>
      </p:sp>
      <p:sp>
        <p:nvSpPr>
          <p:cNvPr id="3" name="Footer Placeholder 2">
            <a:extLst>
              <a:ext uri="{FF2B5EF4-FFF2-40B4-BE49-F238E27FC236}">
                <a16:creationId xmlns:a16="http://schemas.microsoft.com/office/drawing/2014/main" id="{19BBCD24-37B8-834B-A1AD-1E386AC178BF}"/>
              </a:ext>
            </a:extLst>
          </p:cNvPr>
          <p:cNvSpPr>
            <a:spLocks noGrp="1"/>
          </p:cNvSpPr>
          <p:nvPr>
            <p:ph type="ftr" sz="quarter" idx="25"/>
          </p:nvPr>
        </p:nvSpPr>
        <p:spPr>
          <a:xfrm>
            <a:off x="342989" y="6483096"/>
            <a:ext cx="3086904" cy="374904"/>
          </a:xfrm>
        </p:spPr>
        <p:txBody>
          <a:bodyPr/>
          <a:lstStyle>
            <a:lvl1pPr>
              <a:defRPr>
                <a:solidFill>
                  <a:schemeClr val="bg1"/>
                </a:solidFill>
              </a:defRPr>
            </a:lvl1pPr>
          </a:lstStyle>
          <a:p>
            <a:endParaRPr lang="en-US" dirty="0"/>
          </a:p>
        </p:txBody>
      </p:sp>
      <p:pic>
        <p:nvPicPr>
          <p:cNvPr id="11" name="Picture 10">
            <a:extLst>
              <a:ext uri="{FF2B5EF4-FFF2-40B4-BE49-F238E27FC236}">
                <a16:creationId xmlns:a16="http://schemas.microsoft.com/office/drawing/2014/main" id="{C4D26221-E531-3544-B045-8D2C94536F0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187311" y="356833"/>
            <a:ext cx="645727" cy="860745"/>
          </a:xfrm>
          <a:prstGeom prst="rect">
            <a:avLst/>
          </a:prstGeom>
        </p:spPr>
      </p:pic>
    </p:spTree>
    <p:extLst>
      <p:ext uri="{BB962C8B-B14F-4D97-AF65-F5344CB8AC3E}">
        <p14:creationId xmlns:p14="http://schemas.microsoft.com/office/powerpoint/2010/main" val="4273635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1866638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4207772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1158679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2126360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2949573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318638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1522164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1061047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A7D1A0D-6754-5049-9A39-CE99B1E74495}" type="slidenum">
              <a:rPr lang="en-US" smtClean="0"/>
              <a:t>‹#›</a:t>
            </a:fld>
            <a:endParaRPr lang="en-US" dirty="0"/>
          </a:p>
        </p:txBody>
      </p:sp>
    </p:spTree>
    <p:extLst>
      <p:ext uri="{BB962C8B-B14F-4D97-AF65-F5344CB8AC3E}">
        <p14:creationId xmlns:p14="http://schemas.microsoft.com/office/powerpoint/2010/main" val="280272970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54" r:id="rId17"/>
    <p:sldLayoutId id="2147483755" r:id="rId18"/>
    <p:sldLayoutId id="2147483756" r:id="rId19"/>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1.emf"/></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2.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express-scripts.com/trsactivecare"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y.cfisd.n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Laura.Unger@cfisd.net" TargetMode="External"/><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hyperlink" Target="mailto:Robin.Rubalcava@cfisd.net"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6388" y="0"/>
            <a:ext cx="8623300" cy="1285875"/>
          </a:xfrm>
        </p:spPr>
        <p:txBody>
          <a:bodyPr>
            <a:normAutofit fontScale="90000"/>
          </a:bodyPr>
          <a:lstStyle/>
          <a:p>
            <a:br>
              <a:rPr lang="en-US" b="1" dirty="0"/>
            </a:br>
            <a:r>
              <a:rPr lang="en-US" b="1" dirty="0">
                <a:solidFill>
                  <a:schemeClr val="tx1"/>
                </a:solidFill>
              </a:rPr>
              <a:t>CYPRESS-FAIRBANKS ISD </a:t>
            </a:r>
            <a:br>
              <a:rPr lang="en-US" b="1" dirty="0">
                <a:solidFill>
                  <a:schemeClr val="tx1"/>
                </a:solidFill>
              </a:rPr>
            </a:br>
            <a:r>
              <a:rPr lang="en-US" sz="2400" b="1" dirty="0">
                <a:solidFill>
                  <a:schemeClr val="tx1"/>
                </a:solidFill>
              </a:rPr>
              <a:t>Benefit Plan Year: </a:t>
            </a:r>
            <a:br>
              <a:rPr lang="en-US" sz="2400" b="1" dirty="0">
                <a:solidFill>
                  <a:schemeClr val="tx1"/>
                </a:solidFill>
              </a:rPr>
            </a:br>
            <a:r>
              <a:rPr lang="en-US" sz="2400" b="1" dirty="0">
                <a:solidFill>
                  <a:schemeClr val="tx1"/>
                </a:solidFill>
              </a:rPr>
              <a:t> September 1, 2024 – August 31, 2025</a:t>
            </a:r>
          </a:p>
        </p:txBody>
      </p:sp>
      <p:sp>
        <p:nvSpPr>
          <p:cNvPr id="20" name="Text Placeholder 3"/>
          <p:cNvSpPr>
            <a:spLocks noGrp="1"/>
          </p:cNvSpPr>
          <p:nvPr>
            <p:ph sz="half" idx="1"/>
          </p:nvPr>
        </p:nvSpPr>
        <p:spPr>
          <a:noFill/>
          <a:ln w="0">
            <a:noFill/>
            <a:miter lim="800000"/>
            <a:headEnd/>
            <a:tailEnd/>
          </a:ln>
        </p:spPr>
        <p:txBody>
          <a:bodyPr/>
          <a:lstStyle/>
          <a:p>
            <a:pPr marL="0" indent="0" algn="ctr">
              <a:buNone/>
              <a:defRPr/>
            </a:pPr>
            <a:endParaRPr lang="en-US" sz="1000" dirty="0"/>
          </a:p>
          <a:p>
            <a:pPr algn="ctr">
              <a:defRPr/>
            </a:pPr>
            <a:endParaRPr lang="en-US" sz="3600" dirty="0"/>
          </a:p>
          <a:p>
            <a:pPr algn="ctr">
              <a:defRPr/>
            </a:pPr>
            <a:endParaRPr lang="en-US" sz="3600" dirty="0"/>
          </a:p>
          <a:p>
            <a:pPr algn="ctr">
              <a:defRPr/>
            </a:pPr>
            <a:endParaRPr lang="en-US" sz="1000" dirty="0"/>
          </a:p>
          <a:p>
            <a:pPr algn="ctr">
              <a:defRPr/>
            </a:pPr>
            <a:endParaRPr lang="en-US" sz="1000" dirty="0"/>
          </a:p>
          <a:p>
            <a:pPr marL="0" indent="0" algn="ctr">
              <a:buFontTx/>
              <a:buNone/>
              <a:defRPr/>
            </a:pPr>
            <a:endParaRPr lang="en-US" sz="1000" b="1" dirty="0"/>
          </a:p>
          <a:p>
            <a:pPr marL="0" indent="0">
              <a:buFontTx/>
              <a:buNone/>
              <a:defRPr/>
            </a:pPr>
            <a:endParaRPr lang="en-US" sz="800" dirty="0"/>
          </a:p>
        </p:txBody>
      </p:sp>
      <p:sp>
        <p:nvSpPr>
          <p:cNvPr id="13315" name="Text Placeholder 3"/>
          <p:cNvSpPr>
            <a:spLocks noGrp="1"/>
          </p:cNvSpPr>
          <p:nvPr>
            <p:ph type="body" sz="half" idx="2"/>
          </p:nvPr>
        </p:nvSpPr>
        <p:spPr>
          <a:xfrm>
            <a:off x="46038" y="1447933"/>
            <a:ext cx="9144000" cy="2993705"/>
          </a:xfrm>
          <a:noFill/>
          <a:ln w="0">
            <a:noFill/>
            <a:miter lim="800000"/>
            <a:headEnd/>
            <a:tailEnd/>
          </a:ln>
        </p:spPr>
        <p:txBody>
          <a:bodyPr/>
          <a:lstStyle/>
          <a:p>
            <a:pPr marL="0" indent="0" algn="ctr">
              <a:buNone/>
              <a:defRPr/>
            </a:pPr>
            <a:endParaRPr lang="en-US" sz="1000" dirty="0"/>
          </a:p>
          <a:p>
            <a:pPr algn="ctr">
              <a:defRPr/>
            </a:pPr>
            <a:endParaRPr lang="en-US" sz="3600" dirty="0"/>
          </a:p>
          <a:p>
            <a:pPr algn="ctr">
              <a:defRPr/>
            </a:pPr>
            <a:endParaRPr lang="en-US" sz="3600" dirty="0"/>
          </a:p>
          <a:p>
            <a:pPr algn="ctr">
              <a:defRPr/>
            </a:pPr>
            <a:endParaRPr lang="en-US" sz="1000" dirty="0"/>
          </a:p>
          <a:p>
            <a:pPr algn="ctr">
              <a:defRPr/>
            </a:pPr>
            <a:endParaRPr lang="en-US" sz="1000" dirty="0"/>
          </a:p>
          <a:p>
            <a:pPr marL="0" indent="0" algn="ctr">
              <a:buFontTx/>
              <a:buNone/>
              <a:defRPr/>
            </a:pPr>
            <a:endParaRPr lang="en-US" sz="1000" b="1" dirty="0"/>
          </a:p>
          <a:p>
            <a:pPr marL="0" indent="0">
              <a:buFontTx/>
              <a:buNone/>
              <a:defRPr/>
            </a:pPr>
            <a:endParaRPr lang="en-US" sz="800" dirty="0"/>
          </a:p>
        </p:txBody>
      </p:sp>
      <p:sp>
        <p:nvSpPr>
          <p:cNvPr id="2" name="TextBox 1"/>
          <p:cNvSpPr txBox="1"/>
          <p:nvPr/>
        </p:nvSpPr>
        <p:spPr>
          <a:xfrm>
            <a:off x="109182" y="4708480"/>
            <a:ext cx="8871045" cy="1384995"/>
          </a:xfrm>
          <a:prstGeom prst="rect">
            <a:avLst/>
          </a:prstGeom>
          <a:noFill/>
        </p:spPr>
        <p:txBody>
          <a:bodyPr wrap="square" rtlCol="0">
            <a:spAutoFit/>
          </a:bodyPr>
          <a:lstStyle/>
          <a:p>
            <a:pPr algn="ctr"/>
            <a:r>
              <a:rPr lang="en-US" sz="2800" b="1" dirty="0"/>
              <a:t>BENEFITS PRESENTATION</a:t>
            </a:r>
          </a:p>
          <a:p>
            <a:pPr algn="ctr"/>
            <a:r>
              <a:rPr lang="en-US" sz="2800" b="1" dirty="0"/>
              <a:t>OPEN ENROLLMENT:  </a:t>
            </a:r>
          </a:p>
          <a:p>
            <a:pPr algn="ctr"/>
            <a:r>
              <a:rPr lang="en-US" sz="2800" b="1" dirty="0"/>
              <a:t>August 1– August 16, 2024</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91" y="1801118"/>
            <a:ext cx="7439025" cy="2286000"/>
          </a:xfrm>
          <a:prstGeom prst="rect">
            <a:avLst/>
          </a:prstGeom>
        </p:spPr>
      </p:pic>
      <p:sp>
        <p:nvSpPr>
          <p:cNvPr id="3" name="Slide Number Placeholder 2">
            <a:extLst>
              <a:ext uri="{FF2B5EF4-FFF2-40B4-BE49-F238E27FC236}">
                <a16:creationId xmlns:a16="http://schemas.microsoft.com/office/drawing/2014/main" id="{40716D10-A9B1-3447-A57C-D28DDFB80BE0}"/>
              </a:ext>
            </a:extLst>
          </p:cNvPr>
          <p:cNvSpPr>
            <a:spLocks noGrp="1"/>
          </p:cNvSpPr>
          <p:nvPr>
            <p:ph type="sldNum" sz="quarter" idx="10"/>
          </p:nvPr>
        </p:nvSpPr>
        <p:spPr>
          <a:xfrm>
            <a:off x="8417050" y="6406488"/>
            <a:ext cx="512638" cy="365125"/>
          </a:xfrm>
        </p:spPr>
        <p:txBody>
          <a:bodyPr/>
          <a:lstStyle/>
          <a:p>
            <a:pPr>
              <a:defRPr/>
            </a:pPr>
            <a:fld id="{B4BEDEA1-E65B-4EC1-918C-DC0E34F493DC}" type="slidenum">
              <a:rPr lang="en-US" smtClean="0">
                <a:solidFill>
                  <a:schemeClr val="bg1"/>
                </a:solidFill>
              </a:rPr>
              <a:pPr>
                <a:defRPr/>
              </a:pPr>
              <a:t>1</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WHAT’S NEW WITH TRS-ACTIVECARE Effective September 1, 2024 ?</a:t>
            </a:r>
          </a:p>
        </p:txBody>
      </p:sp>
      <p:sp>
        <p:nvSpPr>
          <p:cNvPr id="3" name="Content Placeholder 2"/>
          <p:cNvSpPr>
            <a:spLocks noGrp="1"/>
          </p:cNvSpPr>
          <p:nvPr>
            <p:ph sz="half" idx="1"/>
          </p:nvPr>
        </p:nvSpPr>
        <p:spPr>
          <a:xfrm>
            <a:off x="685170" y="2412732"/>
            <a:ext cx="3828176" cy="3880772"/>
          </a:xfrm>
        </p:spPr>
        <p:txBody>
          <a:bodyPr>
            <a:normAutofit/>
          </a:bodyPr>
          <a:lstStyle/>
          <a:p>
            <a:r>
              <a:rPr lang="en-US" dirty="0">
                <a:solidFill>
                  <a:schemeClr val="tx1"/>
                </a:solidFill>
              </a:rPr>
              <a:t>TRS and Baylor Scott &amp; White HMO have mutually decided not to renew the HMO contract for the 2024-2025 plan year. </a:t>
            </a:r>
          </a:p>
          <a:p>
            <a:r>
              <a:rPr lang="en-US" dirty="0">
                <a:solidFill>
                  <a:schemeClr val="tx1"/>
                </a:solidFill>
              </a:rPr>
              <a:t>Individual and family deductible increase for HD medical plan.</a:t>
            </a:r>
          </a:p>
          <a:p>
            <a:r>
              <a:rPr lang="en-US" dirty="0">
                <a:solidFill>
                  <a:schemeClr val="tx1"/>
                </a:solidFill>
              </a:rPr>
              <a:t>Individual and family maximum out of pocket increase for Primary and HD plans.</a:t>
            </a:r>
          </a:p>
          <a:p>
            <a:pPr marL="0" indent="0">
              <a:buNone/>
            </a:pPr>
            <a:endParaRPr lang="en-US" dirty="0">
              <a:solidFill>
                <a:srgbClr val="FF0000"/>
              </a:solidFill>
            </a:endParaRPr>
          </a:p>
        </p:txBody>
      </p:sp>
      <p:sp>
        <p:nvSpPr>
          <p:cNvPr id="5" name="Content Placeholder 4"/>
          <p:cNvSpPr>
            <a:spLocks noGrp="1"/>
          </p:cNvSpPr>
          <p:nvPr>
            <p:ph sz="half" idx="2"/>
          </p:nvPr>
        </p:nvSpPr>
        <p:spPr/>
        <p:txBody>
          <a:bodyPr>
            <a:normAutofit/>
          </a:bodyPr>
          <a:lstStyle/>
          <a:p>
            <a:endParaRPr lang="en-US" dirty="0"/>
          </a:p>
          <a:p>
            <a:endParaRPr lang="en-US" dirty="0"/>
          </a:p>
        </p:txBody>
      </p:sp>
      <p:sp>
        <p:nvSpPr>
          <p:cNvPr id="4" name="Slide Number Placeholder 3"/>
          <p:cNvSpPr>
            <a:spLocks noGrp="1"/>
          </p:cNvSpPr>
          <p:nvPr>
            <p:ph type="sldNum" sz="quarter" idx="12"/>
          </p:nvPr>
        </p:nvSpPr>
        <p:spPr>
          <a:xfrm>
            <a:off x="8764588" y="6518275"/>
            <a:ext cx="379412" cy="438150"/>
          </a:xfrm>
          <a:prstGeom prst="rect">
            <a:avLst/>
          </a:prstGeom>
        </p:spPr>
        <p:txBody>
          <a:bodyPr/>
          <a:lstStyle/>
          <a:p>
            <a:fld id="{4130376F-90B9-4B1F-9EB7-42AC67434EDD}" type="slidenum">
              <a:rPr lang="en-US" smtClean="0">
                <a:solidFill>
                  <a:schemeClr val="bg1"/>
                </a:solidFill>
              </a:rPr>
              <a:pPr/>
              <a:t>10</a:t>
            </a:fld>
            <a:endParaRPr lang="en-US" dirty="0">
              <a:solidFill>
                <a:schemeClr val="bg1"/>
              </a:solidFill>
            </a:endParaRPr>
          </a:p>
        </p:txBody>
      </p:sp>
      <p:pic>
        <p:nvPicPr>
          <p:cNvPr id="6" name="Picture 4" descr="A screenshot of a cell phone&#10;&#10;Description generated with very high confidence">
            <a:extLst>
              <a:ext uri="{FF2B5EF4-FFF2-40B4-BE49-F238E27FC236}">
                <a16:creationId xmlns:a16="http://schemas.microsoft.com/office/drawing/2014/main" id="{B29C9BFB-7682-45D1-8D21-41B2C77CAAE7}"/>
              </a:ext>
            </a:extLst>
          </p:cNvPr>
          <p:cNvPicPr>
            <a:picLocks noChangeAspect="1"/>
          </p:cNvPicPr>
          <p:nvPr/>
        </p:nvPicPr>
        <p:blipFill rotWithShape="1">
          <a:blip r:embed="rId3"/>
          <a:srcRect b="24577"/>
          <a:stretch/>
        </p:blipFill>
        <p:spPr>
          <a:xfrm>
            <a:off x="6638315" y="7425343"/>
            <a:ext cx="1673150" cy="2470101"/>
          </a:xfrm>
          <a:prstGeom prst="rect">
            <a:avLst/>
          </a:prstGeom>
        </p:spPr>
      </p:pic>
      <p:pic>
        <p:nvPicPr>
          <p:cNvPr id="23554" name="Picture 2" descr="https://www.trs.texas.gov/PublishingImages/health_care_trs_activecare_ma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0447" y="2876204"/>
            <a:ext cx="3715685" cy="228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7004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dirty="0"/>
              <a:t>Who is Eligible to Enroll?</a:t>
            </a:r>
          </a:p>
        </p:txBody>
      </p:sp>
      <p:sp>
        <p:nvSpPr>
          <p:cNvPr id="19459" name="Rectangle 3"/>
          <p:cNvSpPr>
            <a:spLocks noGrp="1" noChangeArrowheads="1"/>
          </p:cNvSpPr>
          <p:nvPr>
            <p:ph idx="1"/>
          </p:nvPr>
        </p:nvSpPr>
        <p:spPr>
          <a:xfrm>
            <a:off x="405606" y="1736522"/>
            <a:ext cx="8534400" cy="4903992"/>
          </a:xfrm>
        </p:spPr>
        <p:txBody>
          <a:bodyPr/>
          <a:lstStyle/>
          <a:p>
            <a:pPr eaLnBrk="1" hangingPunct="1">
              <a:buFontTx/>
              <a:buNone/>
            </a:pPr>
            <a:r>
              <a:rPr lang="en-US" sz="2800" dirty="0"/>
              <a:t>To be eligible for TRS-ActiveCare coverage, you must:</a:t>
            </a:r>
          </a:p>
          <a:p>
            <a:pPr lvl="1">
              <a:buFont typeface="Wingdings" panose="05000000000000000000" pitchFamily="2" charset="2"/>
              <a:buChar char="§"/>
            </a:pPr>
            <a:r>
              <a:rPr lang="en-US" sz="2000" dirty="0"/>
              <a:t>Be employed by a participating district/entity </a:t>
            </a:r>
            <a:r>
              <a:rPr lang="en-US" sz="2000" b="1" dirty="0"/>
              <a:t>and</a:t>
            </a:r>
          </a:p>
          <a:p>
            <a:pPr lvl="1" eaLnBrk="1" hangingPunct="1">
              <a:buFont typeface="Wingdings" panose="05000000000000000000" pitchFamily="2" charset="2"/>
              <a:buChar char="§"/>
            </a:pPr>
            <a:r>
              <a:rPr lang="en-US" sz="2000" dirty="0"/>
              <a:t>Be an active, contributing TRS member </a:t>
            </a:r>
            <a:r>
              <a:rPr lang="en-US" sz="2000" b="1" dirty="0"/>
              <a:t>or</a:t>
            </a:r>
          </a:p>
          <a:p>
            <a:pPr lvl="1" eaLnBrk="1" hangingPunct="1">
              <a:buFont typeface="Wingdings" panose="05000000000000000000" pitchFamily="2" charset="2"/>
              <a:buChar char="§"/>
            </a:pPr>
            <a:r>
              <a:rPr lang="en-US" sz="2000" dirty="0"/>
              <a:t>Be expected to work 10 or more hours each week. This includes substitutes and temporary workers.</a:t>
            </a:r>
          </a:p>
        </p:txBody>
      </p:sp>
      <p:sp>
        <p:nvSpPr>
          <p:cNvPr id="2" name="Slide Number Placeholder 1"/>
          <p:cNvSpPr>
            <a:spLocks noGrp="1"/>
          </p:cNvSpPr>
          <p:nvPr>
            <p:ph type="sldNum" sz="quarter" idx="12"/>
          </p:nvPr>
        </p:nvSpPr>
        <p:spPr>
          <a:xfrm>
            <a:off x="8682038" y="6492875"/>
            <a:ext cx="461962" cy="473075"/>
          </a:xfrm>
          <a:prstGeom prst="rect">
            <a:avLst/>
          </a:prstGeom>
        </p:spPr>
        <p:txBody>
          <a:bodyPr/>
          <a:lstStyle/>
          <a:p>
            <a:fld id="{17CA3D55-A243-4666-ACAE-DEC566B11F3D}" type="slidenum">
              <a:rPr lang="en-US" smtClean="0">
                <a:solidFill>
                  <a:schemeClr val="bg1"/>
                </a:solidFill>
              </a:rPr>
              <a:pPr/>
              <a:t>11</a:t>
            </a:fld>
            <a:endParaRPr lang="en-US" dirty="0">
              <a:solidFill>
                <a:schemeClr val="bg1"/>
              </a:solidFill>
            </a:endParaRPr>
          </a:p>
        </p:txBody>
      </p:sp>
      <p:pic>
        <p:nvPicPr>
          <p:cNvPr id="19460" name="Picture 4" descr="11190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67188"/>
            <a:ext cx="1676400"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mea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7465" y="3960812"/>
            <a:ext cx="1862138"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11190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0600" y="4178300"/>
            <a:ext cx="15240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descr="573069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638" y="3885406"/>
            <a:ext cx="27273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descr="is356-0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4114800"/>
            <a:ext cx="1560513"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descr="stk115522rk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4354513"/>
            <a:ext cx="16764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 Box 10"/>
          <p:cNvSpPr txBox="1">
            <a:spLocks noChangeArrowheads="1"/>
          </p:cNvSpPr>
          <p:nvPr/>
        </p:nvSpPr>
        <p:spPr bwMode="auto">
          <a:xfrm>
            <a:off x="506413" y="5649913"/>
            <a:ext cx="8332787" cy="639762"/>
          </a:xfrm>
          <a:prstGeom prst="rect">
            <a:avLst/>
          </a:prstGeom>
          <a:solidFill>
            <a:srgbClr val="FAAD3D"/>
          </a:solidFill>
          <a:ln>
            <a:noFill/>
          </a:ln>
          <a:effectLst/>
        </p:spPr>
        <p:txBody>
          <a:bodyPr lIns="274320" tIns="182880" rIns="274320" bIns="18288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20000"/>
              </a:spcBef>
              <a:buClr>
                <a:srgbClr val="5A471B"/>
              </a:buClr>
            </a:pPr>
            <a:r>
              <a:rPr lang="en-US" sz="2000" dirty="0"/>
              <a:t>Health care coverage for public school employees and their families</a:t>
            </a:r>
          </a:p>
        </p:txBody>
      </p:sp>
    </p:spTree>
    <p:extLst>
      <p:ext uri="{BB962C8B-B14F-4D97-AF65-F5344CB8AC3E}">
        <p14:creationId xmlns:p14="http://schemas.microsoft.com/office/powerpoint/2010/main" val="40823097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US" b="1" dirty="0"/>
              <a:t>Employees NOT Eligible to Enroll in TRS-ActiveCare</a:t>
            </a:r>
          </a:p>
        </p:txBody>
      </p:sp>
      <p:sp>
        <p:nvSpPr>
          <p:cNvPr id="20483" name="Rectangle 3"/>
          <p:cNvSpPr>
            <a:spLocks noGrp="1" noChangeArrowheads="1"/>
          </p:cNvSpPr>
          <p:nvPr>
            <p:ph idx="1"/>
          </p:nvPr>
        </p:nvSpPr>
        <p:spPr>
          <a:xfrm>
            <a:off x="612775" y="2124075"/>
            <a:ext cx="8351838" cy="3771900"/>
          </a:xfrm>
        </p:spPr>
        <p:txBody>
          <a:bodyPr/>
          <a:lstStyle/>
          <a:p>
            <a:endParaRPr lang="en-US" sz="1000" dirty="0"/>
          </a:p>
          <a:p>
            <a:r>
              <a:rPr lang="en-US" sz="2800" dirty="0"/>
              <a:t>State of Texas employees or retirees</a:t>
            </a:r>
          </a:p>
          <a:p>
            <a:r>
              <a:rPr lang="en-US" sz="2800" dirty="0"/>
              <a:t>Higher education employees or retirees</a:t>
            </a:r>
          </a:p>
          <a:p>
            <a:r>
              <a:rPr lang="en-US" sz="2800" b="1" u="sng" dirty="0"/>
              <a:t>TRS retirees</a:t>
            </a:r>
            <a:r>
              <a:rPr lang="en-US" sz="2800" dirty="0"/>
              <a:t>, either receiving or who have declined coverage under TRS-Care</a:t>
            </a:r>
            <a:endParaRPr lang="en-US" dirty="0"/>
          </a:p>
          <a:p>
            <a:endParaRPr lang="en-US" dirty="0"/>
          </a:p>
        </p:txBody>
      </p:sp>
      <p:sp>
        <p:nvSpPr>
          <p:cNvPr id="2" name="Slide Number Placeholder 1"/>
          <p:cNvSpPr>
            <a:spLocks noGrp="1"/>
          </p:cNvSpPr>
          <p:nvPr>
            <p:ph type="sldNum" sz="quarter" idx="12"/>
          </p:nvPr>
        </p:nvSpPr>
        <p:spPr>
          <a:xfrm>
            <a:off x="8680450" y="6481763"/>
            <a:ext cx="463550" cy="473075"/>
          </a:xfrm>
          <a:prstGeom prst="rect">
            <a:avLst/>
          </a:prstGeom>
        </p:spPr>
        <p:txBody>
          <a:bodyPr/>
          <a:lstStyle/>
          <a:p>
            <a:fld id="{17CA3D55-A243-4666-ACAE-DEC566B11F3D}" type="slidenum">
              <a:rPr lang="en-US" smtClean="0">
                <a:solidFill>
                  <a:schemeClr val="bg1"/>
                </a:solidFill>
              </a:rPr>
              <a:pPr/>
              <a:t>12</a:t>
            </a:fld>
            <a:endParaRPr lang="en-US" dirty="0">
              <a:solidFill>
                <a:schemeClr val="bg1"/>
              </a:solidFill>
            </a:endParaRPr>
          </a:p>
        </p:txBody>
      </p:sp>
      <p:sp>
        <p:nvSpPr>
          <p:cNvPr id="20484" name="Text Box 4"/>
          <p:cNvSpPr txBox="1">
            <a:spLocks noChangeArrowheads="1"/>
          </p:cNvSpPr>
          <p:nvPr/>
        </p:nvSpPr>
        <p:spPr bwMode="auto">
          <a:xfrm>
            <a:off x="228600" y="4727575"/>
            <a:ext cx="8637588" cy="1144588"/>
          </a:xfrm>
          <a:prstGeom prst="rect">
            <a:avLst/>
          </a:prstGeom>
          <a:solidFill>
            <a:srgbClr val="7A54A1"/>
          </a:solid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buClr>
                <a:srgbClr val="5A471B"/>
              </a:buClr>
            </a:pPr>
            <a:r>
              <a:rPr lang="en-US" sz="2400" dirty="0"/>
              <a:t>These individuals are not eligible to enroll for TRS-ActiveCare coverage </a:t>
            </a:r>
            <a:r>
              <a:rPr lang="en-US" sz="2400" u="sng" dirty="0"/>
              <a:t>as employees</a:t>
            </a:r>
            <a:r>
              <a:rPr lang="en-US" sz="2400" dirty="0"/>
              <a:t>, but they can be covered as a </a:t>
            </a:r>
            <a:r>
              <a:rPr lang="en-US" sz="2400" b="1" dirty="0"/>
              <a:t>dependent</a:t>
            </a:r>
            <a:r>
              <a:rPr lang="en-US" sz="2400" dirty="0"/>
              <a:t> of an </a:t>
            </a:r>
            <a:r>
              <a:rPr lang="en-US" sz="2800" dirty="0"/>
              <a:t>eligible</a:t>
            </a:r>
            <a:r>
              <a:rPr lang="en-US" sz="2400" dirty="0"/>
              <a:t> employee.</a:t>
            </a:r>
          </a:p>
        </p:txBody>
      </p:sp>
    </p:spTree>
    <p:extLst>
      <p:ext uri="{BB962C8B-B14F-4D97-AF65-F5344CB8AC3E}">
        <p14:creationId xmlns:p14="http://schemas.microsoft.com/office/powerpoint/2010/main" val="257254333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dirty="0"/>
              <a:t>Eligible Dependents</a:t>
            </a:r>
          </a:p>
        </p:txBody>
      </p:sp>
      <p:sp>
        <p:nvSpPr>
          <p:cNvPr id="21507" name="Rectangle 3"/>
          <p:cNvSpPr>
            <a:spLocks noGrp="1" noChangeArrowheads="1"/>
          </p:cNvSpPr>
          <p:nvPr>
            <p:ph idx="1"/>
          </p:nvPr>
        </p:nvSpPr>
        <p:spPr>
          <a:xfrm>
            <a:off x="26988" y="1930400"/>
            <a:ext cx="8045450" cy="4386262"/>
          </a:xfrm>
        </p:spPr>
        <p:txBody>
          <a:bodyPr>
            <a:normAutofit fontScale="77500" lnSpcReduction="20000"/>
          </a:bodyPr>
          <a:lstStyle/>
          <a:p>
            <a:pPr marL="225425" indent="-225425">
              <a:lnSpc>
                <a:spcPct val="90000"/>
              </a:lnSpc>
            </a:pPr>
            <a:r>
              <a:rPr lang="en-US" sz="2200" b="1" dirty="0"/>
              <a:t>Spouse</a:t>
            </a:r>
            <a:r>
              <a:rPr lang="en-US" sz="2200" dirty="0"/>
              <a:t> (including a common law spouse and same sex marriage)</a:t>
            </a:r>
          </a:p>
          <a:p>
            <a:pPr marL="225425" indent="-225425">
              <a:lnSpc>
                <a:spcPct val="90000"/>
              </a:lnSpc>
              <a:spcBef>
                <a:spcPct val="50000"/>
              </a:spcBef>
            </a:pPr>
            <a:r>
              <a:rPr lang="en-US" sz="2200" b="1" dirty="0"/>
              <a:t>Children (married or unmarried) under age 26</a:t>
            </a:r>
          </a:p>
          <a:p>
            <a:pPr marL="625475" lvl="1">
              <a:lnSpc>
                <a:spcPct val="90000"/>
              </a:lnSpc>
            </a:pPr>
            <a:r>
              <a:rPr lang="en-US" sz="2200" dirty="0"/>
              <a:t>Natural child</a:t>
            </a:r>
          </a:p>
          <a:p>
            <a:pPr marL="625475" lvl="1">
              <a:lnSpc>
                <a:spcPct val="90000"/>
              </a:lnSpc>
            </a:pPr>
            <a:r>
              <a:rPr lang="en-US" sz="2200" dirty="0"/>
              <a:t>Adopted child</a:t>
            </a:r>
          </a:p>
          <a:p>
            <a:pPr marL="625475" lvl="1">
              <a:lnSpc>
                <a:spcPct val="90000"/>
              </a:lnSpc>
            </a:pPr>
            <a:r>
              <a:rPr lang="en-US" sz="2200" dirty="0"/>
              <a:t>Stepchild</a:t>
            </a:r>
          </a:p>
          <a:p>
            <a:pPr marL="625475" lvl="1">
              <a:lnSpc>
                <a:spcPct val="90000"/>
              </a:lnSpc>
            </a:pPr>
            <a:r>
              <a:rPr lang="en-US" sz="2200" dirty="0"/>
              <a:t>Foster child</a:t>
            </a:r>
          </a:p>
          <a:p>
            <a:pPr marL="625475" lvl="1">
              <a:lnSpc>
                <a:spcPct val="90000"/>
              </a:lnSpc>
            </a:pPr>
            <a:r>
              <a:rPr lang="en-US" sz="2200" dirty="0"/>
              <a:t>Child under the employee’s legal guardianship</a:t>
            </a:r>
          </a:p>
          <a:p>
            <a:pPr marL="339725" lvl="1" indent="0">
              <a:lnSpc>
                <a:spcPct val="90000"/>
              </a:lnSpc>
              <a:buNone/>
            </a:pPr>
            <a:endParaRPr lang="en-US" sz="2200" dirty="0"/>
          </a:p>
          <a:p>
            <a:pPr marL="225425" indent="-225425">
              <a:lnSpc>
                <a:spcPct val="90000"/>
              </a:lnSpc>
            </a:pPr>
            <a:r>
              <a:rPr lang="en-US" sz="2200" b="1" dirty="0"/>
              <a:t>Other eligible dependents</a:t>
            </a:r>
            <a:endParaRPr lang="en-US" sz="2200" i="1" dirty="0"/>
          </a:p>
          <a:p>
            <a:pPr marL="625475" lvl="1">
              <a:lnSpc>
                <a:spcPct val="90000"/>
              </a:lnSpc>
              <a:spcBef>
                <a:spcPct val="50000"/>
              </a:spcBef>
            </a:pPr>
            <a:r>
              <a:rPr lang="en-US" sz="2200" dirty="0"/>
              <a:t>Other child under age 26 (unmarried) </a:t>
            </a:r>
            <a:br>
              <a:rPr lang="en-US" sz="2200" dirty="0"/>
            </a:br>
            <a:r>
              <a:rPr lang="en-US" sz="2200" dirty="0"/>
              <a:t>in parent-child relationship</a:t>
            </a:r>
          </a:p>
          <a:p>
            <a:pPr marL="625475" lvl="1">
              <a:lnSpc>
                <a:spcPct val="90000"/>
              </a:lnSpc>
              <a:spcBef>
                <a:spcPct val="50000"/>
              </a:spcBef>
            </a:pPr>
            <a:r>
              <a:rPr lang="en-US" sz="2200" dirty="0"/>
              <a:t>Grandchildren (under age 26) </a:t>
            </a:r>
          </a:p>
          <a:p>
            <a:pPr marL="625475" lvl="1">
              <a:lnSpc>
                <a:spcPct val="90000"/>
              </a:lnSpc>
              <a:spcBef>
                <a:spcPct val="50000"/>
              </a:spcBef>
            </a:pPr>
            <a:r>
              <a:rPr lang="en-US" sz="2200" dirty="0"/>
              <a:t>Disabled children (of any age)                                              </a:t>
            </a:r>
            <a:br>
              <a:rPr lang="en-US" sz="2200" dirty="0"/>
            </a:br>
            <a:endParaRPr lang="en-US" sz="2200" dirty="0"/>
          </a:p>
        </p:txBody>
      </p:sp>
      <p:pic>
        <p:nvPicPr>
          <p:cNvPr id="21508" name="Picture 4" descr="182932s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257" y="2104815"/>
            <a:ext cx="3560762"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Slide Number Placeholder 3"/>
          <p:cNvSpPr txBox="1">
            <a:spLocks noGrp="1"/>
          </p:cNvSpPr>
          <p:nvPr/>
        </p:nvSpPr>
        <p:spPr bwMode="auto">
          <a:xfrm>
            <a:off x="7005638" y="6640513"/>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EBF06D8-655C-4829-9201-08F785478E65}" type="slidenum">
              <a:rPr lang="en-US" sz="900" b="1">
                <a:solidFill>
                  <a:schemeClr val="bg1"/>
                </a:solidFill>
                <a:latin typeface="+mn-lt"/>
              </a:rPr>
              <a:pPr algn="r" eaLnBrk="1" hangingPunct="1"/>
              <a:t>13</a:t>
            </a:fld>
            <a:endParaRPr lang="en-US" sz="900" b="1" dirty="0">
              <a:solidFill>
                <a:schemeClr val="bg1"/>
              </a:solidFill>
              <a:latin typeface="+mn-lt"/>
            </a:endParaRPr>
          </a:p>
        </p:txBody>
      </p:sp>
    </p:spTree>
    <p:extLst>
      <p:ext uri="{BB962C8B-B14F-4D97-AF65-F5344CB8AC3E}">
        <p14:creationId xmlns:p14="http://schemas.microsoft.com/office/powerpoint/2010/main" val="6715585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62" name="Rectangle 22561">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p:cNvSpPr>
            <a:spLocks noGrp="1" noChangeArrowheads="1"/>
          </p:cNvSpPr>
          <p:nvPr>
            <p:ph type="title"/>
          </p:nvPr>
        </p:nvSpPr>
        <p:spPr>
          <a:xfrm>
            <a:off x="782962" y="1179151"/>
            <a:ext cx="2475485" cy="4463889"/>
          </a:xfrm>
        </p:spPr>
        <p:txBody>
          <a:bodyPr anchor="ctr">
            <a:normAutofit/>
          </a:bodyPr>
          <a:lstStyle/>
          <a:p>
            <a:r>
              <a:rPr lang="en-US" b="1"/>
              <a:t>Special Eligibility Situations</a:t>
            </a:r>
          </a:p>
        </p:txBody>
      </p:sp>
      <p:sp>
        <p:nvSpPr>
          <p:cNvPr id="22564" name="Isosceles Triangle 22563">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2566" name="Straight Connector 22565">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2531" name="Rectangle 3"/>
          <p:cNvSpPr>
            <a:spLocks noGrp="1" noChangeArrowheads="1"/>
          </p:cNvSpPr>
          <p:nvPr>
            <p:ph idx="1"/>
          </p:nvPr>
        </p:nvSpPr>
        <p:spPr>
          <a:xfrm>
            <a:off x="3734188" y="1109145"/>
            <a:ext cx="4755762" cy="4603900"/>
          </a:xfrm>
        </p:spPr>
        <p:txBody>
          <a:bodyPr anchor="ctr">
            <a:normAutofit/>
          </a:bodyPr>
          <a:lstStyle/>
          <a:p>
            <a:pPr>
              <a:lnSpc>
                <a:spcPct val="90000"/>
              </a:lnSpc>
              <a:defRPr/>
            </a:pPr>
            <a:endParaRPr lang="en-US" sz="1500"/>
          </a:p>
          <a:p>
            <a:pPr>
              <a:lnSpc>
                <a:spcPct val="90000"/>
              </a:lnSpc>
              <a:defRPr/>
            </a:pPr>
            <a:r>
              <a:rPr lang="en-US" sz="1500"/>
              <a:t>If an employee and spouse both work for a participating district/entity:</a:t>
            </a:r>
          </a:p>
          <a:p>
            <a:pPr lvl="1">
              <a:lnSpc>
                <a:spcPct val="90000"/>
              </a:lnSpc>
              <a:defRPr/>
            </a:pPr>
            <a:r>
              <a:rPr lang="en-US" sz="1500"/>
              <a:t>A spouse may be covered as an employee or </a:t>
            </a:r>
            <a:r>
              <a:rPr lang="en-US" sz="1500" u="sng"/>
              <a:t>as a dependent of an employee</a:t>
            </a:r>
            <a:r>
              <a:rPr lang="en-US" sz="1500"/>
              <a:t> </a:t>
            </a:r>
          </a:p>
          <a:p>
            <a:pPr lvl="1">
              <a:lnSpc>
                <a:spcPct val="90000"/>
              </a:lnSpc>
              <a:defRPr/>
            </a:pPr>
            <a:r>
              <a:rPr lang="en-US" sz="1500"/>
              <a:t>Only one parent can cover dependent children</a:t>
            </a:r>
          </a:p>
          <a:p>
            <a:pPr marL="457200" lvl="1" indent="0">
              <a:lnSpc>
                <a:spcPct val="90000"/>
              </a:lnSpc>
              <a:buFontTx/>
              <a:buNone/>
              <a:defRPr/>
            </a:pPr>
            <a:endParaRPr lang="en-US" sz="1500"/>
          </a:p>
          <a:p>
            <a:pPr>
              <a:lnSpc>
                <a:spcPct val="90000"/>
              </a:lnSpc>
              <a:defRPr/>
            </a:pPr>
            <a:r>
              <a:rPr lang="en-US" sz="1500"/>
              <a:t>A child (under age 26) employed by a district/entity and is a contributing TRS member can be covered as a dependent on his or her parent’s TRS-ActiveCare coverage. </a:t>
            </a:r>
          </a:p>
          <a:p>
            <a:pPr lvl="1">
              <a:lnSpc>
                <a:spcPct val="90000"/>
              </a:lnSpc>
              <a:defRPr/>
            </a:pPr>
            <a:r>
              <a:rPr lang="en-US" sz="1500"/>
              <a:t>Current law only allows pooling of state and district funds for married couples. </a:t>
            </a:r>
          </a:p>
          <a:p>
            <a:pPr lvl="1">
              <a:lnSpc>
                <a:spcPct val="90000"/>
              </a:lnSpc>
              <a:defRPr/>
            </a:pPr>
            <a:r>
              <a:rPr lang="en-US" sz="1500"/>
              <a:t>An employee who is covered as a dependent child will not be entitled to state or district funding. </a:t>
            </a:r>
          </a:p>
        </p:txBody>
      </p:sp>
      <p:sp>
        <p:nvSpPr>
          <p:cNvPr id="22568" name="Isosceles Triangle 22567">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Slide Number Placeholder 1"/>
          <p:cNvSpPr>
            <a:spLocks noGrp="1"/>
          </p:cNvSpPr>
          <p:nvPr>
            <p:ph type="sldNum" sz="quarter" idx="12"/>
          </p:nvPr>
        </p:nvSpPr>
        <p:spPr>
          <a:xfrm>
            <a:off x="8489950" y="6403975"/>
            <a:ext cx="512504" cy="365125"/>
          </a:xfrm>
          <a:prstGeom prst="rect">
            <a:avLst/>
          </a:prstGeom>
        </p:spPr>
        <p:txBody>
          <a:bodyPr>
            <a:normAutofit/>
          </a:bodyPr>
          <a:lstStyle/>
          <a:p>
            <a:pPr>
              <a:spcAft>
                <a:spcPts val="600"/>
              </a:spcAft>
            </a:pPr>
            <a:fld id="{17CA3D55-A243-4666-ACAE-DEC566B11F3D}" type="slidenum">
              <a:rPr lang="en-US" smtClean="0"/>
              <a:pPr>
                <a:spcAft>
                  <a:spcPts val="600"/>
                </a:spcAft>
              </a:pPr>
              <a:t>14</a:t>
            </a:fld>
            <a:endParaRPr lang="en-US"/>
          </a:p>
        </p:txBody>
      </p:sp>
      <p:sp>
        <p:nvSpPr>
          <p:cNvPr id="22532" name="Slide Number Placeholder 3"/>
          <p:cNvSpPr txBox="1">
            <a:spLocks noGrp="1"/>
          </p:cNvSpPr>
          <p:nvPr/>
        </p:nvSpPr>
        <p:spPr bwMode="auto">
          <a:xfrm>
            <a:off x="7005638" y="6640513"/>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900" b="1" dirty="0"/>
          </a:p>
        </p:txBody>
      </p:sp>
    </p:spTree>
    <p:extLst>
      <p:ext uri="{BB962C8B-B14F-4D97-AF65-F5344CB8AC3E}">
        <p14:creationId xmlns:p14="http://schemas.microsoft.com/office/powerpoint/2010/main" val="24558306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609600"/>
            <a:ext cx="7648121" cy="1099457"/>
          </a:xfrm>
        </p:spPr>
        <p:txBody>
          <a:bodyPr>
            <a:normAutofit/>
          </a:bodyPr>
          <a:lstStyle/>
          <a:p>
            <a:r>
              <a:rPr lang="en-US" b="1"/>
              <a:t>COINSURANCE &amp; COPAYMENTS</a:t>
            </a:r>
          </a:p>
        </p:txBody>
      </p:sp>
      <p:sp>
        <p:nvSpPr>
          <p:cNvPr id="49" name="Isosceles Triangle 48">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8236873" y="6365438"/>
            <a:ext cx="512504" cy="365125"/>
          </a:xfrm>
          <a:prstGeom prst="rect">
            <a:avLst/>
          </a:prstGeom>
        </p:spPr>
        <p:txBody>
          <a:bodyPr>
            <a:normAutofit/>
          </a:bodyPr>
          <a:lstStyle/>
          <a:p>
            <a:pPr>
              <a:spcAft>
                <a:spcPts val="600"/>
              </a:spcAft>
            </a:pPr>
            <a:fld id="{17CA3D55-A243-4666-ACAE-DEC566B11F3D}" type="slidenum">
              <a:rPr lang="en-US" smtClean="0"/>
              <a:pPr>
                <a:spcAft>
                  <a:spcPts val="600"/>
                </a:spcAft>
              </a:pPr>
              <a:t>15</a:t>
            </a:fld>
            <a:endParaRPr lang="en-US" dirty="0"/>
          </a:p>
        </p:txBody>
      </p:sp>
      <p:sp>
        <p:nvSpPr>
          <p:cNvPr id="51" name="Isosceles Triangle 50">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5" name="Content Placeholder 2">
            <a:extLst>
              <a:ext uri="{FF2B5EF4-FFF2-40B4-BE49-F238E27FC236}">
                <a16:creationId xmlns:a16="http://schemas.microsoft.com/office/drawing/2014/main" id="{239F3C1C-351F-38B2-7BC8-519EEA618345}"/>
              </a:ext>
            </a:extLst>
          </p:cNvPr>
          <p:cNvGraphicFramePr>
            <a:graphicFrameLocks noGrp="1"/>
          </p:cNvGraphicFramePr>
          <p:nvPr>
            <p:ph idx="1"/>
            <p:extLst>
              <p:ext uri="{D42A27DB-BD31-4B8C-83A1-F6EECF244321}">
                <p14:modId xmlns:p14="http://schemas.microsoft.com/office/powerpoint/2010/main" val="1938872853"/>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79170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4" name="Rectangle 24583">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9" name="Rectangle 51"/>
          <p:cNvSpPr>
            <a:spLocks noGrp="1" noChangeArrowheads="1"/>
          </p:cNvSpPr>
          <p:nvPr>
            <p:ph type="title"/>
          </p:nvPr>
        </p:nvSpPr>
        <p:spPr>
          <a:xfrm>
            <a:off x="965199" y="151003"/>
            <a:ext cx="7648121" cy="1082180"/>
          </a:xfrm>
        </p:spPr>
        <p:txBody>
          <a:bodyPr>
            <a:normAutofit/>
          </a:bodyPr>
          <a:lstStyle/>
          <a:p>
            <a:pPr eaLnBrk="1" hangingPunct="1">
              <a:lnSpc>
                <a:spcPct val="90000"/>
              </a:lnSpc>
            </a:pPr>
            <a:r>
              <a:rPr lang="en-US" sz="2300" b="1" dirty="0"/>
              <a:t>  </a:t>
            </a:r>
            <a:br>
              <a:rPr lang="en-US" sz="2300" b="1" dirty="0"/>
            </a:br>
            <a:r>
              <a:rPr lang="en-US" sz="2300" b="1" dirty="0"/>
              <a:t>Plan Overview </a:t>
            </a:r>
            <a:r>
              <a:rPr lang="en-US" sz="2300" dirty="0"/>
              <a:t>(Network Level of Benefits)</a:t>
            </a:r>
            <a:br>
              <a:rPr lang="en-US" sz="2300" b="1" dirty="0"/>
            </a:br>
            <a:endParaRPr lang="en-US" sz="2300" dirty="0"/>
          </a:p>
        </p:txBody>
      </p:sp>
      <p:sp>
        <p:nvSpPr>
          <p:cNvPr id="24586" name="Isosceles Triangle 24585">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Slide Number Placeholder 1"/>
          <p:cNvSpPr>
            <a:spLocks noGrp="1"/>
          </p:cNvSpPr>
          <p:nvPr>
            <p:ph type="sldNum" sz="quarter" idx="12"/>
          </p:nvPr>
        </p:nvSpPr>
        <p:spPr>
          <a:xfrm>
            <a:off x="8206829" y="6371866"/>
            <a:ext cx="512504" cy="365125"/>
          </a:xfrm>
          <a:prstGeom prst="rect">
            <a:avLst/>
          </a:prstGeom>
        </p:spPr>
        <p:txBody>
          <a:bodyPr>
            <a:normAutofit/>
          </a:bodyPr>
          <a:lstStyle/>
          <a:p>
            <a:pPr>
              <a:spcAft>
                <a:spcPts val="600"/>
              </a:spcAft>
            </a:pPr>
            <a:fld id="{17CA3D55-A243-4666-ACAE-DEC566B11F3D}" type="slidenum">
              <a:rPr lang="en-US" smtClean="0"/>
              <a:pPr>
                <a:spcAft>
                  <a:spcPts val="600"/>
                </a:spcAft>
              </a:pPr>
              <a:t>16</a:t>
            </a:fld>
            <a:endParaRPr lang="en-US" dirty="0"/>
          </a:p>
        </p:txBody>
      </p:sp>
      <p:sp>
        <p:nvSpPr>
          <p:cNvPr id="24588" name="Isosceles Triangle 24587">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3588" name="Group 276"/>
          <p:cNvGraphicFramePr>
            <a:graphicFrameLocks noGrp="1"/>
          </p:cNvGraphicFramePr>
          <p:nvPr>
            <p:ph idx="1"/>
            <p:extLst>
              <p:ext uri="{D42A27DB-BD31-4B8C-83A1-F6EECF244321}">
                <p14:modId xmlns:p14="http://schemas.microsoft.com/office/powerpoint/2010/main" val="2885060844"/>
              </p:ext>
            </p:extLst>
          </p:nvPr>
        </p:nvGraphicFramePr>
        <p:xfrm>
          <a:off x="631949" y="1140903"/>
          <a:ext cx="8175502" cy="5107495"/>
        </p:xfrm>
        <a:graphic>
          <a:graphicData uri="http://schemas.openxmlformats.org/drawingml/2006/table">
            <a:tbl>
              <a:tblPr firstRow="1" bandRow="1"/>
              <a:tblGrid>
                <a:gridCol w="1925380">
                  <a:extLst>
                    <a:ext uri="{9D8B030D-6E8A-4147-A177-3AD203B41FA5}">
                      <a16:colId xmlns:a16="http://schemas.microsoft.com/office/drawing/2014/main" val="20000"/>
                    </a:ext>
                  </a:extLst>
                </a:gridCol>
                <a:gridCol w="1718653">
                  <a:extLst>
                    <a:ext uri="{9D8B030D-6E8A-4147-A177-3AD203B41FA5}">
                      <a16:colId xmlns:a16="http://schemas.microsoft.com/office/drawing/2014/main" val="20001"/>
                    </a:ext>
                  </a:extLst>
                </a:gridCol>
                <a:gridCol w="1347807">
                  <a:extLst>
                    <a:ext uri="{9D8B030D-6E8A-4147-A177-3AD203B41FA5}">
                      <a16:colId xmlns:a16="http://schemas.microsoft.com/office/drawing/2014/main" val="20002"/>
                    </a:ext>
                  </a:extLst>
                </a:gridCol>
                <a:gridCol w="1745637">
                  <a:extLst>
                    <a:ext uri="{9D8B030D-6E8A-4147-A177-3AD203B41FA5}">
                      <a16:colId xmlns:a16="http://schemas.microsoft.com/office/drawing/2014/main" val="874862933"/>
                    </a:ext>
                  </a:extLst>
                </a:gridCol>
                <a:gridCol w="1438025">
                  <a:extLst>
                    <a:ext uri="{9D8B030D-6E8A-4147-A177-3AD203B41FA5}">
                      <a16:colId xmlns:a16="http://schemas.microsoft.com/office/drawing/2014/main" val="20003"/>
                    </a:ext>
                  </a:extLst>
                </a:gridCol>
              </a:tblGrid>
              <a:tr h="714572">
                <a:tc>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r>
                        <a:rPr kumimoji="0" lang="en-US" sz="1400" b="1" i="0" u="none" strike="noStrike" cap="none" normalizeH="0" baseline="0" dirty="0">
                          <a:ln>
                            <a:noFill/>
                          </a:ln>
                          <a:solidFill>
                            <a:schemeClr val="bg1"/>
                          </a:solidFill>
                          <a:effectLst/>
                          <a:latin typeface="Arial" charset="0"/>
                        </a:rPr>
                        <a:t>Services</a:t>
                      </a:r>
                    </a:p>
                  </a:txBody>
                  <a:tcPr marL="55861" marR="55861" marT="27942" marB="27942" anchor="ctr" anchorCtr="1"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400" b="1" i="0" u="none" strike="noStrike" cap="none" normalizeH="0" baseline="0" dirty="0">
                          <a:ln>
                            <a:noFill/>
                          </a:ln>
                          <a:solidFill>
                            <a:schemeClr val="bg1"/>
                          </a:solidFill>
                          <a:effectLst/>
                          <a:latin typeface="Arial" charset="0"/>
                        </a:rPr>
                        <a:t>ActiveCare </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400" b="1" i="0" u="none" strike="noStrike" cap="none" normalizeH="0" baseline="0" dirty="0">
                          <a:ln>
                            <a:noFill/>
                          </a:ln>
                          <a:solidFill>
                            <a:schemeClr val="bg1"/>
                          </a:solidFill>
                          <a:effectLst/>
                          <a:latin typeface="Arial" charset="0"/>
                        </a:rPr>
                        <a:t>Primary</a:t>
                      </a: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400" b="1" i="0" u="none" strike="noStrike" cap="none" normalizeH="0" baseline="0" dirty="0">
                          <a:ln>
                            <a:noFill/>
                          </a:ln>
                          <a:solidFill>
                            <a:schemeClr val="bg1"/>
                          </a:solidFill>
                          <a:effectLst/>
                          <a:latin typeface="Arial" charset="0"/>
                        </a:rPr>
                        <a:t>ActiveCare </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400" b="1" i="0" u="none" strike="noStrike" cap="none" normalizeH="0" baseline="0" dirty="0">
                          <a:ln>
                            <a:noFill/>
                          </a:ln>
                          <a:solidFill>
                            <a:schemeClr val="bg1"/>
                          </a:solidFill>
                          <a:effectLst/>
                          <a:latin typeface="Arial" charset="0"/>
                        </a:rPr>
                        <a:t>HD</a:t>
                      </a: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400" b="1" i="0" u="none" strike="noStrike" cap="none" normalizeH="0" baseline="0" dirty="0">
                          <a:ln>
                            <a:noFill/>
                          </a:ln>
                          <a:solidFill>
                            <a:schemeClr val="bg1"/>
                          </a:solidFill>
                          <a:effectLst/>
                          <a:latin typeface="Arial" charset="0"/>
                        </a:rPr>
                        <a:t>ActiveCare</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400" b="1" i="0" u="none" strike="noStrike" cap="none" normalizeH="0" baseline="0" dirty="0">
                          <a:ln>
                            <a:noFill/>
                          </a:ln>
                          <a:solidFill>
                            <a:schemeClr val="bg1"/>
                          </a:solidFill>
                          <a:effectLst/>
                          <a:latin typeface="Arial" charset="0"/>
                        </a:rPr>
                        <a:t>Primary+</a:t>
                      </a: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400" b="1" i="0" u="none" strike="noStrike" cap="none" normalizeH="0" baseline="0" dirty="0">
                          <a:ln>
                            <a:noFill/>
                          </a:ln>
                          <a:solidFill>
                            <a:schemeClr val="bg1"/>
                          </a:solidFill>
                          <a:effectLst/>
                          <a:latin typeface="Arial" charset="0"/>
                        </a:rPr>
                        <a:t>ActiveCare </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400" b="1" i="0" u="none" strike="noStrike" cap="none" normalizeH="0" baseline="0" dirty="0">
                          <a:ln>
                            <a:noFill/>
                          </a:ln>
                          <a:solidFill>
                            <a:schemeClr val="bg1"/>
                          </a:solidFill>
                          <a:effectLst/>
                          <a:latin typeface="Arial" charset="0"/>
                        </a:rPr>
                        <a:t>2</a:t>
                      </a:r>
                    </a:p>
                  </a:txBody>
                  <a:tcPr marL="55861" marR="55861" marT="27942" marB="27942" anchor="ctr" anchorCtr="1"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739000">
                <a:tc>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r>
                        <a:rPr lang="en-US" sz="1000" b="1" dirty="0">
                          <a:solidFill>
                            <a:schemeClr val="tx1"/>
                          </a:solidFill>
                          <a:latin typeface="+mj-lt"/>
                          <a:ea typeface="+mj-ea"/>
                          <a:cs typeface="+mj-cs"/>
                        </a:rPr>
                        <a:t>Deductible</a:t>
                      </a:r>
                      <a:r>
                        <a:rPr kumimoji="0" lang="en-US" sz="1000" b="1" i="0" u="none" strike="noStrike" cap="none" normalizeH="0" baseline="0" dirty="0">
                          <a:ln>
                            <a:noFill/>
                          </a:ln>
                          <a:solidFill>
                            <a:schemeClr val="tx1"/>
                          </a:solidFill>
                          <a:effectLst/>
                          <a:latin typeface="Arial" charset="0"/>
                        </a:rPr>
                        <a:t>              </a:t>
                      </a:r>
                    </a:p>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In-Network</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rgbClr val="0070C0"/>
                          </a:solidFill>
                          <a:effectLst/>
                          <a:latin typeface="Arial" charset="0"/>
                        </a:rPr>
                        <a:t>Out-of-Network</a:t>
                      </a:r>
                    </a:p>
                  </a:txBody>
                  <a:tcPr marL="55861" marR="55861" marT="27942" marB="27942" anchor="ctr" anchorCtr="1"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$2,500 / $5,000</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r>
                        <a:rPr kumimoji="0" lang="en-US" sz="800" b="1" i="0" u="none" strike="noStrike" cap="none" normalizeH="0" baseline="0" dirty="0">
                          <a:ln>
                            <a:noFill/>
                          </a:ln>
                          <a:solidFill>
                            <a:srgbClr val="0070C0"/>
                          </a:solidFill>
                          <a:effectLst/>
                          <a:latin typeface="Arial" charset="0"/>
                        </a:rPr>
                        <a:t>This plan does not cover out of network services </a:t>
                      </a: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$3,200 / $6,400</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rgbClr val="0070C0"/>
                          </a:solidFill>
                          <a:effectLst/>
                          <a:latin typeface="Arial" charset="0"/>
                        </a:rPr>
                        <a:t>$6,400 / $12,800</a:t>
                      </a: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$1,200 / $2,400</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r>
                        <a:rPr kumimoji="0" lang="en-US" sz="800" b="1" i="0" u="none" strike="noStrike" cap="none" normalizeH="0" baseline="0" dirty="0">
                          <a:ln>
                            <a:noFill/>
                          </a:ln>
                          <a:solidFill>
                            <a:srgbClr val="0070C0"/>
                          </a:solidFill>
                          <a:effectLst/>
                          <a:latin typeface="Arial" charset="0"/>
                        </a:rPr>
                        <a:t>This plan does not cover out of network services </a:t>
                      </a: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$1,000 / $3,000</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rgbClr val="0070C0"/>
                          </a:solidFill>
                          <a:effectLst/>
                          <a:latin typeface="Arial" charset="0"/>
                        </a:rPr>
                        <a:t>$2,000 / $6,000</a:t>
                      </a:r>
                    </a:p>
                  </a:txBody>
                  <a:tcPr marL="55861" marR="55861" marT="27942" marB="27942" anchor="ctr" anchorCtr="1"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263021">
                <a:tc>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Out-of-Pocket Maximum</a:t>
                      </a:r>
                      <a:br>
                        <a:rPr kumimoji="0" lang="en-US" sz="900" b="1" i="0" u="none" strike="noStrike" cap="none" normalizeH="0" baseline="0" dirty="0">
                          <a:ln>
                            <a:noFill/>
                          </a:ln>
                          <a:solidFill>
                            <a:schemeClr val="tx1"/>
                          </a:solidFill>
                          <a:effectLst/>
                          <a:latin typeface="Arial" charset="0"/>
                        </a:rPr>
                      </a:br>
                      <a:r>
                        <a:rPr kumimoji="0" lang="en-US" sz="900" b="1" i="0" u="none" strike="noStrike" cap="none" normalizeH="0" baseline="0" dirty="0">
                          <a:ln>
                            <a:noFill/>
                          </a:ln>
                          <a:solidFill>
                            <a:schemeClr val="tx1"/>
                          </a:solidFill>
                          <a:effectLst/>
                          <a:latin typeface="Arial" charset="0"/>
                        </a:rPr>
                        <a:t>In-Network</a:t>
                      </a:r>
                      <a:br>
                        <a:rPr kumimoji="0" lang="en-US" sz="1000" b="1" i="0" u="none" strike="noStrike" cap="none" normalizeH="0" baseline="0" dirty="0">
                          <a:ln>
                            <a:noFill/>
                          </a:ln>
                          <a:solidFill>
                            <a:schemeClr val="tx1"/>
                          </a:solidFill>
                          <a:effectLst/>
                          <a:latin typeface="Arial" charset="0"/>
                        </a:rPr>
                      </a:br>
                      <a:r>
                        <a:rPr kumimoji="0" lang="en-US" sz="900" b="1" i="0" u="none" strike="noStrike" cap="none" normalizeH="0" baseline="0" dirty="0">
                          <a:ln>
                            <a:noFill/>
                          </a:ln>
                          <a:solidFill>
                            <a:srgbClr val="0070C0"/>
                          </a:solidFill>
                          <a:effectLst/>
                          <a:latin typeface="Arial" charset="0"/>
                        </a:rPr>
                        <a:t>Out-of-Network</a:t>
                      </a:r>
                      <a:br>
                        <a:rPr kumimoji="0" lang="en-US" sz="900" b="0" i="0" u="none" strike="noStrike" cap="none" normalizeH="0" baseline="0" dirty="0">
                          <a:ln>
                            <a:noFill/>
                          </a:ln>
                          <a:solidFill>
                            <a:schemeClr val="tx1"/>
                          </a:solidFill>
                          <a:effectLst/>
                          <a:latin typeface="Arial" charset="0"/>
                        </a:rPr>
                      </a:br>
                      <a:r>
                        <a:rPr kumimoji="0" lang="en-US" sz="600" b="1" i="0" u="none" strike="noStrike" cap="none" normalizeH="0" baseline="0" dirty="0">
                          <a:ln>
                            <a:noFill/>
                          </a:ln>
                          <a:solidFill>
                            <a:schemeClr val="tx1"/>
                          </a:solidFill>
                          <a:effectLst/>
                          <a:latin typeface="Arial" charset="0"/>
                        </a:rPr>
                        <a:t>(includes medical &amp; pharmacy deductibles, co-pays and co-insurance)</a:t>
                      </a:r>
                    </a:p>
                  </a:txBody>
                  <a:tcPr marL="55861" marR="55861" marT="27942" marB="27942" anchor="ctr" anchorCtr="1"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$8,050 / $16,100</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r>
                        <a:rPr kumimoji="0" lang="en-US" sz="800" b="1" i="0" u="none" strike="noStrike" cap="none" normalizeH="0" baseline="0" dirty="0">
                          <a:ln>
                            <a:noFill/>
                          </a:ln>
                          <a:solidFill>
                            <a:srgbClr val="0070C0"/>
                          </a:solidFill>
                          <a:effectLst/>
                          <a:latin typeface="Arial" charset="0"/>
                        </a:rPr>
                        <a:t>Not applicable. This plan does not cover out-of-network services except for emergencies     </a:t>
                      </a: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$8,050 / $16,100</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rgbClr val="0070C0"/>
                          </a:solidFill>
                          <a:effectLst/>
                          <a:latin typeface="Arial" charset="0"/>
                        </a:rPr>
                        <a:t>$20,250 / $40,500</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    </a:t>
                      </a: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br>
                        <a:rPr kumimoji="0" lang="en-US" sz="1000" b="1" i="0" u="none" strike="noStrike" cap="none" normalizeH="0" baseline="0" dirty="0">
                          <a:ln>
                            <a:noFill/>
                          </a:ln>
                          <a:solidFill>
                            <a:srgbClr val="0070C0"/>
                          </a:solidFill>
                          <a:effectLst/>
                          <a:latin typeface="Arial" charset="0"/>
                        </a:rPr>
                      </a:br>
                      <a:r>
                        <a:rPr kumimoji="0" lang="en-US" sz="1000" b="1" i="0" u="none" strike="noStrike" cap="none" normalizeH="0" baseline="0" dirty="0">
                          <a:ln>
                            <a:noFill/>
                          </a:ln>
                          <a:solidFill>
                            <a:schemeClr val="tx1"/>
                          </a:solidFill>
                          <a:effectLst/>
                          <a:latin typeface="Arial" charset="0"/>
                        </a:rPr>
                        <a:t>$6,900 / $13,800</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r>
                        <a:rPr kumimoji="0" lang="en-US" sz="800" b="1" i="0" u="none" strike="noStrike" cap="none" normalizeH="0" baseline="0" dirty="0">
                          <a:ln>
                            <a:noFill/>
                          </a:ln>
                          <a:solidFill>
                            <a:srgbClr val="0070C0"/>
                          </a:solidFill>
                          <a:effectLst/>
                          <a:latin typeface="Arial" charset="0"/>
                        </a:rPr>
                        <a:t>Not applicable. This plan does not cover out-of-network services except for emergencies     </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endParaRPr kumimoji="0" lang="en-US" sz="600" b="1" i="0" u="none" strike="noStrike" cap="none" normalizeH="0" baseline="0" dirty="0">
                        <a:ln>
                          <a:noFill/>
                        </a:ln>
                        <a:solidFill>
                          <a:srgbClr val="0070C0"/>
                        </a:solidFill>
                        <a:effectLst/>
                        <a:latin typeface="Arial" charset="0"/>
                      </a:endParaRP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$7,900 / $15,800</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rgbClr val="0070C0"/>
                          </a:solidFill>
                          <a:effectLst/>
                          <a:latin typeface="Arial" charset="0"/>
                        </a:rPr>
                        <a:t>$23,700 / $47,400</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endParaRPr kumimoji="0" lang="en-US" sz="1000" b="1" i="0" u="none" strike="noStrike" cap="none" normalizeH="0" baseline="0" dirty="0">
                        <a:ln>
                          <a:noFill/>
                        </a:ln>
                        <a:solidFill>
                          <a:srgbClr val="0070C0"/>
                        </a:solidFill>
                        <a:effectLst/>
                        <a:latin typeface="Arial" charset="0"/>
                      </a:endParaRPr>
                    </a:p>
                  </a:txBody>
                  <a:tcPr marL="55861" marR="55861" marT="27942" marB="27942" anchor="ctr" anchorCtr="1"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2"/>
                  </a:ext>
                </a:extLst>
              </a:tr>
              <a:tr h="841897">
                <a:tc>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Coinsurance</a:t>
                      </a:r>
                      <a:br>
                        <a:rPr kumimoji="0" lang="en-US" sz="1000" b="1" i="0" u="none" strike="noStrike" cap="none" normalizeH="0" baseline="0" dirty="0">
                          <a:ln>
                            <a:noFill/>
                          </a:ln>
                          <a:solidFill>
                            <a:schemeClr val="tx1"/>
                          </a:solidFill>
                          <a:effectLst/>
                          <a:latin typeface="Arial" charset="0"/>
                        </a:rPr>
                      </a:br>
                      <a:r>
                        <a:rPr kumimoji="0" lang="en-US" sz="900" b="1" i="0" u="none" strike="noStrike" cap="none" normalizeH="0" baseline="0" dirty="0">
                          <a:ln>
                            <a:noFill/>
                          </a:ln>
                          <a:solidFill>
                            <a:schemeClr val="tx1"/>
                          </a:solidFill>
                          <a:effectLst/>
                          <a:latin typeface="Arial" charset="0"/>
                        </a:rPr>
                        <a:t>In- Network</a:t>
                      </a:r>
                      <a:br>
                        <a:rPr kumimoji="0" lang="en-US" sz="900" b="0" i="0" u="none" strike="noStrike" cap="none" normalizeH="0" baseline="0" dirty="0">
                          <a:ln>
                            <a:noFill/>
                          </a:ln>
                          <a:solidFill>
                            <a:schemeClr val="tx1"/>
                          </a:solidFill>
                          <a:effectLst/>
                          <a:latin typeface="Arial" charset="0"/>
                        </a:rPr>
                      </a:br>
                      <a:r>
                        <a:rPr kumimoji="0" lang="en-US" sz="900" b="1" i="0" u="none" strike="noStrike" cap="none" normalizeH="0" baseline="0" dirty="0">
                          <a:ln>
                            <a:noFill/>
                          </a:ln>
                          <a:solidFill>
                            <a:srgbClr val="0070C0"/>
                          </a:solidFill>
                          <a:effectLst/>
                          <a:latin typeface="Arial" charset="0"/>
                        </a:rPr>
                        <a:t>Out-of-Network</a:t>
                      </a:r>
                      <a:br>
                        <a:rPr kumimoji="0" lang="en-US" sz="900" b="0"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participant pays (after deductible)</a:t>
                      </a:r>
                    </a:p>
                  </a:txBody>
                  <a:tcPr marL="55861" marR="55861" marT="27942" marB="27942" anchor="ctr" anchorCtr="1"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30</a:t>
                      </a:r>
                      <a:r>
                        <a:rPr kumimoji="0" lang="en-US" sz="800" b="1" i="0" u="none" strike="noStrike" cap="none" normalizeH="0" baseline="0" dirty="0">
                          <a:ln>
                            <a:noFill/>
                          </a:ln>
                          <a:solidFill>
                            <a:schemeClr val="tx1"/>
                          </a:solidFill>
                          <a:effectLst/>
                          <a:latin typeface="Arial" charset="0"/>
                        </a:rPr>
                        <a:t>%</a:t>
                      </a:r>
                      <a:br>
                        <a:rPr kumimoji="0" lang="en-US" sz="800" b="1" i="0" u="none" strike="noStrike" cap="none" normalizeH="0" baseline="0" dirty="0">
                          <a:ln>
                            <a:noFill/>
                          </a:ln>
                          <a:solidFill>
                            <a:schemeClr val="tx1"/>
                          </a:solidFill>
                          <a:effectLst/>
                          <a:latin typeface="Arial" charset="0"/>
                        </a:rPr>
                      </a:br>
                      <a:r>
                        <a:rPr kumimoji="0" lang="en-US" sz="800" b="1" i="0" u="none" strike="noStrike" cap="none" normalizeH="0" baseline="0" dirty="0">
                          <a:ln>
                            <a:noFill/>
                          </a:ln>
                          <a:solidFill>
                            <a:srgbClr val="0070C0"/>
                          </a:solidFill>
                          <a:effectLst/>
                          <a:latin typeface="Arial" charset="0"/>
                        </a:rPr>
                        <a:t>Not applicable to this plan</a:t>
                      </a: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br>
                        <a:rPr kumimoji="0" lang="en-US" sz="1000" b="1" i="0" u="none" strike="noStrike" cap="none" normalizeH="0" baseline="0" dirty="0">
                          <a:ln>
                            <a:noFill/>
                          </a:ln>
                          <a:solidFill>
                            <a:schemeClr val="tx1"/>
                          </a:solidFill>
                          <a:effectLst/>
                          <a:latin typeface="Arial" charset="0"/>
                        </a:rPr>
                      </a:br>
                      <a:r>
                        <a:rPr kumimoji="0" lang="en-US" sz="1000" b="1" i="0" u="none" strike="noStrike" cap="none" normalizeH="0" baseline="0" dirty="0">
                          <a:ln>
                            <a:noFill/>
                          </a:ln>
                          <a:solidFill>
                            <a:schemeClr val="tx1"/>
                          </a:solidFill>
                          <a:effectLst/>
                          <a:latin typeface="Arial" charset="0"/>
                        </a:rPr>
                        <a:t>30%</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r>
                        <a:rPr kumimoji="0" lang="en-US" sz="800" b="1" i="0" u="none" strike="noStrike" cap="none" normalizeH="0" baseline="0" dirty="0">
                          <a:ln>
                            <a:noFill/>
                          </a:ln>
                          <a:solidFill>
                            <a:schemeClr val="tx1"/>
                          </a:solidFill>
                          <a:effectLst/>
                          <a:latin typeface="Arial" charset="0"/>
                        </a:rPr>
                        <a:t>50% of allowed amount</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endParaRPr kumimoji="0" lang="en-US" sz="600" b="1" i="0" u="none" strike="noStrike" cap="none" normalizeH="0" baseline="0" dirty="0">
                        <a:ln>
                          <a:noFill/>
                        </a:ln>
                        <a:solidFill>
                          <a:schemeClr val="tx1"/>
                        </a:solidFill>
                        <a:effectLst/>
                        <a:latin typeface="Arial" charset="0"/>
                      </a:endParaRP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r>
                        <a:rPr kumimoji="0" lang="en-US" sz="1000" b="1" i="0" u="none" strike="noStrike" cap="none" normalizeH="0" baseline="0" dirty="0">
                          <a:ln>
                            <a:noFill/>
                          </a:ln>
                          <a:solidFill>
                            <a:schemeClr val="tx1"/>
                          </a:solidFill>
                          <a:effectLst/>
                          <a:latin typeface="Arial" charset="0"/>
                        </a:rPr>
                        <a:t>20%</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r>
                        <a:rPr kumimoji="0" lang="en-US" sz="800" b="1" i="0" u="none" strike="noStrike" cap="none" normalizeH="0" baseline="0" dirty="0">
                          <a:ln>
                            <a:noFill/>
                          </a:ln>
                          <a:solidFill>
                            <a:srgbClr val="0070C0"/>
                          </a:solidFill>
                          <a:effectLst/>
                          <a:latin typeface="Arial" charset="0"/>
                        </a:rPr>
                        <a:t>Not applicable to this plan</a:t>
                      </a: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20%</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r>
                        <a:rPr kumimoji="0" lang="en-US" sz="800" b="1" i="0" u="none" strike="noStrike" cap="none" normalizeH="0" baseline="0" dirty="0">
                          <a:ln>
                            <a:noFill/>
                          </a:ln>
                          <a:solidFill>
                            <a:srgbClr val="0070C0"/>
                          </a:solidFill>
                          <a:effectLst/>
                          <a:latin typeface="Arial" charset="0"/>
                        </a:rPr>
                        <a:t>40% of allowed amount</a:t>
                      </a:r>
                    </a:p>
                  </a:txBody>
                  <a:tcPr marL="55861" marR="55861" marT="27942" marB="27942" anchor="ctr" anchorCtr="1"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3"/>
                  </a:ext>
                </a:extLst>
              </a:tr>
              <a:tr h="742850">
                <a:tc>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Office Visit Copay</a:t>
                      </a:r>
                    </a:p>
                  </a:txBody>
                  <a:tcPr marL="55861" marR="55861" marT="27942" marB="27942" anchor="ctr" anchorCtr="1"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$30 for primary</a:t>
                      </a:r>
                    </a:p>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$70 for specialist</a:t>
                      </a: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30% </a:t>
                      </a:r>
                    </a:p>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after deductible</a:t>
                      </a: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$15 for primary</a:t>
                      </a:r>
                    </a:p>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$70 for specialist</a:t>
                      </a: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$30 for primary</a:t>
                      </a:r>
                    </a:p>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$70 for specialist</a:t>
                      </a:r>
                    </a:p>
                  </a:txBody>
                  <a:tcPr marL="55861" marR="55861" marT="27942" marB="27942" anchor="ctr" anchorCtr="1"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4"/>
                  </a:ext>
                </a:extLst>
              </a:tr>
              <a:tr h="806155">
                <a:tc>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defRPr/>
                      </a:pPr>
                      <a:r>
                        <a:rPr kumimoji="0" lang="en-US" sz="1000" b="1" i="0" u="none" strike="noStrike" cap="none" normalizeH="0" baseline="0" dirty="0">
                          <a:ln>
                            <a:noFill/>
                          </a:ln>
                          <a:solidFill>
                            <a:schemeClr val="tx1"/>
                          </a:solidFill>
                          <a:effectLst/>
                          <a:latin typeface="Arial" charset="0"/>
                        </a:rPr>
                        <a:t>Preventive Care</a:t>
                      </a:r>
                      <a:endParaRPr kumimoji="0" lang="en-US" sz="10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endParaRPr kumimoji="0" lang="en-US" sz="1000" b="1" i="0" u="none" strike="noStrike" cap="none" normalizeH="0" baseline="0" dirty="0">
                        <a:ln>
                          <a:noFill/>
                        </a:ln>
                        <a:solidFill>
                          <a:schemeClr val="tx1"/>
                        </a:solidFill>
                        <a:effectLst/>
                        <a:latin typeface="Arial" charset="0"/>
                      </a:endParaRPr>
                    </a:p>
                  </a:txBody>
                  <a:tcPr marL="55861" marR="55861" marT="111725" marB="0" anchor="ctr" anchorCtr="1"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gridSpan="4">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r>
                        <a:rPr kumimoji="0" lang="en-US" sz="1500" b="1" i="0" u="none" strike="noStrike" cap="none" normalizeH="0" baseline="0" dirty="0">
                          <a:ln>
                            <a:noFill/>
                          </a:ln>
                          <a:solidFill>
                            <a:schemeClr val="tx1"/>
                          </a:solidFill>
                          <a:effectLst/>
                          <a:latin typeface="Arial" charset="0"/>
                        </a:rPr>
                        <a:t>Plan pays 100% when using network providers</a:t>
                      </a:r>
                    </a:p>
                  </a:txBody>
                  <a:tcPr marL="55861" marR="55861" marT="111725" marB="27942"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alpha val="50000"/>
                      </a:schemeClr>
                    </a:solidFill>
                  </a:tcPr>
                </a:tc>
                <a:tc hMerge="1">
                  <a:txBody>
                    <a:bodyPr/>
                    <a:lstStyle/>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endParaRPr kumimoji="0" lang="en-US" sz="1600" b="0" i="0" u="none" strike="noStrike" cap="none" normalizeH="0" baseline="0">
                        <a:ln>
                          <a:noFill/>
                        </a:ln>
                        <a:solidFill>
                          <a:schemeClr val="tx1"/>
                        </a:solidFill>
                        <a:effectLst/>
                        <a:latin typeface="Arial" charset="0"/>
                      </a:endParaRPr>
                    </a:p>
                  </a:txBody>
                  <a:tcPr marT="45737" marB="45737"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BD6A2">
                        <a:alpha val="50000"/>
                      </a:srgbClr>
                    </a:solidFill>
                  </a:tcPr>
                </a:tc>
                <a:tc hMerge="1">
                  <a:txBody>
                    <a:bodyPr/>
                    <a:lstStyle/>
                    <a:p>
                      <a:endParaRPr lang="en-US"/>
                    </a:p>
                  </a:txBody>
                  <a:tcPr/>
                </a:tc>
                <a:tc hMerge="1">
                  <a:txBody>
                    <a:bodyPr/>
                    <a:lstStyle/>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endParaRPr kumimoji="0" lang="en-US" sz="1600" b="0" i="0" u="none" strike="noStrike" cap="none" normalizeH="0" baseline="0">
                        <a:ln>
                          <a:noFill/>
                        </a:ln>
                        <a:solidFill>
                          <a:schemeClr val="tx1"/>
                        </a:solidFill>
                        <a:effectLst/>
                        <a:latin typeface="Arial" charset="0"/>
                      </a:endParaRPr>
                    </a:p>
                  </a:txBody>
                  <a:tcPr marT="45737" marB="45737" anchor="ctr" anchorCtr="1"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BD6A2">
                        <a:alpha val="5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592404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08000" y="201336"/>
            <a:ext cx="6447501" cy="1729064"/>
          </a:xfrm>
        </p:spPr>
        <p:txBody>
          <a:bodyPr vert="horz" lIns="91440" tIns="45720" rIns="91440" bIns="45720" rtlCol="0" anchor="t">
            <a:normAutofit/>
          </a:bodyPr>
          <a:lstStyle/>
          <a:p>
            <a:r>
              <a:rPr lang="en-US" b="1" dirty="0"/>
              <a:t> Plan Overview</a:t>
            </a:r>
            <a:br>
              <a:rPr lang="en-US" b="1" dirty="0"/>
            </a:br>
            <a:r>
              <a:rPr lang="en-US" b="1" dirty="0"/>
              <a:t> </a:t>
            </a:r>
            <a:r>
              <a:rPr lang="en-US" dirty="0"/>
              <a:t>(Network Level of Benefits)</a:t>
            </a:r>
          </a:p>
        </p:txBody>
      </p:sp>
      <p:sp>
        <p:nvSpPr>
          <p:cNvPr id="25637" name="Slide Number Placeholder 3"/>
          <p:cNvSpPr txBox="1">
            <a:spLocks noGrp="1"/>
          </p:cNvSpPr>
          <p:nvPr/>
        </p:nvSpPr>
        <p:spPr bwMode="auto">
          <a:xfrm>
            <a:off x="4812029" y="2160589"/>
            <a:ext cx="2195389" cy="388077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000"/>
              </a:spcBef>
              <a:buClr>
                <a:schemeClr val="accent1"/>
              </a:buClr>
              <a:buSzPct val="80000"/>
              <a:buFont typeface="Wingdings 3" charset="2"/>
              <a:buChar char=""/>
            </a:pPr>
            <a:fld id="{2863B003-E775-44EB-BA7F-A64210917FEB}" type="slidenum">
              <a:rPr lang="en-US" sz="1300">
                <a:solidFill>
                  <a:schemeClr val="tx1">
                    <a:lumMod val="75000"/>
                    <a:lumOff val="25000"/>
                  </a:schemeClr>
                </a:solidFill>
                <a:latin typeface="+mn-lt"/>
              </a:rPr>
              <a:pPr eaLnBrk="1" hangingPunct="1">
                <a:spcBef>
                  <a:spcPts val="1000"/>
                </a:spcBef>
                <a:buClr>
                  <a:schemeClr val="accent1"/>
                </a:buClr>
                <a:buSzPct val="80000"/>
                <a:buFont typeface="Wingdings 3" charset="2"/>
                <a:buChar char=""/>
              </a:pPr>
              <a:t>17</a:t>
            </a:fld>
            <a:endParaRPr lang="en-US" sz="1300">
              <a:solidFill>
                <a:schemeClr val="tx1">
                  <a:lumMod val="75000"/>
                  <a:lumOff val="25000"/>
                </a:schemeClr>
              </a:solidFill>
              <a:latin typeface="+mn-lt"/>
            </a:endParaRPr>
          </a:p>
        </p:txBody>
      </p:sp>
      <p:graphicFrame>
        <p:nvGraphicFramePr>
          <p:cNvPr id="204036" name="Group 260"/>
          <p:cNvGraphicFramePr>
            <a:graphicFrameLocks noGrp="1"/>
          </p:cNvGraphicFramePr>
          <p:nvPr>
            <p:ph idx="1"/>
            <p:extLst>
              <p:ext uri="{D42A27DB-BD31-4B8C-83A1-F6EECF244321}">
                <p14:modId xmlns:p14="http://schemas.microsoft.com/office/powerpoint/2010/main" val="3077158664"/>
              </p:ext>
            </p:extLst>
          </p:nvPr>
        </p:nvGraphicFramePr>
        <p:xfrm>
          <a:off x="321979" y="1518406"/>
          <a:ext cx="6819541" cy="4695433"/>
        </p:xfrm>
        <a:graphic>
          <a:graphicData uri="http://schemas.openxmlformats.org/drawingml/2006/table">
            <a:tbl>
              <a:tblPr firstRow="1" bandRow="1"/>
              <a:tblGrid>
                <a:gridCol w="1437669">
                  <a:extLst>
                    <a:ext uri="{9D8B030D-6E8A-4147-A177-3AD203B41FA5}">
                      <a16:colId xmlns:a16="http://schemas.microsoft.com/office/drawing/2014/main" val="20000"/>
                    </a:ext>
                  </a:extLst>
                </a:gridCol>
                <a:gridCol w="1338379">
                  <a:extLst>
                    <a:ext uri="{9D8B030D-6E8A-4147-A177-3AD203B41FA5}">
                      <a16:colId xmlns:a16="http://schemas.microsoft.com/office/drawing/2014/main" val="20001"/>
                    </a:ext>
                  </a:extLst>
                </a:gridCol>
                <a:gridCol w="1333850">
                  <a:extLst>
                    <a:ext uri="{9D8B030D-6E8A-4147-A177-3AD203B41FA5}">
                      <a16:colId xmlns:a16="http://schemas.microsoft.com/office/drawing/2014/main" val="20002"/>
                    </a:ext>
                  </a:extLst>
                </a:gridCol>
                <a:gridCol w="1300293">
                  <a:extLst>
                    <a:ext uri="{9D8B030D-6E8A-4147-A177-3AD203B41FA5}">
                      <a16:colId xmlns:a16="http://schemas.microsoft.com/office/drawing/2014/main" val="581144057"/>
                    </a:ext>
                  </a:extLst>
                </a:gridCol>
                <a:gridCol w="1409350">
                  <a:extLst>
                    <a:ext uri="{9D8B030D-6E8A-4147-A177-3AD203B41FA5}">
                      <a16:colId xmlns:a16="http://schemas.microsoft.com/office/drawing/2014/main" val="20003"/>
                    </a:ext>
                  </a:extLst>
                </a:gridCol>
              </a:tblGrid>
              <a:tr h="5178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cap="none" normalizeH="0" baseline="0">
                          <a:ln>
                            <a:noFill/>
                          </a:ln>
                          <a:solidFill>
                            <a:schemeClr val="bg1"/>
                          </a:solidFill>
                          <a:effectLst/>
                          <a:latin typeface="Arial" charset="0"/>
                        </a:rPr>
                        <a:t>Services</a:t>
                      </a:r>
                    </a:p>
                  </a:txBody>
                  <a:tcPr marL="45550" marR="45550" marT="22769" marB="22769"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20000"/>
                        </a:spcBef>
                        <a:spcAft>
                          <a:spcPct val="0"/>
                        </a:spcAft>
                        <a:buClr>
                          <a:srgbClr val="9ECD67"/>
                        </a:buClr>
                        <a:buSzPct val="110000"/>
                        <a:buFontTx/>
                        <a:buNone/>
                        <a:tabLst/>
                        <a:defRPr/>
                      </a:pPr>
                      <a:r>
                        <a:rPr kumimoji="0" lang="en-US" sz="1400" b="1" i="0" u="none" strike="noStrike" cap="none" normalizeH="0" baseline="0">
                          <a:ln>
                            <a:noFill/>
                          </a:ln>
                          <a:solidFill>
                            <a:schemeClr val="bg1"/>
                          </a:solidFill>
                          <a:effectLst/>
                          <a:latin typeface="Arial" charset="0"/>
                        </a:rPr>
                        <a:t>ActiveCare </a:t>
                      </a:r>
                    </a:p>
                    <a:p>
                      <a:pPr marL="0" marR="0" lvl="0" indent="0" algn="ctr" defTabSz="914400" rtl="0" eaLnBrk="1" fontAlgn="base" latinLnBrk="0" hangingPunct="1">
                        <a:lnSpc>
                          <a:spcPct val="90000"/>
                        </a:lnSpc>
                        <a:spcBef>
                          <a:spcPct val="20000"/>
                        </a:spcBef>
                        <a:spcAft>
                          <a:spcPct val="0"/>
                        </a:spcAft>
                        <a:buClr>
                          <a:srgbClr val="9ECD67"/>
                        </a:buClr>
                        <a:buSzPct val="110000"/>
                        <a:buFontTx/>
                        <a:buNone/>
                        <a:tabLst/>
                        <a:defRPr/>
                      </a:pPr>
                      <a:r>
                        <a:rPr kumimoji="0" lang="en-US" sz="1400" b="1" i="0" u="none" strike="noStrike" cap="none" normalizeH="0" baseline="0">
                          <a:ln>
                            <a:noFill/>
                          </a:ln>
                          <a:solidFill>
                            <a:schemeClr val="bg1"/>
                          </a:solidFill>
                          <a:effectLst/>
                          <a:latin typeface="Arial" charset="0"/>
                        </a:rPr>
                        <a:t>Primary</a:t>
                      </a:r>
                      <a:endParaRPr kumimoji="0" lang="en-US" sz="1400" b="0" i="0" u="none" strike="noStrike" cap="none" normalizeH="0" baseline="0">
                        <a:ln>
                          <a:noFill/>
                        </a:ln>
                        <a:solidFill>
                          <a:schemeClr val="tx1"/>
                        </a:solidFill>
                        <a:effectLst/>
                        <a:latin typeface="Arial" charset="0"/>
                      </a:endParaRP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400" b="1" i="0" u="none" strike="noStrike" cap="none" normalizeH="0" baseline="0">
                          <a:ln>
                            <a:noFill/>
                          </a:ln>
                          <a:solidFill>
                            <a:schemeClr val="bg1"/>
                          </a:solidFill>
                          <a:effectLst/>
                          <a:latin typeface="Arial" charset="0"/>
                        </a:rPr>
                        <a:t>ActiveCare </a:t>
                      </a:r>
                      <a:br>
                        <a:rPr kumimoji="0" lang="en-US" sz="1400" b="1" i="0" u="none" strike="noStrike" cap="none" normalizeH="0" baseline="0">
                          <a:ln>
                            <a:noFill/>
                          </a:ln>
                          <a:solidFill>
                            <a:schemeClr val="bg1"/>
                          </a:solidFill>
                          <a:effectLst/>
                          <a:latin typeface="Arial" charset="0"/>
                        </a:rPr>
                      </a:br>
                      <a:r>
                        <a:rPr kumimoji="0" lang="en-US" sz="1400" b="1" i="0" u="none" strike="noStrike" cap="none" normalizeH="0" baseline="0">
                          <a:ln>
                            <a:noFill/>
                          </a:ln>
                          <a:solidFill>
                            <a:schemeClr val="bg1"/>
                          </a:solidFill>
                          <a:effectLst/>
                          <a:latin typeface="Arial" charset="0"/>
                        </a:rPr>
                        <a:t>HD</a:t>
                      </a: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400" b="1" i="0" u="none" strike="noStrike" cap="none" normalizeH="0" baseline="0">
                          <a:ln>
                            <a:noFill/>
                          </a:ln>
                          <a:solidFill>
                            <a:schemeClr val="bg1"/>
                          </a:solidFill>
                          <a:effectLst/>
                          <a:latin typeface="Arial" charset="0"/>
                        </a:rPr>
                        <a:t>ActiveCare Primary+ </a:t>
                      </a: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400" b="1" i="0" u="none" strike="noStrike" cap="none" normalizeH="0" baseline="0" dirty="0">
                          <a:ln>
                            <a:noFill/>
                          </a:ln>
                          <a:solidFill>
                            <a:schemeClr val="bg1"/>
                          </a:solidFill>
                          <a:effectLst/>
                          <a:latin typeface="Arial" charset="0"/>
                        </a:rPr>
                        <a:t>ActiveCare</a:t>
                      </a:r>
                      <a:br>
                        <a:rPr kumimoji="0" lang="en-US" sz="1400" b="1" i="0" u="none" strike="noStrike" cap="none" normalizeH="0" baseline="0" dirty="0">
                          <a:ln>
                            <a:noFill/>
                          </a:ln>
                          <a:solidFill>
                            <a:schemeClr val="bg1"/>
                          </a:solidFill>
                          <a:effectLst/>
                          <a:latin typeface="Arial" charset="0"/>
                        </a:rPr>
                      </a:br>
                      <a:r>
                        <a:rPr kumimoji="0" lang="en-US" sz="1400" b="1" i="0" u="none" strike="noStrike" cap="none" normalizeH="0" baseline="0" dirty="0">
                          <a:ln>
                            <a:noFill/>
                          </a:ln>
                          <a:solidFill>
                            <a:schemeClr val="bg1"/>
                          </a:solidFill>
                          <a:effectLst/>
                          <a:latin typeface="Arial" charset="0"/>
                        </a:rPr>
                        <a:t> 2</a:t>
                      </a:r>
                    </a:p>
                  </a:txBody>
                  <a:tcPr marL="45550" marR="45550" marT="22769" marB="22769"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1176797">
                <a:tc>
                  <a:txBody>
                    <a:bodyPr/>
                    <a:lstStyle/>
                    <a:p>
                      <a:pPr marL="0" marR="0" lvl="0" indent="0" algn="l" defTabSz="914400" rtl="0" eaLnBrk="1" fontAlgn="base" latinLnBrk="0" hangingPunct="1">
                        <a:lnSpc>
                          <a:spcPct val="90000"/>
                        </a:lnSpc>
                        <a:spcBef>
                          <a:spcPct val="20000"/>
                        </a:spcBef>
                        <a:spcAft>
                          <a:spcPct val="0"/>
                        </a:spcAft>
                        <a:buClr>
                          <a:srgbClr val="9ECD67"/>
                        </a:buClr>
                        <a:buSzPct val="110000"/>
                        <a:buFontTx/>
                        <a:buNone/>
                        <a:tabLst/>
                      </a:pPr>
                      <a:r>
                        <a:rPr kumimoji="0" lang="en-US" sz="800" b="1" i="0" u="none" strike="noStrike" cap="none" normalizeH="0" baseline="0">
                          <a:ln>
                            <a:noFill/>
                          </a:ln>
                          <a:solidFill>
                            <a:schemeClr val="tx1"/>
                          </a:solidFill>
                          <a:effectLst/>
                          <a:latin typeface="Arial" charset="0"/>
                        </a:rPr>
                        <a:t>High-tech Radiology</a:t>
                      </a:r>
                      <a:br>
                        <a:rPr kumimoji="0" lang="en-US" sz="800" b="1" i="0" u="none" strike="noStrike" cap="none" normalizeH="0" baseline="0">
                          <a:ln>
                            <a:noFill/>
                          </a:ln>
                          <a:solidFill>
                            <a:schemeClr val="tx1"/>
                          </a:solidFill>
                          <a:effectLst/>
                          <a:latin typeface="Arial" charset="0"/>
                        </a:rPr>
                      </a:br>
                      <a:r>
                        <a:rPr kumimoji="0" lang="en-US" sz="800" b="1" i="0" u="none" strike="noStrike" cap="none" normalizeH="0" baseline="0">
                          <a:ln>
                            <a:noFill/>
                          </a:ln>
                          <a:solidFill>
                            <a:schemeClr val="tx1"/>
                          </a:solidFill>
                          <a:effectLst/>
                          <a:latin typeface="Arial" charset="0"/>
                        </a:rPr>
                        <a:t>(</a:t>
                      </a:r>
                      <a:r>
                        <a:rPr kumimoji="0" lang="en-US" sz="800" b="0" i="0" u="none" strike="noStrike" cap="none" normalizeH="0" baseline="0">
                          <a:ln>
                            <a:noFill/>
                          </a:ln>
                          <a:solidFill>
                            <a:schemeClr val="tx1"/>
                          </a:solidFill>
                          <a:effectLst/>
                          <a:latin typeface="Arial" charset="0"/>
                        </a:rPr>
                        <a:t>CT scan, MRI, nuclear medicine)</a:t>
                      </a:r>
                    </a:p>
                  </a:txBody>
                  <a:tcPr marL="45550" marR="45550" marT="22769" marB="22769"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ADD2DD"/>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30%</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 after deductible</a:t>
                      </a: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rgbClr val="448FA6"/>
                          </a:solidFill>
                          <a:effectLst/>
                          <a:latin typeface="Arial" charset="0"/>
                        </a:rPr>
                        <a:t> </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30% </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after deductible</a:t>
                      </a: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r>
                        <a:rPr kumimoji="0" lang="en-US" sz="1000" b="1" i="0" u="none" strike="noStrike" cap="none" normalizeH="0" baseline="0" dirty="0">
                          <a:ln>
                            <a:noFill/>
                          </a:ln>
                          <a:solidFill>
                            <a:schemeClr val="tx1"/>
                          </a:solidFill>
                          <a:effectLst/>
                          <a:latin typeface="Arial" charset="0"/>
                        </a:rPr>
                        <a:t>20% </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r>
                        <a:rPr kumimoji="0" lang="en-US" sz="1000" b="1" i="0" u="none" strike="noStrike" cap="none" normalizeH="0" baseline="0" dirty="0">
                          <a:ln>
                            <a:noFill/>
                          </a:ln>
                          <a:solidFill>
                            <a:schemeClr val="tx1"/>
                          </a:solidFill>
                          <a:effectLst/>
                          <a:latin typeface="Arial" charset="0"/>
                        </a:rPr>
                        <a:t>after deductible</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dirty="0">
                        <a:ln>
                          <a:noFill/>
                        </a:ln>
                        <a:solidFill>
                          <a:schemeClr val="tx1"/>
                        </a:solidFill>
                        <a:effectLst/>
                        <a:latin typeface="Arial" charset="0"/>
                      </a:endParaRP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endParaRPr kumimoji="0" lang="en-US" sz="1000" b="1" i="0" u="none" strike="noStrike" cap="none" normalizeH="0" baseline="0" dirty="0">
                        <a:ln>
                          <a:noFill/>
                        </a:ln>
                        <a:solidFill>
                          <a:srgbClr val="448FA6"/>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r>
                        <a:rPr kumimoji="0" lang="en-US" sz="1000" b="1" i="0" u="none" strike="noStrike" cap="none" normalizeH="0" baseline="0" dirty="0">
                          <a:ln>
                            <a:noFill/>
                          </a:ln>
                          <a:solidFill>
                            <a:schemeClr val="tx1"/>
                          </a:solidFill>
                          <a:effectLst/>
                          <a:latin typeface="Arial" charset="0"/>
                        </a:rPr>
                        <a:t>20% </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r>
                        <a:rPr kumimoji="0" lang="en-US" sz="1000" b="1" i="0" u="none" strike="noStrike" cap="none" normalizeH="0" baseline="0" dirty="0">
                          <a:ln>
                            <a:noFill/>
                          </a:ln>
                          <a:solidFill>
                            <a:schemeClr val="tx1"/>
                          </a:solidFill>
                          <a:effectLst/>
                          <a:latin typeface="Arial" charset="0"/>
                        </a:rPr>
                        <a:t>after deductible</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r>
                        <a:rPr kumimoji="0" lang="en-US" sz="1000" b="1" i="0" u="none" strike="noStrike" cap="none" normalizeH="0" baseline="0" dirty="0">
                          <a:ln>
                            <a:noFill/>
                          </a:ln>
                          <a:solidFill>
                            <a:schemeClr val="tx1"/>
                          </a:solidFill>
                          <a:effectLst/>
                          <a:latin typeface="Arial" charset="0"/>
                        </a:rPr>
                        <a:t>+ $100 copay per procedure</a:t>
                      </a:r>
                    </a:p>
                  </a:txBody>
                  <a:tcPr marL="45550" marR="45550" marT="22769" marB="22769"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099879">
                <a:tc>
                  <a:txBody>
                    <a:bodyPr/>
                    <a:lstStyle/>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endParaRPr kumimoji="0" lang="en-US" sz="8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800" b="1" i="0" u="none" strike="noStrike" cap="none" normalizeH="0" baseline="0">
                          <a:ln>
                            <a:noFill/>
                          </a:ln>
                          <a:solidFill>
                            <a:schemeClr val="tx1"/>
                          </a:solidFill>
                          <a:effectLst/>
                          <a:latin typeface="Arial" charset="0"/>
                        </a:rPr>
                        <a:t>Inpatient Hospital</a:t>
                      </a:r>
                    </a:p>
                  </a:txBody>
                  <a:tcPr marL="45550" marR="45550" marT="22769" marB="22769"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ADD2DD"/>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30% </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after deductible</a:t>
                      </a: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75000"/>
                        <a:alpha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r>
                        <a:rPr kumimoji="0" lang="en-US" sz="1000" b="1" i="0" u="none" strike="noStrike" cap="none" normalizeH="0" baseline="0" dirty="0">
                          <a:ln>
                            <a:noFill/>
                          </a:ln>
                          <a:solidFill>
                            <a:schemeClr val="tx1"/>
                          </a:solidFill>
                          <a:effectLst/>
                          <a:latin typeface="Arial" charset="0"/>
                        </a:rPr>
                        <a:t>30% </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r>
                        <a:rPr kumimoji="0" lang="en-US" sz="1000" b="1" i="0" u="none" strike="noStrike" cap="none" normalizeH="0" baseline="0" dirty="0">
                          <a:ln>
                            <a:noFill/>
                          </a:ln>
                          <a:solidFill>
                            <a:schemeClr val="tx1"/>
                          </a:solidFill>
                          <a:effectLst/>
                          <a:latin typeface="Arial" charset="0"/>
                        </a:rPr>
                        <a:t>after deductible</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dirty="0">
                        <a:ln>
                          <a:noFill/>
                        </a:ln>
                        <a:solidFill>
                          <a:srgbClr val="448FA6"/>
                        </a:solidFill>
                        <a:effectLst/>
                        <a:latin typeface="Arial" charset="0"/>
                      </a:endParaRP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75000"/>
                        <a:alpha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dirty="0">
                        <a:ln>
                          <a:noFill/>
                        </a:ln>
                        <a:solidFill>
                          <a:srgbClr val="448FA6"/>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r>
                        <a:rPr kumimoji="0" lang="en-US" sz="1000" b="1" i="0" u="none" strike="noStrike" cap="none" normalizeH="0" baseline="0" dirty="0">
                          <a:ln>
                            <a:noFill/>
                          </a:ln>
                          <a:solidFill>
                            <a:schemeClr val="tx1"/>
                          </a:solidFill>
                          <a:effectLst/>
                          <a:latin typeface="Arial" charset="0"/>
                        </a:rPr>
                        <a:t>20% </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r>
                        <a:rPr kumimoji="0" lang="en-US" sz="1000" b="1" i="0" u="none" strike="noStrike" cap="none" normalizeH="0" baseline="0" dirty="0">
                          <a:ln>
                            <a:noFill/>
                          </a:ln>
                          <a:solidFill>
                            <a:schemeClr val="tx1"/>
                          </a:solidFill>
                          <a:effectLst/>
                          <a:latin typeface="Arial" charset="0"/>
                        </a:rPr>
                        <a:t>after deductible</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dirty="0">
                        <a:ln>
                          <a:noFill/>
                        </a:ln>
                        <a:solidFill>
                          <a:srgbClr val="448FA6"/>
                        </a:solidFill>
                        <a:effectLst/>
                        <a:latin typeface="Arial" charset="0"/>
                      </a:endParaRP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75000"/>
                        <a:alpha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dirty="0">
                        <a:ln>
                          <a:noFill/>
                        </a:ln>
                        <a:solidFill>
                          <a:srgbClr val="448FA6"/>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20% </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after deductible</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($150 facility copay per day)</a:t>
                      </a:r>
                    </a:p>
                  </a:txBody>
                  <a:tcPr marL="45550" marR="45550" marT="22769" marB="22769"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75000"/>
                        <a:alpha val="50000"/>
                      </a:schemeClr>
                    </a:solidFill>
                  </a:tcPr>
                </a:tc>
                <a:extLst>
                  <a:ext uri="{0D108BD9-81ED-4DB2-BD59-A6C34878D82A}">
                    <a16:rowId xmlns:a16="http://schemas.microsoft.com/office/drawing/2014/main" val="10002"/>
                  </a:ext>
                </a:extLst>
              </a:tr>
              <a:tr h="1215254">
                <a:tc>
                  <a:txBody>
                    <a:bodyPr/>
                    <a:lstStyle/>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endParaRPr kumimoji="0" lang="en-US" sz="8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800" b="1" i="0" u="none" strike="noStrike" cap="none" normalizeH="0" baseline="0">
                          <a:ln>
                            <a:noFill/>
                          </a:ln>
                          <a:solidFill>
                            <a:schemeClr val="tx1"/>
                          </a:solidFill>
                          <a:effectLst/>
                          <a:latin typeface="Arial" charset="0"/>
                        </a:rPr>
                        <a:t>Freestanding</a:t>
                      </a:r>
                    </a:p>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800" b="1" i="0" u="none" strike="noStrike" cap="none" normalizeH="0" baseline="0">
                          <a:ln>
                            <a:noFill/>
                          </a:ln>
                          <a:solidFill>
                            <a:schemeClr val="tx1"/>
                          </a:solidFill>
                          <a:effectLst/>
                          <a:latin typeface="Arial" charset="0"/>
                        </a:rPr>
                        <a:t>Emergency Room</a:t>
                      </a:r>
                    </a:p>
                  </a:txBody>
                  <a:tcPr marL="45550" marR="45550" marT="22769" marB="22769"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ADD2DD"/>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accent1"/>
                          </a:solidFill>
                          <a:effectLst/>
                          <a:latin typeface="Arial" charset="0"/>
                        </a:rPr>
                        <a:t>$500 copay</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+ 30%</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after deductible</a:t>
                      </a: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dirty="0">
                        <a:ln>
                          <a:noFill/>
                        </a:ln>
                        <a:solidFill>
                          <a:srgbClr val="448FA6"/>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r>
                        <a:rPr kumimoji="0" lang="en-US" sz="1000" b="1" i="0" u="none" strike="noStrike" cap="none" normalizeH="0" baseline="0" dirty="0">
                          <a:ln>
                            <a:noFill/>
                          </a:ln>
                          <a:solidFill>
                            <a:schemeClr val="accent1"/>
                          </a:solidFill>
                          <a:effectLst/>
                          <a:latin typeface="Arial" charset="0"/>
                        </a:rPr>
                        <a:t>$500 </a:t>
                      </a:r>
                      <a:r>
                        <a:rPr kumimoji="0" lang="en-US" sz="1000" b="1" i="0" u="none" strike="noStrike" cap="none" normalizeH="0" baseline="0" dirty="0">
                          <a:ln>
                            <a:noFill/>
                          </a:ln>
                          <a:solidFill>
                            <a:schemeClr val="tx1"/>
                          </a:solidFill>
                          <a:effectLst/>
                          <a:latin typeface="Arial" charset="0"/>
                        </a:rPr>
                        <a:t>copay</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+30% </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after deductible</a:t>
                      </a: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dirty="0">
                        <a:ln>
                          <a:noFill/>
                        </a:ln>
                        <a:solidFill>
                          <a:srgbClr val="FF0000"/>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accent1"/>
                          </a:solidFill>
                          <a:effectLst/>
                          <a:latin typeface="Arial" charset="0"/>
                        </a:rPr>
                        <a:t>$500 </a:t>
                      </a:r>
                      <a:r>
                        <a:rPr kumimoji="0" lang="en-US" sz="1000" b="1" i="0" u="none" strike="noStrike" cap="none" normalizeH="0" baseline="0" dirty="0">
                          <a:ln>
                            <a:noFill/>
                          </a:ln>
                          <a:solidFill>
                            <a:schemeClr val="tx1"/>
                          </a:solidFill>
                          <a:effectLst/>
                          <a:latin typeface="Arial" charset="0"/>
                        </a:rPr>
                        <a:t>copay</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+ 20%</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after deductible</a:t>
                      </a: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dirty="0">
                        <a:ln>
                          <a:noFill/>
                        </a:ln>
                        <a:solidFill>
                          <a:srgbClr val="FF0000"/>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accent1"/>
                          </a:solidFill>
                          <a:effectLst/>
                          <a:latin typeface="Arial" charset="0"/>
                        </a:rPr>
                        <a:t>$500 </a:t>
                      </a:r>
                      <a:r>
                        <a:rPr kumimoji="0" lang="en-US" sz="1000" b="1" i="0" u="none" strike="noStrike" cap="none" normalizeH="0" baseline="0" dirty="0">
                          <a:ln>
                            <a:noFill/>
                          </a:ln>
                          <a:solidFill>
                            <a:schemeClr val="tx1"/>
                          </a:solidFill>
                          <a:effectLst/>
                          <a:latin typeface="Arial" charset="0"/>
                        </a:rPr>
                        <a:t>copay</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+ 20%</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after deductible</a:t>
                      </a:r>
                    </a:p>
                  </a:txBody>
                  <a:tcPr marL="45550" marR="45550" marT="22769" marB="22769"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3"/>
                  </a:ext>
                </a:extLst>
              </a:tr>
              <a:tr h="646077">
                <a:tc>
                  <a:txBody>
                    <a:bodyPr/>
                    <a:lstStyle/>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800" b="1" i="0" u="none" strike="noStrike" cap="none" normalizeH="0" baseline="0">
                          <a:ln>
                            <a:noFill/>
                          </a:ln>
                          <a:solidFill>
                            <a:schemeClr val="tx1"/>
                          </a:solidFill>
                          <a:effectLst/>
                          <a:latin typeface="Arial" charset="0"/>
                        </a:rPr>
                        <a:t>Outpatient </a:t>
                      </a:r>
                    </a:p>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800" b="1" i="0" u="none" strike="noStrike" cap="none" normalizeH="0" baseline="0">
                          <a:ln>
                            <a:noFill/>
                          </a:ln>
                          <a:solidFill>
                            <a:schemeClr val="tx1"/>
                          </a:solidFill>
                          <a:effectLst/>
                          <a:latin typeface="Arial" charset="0"/>
                        </a:rPr>
                        <a:t>Costs</a:t>
                      </a:r>
                    </a:p>
                  </a:txBody>
                  <a:tcPr marL="45550" marR="45550" marT="22769" marB="22769"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DD2DD"/>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30% </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after deductible</a:t>
                      </a: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30% </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after deductible</a:t>
                      </a: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r>
                        <a:rPr kumimoji="0" lang="en-US" sz="1000" b="1" i="0" u="none" strike="noStrike" cap="none" normalizeH="0" baseline="0">
                          <a:ln>
                            <a:noFill/>
                          </a:ln>
                          <a:solidFill>
                            <a:schemeClr val="tx1"/>
                          </a:solidFill>
                          <a:effectLst/>
                          <a:latin typeface="Arial" charset="0"/>
                        </a:rPr>
                        <a:t>20% after deductible</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a:ln>
                          <a:noFill/>
                        </a:ln>
                        <a:solidFill>
                          <a:schemeClr val="tx1"/>
                        </a:solidFill>
                        <a:effectLst/>
                        <a:latin typeface="Arial" charset="0"/>
                      </a:endParaRP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20% </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after deductible</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($150 facility copay per incident)</a:t>
                      </a:r>
                    </a:p>
                  </a:txBody>
                  <a:tcPr marL="45550" marR="45550" marT="22769" marB="22769"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alpha val="50000"/>
                      </a:schemeClr>
                    </a:solidFill>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93048795-7659-8134-63C5-DD31B77028AA}"/>
              </a:ext>
            </a:extLst>
          </p:cNvPr>
          <p:cNvSpPr>
            <a:spLocks noGrp="1"/>
          </p:cNvSpPr>
          <p:nvPr>
            <p:ph type="sldNum" sz="quarter" idx="12"/>
          </p:nvPr>
        </p:nvSpPr>
        <p:spPr>
          <a:xfrm>
            <a:off x="8394389" y="6343644"/>
            <a:ext cx="512638" cy="365125"/>
          </a:xfrm>
        </p:spPr>
        <p:txBody>
          <a:bodyPr/>
          <a:lstStyle/>
          <a:p>
            <a:fld id="{8A7D1A0D-6754-5049-9A39-CE99B1E74495}" type="slidenum">
              <a:rPr lang="en-US" smtClean="0">
                <a:solidFill>
                  <a:schemeClr val="bg1"/>
                </a:solidFill>
              </a:rPr>
              <a:t>17</a:t>
            </a:fld>
            <a:endParaRPr lang="en-US" dirty="0">
              <a:solidFill>
                <a:schemeClr val="bg1"/>
              </a:solidFill>
            </a:endParaRPr>
          </a:p>
        </p:txBody>
      </p:sp>
    </p:spTree>
    <p:extLst>
      <p:ext uri="{BB962C8B-B14F-4D97-AF65-F5344CB8AC3E}">
        <p14:creationId xmlns:p14="http://schemas.microsoft.com/office/powerpoint/2010/main" val="1214316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algn="ctr"/>
            <a:br>
              <a:rPr lang="en-US" sz="2700" b="1" dirty="0"/>
            </a:br>
            <a:r>
              <a:rPr lang="en-US" sz="2700" b="1" dirty="0">
                <a:solidFill>
                  <a:srgbClr val="1D76BB"/>
                </a:solidFill>
              </a:rPr>
              <a:t>2024-2025 CFISD FULL-TIME </a:t>
            </a:r>
            <a:br>
              <a:rPr lang="en-US" sz="2700" b="1" dirty="0">
                <a:solidFill>
                  <a:srgbClr val="1D76BB"/>
                </a:solidFill>
              </a:rPr>
            </a:br>
            <a:r>
              <a:rPr lang="en-US" sz="2700" b="1" dirty="0">
                <a:solidFill>
                  <a:srgbClr val="1D76BB"/>
                </a:solidFill>
              </a:rPr>
              <a:t>               EMPLOYEE MONTHLY PREMIUMS </a:t>
            </a:r>
            <a:r>
              <a:rPr lang="en-US" b="1" dirty="0"/>
              <a:t>	</a:t>
            </a:r>
            <a:r>
              <a:rPr lang="en-US" b="1" dirty="0">
                <a:solidFill>
                  <a:srgbClr val="FF0000"/>
                </a:solidFill>
              </a:rPr>
              <a:t>		</a:t>
            </a:r>
            <a:endParaRPr lang="en-US" sz="2400" b="1" dirty="0">
              <a:solidFill>
                <a:srgbClr val="FF0000"/>
              </a:solidFill>
            </a:endParaRPr>
          </a:p>
        </p:txBody>
      </p:sp>
      <p:graphicFrame>
        <p:nvGraphicFramePr>
          <p:cNvPr id="708612" name="Group 4"/>
          <p:cNvGraphicFramePr>
            <a:graphicFrameLocks noGrp="1"/>
          </p:cNvGraphicFramePr>
          <p:nvPr>
            <p:ph type="tbl" idx="1"/>
            <p:extLst>
              <p:ext uri="{D42A27DB-BD31-4B8C-83A1-F6EECF244321}">
                <p14:modId xmlns:p14="http://schemas.microsoft.com/office/powerpoint/2010/main" val="1901604126"/>
              </p:ext>
            </p:extLst>
          </p:nvPr>
        </p:nvGraphicFramePr>
        <p:xfrm>
          <a:off x="630166" y="1347085"/>
          <a:ext cx="7564699" cy="5074760"/>
        </p:xfrm>
        <a:graphic>
          <a:graphicData uri="http://schemas.openxmlformats.org/drawingml/2006/table">
            <a:tbl>
              <a:tblPr/>
              <a:tblGrid>
                <a:gridCol w="2338357">
                  <a:extLst>
                    <a:ext uri="{9D8B030D-6E8A-4147-A177-3AD203B41FA5}">
                      <a16:colId xmlns:a16="http://schemas.microsoft.com/office/drawing/2014/main" val="20000"/>
                    </a:ext>
                  </a:extLst>
                </a:gridCol>
                <a:gridCol w="1300294">
                  <a:extLst>
                    <a:ext uri="{9D8B030D-6E8A-4147-A177-3AD203B41FA5}">
                      <a16:colId xmlns:a16="http://schemas.microsoft.com/office/drawing/2014/main" val="20001"/>
                    </a:ext>
                  </a:extLst>
                </a:gridCol>
                <a:gridCol w="1266738">
                  <a:extLst>
                    <a:ext uri="{9D8B030D-6E8A-4147-A177-3AD203B41FA5}">
                      <a16:colId xmlns:a16="http://schemas.microsoft.com/office/drawing/2014/main" val="20002"/>
                    </a:ext>
                  </a:extLst>
                </a:gridCol>
                <a:gridCol w="1367405">
                  <a:extLst>
                    <a:ext uri="{9D8B030D-6E8A-4147-A177-3AD203B41FA5}">
                      <a16:colId xmlns:a16="http://schemas.microsoft.com/office/drawing/2014/main" val="20003"/>
                    </a:ext>
                  </a:extLst>
                </a:gridCol>
                <a:gridCol w="1291905">
                  <a:extLst>
                    <a:ext uri="{9D8B030D-6E8A-4147-A177-3AD203B41FA5}">
                      <a16:colId xmlns:a16="http://schemas.microsoft.com/office/drawing/2014/main" val="20004"/>
                    </a:ext>
                  </a:extLst>
                </a:gridCol>
              </a:tblGrid>
              <a:tr h="498414">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endParaRPr kumimoji="0" lang="en-US" sz="1600" b="0" i="0" u="none" strike="noStrike" cap="none" normalizeH="0" baseline="0" dirty="0">
                        <a:ln>
                          <a:noFill/>
                        </a:ln>
                        <a:solidFill>
                          <a:schemeClr val="tx1"/>
                        </a:solidFill>
                        <a:effectLst/>
                        <a:latin typeface="Arial" charset="0"/>
                      </a:endParaRP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gridSpan="4">
                  <a:txBody>
                    <a:bodyPr/>
                    <a:lstStyle/>
                    <a:p>
                      <a:pPr marL="285750" marR="0" lvl="0" indent="-285750" algn="l" defTabSz="914400" rtl="0" eaLnBrk="0" fontAlgn="base" latinLnBrk="0" hangingPunct="0">
                        <a:lnSpc>
                          <a:spcPct val="100000"/>
                        </a:lnSpc>
                        <a:spcBef>
                          <a:spcPct val="0"/>
                        </a:spcBef>
                        <a:spcAft>
                          <a:spcPct val="0"/>
                        </a:spcAft>
                        <a:buClrTx/>
                        <a:buSzPct val="110000"/>
                        <a:buFontTx/>
                        <a:buNone/>
                        <a:tabLst/>
                      </a:pPr>
                      <a:r>
                        <a:rPr kumimoji="0" lang="en-US" sz="2000" b="1" i="0" u="none" strike="noStrike" cap="none" normalizeH="0" baseline="0" dirty="0">
                          <a:ln>
                            <a:noFill/>
                          </a:ln>
                          <a:solidFill>
                            <a:schemeClr val="tx1"/>
                          </a:solidFill>
                          <a:effectLst/>
                          <a:latin typeface="Arial" charset="0"/>
                          <a:cs typeface="Times New Roman" pitchFamily="18" charset="0"/>
                        </a:rPr>
                        <a:t>Full –Time Employee Premium Rates</a:t>
                      </a:r>
                    </a:p>
                  </a:txBody>
                  <a:tcPr marT="45714" marB="45714"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endParaRPr kumimoji="0" lang="en-US" sz="2000" b="1" i="0" u="none" strike="noStrike" cap="none" normalizeH="0" baseline="0" dirty="0">
                        <a:ln>
                          <a:noFill/>
                        </a:ln>
                        <a:solidFill>
                          <a:schemeClr val="tx1"/>
                        </a:solidFill>
                        <a:effectLst/>
                        <a:latin typeface="Arial" charset="0"/>
                      </a:endParaRPr>
                    </a:p>
                  </a:txBody>
                  <a:tcPr marT="45724" marB="4572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c hMerge="1">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endParaRPr kumimoji="0" lang="en-US" sz="2000" b="1" i="0" u="none" strike="noStrike" cap="none" normalizeH="0" baseline="0" dirty="0">
                        <a:ln>
                          <a:noFill/>
                        </a:ln>
                        <a:solidFill>
                          <a:schemeClr val="tx1"/>
                        </a:solidFill>
                        <a:effectLst/>
                        <a:latin typeface="Arial" charset="0"/>
                      </a:endParaRPr>
                    </a:p>
                  </a:txBody>
                  <a:tcPr marT="45724" marB="4572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c hMerge="1">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endParaRPr kumimoji="0" lang="en-US" sz="2000" b="1" i="0" u="none" strike="noStrike" cap="none" normalizeH="0" baseline="0" dirty="0">
                        <a:ln>
                          <a:noFill/>
                        </a:ln>
                        <a:solidFill>
                          <a:schemeClr val="tx1"/>
                        </a:solidFill>
                        <a:effectLst/>
                        <a:latin typeface="Arial" charset="0"/>
                      </a:endParaRPr>
                    </a:p>
                  </a:txBody>
                  <a:tcPr marT="45724" marB="4572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0"/>
                  </a:ext>
                </a:extLst>
              </a:tr>
              <a:tr h="624828">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Plans</a:t>
                      </a:r>
                      <a:endParaRPr kumimoji="0" lang="en-US" sz="1600" b="0" i="0" u="none" strike="noStrike" cap="none" normalizeH="0" baseline="0" dirty="0">
                        <a:ln>
                          <a:noFill/>
                        </a:ln>
                        <a:solidFill>
                          <a:schemeClr val="tx1"/>
                        </a:solidFill>
                        <a:effectLst/>
                        <a:latin typeface="Arial" charset="0"/>
                      </a:endParaRP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l"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Primary</a:t>
                      </a:r>
                    </a:p>
                  </a:txBody>
                  <a:tcPr marT="45714" marB="45714"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HD</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defRPr/>
                      </a:pPr>
                      <a:r>
                        <a:rPr kumimoji="0" lang="en-US" sz="1600" b="1" i="0" u="none" strike="noStrike" cap="none" normalizeH="0" baseline="0" dirty="0">
                          <a:ln>
                            <a:noFill/>
                          </a:ln>
                          <a:solidFill>
                            <a:schemeClr val="tx1"/>
                          </a:solidFill>
                          <a:effectLst/>
                          <a:latin typeface="Arial" charset="0"/>
                        </a:rPr>
                        <a:t>Primary+</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AC2</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579108">
                <a:tc>
                  <a:txBody>
                    <a:bodyPr/>
                    <a:lstStyle/>
                    <a:p>
                      <a:pPr marL="285750" marR="0" lvl="0" indent="-285750" algn="l"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Coverage Category</a:t>
                      </a:r>
                    </a:p>
                  </a:txBody>
                  <a:tcPr marT="45714" marB="45714"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Emp</a:t>
                      </a:r>
                    </a:p>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Cost</a:t>
                      </a:r>
                    </a:p>
                  </a:txBody>
                  <a:tcPr marT="45714" marB="45714"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Emp</a:t>
                      </a:r>
                    </a:p>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Cost</a:t>
                      </a:r>
                    </a:p>
                  </a:txBody>
                  <a:tcPr marT="45714" marB="45714"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Emp</a:t>
                      </a:r>
                    </a:p>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Cost</a:t>
                      </a:r>
                    </a:p>
                  </a:txBody>
                  <a:tcPr marT="45714" marB="45714"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Emp</a:t>
                      </a:r>
                    </a:p>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Cost</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893264">
                <a:tc>
                  <a:txBody>
                    <a:bodyPr/>
                    <a:lstStyle/>
                    <a:p>
                      <a:pPr marL="285750" marR="0" lvl="0" indent="-285750" algn="l"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Employee Only</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$246</a:t>
                      </a:r>
                    </a:p>
                  </a:txBody>
                  <a:tcPr marT="45714" marB="45714"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$259</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$322</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$775</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3"/>
                  </a:ext>
                </a:extLst>
              </a:tr>
              <a:tr h="945250">
                <a:tc>
                  <a:txBody>
                    <a:bodyPr/>
                    <a:lstStyle/>
                    <a:p>
                      <a:pPr marL="285750" marR="0" lvl="0" indent="-285750" algn="l"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Employee + Child(ren)</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$512</a:t>
                      </a:r>
                    </a:p>
                  </a:txBody>
                  <a:tcPr marT="45714" marB="45714"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$534</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$641</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$1,197</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4"/>
                  </a:ext>
                </a:extLst>
              </a:tr>
              <a:tr h="673284">
                <a:tc>
                  <a:txBody>
                    <a:bodyPr/>
                    <a:lstStyle/>
                    <a:p>
                      <a:pPr marL="285750" marR="0" lvl="0" indent="-285750" algn="l" defTabSz="914400" rtl="0" eaLnBrk="0" fontAlgn="base" latinLnBrk="0" hangingPunct="0">
                        <a:lnSpc>
                          <a:spcPct val="100000"/>
                        </a:lnSpc>
                        <a:spcBef>
                          <a:spcPct val="0"/>
                        </a:spcBef>
                        <a:spcAft>
                          <a:spcPct val="0"/>
                        </a:spcAft>
                        <a:buClrTx/>
                        <a:buSzPct val="110000"/>
                        <a:buFontTx/>
                        <a:buNone/>
                        <a:tabLst/>
                        <a:defRPr/>
                      </a:pPr>
                      <a:r>
                        <a:rPr kumimoji="0" lang="en-US" sz="1600" b="1" i="0" u="none" strike="noStrike" cap="none" normalizeH="0" baseline="0" dirty="0">
                          <a:ln>
                            <a:noFill/>
                          </a:ln>
                          <a:solidFill>
                            <a:schemeClr val="tx1"/>
                          </a:solidFill>
                          <a:effectLst/>
                          <a:latin typeface="Arial" charset="0"/>
                          <a:cs typeface="Times New Roman" pitchFamily="18" charset="0"/>
                        </a:rPr>
                        <a:t>Employee + Spouse</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$836</a:t>
                      </a:r>
                    </a:p>
                  </a:txBody>
                  <a:tcPr marT="45714" marB="45714"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$871</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$989</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$1,941</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5"/>
                  </a:ext>
                </a:extLst>
              </a:tr>
              <a:tr h="860612">
                <a:tc>
                  <a:txBody>
                    <a:bodyPr/>
                    <a:lstStyle/>
                    <a:p>
                      <a:pPr marL="285750" marR="0" lvl="0" indent="-285750" algn="l"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Employee + Family</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$1,122</a:t>
                      </a:r>
                    </a:p>
                  </a:txBody>
                  <a:tcPr marT="45714" marB="45714"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$1,166</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$1,338</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$2,347</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6"/>
                  </a:ext>
                </a:extLst>
              </a:tr>
            </a:tbl>
          </a:graphicData>
        </a:graphic>
      </p:graphicFrame>
      <p:sp>
        <p:nvSpPr>
          <p:cNvPr id="26689" name="Slide Number Placeholder 3"/>
          <p:cNvSpPr txBox="1">
            <a:spLocks noGrp="1"/>
          </p:cNvSpPr>
          <p:nvPr/>
        </p:nvSpPr>
        <p:spPr bwMode="auto">
          <a:xfrm>
            <a:off x="7005638" y="6640513"/>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46F2ACA-6233-4EE4-8062-CCF9D867DA13}" type="slidenum">
              <a:rPr lang="en-US" sz="900">
                <a:solidFill>
                  <a:schemeClr val="bg1"/>
                </a:solidFill>
              </a:rPr>
              <a:pPr algn="r" eaLnBrk="1" hangingPunct="1"/>
              <a:t>18</a:t>
            </a:fld>
            <a:endParaRPr lang="en-US" sz="900" dirty="0">
              <a:solidFill>
                <a:schemeClr val="bg1"/>
              </a:solidFill>
            </a:endParaRPr>
          </a:p>
        </p:txBody>
      </p:sp>
    </p:spTree>
    <p:extLst>
      <p:ext uri="{BB962C8B-B14F-4D97-AF65-F5344CB8AC3E}">
        <p14:creationId xmlns:p14="http://schemas.microsoft.com/office/powerpoint/2010/main" val="41702061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1D76BB"/>
                </a:solidFill>
              </a:rPr>
              <a:t>Cypress-Fairbanks Enrollment Summary</a:t>
            </a:r>
          </a:p>
        </p:txBody>
      </p:sp>
      <p:sp>
        <p:nvSpPr>
          <p:cNvPr id="4" name="Text Placeholder 3"/>
          <p:cNvSpPr>
            <a:spLocks noGrp="1"/>
          </p:cNvSpPr>
          <p:nvPr>
            <p:ph sz="half" idx="1"/>
          </p:nvPr>
        </p:nvSpPr>
        <p:spPr>
          <a:xfrm>
            <a:off x="609600" y="2293957"/>
            <a:ext cx="3088109" cy="3880772"/>
          </a:xfrm>
          <a:solidFill>
            <a:schemeClr val="accent5">
              <a:lumMod val="40000"/>
              <a:lumOff val="60000"/>
            </a:schemeClr>
          </a:solidFill>
        </p:spPr>
        <p:style>
          <a:lnRef idx="3">
            <a:schemeClr val="lt1"/>
          </a:lnRef>
          <a:fillRef idx="1">
            <a:schemeClr val="accent3"/>
          </a:fillRef>
          <a:effectRef idx="1">
            <a:schemeClr val="accent3"/>
          </a:effectRef>
          <a:fontRef idx="minor">
            <a:schemeClr val="lt1"/>
          </a:fontRef>
        </p:style>
        <p:txBody>
          <a:bodyPr>
            <a:normAutofit fontScale="47500" lnSpcReduction="20000"/>
          </a:bodyPr>
          <a:lstStyle/>
          <a:p>
            <a:pPr marL="0" indent="0" algn="ctr">
              <a:buNone/>
            </a:pPr>
            <a:r>
              <a:rPr lang="en-US" sz="4200" b="1" dirty="0">
                <a:solidFill>
                  <a:schemeClr val="tx1"/>
                </a:solidFill>
              </a:rPr>
              <a:t> </a:t>
            </a:r>
            <a:br>
              <a:rPr lang="en-US" sz="4200" b="1" dirty="0">
                <a:solidFill>
                  <a:schemeClr val="tx1"/>
                </a:solidFill>
              </a:rPr>
            </a:br>
            <a:r>
              <a:rPr lang="en-US" sz="4200" b="1" dirty="0">
                <a:solidFill>
                  <a:schemeClr val="tx1"/>
                </a:solidFill>
              </a:rPr>
              <a:t>CFISD – March 2024</a:t>
            </a:r>
            <a:endParaRPr lang="en-US" dirty="0">
              <a:solidFill>
                <a:schemeClr val="tx1"/>
              </a:solidFill>
            </a:endParaRPr>
          </a:p>
          <a:p>
            <a:pPr marL="0" indent="0" algn="ctr">
              <a:buNone/>
            </a:pPr>
            <a:endParaRPr lang="en-US" dirty="0">
              <a:solidFill>
                <a:schemeClr val="tx1"/>
              </a:solidFill>
            </a:endParaRPr>
          </a:p>
          <a:p>
            <a:r>
              <a:rPr lang="en-US" sz="2900" b="1" dirty="0">
                <a:solidFill>
                  <a:schemeClr val="tx1"/>
                </a:solidFill>
              </a:rPr>
              <a:t>AC HD             3,540 = 40%</a:t>
            </a:r>
          </a:p>
          <a:p>
            <a:r>
              <a:rPr lang="en-US" sz="2900" b="1" dirty="0">
                <a:solidFill>
                  <a:schemeClr val="tx1"/>
                </a:solidFill>
              </a:rPr>
              <a:t>AC Primary     3,111 = 35%</a:t>
            </a:r>
          </a:p>
          <a:p>
            <a:r>
              <a:rPr lang="en-US" sz="2900" b="1" dirty="0">
                <a:solidFill>
                  <a:schemeClr val="tx1"/>
                </a:solidFill>
              </a:rPr>
              <a:t>AC Primary+    2,024 = 23%</a:t>
            </a:r>
          </a:p>
          <a:p>
            <a:r>
              <a:rPr lang="en-US" sz="2900" b="1" dirty="0">
                <a:solidFill>
                  <a:schemeClr val="tx1"/>
                </a:solidFill>
              </a:rPr>
              <a:t>AC 2                   138 =   2%</a:t>
            </a:r>
          </a:p>
          <a:p>
            <a:r>
              <a:rPr lang="en-US" sz="2900" b="1" u="sng" dirty="0">
                <a:solidFill>
                  <a:schemeClr val="tx1"/>
                </a:solidFill>
              </a:rPr>
              <a:t>Scott &amp; White         5 =   0%</a:t>
            </a:r>
            <a:r>
              <a:rPr lang="en-US" sz="2900" b="1" dirty="0">
                <a:solidFill>
                  <a:schemeClr val="tx1"/>
                </a:solidFill>
              </a:rPr>
              <a:t>   </a:t>
            </a:r>
            <a:endParaRPr lang="en-US" sz="2900" b="1" u="sng" dirty="0">
              <a:solidFill>
                <a:schemeClr val="tx1"/>
              </a:solidFill>
            </a:endParaRPr>
          </a:p>
          <a:p>
            <a:r>
              <a:rPr lang="en-US" sz="2900" b="1" dirty="0">
                <a:solidFill>
                  <a:schemeClr val="tx1"/>
                </a:solidFill>
              </a:rPr>
              <a:t> Total                  8,818</a:t>
            </a:r>
          </a:p>
          <a:p>
            <a:endParaRPr lang="en-US" sz="1200" b="1" dirty="0">
              <a:solidFill>
                <a:schemeClr val="tx1"/>
              </a:solidFill>
            </a:endParaRPr>
          </a:p>
          <a:p>
            <a:r>
              <a:rPr lang="en-US" sz="2500" b="1" dirty="0">
                <a:solidFill>
                  <a:schemeClr val="tx1"/>
                </a:solidFill>
              </a:rPr>
              <a:t>Total Eligible Employees   17,078</a:t>
            </a:r>
          </a:p>
          <a:p>
            <a:r>
              <a:rPr lang="en-US" sz="2500" b="1" dirty="0">
                <a:solidFill>
                  <a:schemeClr val="tx1"/>
                </a:solidFill>
              </a:rPr>
              <a:t>Insured Employees 52% </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068510496"/>
              </p:ext>
            </p:extLst>
          </p:nvPr>
        </p:nvGraphicFramePr>
        <p:xfrm>
          <a:off x="3783457" y="2212117"/>
          <a:ext cx="3125788" cy="343693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a:xfrm>
            <a:off x="8774113" y="6391275"/>
            <a:ext cx="369887" cy="614363"/>
          </a:xfrm>
          <a:prstGeom prst="rect">
            <a:avLst/>
          </a:prstGeom>
        </p:spPr>
        <p:txBody>
          <a:bodyPr/>
          <a:lstStyle/>
          <a:p>
            <a:fld id="{4130376F-90B9-4B1F-9EB7-42AC67434EDD}"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5578881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455" name="Group 15454">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5456" name="Straight Connector 15455">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457" name="Straight Connector 15456">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458"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459"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460" name="Isosceles Triangle 15459">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461"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462"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463"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464" name="Isosceles Triangle 15463">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465" name="Isosceles Triangle 15464">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5362" name="Rectangle 2"/>
          <p:cNvSpPr>
            <a:spLocks noGrp="1" noChangeArrowheads="1"/>
          </p:cNvSpPr>
          <p:nvPr>
            <p:ph type="title"/>
          </p:nvPr>
        </p:nvSpPr>
        <p:spPr>
          <a:xfrm>
            <a:off x="4152550" y="609600"/>
            <a:ext cx="2802951" cy="1320800"/>
          </a:xfrm>
        </p:spPr>
        <p:txBody>
          <a:bodyPr vert="horz" lIns="91440" tIns="45720" rIns="91440" bIns="45720" rtlCol="0" anchor="t">
            <a:normAutofit/>
          </a:bodyPr>
          <a:lstStyle/>
          <a:p>
            <a:pPr>
              <a:lnSpc>
                <a:spcPct val="90000"/>
              </a:lnSpc>
            </a:pPr>
            <a:br>
              <a:rPr lang="en-US" sz="2800" b="1"/>
            </a:br>
            <a:r>
              <a:rPr lang="en-US" sz="2800" b="1"/>
              <a:t>Discussion Points</a:t>
            </a:r>
          </a:p>
        </p:txBody>
      </p:sp>
      <p:sp>
        <p:nvSpPr>
          <p:cNvPr id="15363" name="Rectangle 3"/>
          <p:cNvSpPr>
            <a:spLocks noGrp="1" noChangeArrowheads="1"/>
          </p:cNvSpPr>
          <p:nvPr>
            <p:ph idx="4294967295"/>
          </p:nvPr>
        </p:nvSpPr>
        <p:spPr>
          <a:xfrm>
            <a:off x="3907172" y="2160589"/>
            <a:ext cx="3293030" cy="3880773"/>
          </a:xfrm>
        </p:spPr>
        <p:txBody>
          <a:bodyPr vert="horz" lIns="91440" tIns="45720" rIns="91440" bIns="45720" rtlCol="0">
            <a:normAutofit/>
          </a:bodyPr>
          <a:lstStyle/>
          <a:p>
            <a:pPr marL="0" indent="0">
              <a:lnSpc>
                <a:spcPct val="90000"/>
              </a:lnSpc>
              <a:defRPr/>
            </a:pPr>
            <a:endParaRPr lang="en-US" sz="1300" dirty="0"/>
          </a:p>
          <a:p>
            <a:pPr>
              <a:lnSpc>
                <a:spcPct val="90000"/>
              </a:lnSpc>
              <a:defRPr/>
            </a:pPr>
            <a:endParaRPr lang="en-US" sz="1300" dirty="0"/>
          </a:p>
          <a:p>
            <a:pPr>
              <a:lnSpc>
                <a:spcPct val="90000"/>
              </a:lnSpc>
              <a:defRPr/>
            </a:pPr>
            <a:r>
              <a:rPr lang="en-US" sz="1300" dirty="0"/>
              <a:t>The Insurance Department web page</a:t>
            </a:r>
          </a:p>
          <a:p>
            <a:pPr>
              <a:lnSpc>
                <a:spcPct val="90000"/>
              </a:lnSpc>
              <a:defRPr/>
            </a:pPr>
            <a:r>
              <a:rPr lang="en-US" sz="1300" dirty="0"/>
              <a:t> Benefit Enrollment </a:t>
            </a:r>
          </a:p>
          <a:p>
            <a:pPr>
              <a:lnSpc>
                <a:spcPct val="90000"/>
              </a:lnSpc>
              <a:defRPr/>
            </a:pPr>
            <a:r>
              <a:rPr lang="en-US" sz="1300" dirty="0"/>
              <a:t>What is TRS-ActiveCare?</a:t>
            </a:r>
          </a:p>
          <a:p>
            <a:pPr>
              <a:lnSpc>
                <a:spcPct val="90000"/>
              </a:lnSpc>
              <a:defRPr/>
            </a:pPr>
            <a:r>
              <a:rPr lang="en-US" sz="1300" dirty="0"/>
              <a:t>What’s new with TRS-ActiveCare?</a:t>
            </a:r>
          </a:p>
          <a:p>
            <a:pPr>
              <a:lnSpc>
                <a:spcPct val="90000"/>
              </a:lnSpc>
              <a:defRPr/>
            </a:pPr>
            <a:r>
              <a:rPr lang="en-US" sz="1300" dirty="0"/>
              <a:t>Medical Plan Options and Benefits  </a:t>
            </a:r>
          </a:p>
          <a:p>
            <a:pPr>
              <a:lnSpc>
                <a:spcPct val="90000"/>
              </a:lnSpc>
              <a:defRPr/>
            </a:pPr>
            <a:r>
              <a:rPr lang="en-US" sz="1300" dirty="0"/>
              <a:t>Employee Premium Rates</a:t>
            </a:r>
          </a:p>
          <a:p>
            <a:pPr>
              <a:lnSpc>
                <a:spcPct val="90000"/>
              </a:lnSpc>
              <a:defRPr/>
            </a:pPr>
            <a:r>
              <a:rPr lang="en-US" sz="1300" dirty="0"/>
              <a:t>Plans Maximum Cost Comparisons</a:t>
            </a:r>
          </a:p>
          <a:p>
            <a:pPr>
              <a:lnSpc>
                <a:spcPct val="90000"/>
              </a:lnSpc>
              <a:defRPr/>
            </a:pPr>
            <a:r>
              <a:rPr lang="en-US" sz="1300" dirty="0"/>
              <a:t>Express Scripts Drug Plan</a:t>
            </a:r>
          </a:p>
          <a:p>
            <a:pPr>
              <a:lnSpc>
                <a:spcPct val="90000"/>
              </a:lnSpc>
              <a:defRPr/>
            </a:pPr>
            <a:r>
              <a:rPr lang="en-US" sz="1300" dirty="0"/>
              <a:t>TRS-ActiveCare BCBS Support</a:t>
            </a:r>
          </a:p>
          <a:p>
            <a:pPr>
              <a:lnSpc>
                <a:spcPct val="90000"/>
              </a:lnSpc>
              <a:defRPr/>
            </a:pPr>
            <a:r>
              <a:rPr lang="en-US" sz="1300" dirty="0"/>
              <a:t>CFISD’s Optional Plans</a:t>
            </a:r>
          </a:p>
          <a:p>
            <a:pPr>
              <a:lnSpc>
                <a:spcPct val="90000"/>
              </a:lnSpc>
              <a:defRPr/>
            </a:pPr>
            <a:endParaRPr lang="en-US" sz="1300" dirty="0"/>
          </a:p>
        </p:txBody>
      </p:sp>
      <p:pic>
        <p:nvPicPr>
          <p:cNvPr id="15364" name="Picture 4" descr="Exchanging ideas in the boardroom"/>
          <p:cNvPicPr>
            <a:picLocks noChangeAspect="1" noChangeArrowheads="1"/>
          </p:cNvPicPr>
          <p:nvPr/>
        </p:nvPicPr>
        <p:blipFill rotWithShape="1">
          <a:blip r:embed="rId3"/>
          <a:srcRect l="28666" r="31951" b="-2"/>
          <a:stretch/>
        </p:blipFill>
        <p:spPr bwMode="auto">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7" name="Isosceles Triangle 15466">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Slide Number Placeholder 1"/>
          <p:cNvSpPr>
            <a:spLocks noGrp="1"/>
          </p:cNvSpPr>
          <p:nvPr>
            <p:ph type="sldNum" sz="quarter" idx="12"/>
          </p:nvPr>
        </p:nvSpPr>
        <p:spPr>
          <a:xfrm>
            <a:off x="6631497" y="6041362"/>
            <a:ext cx="324004" cy="365125"/>
          </a:xfrm>
          <a:prstGeom prst="rect">
            <a:avLst/>
          </a:prstGeom>
        </p:spPr>
        <p:txBody>
          <a:bodyPr vert="horz" lIns="91440" tIns="45720" rIns="91440" bIns="45720" rtlCol="0" anchor="ctr">
            <a:normAutofit/>
          </a:bodyPr>
          <a:lstStyle/>
          <a:p>
            <a:pPr defTabSz="914400">
              <a:spcAft>
                <a:spcPts val="600"/>
              </a:spcAft>
            </a:pPr>
            <a:fld id="{17CA3D55-A243-4666-ACAE-DEC566B11F3D}" type="slidenum">
              <a:rPr lang="en-US" smtClean="0"/>
              <a:pPr defTabSz="914400">
                <a:spcAft>
                  <a:spcPts val="600"/>
                </a:spcAft>
              </a:pPr>
              <a:t>2</a:t>
            </a:fld>
            <a:endParaRPr lang="en-US"/>
          </a:p>
        </p:txBody>
      </p:sp>
      <p:sp>
        <p:nvSpPr>
          <p:cNvPr id="15365" name="Slide Number Placeholder 3"/>
          <p:cNvSpPr txBox="1">
            <a:spLocks noGrp="1"/>
          </p:cNvSpPr>
          <p:nvPr/>
        </p:nvSpPr>
        <p:spPr bwMode="auto">
          <a:xfrm>
            <a:off x="7005638" y="6640513"/>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pPr>
            <a:endParaRPr lang="en-US" sz="1200"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32"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33" name="Straight Connector 32">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 name="Title 5"/>
          <p:cNvSpPr>
            <a:spLocks noGrp="1"/>
          </p:cNvSpPr>
          <p:nvPr>
            <p:ph type="title"/>
          </p:nvPr>
        </p:nvSpPr>
        <p:spPr>
          <a:xfrm>
            <a:off x="739476" y="4553712"/>
            <a:ext cx="6216024" cy="1096316"/>
          </a:xfrm>
        </p:spPr>
        <p:txBody>
          <a:bodyPr vert="horz" lIns="91440" tIns="45720" rIns="91440" bIns="45720" rtlCol="0" anchor="b">
            <a:normAutofit/>
          </a:bodyPr>
          <a:lstStyle/>
          <a:p>
            <a:pPr algn="ctr">
              <a:lnSpc>
                <a:spcPct val="90000"/>
              </a:lnSpc>
            </a:pPr>
            <a:r>
              <a:rPr lang="en-US" sz="2300" b="1" dirty="0">
                <a:solidFill>
                  <a:srgbClr val="1D76BB"/>
                </a:solidFill>
              </a:rPr>
              <a:t>CFISD Employee Only </a:t>
            </a:r>
            <a:br>
              <a:rPr lang="en-US" sz="2300" b="1" dirty="0">
                <a:solidFill>
                  <a:srgbClr val="1D76BB"/>
                </a:solidFill>
              </a:rPr>
            </a:br>
            <a:r>
              <a:rPr lang="en-US" sz="2300" b="1" dirty="0">
                <a:solidFill>
                  <a:srgbClr val="1D76BB"/>
                </a:solidFill>
              </a:rPr>
              <a:t>Premium &amp; Plan Comparison</a:t>
            </a:r>
            <a:br>
              <a:rPr lang="en-US" sz="2300" b="1" dirty="0">
                <a:solidFill>
                  <a:srgbClr val="1D76BB"/>
                </a:solidFill>
              </a:rPr>
            </a:br>
            <a:endParaRPr lang="en-US" sz="2300" b="1" dirty="0">
              <a:solidFill>
                <a:srgbClr val="1D76BB"/>
              </a:solidFill>
            </a:endParaRPr>
          </a:p>
        </p:txBody>
      </p:sp>
      <p:sp>
        <p:nvSpPr>
          <p:cNvPr id="5" name="Slide Number Placeholder 4"/>
          <p:cNvSpPr>
            <a:spLocks noGrp="1"/>
          </p:cNvSpPr>
          <p:nvPr>
            <p:ph type="sldNum" sz="quarter" idx="12"/>
          </p:nvPr>
        </p:nvSpPr>
        <p:spPr>
          <a:xfrm>
            <a:off x="8401621" y="6435778"/>
            <a:ext cx="512504" cy="365125"/>
          </a:xfrm>
          <a:prstGeom prst="rect">
            <a:avLst/>
          </a:prstGeom>
        </p:spPr>
        <p:txBody>
          <a:bodyPr vert="horz" lIns="91440" tIns="45720" rIns="91440" bIns="45720" rtlCol="0" anchor="ctr">
            <a:normAutofit/>
          </a:bodyPr>
          <a:lstStyle/>
          <a:p>
            <a:pPr>
              <a:spcAft>
                <a:spcPts val="600"/>
              </a:spcAft>
            </a:pPr>
            <a:fld id="{4130376F-90B9-4B1F-9EB7-42AC67434EDD}" type="slidenum">
              <a:rPr lang="en-US" smtClean="0">
                <a:solidFill>
                  <a:schemeClr val="bg1"/>
                </a:solidFill>
              </a:rPr>
              <a:pPr>
                <a:spcAft>
                  <a:spcPts val="600"/>
                </a:spcAft>
              </a:pPr>
              <a:t>20</a:t>
            </a:fld>
            <a:endParaRPr lang="en-US"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996796090"/>
              </p:ext>
            </p:extLst>
          </p:nvPr>
        </p:nvGraphicFramePr>
        <p:xfrm>
          <a:off x="739476" y="1097629"/>
          <a:ext cx="6216025" cy="2972640"/>
        </p:xfrm>
        <a:graphic>
          <a:graphicData uri="http://schemas.openxmlformats.org/drawingml/2006/table">
            <a:tbl>
              <a:tblPr firstRow="1" bandRow="1">
                <a:tableStyleId>{5C22544A-7EE6-4342-B048-85BDC9FD1C3A}</a:tableStyleId>
              </a:tblPr>
              <a:tblGrid>
                <a:gridCol w="1705708">
                  <a:extLst>
                    <a:ext uri="{9D8B030D-6E8A-4147-A177-3AD203B41FA5}">
                      <a16:colId xmlns:a16="http://schemas.microsoft.com/office/drawing/2014/main" val="1949116375"/>
                    </a:ext>
                  </a:extLst>
                </a:gridCol>
                <a:gridCol w="1115603">
                  <a:extLst>
                    <a:ext uri="{9D8B030D-6E8A-4147-A177-3AD203B41FA5}">
                      <a16:colId xmlns:a16="http://schemas.microsoft.com/office/drawing/2014/main" val="1741363945"/>
                    </a:ext>
                  </a:extLst>
                </a:gridCol>
                <a:gridCol w="1115603">
                  <a:extLst>
                    <a:ext uri="{9D8B030D-6E8A-4147-A177-3AD203B41FA5}">
                      <a16:colId xmlns:a16="http://schemas.microsoft.com/office/drawing/2014/main" val="3955451887"/>
                    </a:ext>
                  </a:extLst>
                </a:gridCol>
                <a:gridCol w="1115603">
                  <a:extLst>
                    <a:ext uri="{9D8B030D-6E8A-4147-A177-3AD203B41FA5}">
                      <a16:colId xmlns:a16="http://schemas.microsoft.com/office/drawing/2014/main" val="472867586"/>
                    </a:ext>
                  </a:extLst>
                </a:gridCol>
                <a:gridCol w="1163508">
                  <a:extLst>
                    <a:ext uri="{9D8B030D-6E8A-4147-A177-3AD203B41FA5}">
                      <a16:colId xmlns:a16="http://schemas.microsoft.com/office/drawing/2014/main" val="1531531565"/>
                    </a:ext>
                  </a:extLst>
                </a:gridCol>
              </a:tblGrid>
              <a:tr h="530451">
                <a:tc>
                  <a:txBody>
                    <a:bodyPr/>
                    <a:lstStyle/>
                    <a:p>
                      <a:pPr algn="ctr"/>
                      <a:r>
                        <a:rPr lang="en-US" sz="1400" dirty="0"/>
                        <a:t>Type</a:t>
                      </a:r>
                      <a:r>
                        <a:rPr lang="en-US" sz="1400" baseline="0" dirty="0"/>
                        <a:t> of Service</a:t>
                      </a:r>
                      <a:endParaRPr lang="en-US" sz="1400" dirty="0"/>
                    </a:p>
                  </a:txBody>
                  <a:tcPr marL="62201" marR="62201" marT="31100" marB="31100">
                    <a:solidFill>
                      <a:schemeClr val="accent5"/>
                    </a:solidFill>
                  </a:tcPr>
                </a:tc>
                <a:tc>
                  <a:txBody>
                    <a:bodyPr/>
                    <a:lstStyle/>
                    <a:p>
                      <a:pPr algn="ctr"/>
                      <a:r>
                        <a:rPr lang="en-US" sz="1400"/>
                        <a:t>ActiveCare</a:t>
                      </a:r>
                      <a:r>
                        <a:rPr lang="en-US" sz="1400" baseline="0"/>
                        <a:t> Primary</a:t>
                      </a:r>
                      <a:endParaRPr lang="en-US" sz="1400"/>
                    </a:p>
                  </a:txBody>
                  <a:tcPr marL="62201" marR="62201" marT="31100" marB="31100">
                    <a:solidFill>
                      <a:schemeClr val="accent5"/>
                    </a:solidFill>
                  </a:tcPr>
                </a:tc>
                <a:tc>
                  <a:txBody>
                    <a:bodyPr/>
                    <a:lstStyle/>
                    <a:p>
                      <a:pPr algn="ctr"/>
                      <a:r>
                        <a:rPr lang="en-US" sz="1400"/>
                        <a:t>ActiveCare</a:t>
                      </a:r>
                    </a:p>
                    <a:p>
                      <a:pPr algn="ctr"/>
                      <a:r>
                        <a:rPr lang="en-US" sz="1400"/>
                        <a:t>HD</a:t>
                      </a:r>
                    </a:p>
                  </a:txBody>
                  <a:tcPr marL="62201" marR="62201" marT="31100" marB="31100">
                    <a:solidFill>
                      <a:schemeClr val="accent5"/>
                    </a:solidFill>
                  </a:tcPr>
                </a:tc>
                <a:tc>
                  <a:txBody>
                    <a:bodyPr/>
                    <a:lstStyle/>
                    <a:p>
                      <a:pPr algn="ctr"/>
                      <a:r>
                        <a:rPr lang="en-US" sz="1400"/>
                        <a:t>ActiveCare</a:t>
                      </a:r>
                    </a:p>
                    <a:p>
                      <a:pPr algn="ctr"/>
                      <a:r>
                        <a:rPr lang="en-US" sz="1400"/>
                        <a:t>Primary+</a:t>
                      </a:r>
                    </a:p>
                  </a:txBody>
                  <a:tcPr marL="62201" marR="62201" marT="31100" marB="31100">
                    <a:solidFill>
                      <a:schemeClr val="accent5"/>
                    </a:solidFill>
                  </a:tcPr>
                </a:tc>
                <a:tc>
                  <a:txBody>
                    <a:bodyPr/>
                    <a:lstStyle/>
                    <a:p>
                      <a:pPr algn="ctr"/>
                      <a:r>
                        <a:rPr lang="en-US" sz="1400"/>
                        <a:t>ActiveCare </a:t>
                      </a:r>
                    </a:p>
                    <a:p>
                      <a:pPr algn="ctr"/>
                      <a:r>
                        <a:rPr lang="en-US" sz="1400"/>
                        <a:t>2</a:t>
                      </a:r>
                    </a:p>
                  </a:txBody>
                  <a:tcPr marL="62201" marR="62201" marT="31100" marB="31100">
                    <a:solidFill>
                      <a:schemeClr val="accent5"/>
                    </a:solidFill>
                  </a:tcPr>
                </a:tc>
                <a:extLst>
                  <a:ext uri="{0D108BD9-81ED-4DB2-BD59-A6C34878D82A}">
                    <a16:rowId xmlns:a16="http://schemas.microsoft.com/office/drawing/2014/main" val="4081492642"/>
                  </a:ext>
                </a:extLst>
              </a:tr>
              <a:tr h="313049">
                <a:tc>
                  <a:txBody>
                    <a:bodyPr/>
                    <a:lstStyle/>
                    <a:p>
                      <a:endParaRPr lang="en-US" sz="1400"/>
                    </a:p>
                  </a:txBody>
                  <a:tcPr marL="62201" marR="62201" marT="31100" marB="31100">
                    <a:solidFill>
                      <a:schemeClr val="accent2">
                        <a:lumMod val="50000"/>
                      </a:schemeClr>
                    </a:solidFill>
                  </a:tcPr>
                </a:tc>
                <a:tc>
                  <a:txBody>
                    <a:bodyPr/>
                    <a:lstStyle/>
                    <a:p>
                      <a:endParaRPr lang="en-US" sz="1400"/>
                    </a:p>
                  </a:txBody>
                  <a:tcPr marL="62201" marR="62201" marT="31100" marB="31100">
                    <a:solidFill>
                      <a:schemeClr val="accent2">
                        <a:lumMod val="50000"/>
                      </a:schemeClr>
                    </a:solidFill>
                  </a:tcPr>
                </a:tc>
                <a:tc>
                  <a:txBody>
                    <a:bodyPr/>
                    <a:lstStyle/>
                    <a:p>
                      <a:endParaRPr lang="en-US" sz="1400"/>
                    </a:p>
                  </a:txBody>
                  <a:tcPr marL="62201" marR="62201" marT="31100" marB="31100">
                    <a:solidFill>
                      <a:schemeClr val="accent2">
                        <a:lumMod val="50000"/>
                      </a:schemeClr>
                    </a:solidFill>
                  </a:tcPr>
                </a:tc>
                <a:tc>
                  <a:txBody>
                    <a:bodyPr/>
                    <a:lstStyle/>
                    <a:p>
                      <a:endParaRPr lang="en-US" sz="1400"/>
                    </a:p>
                  </a:txBody>
                  <a:tcPr marL="62201" marR="62201" marT="31100" marB="31100">
                    <a:solidFill>
                      <a:schemeClr val="accent2">
                        <a:lumMod val="50000"/>
                      </a:schemeClr>
                    </a:solidFill>
                  </a:tcPr>
                </a:tc>
                <a:tc>
                  <a:txBody>
                    <a:bodyPr/>
                    <a:lstStyle/>
                    <a:p>
                      <a:endParaRPr lang="en-US" sz="1400"/>
                    </a:p>
                  </a:txBody>
                  <a:tcPr marL="62201" marR="62201" marT="31100" marB="31100">
                    <a:solidFill>
                      <a:schemeClr val="accent2">
                        <a:lumMod val="50000"/>
                      </a:schemeClr>
                    </a:solidFill>
                  </a:tcPr>
                </a:tc>
                <a:extLst>
                  <a:ext uri="{0D108BD9-81ED-4DB2-BD59-A6C34878D82A}">
                    <a16:rowId xmlns:a16="http://schemas.microsoft.com/office/drawing/2014/main" val="1449534034"/>
                  </a:ext>
                </a:extLst>
              </a:tr>
              <a:tr h="321410">
                <a:tc>
                  <a:txBody>
                    <a:bodyPr/>
                    <a:lstStyle/>
                    <a:p>
                      <a:r>
                        <a:rPr lang="en-US" sz="1400"/>
                        <a:t>Annual Premiums</a:t>
                      </a:r>
                    </a:p>
                  </a:txBody>
                  <a:tcPr marL="62201" marR="62201" marT="31100" marB="31100">
                    <a:solidFill>
                      <a:schemeClr val="accent2">
                        <a:lumMod val="60000"/>
                        <a:lumOff val="40000"/>
                      </a:schemeClr>
                    </a:solidFill>
                  </a:tcPr>
                </a:tc>
                <a:tc>
                  <a:txBody>
                    <a:bodyPr/>
                    <a:lstStyle/>
                    <a:p>
                      <a:pPr algn="ctr"/>
                      <a:r>
                        <a:rPr lang="en-US" sz="1400" dirty="0">
                          <a:solidFill>
                            <a:schemeClr val="tx1"/>
                          </a:solidFill>
                        </a:rPr>
                        <a:t>$2,952</a:t>
                      </a:r>
                    </a:p>
                  </a:txBody>
                  <a:tcPr marL="62201" marR="62201" marT="31100" marB="31100">
                    <a:solidFill>
                      <a:schemeClr val="accent2">
                        <a:lumMod val="60000"/>
                        <a:lumOff val="40000"/>
                      </a:schemeClr>
                    </a:solidFill>
                  </a:tcPr>
                </a:tc>
                <a:tc>
                  <a:txBody>
                    <a:bodyPr/>
                    <a:lstStyle/>
                    <a:p>
                      <a:pPr algn="ctr"/>
                      <a:r>
                        <a:rPr lang="en-US" sz="1400" dirty="0">
                          <a:solidFill>
                            <a:schemeClr val="tx1"/>
                          </a:solidFill>
                        </a:rPr>
                        <a:t>$3,108</a:t>
                      </a:r>
                    </a:p>
                  </a:txBody>
                  <a:tcPr marL="62201" marR="62201" marT="31100" marB="31100">
                    <a:solidFill>
                      <a:schemeClr val="accent2">
                        <a:lumMod val="60000"/>
                        <a:lumOff val="40000"/>
                      </a:schemeClr>
                    </a:solidFill>
                  </a:tcPr>
                </a:tc>
                <a:tc>
                  <a:txBody>
                    <a:bodyPr/>
                    <a:lstStyle/>
                    <a:p>
                      <a:pPr algn="ctr"/>
                      <a:r>
                        <a:rPr lang="en-US" sz="1400" dirty="0">
                          <a:solidFill>
                            <a:schemeClr val="tx1"/>
                          </a:solidFill>
                        </a:rPr>
                        <a:t>$3,864</a:t>
                      </a:r>
                    </a:p>
                  </a:txBody>
                  <a:tcPr marL="62201" marR="62201" marT="31100" marB="31100">
                    <a:solidFill>
                      <a:schemeClr val="accent2">
                        <a:lumMod val="60000"/>
                        <a:lumOff val="40000"/>
                      </a:schemeClr>
                    </a:solidFill>
                  </a:tcPr>
                </a:tc>
                <a:tc>
                  <a:txBody>
                    <a:bodyPr/>
                    <a:lstStyle/>
                    <a:p>
                      <a:pPr algn="ctr"/>
                      <a:r>
                        <a:rPr lang="en-US" sz="1400" dirty="0">
                          <a:solidFill>
                            <a:schemeClr val="tx1"/>
                          </a:solidFill>
                        </a:rPr>
                        <a:t>$9,300</a:t>
                      </a:r>
                    </a:p>
                  </a:txBody>
                  <a:tcPr marL="62201" marR="62201" marT="31100" marB="31100">
                    <a:solidFill>
                      <a:schemeClr val="accent2">
                        <a:lumMod val="60000"/>
                        <a:lumOff val="40000"/>
                      </a:schemeClr>
                    </a:solidFill>
                  </a:tcPr>
                </a:tc>
                <a:extLst>
                  <a:ext uri="{0D108BD9-81ED-4DB2-BD59-A6C34878D82A}">
                    <a16:rowId xmlns:a16="http://schemas.microsoft.com/office/drawing/2014/main" val="1624800533"/>
                  </a:ext>
                </a:extLst>
              </a:tr>
              <a:tr h="321410">
                <a:tc>
                  <a:txBody>
                    <a:bodyPr/>
                    <a:lstStyle/>
                    <a:p>
                      <a:r>
                        <a:rPr lang="en-US" sz="1400"/>
                        <a:t>Monthly</a:t>
                      </a:r>
                      <a:r>
                        <a:rPr lang="en-US" sz="1400" baseline="0"/>
                        <a:t> Premiums</a:t>
                      </a:r>
                      <a:endParaRPr lang="en-US" sz="1400"/>
                    </a:p>
                  </a:txBody>
                  <a:tcPr marL="62201" marR="62201" marT="31100" marB="31100">
                    <a:solidFill>
                      <a:schemeClr val="accent2">
                        <a:lumMod val="20000"/>
                        <a:lumOff val="80000"/>
                      </a:schemeClr>
                    </a:solidFill>
                  </a:tcPr>
                </a:tc>
                <a:tc>
                  <a:txBody>
                    <a:bodyPr/>
                    <a:lstStyle/>
                    <a:p>
                      <a:pPr algn="ctr"/>
                      <a:r>
                        <a:rPr lang="en-US" sz="1400" dirty="0">
                          <a:solidFill>
                            <a:schemeClr val="tx1"/>
                          </a:solidFill>
                        </a:rPr>
                        <a:t>$246</a:t>
                      </a:r>
                    </a:p>
                  </a:txBody>
                  <a:tcPr marL="62201" marR="62201" marT="31100" marB="31100">
                    <a:solidFill>
                      <a:schemeClr val="accent2">
                        <a:lumMod val="20000"/>
                        <a:lumOff val="80000"/>
                      </a:schemeClr>
                    </a:solidFill>
                  </a:tcPr>
                </a:tc>
                <a:tc>
                  <a:txBody>
                    <a:bodyPr/>
                    <a:lstStyle/>
                    <a:p>
                      <a:pPr algn="ctr"/>
                      <a:r>
                        <a:rPr lang="en-US" sz="1400" dirty="0">
                          <a:solidFill>
                            <a:schemeClr val="tx1"/>
                          </a:solidFill>
                        </a:rPr>
                        <a:t>$259</a:t>
                      </a:r>
                    </a:p>
                  </a:txBody>
                  <a:tcPr marL="62201" marR="62201" marT="31100" marB="31100">
                    <a:solidFill>
                      <a:schemeClr val="accent2">
                        <a:lumMod val="20000"/>
                        <a:lumOff val="80000"/>
                      </a:schemeClr>
                    </a:solidFill>
                  </a:tcPr>
                </a:tc>
                <a:tc>
                  <a:txBody>
                    <a:bodyPr/>
                    <a:lstStyle/>
                    <a:p>
                      <a:pPr algn="ctr"/>
                      <a:r>
                        <a:rPr lang="en-US" sz="1400" dirty="0">
                          <a:solidFill>
                            <a:schemeClr val="tx1"/>
                          </a:solidFill>
                        </a:rPr>
                        <a:t>$322</a:t>
                      </a:r>
                    </a:p>
                  </a:txBody>
                  <a:tcPr marL="62201" marR="62201" marT="31100" marB="31100">
                    <a:solidFill>
                      <a:schemeClr val="accent2">
                        <a:lumMod val="20000"/>
                        <a:lumOff val="80000"/>
                      </a:schemeClr>
                    </a:solidFill>
                  </a:tcPr>
                </a:tc>
                <a:tc>
                  <a:txBody>
                    <a:bodyPr/>
                    <a:lstStyle/>
                    <a:p>
                      <a:pPr algn="ctr"/>
                      <a:r>
                        <a:rPr lang="en-US" sz="1400" dirty="0">
                          <a:solidFill>
                            <a:schemeClr val="tx1"/>
                          </a:solidFill>
                        </a:rPr>
                        <a:t>$775</a:t>
                      </a:r>
                    </a:p>
                  </a:txBody>
                  <a:tcPr marL="62201" marR="62201" marT="31100" marB="31100">
                    <a:solidFill>
                      <a:schemeClr val="accent2">
                        <a:lumMod val="20000"/>
                        <a:lumOff val="80000"/>
                      </a:schemeClr>
                    </a:solidFill>
                  </a:tcPr>
                </a:tc>
                <a:extLst>
                  <a:ext uri="{0D108BD9-81ED-4DB2-BD59-A6C34878D82A}">
                    <a16:rowId xmlns:a16="http://schemas.microsoft.com/office/drawing/2014/main" val="227341858"/>
                  </a:ext>
                </a:extLst>
              </a:tr>
              <a:tr h="321410">
                <a:tc>
                  <a:txBody>
                    <a:bodyPr/>
                    <a:lstStyle/>
                    <a:p>
                      <a:r>
                        <a:rPr lang="en-US" sz="1400"/>
                        <a:t>Deductible</a:t>
                      </a:r>
                    </a:p>
                  </a:txBody>
                  <a:tcPr marL="62201" marR="62201" marT="31100" marB="31100">
                    <a:solidFill>
                      <a:schemeClr val="accent2">
                        <a:lumMod val="60000"/>
                        <a:lumOff val="40000"/>
                      </a:schemeClr>
                    </a:solidFill>
                  </a:tcPr>
                </a:tc>
                <a:tc>
                  <a:txBody>
                    <a:bodyPr/>
                    <a:lstStyle/>
                    <a:p>
                      <a:pPr algn="ctr"/>
                      <a:r>
                        <a:rPr lang="en-US" sz="1400" dirty="0">
                          <a:solidFill>
                            <a:schemeClr val="tx1"/>
                          </a:solidFill>
                        </a:rPr>
                        <a:t>$2,500</a:t>
                      </a:r>
                    </a:p>
                  </a:txBody>
                  <a:tcPr marL="62201" marR="62201" marT="31100" marB="31100">
                    <a:solidFill>
                      <a:schemeClr val="accent2">
                        <a:lumMod val="60000"/>
                        <a:lumOff val="40000"/>
                      </a:schemeClr>
                    </a:solidFill>
                  </a:tcPr>
                </a:tc>
                <a:tc>
                  <a:txBody>
                    <a:bodyPr/>
                    <a:lstStyle/>
                    <a:p>
                      <a:pPr algn="ctr"/>
                      <a:r>
                        <a:rPr lang="en-US" sz="1400" dirty="0">
                          <a:solidFill>
                            <a:schemeClr val="tx1"/>
                          </a:solidFill>
                        </a:rPr>
                        <a:t>$3,200</a:t>
                      </a:r>
                    </a:p>
                  </a:txBody>
                  <a:tcPr marL="62201" marR="62201" marT="31100" marB="31100">
                    <a:solidFill>
                      <a:schemeClr val="accent2">
                        <a:lumMod val="60000"/>
                        <a:lumOff val="40000"/>
                      </a:schemeClr>
                    </a:solidFill>
                  </a:tcPr>
                </a:tc>
                <a:tc>
                  <a:txBody>
                    <a:bodyPr/>
                    <a:lstStyle/>
                    <a:p>
                      <a:pPr algn="ctr"/>
                      <a:r>
                        <a:rPr lang="en-US" sz="1400" dirty="0">
                          <a:solidFill>
                            <a:schemeClr val="tx1"/>
                          </a:solidFill>
                        </a:rPr>
                        <a:t>$1,200</a:t>
                      </a:r>
                    </a:p>
                  </a:txBody>
                  <a:tcPr marL="62201" marR="62201" marT="31100" marB="31100">
                    <a:solidFill>
                      <a:schemeClr val="accent2">
                        <a:lumMod val="60000"/>
                        <a:lumOff val="40000"/>
                      </a:schemeClr>
                    </a:solidFill>
                  </a:tcPr>
                </a:tc>
                <a:tc>
                  <a:txBody>
                    <a:bodyPr/>
                    <a:lstStyle/>
                    <a:p>
                      <a:pPr algn="ctr"/>
                      <a:r>
                        <a:rPr lang="en-US" sz="1400" dirty="0">
                          <a:solidFill>
                            <a:schemeClr val="tx1"/>
                          </a:solidFill>
                        </a:rPr>
                        <a:t>$1,000</a:t>
                      </a:r>
                    </a:p>
                  </a:txBody>
                  <a:tcPr marL="62201" marR="62201" marT="31100" marB="31100">
                    <a:solidFill>
                      <a:schemeClr val="accent2">
                        <a:lumMod val="60000"/>
                        <a:lumOff val="40000"/>
                      </a:schemeClr>
                    </a:solidFill>
                  </a:tcPr>
                </a:tc>
                <a:extLst>
                  <a:ext uri="{0D108BD9-81ED-4DB2-BD59-A6C34878D82A}">
                    <a16:rowId xmlns:a16="http://schemas.microsoft.com/office/drawing/2014/main" val="795456286"/>
                  </a:ext>
                </a:extLst>
              </a:tr>
              <a:tr h="321410">
                <a:tc>
                  <a:txBody>
                    <a:bodyPr/>
                    <a:lstStyle/>
                    <a:p>
                      <a:r>
                        <a:rPr lang="en-US" sz="1400"/>
                        <a:t>Coinsurance</a:t>
                      </a:r>
                    </a:p>
                  </a:txBody>
                  <a:tcPr marL="62201" marR="62201" marT="31100" marB="31100">
                    <a:solidFill>
                      <a:schemeClr val="accent2">
                        <a:lumMod val="20000"/>
                        <a:lumOff val="80000"/>
                      </a:schemeClr>
                    </a:solidFill>
                  </a:tcPr>
                </a:tc>
                <a:tc>
                  <a:txBody>
                    <a:bodyPr/>
                    <a:lstStyle/>
                    <a:p>
                      <a:pPr algn="ctr"/>
                      <a:r>
                        <a:rPr lang="en-US" sz="1400" dirty="0">
                          <a:solidFill>
                            <a:schemeClr val="tx1"/>
                          </a:solidFill>
                        </a:rPr>
                        <a:t>30%</a:t>
                      </a:r>
                      <a:r>
                        <a:rPr lang="en-US" sz="1400" baseline="0" dirty="0">
                          <a:solidFill>
                            <a:schemeClr val="tx1"/>
                          </a:solidFill>
                        </a:rPr>
                        <a:t> </a:t>
                      </a:r>
                      <a:endParaRPr lang="en-US" sz="1400" dirty="0">
                        <a:solidFill>
                          <a:schemeClr val="tx1"/>
                        </a:solidFill>
                      </a:endParaRPr>
                    </a:p>
                  </a:txBody>
                  <a:tcPr marL="62201" marR="62201" marT="31100" marB="31100">
                    <a:solidFill>
                      <a:schemeClr val="accent2">
                        <a:lumMod val="20000"/>
                        <a:lumOff val="8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30%</a:t>
                      </a:r>
                    </a:p>
                  </a:txBody>
                  <a:tcPr marL="62201" marR="62201" marT="31100" marB="31100">
                    <a:solidFill>
                      <a:schemeClr val="accent2">
                        <a:lumMod val="20000"/>
                        <a:lumOff val="8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20%</a:t>
                      </a:r>
                      <a:r>
                        <a:rPr lang="en-US" sz="1400" baseline="0" dirty="0">
                          <a:solidFill>
                            <a:schemeClr val="tx1"/>
                          </a:solidFill>
                        </a:rPr>
                        <a:t> </a:t>
                      </a:r>
                      <a:endParaRPr lang="en-US" sz="1400" dirty="0">
                        <a:solidFill>
                          <a:schemeClr val="tx1"/>
                        </a:solidFill>
                      </a:endParaRPr>
                    </a:p>
                  </a:txBody>
                  <a:tcPr marL="62201" marR="62201" marT="31100" marB="31100">
                    <a:solidFill>
                      <a:schemeClr val="accent2">
                        <a:lumMod val="20000"/>
                        <a:lumOff val="8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20%</a:t>
                      </a:r>
                      <a:r>
                        <a:rPr lang="en-US" sz="1400" baseline="0" dirty="0">
                          <a:solidFill>
                            <a:schemeClr val="tx1"/>
                          </a:solidFill>
                        </a:rPr>
                        <a:t> </a:t>
                      </a:r>
                      <a:endParaRPr lang="en-US" sz="1400" dirty="0">
                        <a:solidFill>
                          <a:schemeClr val="tx1"/>
                        </a:solidFill>
                      </a:endParaRPr>
                    </a:p>
                  </a:txBody>
                  <a:tcPr marL="62201" marR="62201" marT="31100" marB="31100">
                    <a:solidFill>
                      <a:schemeClr val="accent2">
                        <a:lumMod val="20000"/>
                        <a:lumOff val="80000"/>
                      </a:schemeClr>
                    </a:solidFill>
                  </a:tcPr>
                </a:tc>
                <a:extLst>
                  <a:ext uri="{0D108BD9-81ED-4DB2-BD59-A6C34878D82A}">
                    <a16:rowId xmlns:a16="http://schemas.microsoft.com/office/drawing/2014/main" val="447153302"/>
                  </a:ext>
                </a:extLst>
              </a:tr>
              <a:tr h="530451">
                <a:tc>
                  <a:txBody>
                    <a:bodyPr/>
                    <a:lstStyle/>
                    <a:p>
                      <a:r>
                        <a:rPr lang="en-US" sz="1400"/>
                        <a:t>Out of Pocket</a:t>
                      </a:r>
                      <a:r>
                        <a:rPr lang="en-US" sz="1400" baseline="0"/>
                        <a:t> Maximum </a:t>
                      </a:r>
                      <a:endParaRPr lang="en-US" sz="1400"/>
                    </a:p>
                  </a:txBody>
                  <a:tcPr marL="62201" marR="62201" marT="31100" marB="31100">
                    <a:solidFill>
                      <a:schemeClr val="accent2">
                        <a:lumMod val="60000"/>
                        <a:lumOff val="40000"/>
                      </a:schemeClr>
                    </a:solidFill>
                  </a:tcPr>
                </a:tc>
                <a:tc>
                  <a:txBody>
                    <a:bodyPr/>
                    <a:lstStyle/>
                    <a:p>
                      <a:pPr algn="ctr"/>
                      <a:r>
                        <a:rPr lang="en-US" sz="1400" dirty="0">
                          <a:solidFill>
                            <a:schemeClr val="tx1"/>
                          </a:solidFill>
                        </a:rPr>
                        <a:t>$8,050</a:t>
                      </a:r>
                    </a:p>
                  </a:txBody>
                  <a:tcPr marL="62201" marR="62201" marT="31100" marB="31100">
                    <a:solidFill>
                      <a:schemeClr val="accent2">
                        <a:lumMod val="60000"/>
                        <a:lumOff val="40000"/>
                      </a:schemeClr>
                    </a:solidFill>
                  </a:tcPr>
                </a:tc>
                <a:tc>
                  <a:txBody>
                    <a:bodyPr/>
                    <a:lstStyle/>
                    <a:p>
                      <a:pPr algn="ctr"/>
                      <a:r>
                        <a:rPr lang="en-US" sz="1400" dirty="0">
                          <a:solidFill>
                            <a:schemeClr val="tx1"/>
                          </a:solidFill>
                        </a:rPr>
                        <a:t>$8,050</a:t>
                      </a:r>
                    </a:p>
                  </a:txBody>
                  <a:tcPr marL="62201" marR="62201" marT="31100" marB="31100">
                    <a:solidFill>
                      <a:schemeClr val="accent2">
                        <a:lumMod val="60000"/>
                        <a:lumOff val="40000"/>
                      </a:schemeClr>
                    </a:solidFill>
                  </a:tcPr>
                </a:tc>
                <a:tc>
                  <a:txBody>
                    <a:bodyPr/>
                    <a:lstStyle/>
                    <a:p>
                      <a:pPr algn="ctr"/>
                      <a:r>
                        <a:rPr lang="en-US" sz="1400" dirty="0">
                          <a:solidFill>
                            <a:schemeClr val="tx1"/>
                          </a:solidFill>
                        </a:rPr>
                        <a:t>$6,900</a:t>
                      </a:r>
                    </a:p>
                  </a:txBody>
                  <a:tcPr marL="62201" marR="62201" marT="31100" marB="31100">
                    <a:solidFill>
                      <a:schemeClr val="accent2">
                        <a:lumMod val="60000"/>
                        <a:lumOff val="40000"/>
                      </a:schemeClr>
                    </a:solidFill>
                  </a:tcPr>
                </a:tc>
                <a:tc>
                  <a:txBody>
                    <a:bodyPr/>
                    <a:lstStyle/>
                    <a:p>
                      <a:pPr algn="ctr"/>
                      <a:r>
                        <a:rPr lang="en-US" sz="1400" dirty="0">
                          <a:solidFill>
                            <a:schemeClr val="tx1"/>
                          </a:solidFill>
                        </a:rPr>
                        <a:t>$7,900</a:t>
                      </a:r>
                    </a:p>
                    <a:p>
                      <a:pPr algn="ctr"/>
                      <a:endParaRPr lang="en-US" sz="1400" dirty="0">
                        <a:solidFill>
                          <a:schemeClr val="tx1"/>
                        </a:solidFill>
                      </a:endParaRPr>
                    </a:p>
                  </a:txBody>
                  <a:tcPr marL="62201" marR="62201" marT="31100" marB="31100">
                    <a:solidFill>
                      <a:schemeClr val="accent2">
                        <a:lumMod val="60000"/>
                        <a:lumOff val="40000"/>
                      </a:schemeClr>
                    </a:solidFill>
                  </a:tcPr>
                </a:tc>
                <a:extLst>
                  <a:ext uri="{0D108BD9-81ED-4DB2-BD59-A6C34878D82A}">
                    <a16:rowId xmlns:a16="http://schemas.microsoft.com/office/drawing/2014/main" val="1592883168"/>
                  </a:ext>
                </a:extLst>
              </a:tr>
              <a:tr h="313049">
                <a:tc>
                  <a:txBody>
                    <a:bodyPr/>
                    <a:lstStyle/>
                    <a:p>
                      <a:endParaRPr lang="en-US" sz="1400"/>
                    </a:p>
                  </a:txBody>
                  <a:tcPr marL="62201" marR="62201" marT="31100" marB="31100">
                    <a:solidFill>
                      <a:schemeClr val="accent2">
                        <a:lumMod val="50000"/>
                      </a:schemeClr>
                    </a:solidFill>
                  </a:tcPr>
                </a:tc>
                <a:tc>
                  <a:txBody>
                    <a:bodyPr/>
                    <a:lstStyle/>
                    <a:p>
                      <a:endParaRPr lang="en-US" sz="1400"/>
                    </a:p>
                  </a:txBody>
                  <a:tcPr marL="62201" marR="62201" marT="31100" marB="31100">
                    <a:solidFill>
                      <a:schemeClr val="accent2">
                        <a:lumMod val="50000"/>
                      </a:schemeClr>
                    </a:solidFill>
                  </a:tcPr>
                </a:tc>
                <a:tc>
                  <a:txBody>
                    <a:bodyPr/>
                    <a:lstStyle/>
                    <a:p>
                      <a:endParaRPr lang="en-US" sz="1400"/>
                    </a:p>
                  </a:txBody>
                  <a:tcPr marL="62201" marR="62201" marT="31100" marB="31100">
                    <a:solidFill>
                      <a:schemeClr val="accent2">
                        <a:lumMod val="50000"/>
                      </a:schemeClr>
                    </a:solidFill>
                  </a:tcPr>
                </a:tc>
                <a:tc>
                  <a:txBody>
                    <a:bodyPr/>
                    <a:lstStyle/>
                    <a:p>
                      <a:endParaRPr lang="en-US" sz="1400"/>
                    </a:p>
                  </a:txBody>
                  <a:tcPr marL="62201" marR="62201" marT="31100" marB="31100">
                    <a:solidFill>
                      <a:schemeClr val="accent2">
                        <a:lumMod val="50000"/>
                      </a:schemeClr>
                    </a:solidFill>
                  </a:tcPr>
                </a:tc>
                <a:tc>
                  <a:txBody>
                    <a:bodyPr/>
                    <a:lstStyle/>
                    <a:p>
                      <a:endParaRPr lang="en-US" sz="1400" dirty="0"/>
                    </a:p>
                  </a:txBody>
                  <a:tcPr marL="62201" marR="62201" marT="31100" marB="31100">
                    <a:solidFill>
                      <a:schemeClr val="accent2">
                        <a:lumMod val="50000"/>
                      </a:schemeClr>
                    </a:solidFill>
                  </a:tcPr>
                </a:tc>
                <a:extLst>
                  <a:ext uri="{0D108BD9-81ED-4DB2-BD59-A6C34878D82A}">
                    <a16:rowId xmlns:a16="http://schemas.microsoft.com/office/drawing/2014/main" val="3916474562"/>
                  </a:ext>
                </a:extLst>
              </a:tr>
            </a:tbl>
          </a:graphicData>
        </a:graphic>
      </p:graphicFrame>
    </p:spTree>
    <p:extLst>
      <p:ext uri="{BB962C8B-B14F-4D97-AF65-F5344CB8AC3E}">
        <p14:creationId xmlns:p14="http://schemas.microsoft.com/office/powerpoint/2010/main" val="35420713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8">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10"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1" name="Straight Connector 10">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739476" y="4553712"/>
            <a:ext cx="6216024" cy="1096316"/>
          </a:xfrm>
        </p:spPr>
        <p:txBody>
          <a:bodyPr vert="horz" lIns="91440" tIns="45720" rIns="91440" bIns="45720" rtlCol="0" anchor="b">
            <a:normAutofit/>
          </a:bodyPr>
          <a:lstStyle/>
          <a:p>
            <a:pPr algn="ctr">
              <a:lnSpc>
                <a:spcPct val="90000"/>
              </a:lnSpc>
            </a:pPr>
            <a:r>
              <a:rPr lang="en-US" sz="2300" b="1" dirty="0">
                <a:solidFill>
                  <a:srgbClr val="1D76BB"/>
                </a:solidFill>
              </a:rPr>
              <a:t>CFISD Employee &amp; Family </a:t>
            </a:r>
            <a:br>
              <a:rPr lang="en-US" sz="2300" b="1" dirty="0">
                <a:solidFill>
                  <a:srgbClr val="1D76BB"/>
                </a:solidFill>
              </a:rPr>
            </a:br>
            <a:r>
              <a:rPr lang="en-US" sz="2300" b="1" dirty="0">
                <a:solidFill>
                  <a:srgbClr val="1D76BB"/>
                </a:solidFill>
              </a:rPr>
              <a:t>Premium &amp; </a:t>
            </a:r>
            <a:br>
              <a:rPr lang="en-US" sz="2300" b="1" dirty="0">
                <a:solidFill>
                  <a:srgbClr val="1D76BB"/>
                </a:solidFill>
              </a:rPr>
            </a:br>
            <a:r>
              <a:rPr lang="en-US" sz="2300" b="1" dirty="0">
                <a:solidFill>
                  <a:srgbClr val="1D76BB"/>
                </a:solidFill>
              </a:rPr>
              <a:t>Plan Comparison</a:t>
            </a:r>
          </a:p>
        </p:txBody>
      </p:sp>
      <p:sp>
        <p:nvSpPr>
          <p:cNvPr id="3" name="Slide Number Placeholder 2"/>
          <p:cNvSpPr>
            <a:spLocks noGrp="1"/>
          </p:cNvSpPr>
          <p:nvPr>
            <p:ph type="sldNum" sz="quarter" idx="12"/>
          </p:nvPr>
        </p:nvSpPr>
        <p:spPr>
          <a:xfrm>
            <a:off x="8346361" y="6364958"/>
            <a:ext cx="512504" cy="365125"/>
          </a:xfrm>
          <a:prstGeom prst="rect">
            <a:avLst/>
          </a:prstGeom>
        </p:spPr>
        <p:txBody>
          <a:bodyPr vert="horz" lIns="91440" tIns="45720" rIns="91440" bIns="45720" rtlCol="0" anchor="ctr">
            <a:normAutofit/>
          </a:bodyPr>
          <a:lstStyle/>
          <a:p>
            <a:pPr>
              <a:spcAft>
                <a:spcPts val="600"/>
              </a:spcAft>
            </a:pPr>
            <a:fld id="{4130376F-90B9-4B1F-9EB7-42AC67434EDD}" type="slidenum">
              <a:rPr lang="en-US" smtClean="0">
                <a:solidFill>
                  <a:schemeClr val="bg1"/>
                </a:solidFill>
              </a:rPr>
              <a:pPr>
                <a:spcAft>
                  <a:spcPts val="600"/>
                </a:spcAft>
              </a:pPr>
              <a:t>21</a:t>
            </a:fld>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66544932"/>
              </p:ext>
            </p:extLst>
          </p:nvPr>
        </p:nvGraphicFramePr>
        <p:xfrm>
          <a:off x="1167265" y="934222"/>
          <a:ext cx="5860993" cy="3145005"/>
        </p:xfrm>
        <a:graphic>
          <a:graphicData uri="http://schemas.openxmlformats.org/drawingml/2006/table">
            <a:tbl>
              <a:tblPr firstRow="1" bandRow="1">
                <a:tableStyleId>{5C22544A-7EE6-4342-B048-85BDC9FD1C3A}</a:tableStyleId>
              </a:tblPr>
              <a:tblGrid>
                <a:gridCol w="1197057">
                  <a:extLst>
                    <a:ext uri="{9D8B030D-6E8A-4147-A177-3AD203B41FA5}">
                      <a16:colId xmlns:a16="http://schemas.microsoft.com/office/drawing/2014/main" val="2784015606"/>
                    </a:ext>
                  </a:extLst>
                </a:gridCol>
                <a:gridCol w="1139786">
                  <a:extLst>
                    <a:ext uri="{9D8B030D-6E8A-4147-A177-3AD203B41FA5}">
                      <a16:colId xmlns:a16="http://schemas.microsoft.com/office/drawing/2014/main" val="1680263917"/>
                    </a:ext>
                  </a:extLst>
                </a:gridCol>
                <a:gridCol w="1139786">
                  <a:extLst>
                    <a:ext uri="{9D8B030D-6E8A-4147-A177-3AD203B41FA5}">
                      <a16:colId xmlns:a16="http://schemas.microsoft.com/office/drawing/2014/main" val="4212861522"/>
                    </a:ext>
                  </a:extLst>
                </a:gridCol>
                <a:gridCol w="1139786">
                  <a:extLst>
                    <a:ext uri="{9D8B030D-6E8A-4147-A177-3AD203B41FA5}">
                      <a16:colId xmlns:a16="http://schemas.microsoft.com/office/drawing/2014/main" val="1054605029"/>
                    </a:ext>
                  </a:extLst>
                </a:gridCol>
                <a:gridCol w="1244578">
                  <a:extLst>
                    <a:ext uri="{9D8B030D-6E8A-4147-A177-3AD203B41FA5}">
                      <a16:colId xmlns:a16="http://schemas.microsoft.com/office/drawing/2014/main" val="2842623721"/>
                    </a:ext>
                  </a:extLst>
                </a:gridCol>
              </a:tblGrid>
              <a:tr h="475019">
                <a:tc>
                  <a:txBody>
                    <a:bodyPr/>
                    <a:lstStyle/>
                    <a:p>
                      <a:pPr algn="ctr"/>
                      <a:r>
                        <a:rPr lang="en-US" sz="1300" dirty="0"/>
                        <a:t>Type of Service</a:t>
                      </a:r>
                    </a:p>
                  </a:txBody>
                  <a:tcPr marL="64192" marR="64192" marT="32096" marB="32096">
                    <a:solidFill>
                      <a:schemeClr val="accent5"/>
                    </a:solidFill>
                  </a:tcPr>
                </a:tc>
                <a:tc>
                  <a:txBody>
                    <a:bodyPr/>
                    <a:lstStyle/>
                    <a:p>
                      <a:pPr algn="ctr"/>
                      <a:r>
                        <a:rPr lang="en-US" sz="1300" dirty="0"/>
                        <a:t>ActiveCare Primary</a:t>
                      </a:r>
                    </a:p>
                  </a:txBody>
                  <a:tcPr marL="64192" marR="64192" marT="32096" marB="32096">
                    <a:solidFill>
                      <a:schemeClr val="accent5"/>
                    </a:solidFill>
                  </a:tcPr>
                </a:tc>
                <a:tc>
                  <a:txBody>
                    <a:bodyPr/>
                    <a:lstStyle/>
                    <a:p>
                      <a:pPr algn="ctr"/>
                      <a:r>
                        <a:rPr lang="en-US" sz="1300" dirty="0"/>
                        <a:t>ActiveCare HD</a:t>
                      </a:r>
                    </a:p>
                  </a:txBody>
                  <a:tcPr marL="64192" marR="64192" marT="32096" marB="32096">
                    <a:solidFill>
                      <a:schemeClr val="accent5"/>
                    </a:solidFill>
                  </a:tcPr>
                </a:tc>
                <a:tc>
                  <a:txBody>
                    <a:bodyPr/>
                    <a:lstStyle/>
                    <a:p>
                      <a:pPr algn="ctr"/>
                      <a:r>
                        <a:rPr lang="en-US" sz="1300" dirty="0"/>
                        <a:t>ActiveCare</a:t>
                      </a:r>
                    </a:p>
                    <a:p>
                      <a:pPr algn="ctr"/>
                      <a:r>
                        <a:rPr lang="en-US" sz="1300" dirty="0"/>
                        <a:t>Primary+</a:t>
                      </a:r>
                    </a:p>
                  </a:txBody>
                  <a:tcPr marL="64192" marR="64192" marT="32096" marB="32096">
                    <a:solidFill>
                      <a:schemeClr val="accent5"/>
                    </a:solidFill>
                  </a:tcPr>
                </a:tc>
                <a:tc>
                  <a:txBody>
                    <a:bodyPr/>
                    <a:lstStyle/>
                    <a:p>
                      <a:pPr algn="ctr"/>
                      <a:r>
                        <a:rPr lang="en-US" sz="1300" dirty="0"/>
                        <a:t>ActiveCare   </a:t>
                      </a:r>
                    </a:p>
                    <a:p>
                      <a:pPr algn="ctr"/>
                      <a:r>
                        <a:rPr lang="en-US" sz="1300" dirty="0"/>
                        <a:t>2</a:t>
                      </a:r>
                    </a:p>
                  </a:txBody>
                  <a:tcPr marL="64192" marR="64192" marT="32096" marB="32096">
                    <a:solidFill>
                      <a:schemeClr val="accent5"/>
                    </a:solidFill>
                  </a:tcPr>
                </a:tc>
                <a:extLst>
                  <a:ext uri="{0D108BD9-81ED-4DB2-BD59-A6C34878D82A}">
                    <a16:rowId xmlns:a16="http://schemas.microsoft.com/office/drawing/2014/main" val="3341282502"/>
                  </a:ext>
                </a:extLst>
              </a:tr>
              <a:tr h="320959">
                <a:tc>
                  <a:txBody>
                    <a:bodyPr/>
                    <a:lstStyle/>
                    <a:p>
                      <a:endParaRPr lang="en-US" sz="1300" dirty="0"/>
                    </a:p>
                  </a:txBody>
                  <a:tcPr marL="64192" marR="64192" marT="32096" marB="32096">
                    <a:solidFill>
                      <a:schemeClr val="accent2">
                        <a:lumMod val="75000"/>
                      </a:schemeClr>
                    </a:solidFill>
                  </a:tcPr>
                </a:tc>
                <a:tc>
                  <a:txBody>
                    <a:bodyPr/>
                    <a:lstStyle/>
                    <a:p>
                      <a:endParaRPr lang="en-US" sz="1300" dirty="0"/>
                    </a:p>
                  </a:txBody>
                  <a:tcPr marL="64192" marR="64192" marT="32096" marB="32096">
                    <a:solidFill>
                      <a:schemeClr val="accent2">
                        <a:lumMod val="75000"/>
                      </a:schemeClr>
                    </a:solidFill>
                  </a:tcPr>
                </a:tc>
                <a:tc>
                  <a:txBody>
                    <a:bodyPr/>
                    <a:lstStyle/>
                    <a:p>
                      <a:endParaRPr lang="en-US" sz="1300" dirty="0"/>
                    </a:p>
                  </a:txBody>
                  <a:tcPr marL="64192" marR="64192" marT="32096" marB="32096">
                    <a:solidFill>
                      <a:schemeClr val="accent2">
                        <a:lumMod val="75000"/>
                      </a:schemeClr>
                    </a:solidFill>
                  </a:tcPr>
                </a:tc>
                <a:tc>
                  <a:txBody>
                    <a:bodyPr/>
                    <a:lstStyle/>
                    <a:p>
                      <a:endParaRPr lang="en-US" sz="1300" dirty="0"/>
                    </a:p>
                  </a:txBody>
                  <a:tcPr marL="64192" marR="64192" marT="32096" marB="32096">
                    <a:solidFill>
                      <a:schemeClr val="accent2">
                        <a:lumMod val="75000"/>
                      </a:schemeClr>
                    </a:solidFill>
                  </a:tcPr>
                </a:tc>
                <a:tc>
                  <a:txBody>
                    <a:bodyPr/>
                    <a:lstStyle/>
                    <a:p>
                      <a:endParaRPr lang="en-US" sz="1300" dirty="0"/>
                    </a:p>
                  </a:txBody>
                  <a:tcPr marL="64192" marR="64192" marT="32096" marB="32096">
                    <a:solidFill>
                      <a:schemeClr val="accent2">
                        <a:lumMod val="75000"/>
                      </a:schemeClr>
                    </a:solidFill>
                  </a:tcPr>
                </a:tc>
                <a:extLst>
                  <a:ext uri="{0D108BD9-81ED-4DB2-BD59-A6C34878D82A}">
                    <a16:rowId xmlns:a16="http://schemas.microsoft.com/office/drawing/2014/main" val="1858938740"/>
                  </a:ext>
                </a:extLst>
              </a:tr>
              <a:tr h="475019">
                <a:tc>
                  <a:txBody>
                    <a:bodyPr/>
                    <a:lstStyle/>
                    <a:p>
                      <a:r>
                        <a:rPr lang="en-US" sz="1300" dirty="0"/>
                        <a:t>Annual Premiums</a:t>
                      </a:r>
                    </a:p>
                  </a:txBody>
                  <a:tcPr marL="64192" marR="64192" marT="32096" marB="32096">
                    <a:solidFill>
                      <a:schemeClr val="accent2">
                        <a:lumMod val="60000"/>
                        <a:lumOff val="40000"/>
                      </a:schemeClr>
                    </a:solidFill>
                  </a:tcPr>
                </a:tc>
                <a:tc>
                  <a:txBody>
                    <a:bodyPr/>
                    <a:lstStyle/>
                    <a:p>
                      <a:pPr algn="ctr"/>
                      <a:r>
                        <a:rPr lang="en-US" sz="1300" dirty="0">
                          <a:solidFill>
                            <a:schemeClr val="tx1"/>
                          </a:solidFill>
                        </a:rPr>
                        <a:t>$13,464</a:t>
                      </a:r>
                    </a:p>
                  </a:txBody>
                  <a:tcPr marL="64192" marR="64192" marT="32096" marB="32096">
                    <a:solidFill>
                      <a:schemeClr val="accent2">
                        <a:lumMod val="60000"/>
                        <a:lumOff val="40000"/>
                      </a:schemeClr>
                    </a:solidFill>
                  </a:tcPr>
                </a:tc>
                <a:tc>
                  <a:txBody>
                    <a:bodyPr/>
                    <a:lstStyle/>
                    <a:p>
                      <a:pPr algn="ctr"/>
                      <a:r>
                        <a:rPr lang="en-US" sz="1300" dirty="0">
                          <a:solidFill>
                            <a:schemeClr val="tx1"/>
                          </a:solidFill>
                        </a:rPr>
                        <a:t>$13,992</a:t>
                      </a:r>
                    </a:p>
                  </a:txBody>
                  <a:tcPr marL="64192" marR="64192" marT="32096" marB="32096">
                    <a:solidFill>
                      <a:schemeClr val="accent2">
                        <a:lumMod val="60000"/>
                        <a:lumOff val="40000"/>
                      </a:schemeClr>
                    </a:solidFill>
                  </a:tcPr>
                </a:tc>
                <a:tc>
                  <a:txBody>
                    <a:bodyPr/>
                    <a:lstStyle/>
                    <a:p>
                      <a:pPr algn="ctr"/>
                      <a:r>
                        <a:rPr lang="en-US" sz="1300" dirty="0">
                          <a:solidFill>
                            <a:schemeClr val="tx1"/>
                          </a:solidFill>
                        </a:rPr>
                        <a:t>$16,056</a:t>
                      </a:r>
                    </a:p>
                  </a:txBody>
                  <a:tcPr marL="64192" marR="64192" marT="32096" marB="32096">
                    <a:solidFill>
                      <a:schemeClr val="accent2">
                        <a:lumMod val="60000"/>
                        <a:lumOff val="40000"/>
                      </a:schemeClr>
                    </a:solidFill>
                  </a:tcPr>
                </a:tc>
                <a:tc>
                  <a:txBody>
                    <a:bodyPr/>
                    <a:lstStyle/>
                    <a:p>
                      <a:pPr algn="ctr"/>
                      <a:r>
                        <a:rPr lang="en-US" sz="1300" dirty="0">
                          <a:solidFill>
                            <a:schemeClr val="tx1"/>
                          </a:solidFill>
                        </a:rPr>
                        <a:t>$28,164</a:t>
                      </a:r>
                    </a:p>
                  </a:txBody>
                  <a:tcPr marL="64192" marR="64192" marT="32096" marB="32096">
                    <a:solidFill>
                      <a:schemeClr val="accent2">
                        <a:lumMod val="60000"/>
                        <a:lumOff val="40000"/>
                      </a:schemeClr>
                    </a:solidFill>
                  </a:tcPr>
                </a:tc>
                <a:extLst>
                  <a:ext uri="{0D108BD9-81ED-4DB2-BD59-A6C34878D82A}">
                    <a16:rowId xmlns:a16="http://schemas.microsoft.com/office/drawing/2014/main" val="283543571"/>
                  </a:ext>
                </a:extLst>
              </a:tr>
              <a:tr h="475019">
                <a:tc>
                  <a:txBody>
                    <a:bodyPr/>
                    <a:lstStyle/>
                    <a:p>
                      <a:r>
                        <a:rPr lang="en-US" sz="1300"/>
                        <a:t>Monthly Premiums</a:t>
                      </a:r>
                    </a:p>
                  </a:txBody>
                  <a:tcPr marL="64192" marR="64192" marT="32096" marB="32096">
                    <a:solidFill>
                      <a:schemeClr val="accent2">
                        <a:lumMod val="40000"/>
                        <a:lumOff val="60000"/>
                      </a:schemeClr>
                    </a:solidFill>
                  </a:tcPr>
                </a:tc>
                <a:tc>
                  <a:txBody>
                    <a:bodyPr/>
                    <a:lstStyle/>
                    <a:p>
                      <a:pPr algn="ctr"/>
                      <a:r>
                        <a:rPr lang="en-US" sz="1300" dirty="0">
                          <a:solidFill>
                            <a:schemeClr val="tx1"/>
                          </a:solidFill>
                        </a:rPr>
                        <a:t>$1,122</a:t>
                      </a:r>
                    </a:p>
                  </a:txBody>
                  <a:tcPr marL="64192" marR="64192" marT="32096" marB="32096">
                    <a:solidFill>
                      <a:schemeClr val="accent2">
                        <a:lumMod val="40000"/>
                        <a:lumOff val="60000"/>
                      </a:schemeClr>
                    </a:solidFill>
                  </a:tcPr>
                </a:tc>
                <a:tc>
                  <a:txBody>
                    <a:bodyPr/>
                    <a:lstStyle/>
                    <a:p>
                      <a:pPr algn="ctr"/>
                      <a:r>
                        <a:rPr lang="en-US" sz="1300" dirty="0">
                          <a:solidFill>
                            <a:schemeClr val="tx1"/>
                          </a:solidFill>
                        </a:rPr>
                        <a:t>$1,166</a:t>
                      </a:r>
                    </a:p>
                  </a:txBody>
                  <a:tcPr marL="64192" marR="64192" marT="32096" marB="32096">
                    <a:solidFill>
                      <a:schemeClr val="accent2">
                        <a:lumMod val="40000"/>
                        <a:lumOff val="60000"/>
                      </a:schemeClr>
                    </a:solidFill>
                  </a:tcPr>
                </a:tc>
                <a:tc>
                  <a:txBody>
                    <a:bodyPr/>
                    <a:lstStyle/>
                    <a:p>
                      <a:pPr algn="ctr"/>
                      <a:r>
                        <a:rPr lang="en-US" sz="1300" dirty="0">
                          <a:solidFill>
                            <a:schemeClr val="tx1"/>
                          </a:solidFill>
                        </a:rPr>
                        <a:t>$1,338</a:t>
                      </a:r>
                    </a:p>
                  </a:txBody>
                  <a:tcPr marL="64192" marR="64192" marT="32096" marB="32096">
                    <a:solidFill>
                      <a:schemeClr val="accent2">
                        <a:lumMod val="40000"/>
                        <a:lumOff val="60000"/>
                      </a:schemeClr>
                    </a:solidFill>
                  </a:tcPr>
                </a:tc>
                <a:tc>
                  <a:txBody>
                    <a:bodyPr/>
                    <a:lstStyle/>
                    <a:p>
                      <a:pPr algn="ctr"/>
                      <a:r>
                        <a:rPr lang="en-US" sz="1300" dirty="0">
                          <a:solidFill>
                            <a:schemeClr val="tx1"/>
                          </a:solidFill>
                        </a:rPr>
                        <a:t>$2,347</a:t>
                      </a:r>
                    </a:p>
                  </a:txBody>
                  <a:tcPr marL="64192" marR="64192" marT="32096" marB="32096">
                    <a:solidFill>
                      <a:schemeClr val="accent2">
                        <a:lumMod val="40000"/>
                        <a:lumOff val="60000"/>
                      </a:schemeClr>
                    </a:solidFill>
                  </a:tcPr>
                </a:tc>
                <a:extLst>
                  <a:ext uri="{0D108BD9-81ED-4DB2-BD59-A6C34878D82A}">
                    <a16:rowId xmlns:a16="http://schemas.microsoft.com/office/drawing/2014/main" val="3081663835"/>
                  </a:ext>
                </a:extLst>
              </a:tr>
              <a:tr h="282444">
                <a:tc>
                  <a:txBody>
                    <a:bodyPr/>
                    <a:lstStyle/>
                    <a:p>
                      <a:r>
                        <a:rPr lang="en-US" sz="1300"/>
                        <a:t>Deductible</a:t>
                      </a:r>
                    </a:p>
                  </a:txBody>
                  <a:tcPr marL="64192" marR="64192" marT="32096" marB="32096">
                    <a:solidFill>
                      <a:schemeClr val="accent2">
                        <a:lumMod val="60000"/>
                        <a:lumOff val="40000"/>
                      </a:schemeClr>
                    </a:solidFill>
                  </a:tcPr>
                </a:tc>
                <a:tc>
                  <a:txBody>
                    <a:bodyPr/>
                    <a:lstStyle/>
                    <a:p>
                      <a:pPr algn="ctr"/>
                      <a:r>
                        <a:rPr lang="en-US" sz="1300" dirty="0">
                          <a:solidFill>
                            <a:schemeClr val="tx1"/>
                          </a:solidFill>
                        </a:rPr>
                        <a:t>$5,000</a:t>
                      </a:r>
                    </a:p>
                  </a:txBody>
                  <a:tcPr marL="64192" marR="64192" marT="32096" marB="32096">
                    <a:solidFill>
                      <a:schemeClr val="accent2">
                        <a:lumMod val="60000"/>
                        <a:lumOff val="40000"/>
                      </a:schemeClr>
                    </a:solidFill>
                  </a:tcPr>
                </a:tc>
                <a:tc>
                  <a:txBody>
                    <a:bodyPr/>
                    <a:lstStyle/>
                    <a:p>
                      <a:pPr algn="ctr"/>
                      <a:r>
                        <a:rPr lang="en-US" sz="1300" dirty="0">
                          <a:solidFill>
                            <a:schemeClr val="tx1"/>
                          </a:solidFill>
                        </a:rPr>
                        <a:t>$6,400</a:t>
                      </a:r>
                    </a:p>
                  </a:txBody>
                  <a:tcPr marL="64192" marR="64192" marT="32096" marB="32096">
                    <a:solidFill>
                      <a:schemeClr val="accent2">
                        <a:lumMod val="60000"/>
                        <a:lumOff val="40000"/>
                      </a:schemeClr>
                    </a:solidFill>
                  </a:tcPr>
                </a:tc>
                <a:tc>
                  <a:txBody>
                    <a:bodyPr/>
                    <a:lstStyle/>
                    <a:p>
                      <a:pPr algn="ctr"/>
                      <a:r>
                        <a:rPr lang="en-US" sz="1300" dirty="0">
                          <a:solidFill>
                            <a:schemeClr val="tx1"/>
                          </a:solidFill>
                        </a:rPr>
                        <a:t>$2,400</a:t>
                      </a:r>
                    </a:p>
                  </a:txBody>
                  <a:tcPr marL="64192" marR="64192" marT="32096" marB="32096">
                    <a:solidFill>
                      <a:schemeClr val="accent2">
                        <a:lumMod val="60000"/>
                        <a:lumOff val="40000"/>
                      </a:schemeClr>
                    </a:solidFill>
                  </a:tcPr>
                </a:tc>
                <a:tc>
                  <a:txBody>
                    <a:bodyPr/>
                    <a:lstStyle/>
                    <a:p>
                      <a:pPr algn="ctr"/>
                      <a:r>
                        <a:rPr lang="en-US" sz="1300" dirty="0">
                          <a:solidFill>
                            <a:schemeClr val="tx1"/>
                          </a:solidFill>
                        </a:rPr>
                        <a:t>$3,000</a:t>
                      </a:r>
                    </a:p>
                  </a:txBody>
                  <a:tcPr marL="64192" marR="64192" marT="32096" marB="32096">
                    <a:solidFill>
                      <a:schemeClr val="accent2">
                        <a:lumMod val="60000"/>
                        <a:lumOff val="40000"/>
                      </a:schemeClr>
                    </a:solidFill>
                  </a:tcPr>
                </a:tc>
                <a:extLst>
                  <a:ext uri="{0D108BD9-81ED-4DB2-BD59-A6C34878D82A}">
                    <a16:rowId xmlns:a16="http://schemas.microsoft.com/office/drawing/2014/main" val="1205148618"/>
                  </a:ext>
                </a:extLst>
              </a:tr>
              <a:tr h="282444">
                <a:tc>
                  <a:txBody>
                    <a:bodyPr/>
                    <a:lstStyle/>
                    <a:p>
                      <a:r>
                        <a:rPr lang="en-US" sz="1300"/>
                        <a:t>Coinsurance</a:t>
                      </a:r>
                    </a:p>
                  </a:txBody>
                  <a:tcPr marL="64192" marR="64192" marT="32096" marB="32096">
                    <a:solidFill>
                      <a:schemeClr val="accent2">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00" dirty="0">
                          <a:solidFill>
                            <a:schemeClr val="tx1"/>
                          </a:solidFill>
                        </a:rPr>
                        <a:t>30%</a:t>
                      </a:r>
                    </a:p>
                  </a:txBody>
                  <a:tcPr marL="64192" marR="64192" marT="32096" marB="32096">
                    <a:solidFill>
                      <a:schemeClr val="accent2">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00" dirty="0">
                          <a:solidFill>
                            <a:schemeClr val="tx1"/>
                          </a:solidFill>
                        </a:rPr>
                        <a:t>30%</a:t>
                      </a:r>
                      <a:r>
                        <a:rPr lang="en-US" sz="1300" baseline="0" dirty="0">
                          <a:solidFill>
                            <a:schemeClr val="tx1"/>
                          </a:solidFill>
                        </a:rPr>
                        <a:t> </a:t>
                      </a:r>
                      <a:endParaRPr lang="en-US" sz="1300" dirty="0">
                        <a:solidFill>
                          <a:schemeClr val="tx1"/>
                        </a:solidFill>
                      </a:endParaRPr>
                    </a:p>
                  </a:txBody>
                  <a:tcPr marL="64192" marR="64192" marT="32096" marB="32096">
                    <a:solidFill>
                      <a:schemeClr val="accent2">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00" dirty="0">
                          <a:solidFill>
                            <a:schemeClr val="tx1"/>
                          </a:solidFill>
                        </a:rPr>
                        <a:t>20%</a:t>
                      </a:r>
                      <a:r>
                        <a:rPr lang="en-US" sz="1300" baseline="0" dirty="0">
                          <a:solidFill>
                            <a:schemeClr val="tx1"/>
                          </a:solidFill>
                        </a:rPr>
                        <a:t> </a:t>
                      </a:r>
                      <a:endParaRPr lang="en-US" sz="1300" dirty="0">
                        <a:solidFill>
                          <a:schemeClr val="tx1"/>
                        </a:solidFill>
                      </a:endParaRPr>
                    </a:p>
                  </a:txBody>
                  <a:tcPr marL="64192" marR="64192" marT="32096" marB="32096">
                    <a:solidFill>
                      <a:schemeClr val="accent2">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00" dirty="0">
                          <a:solidFill>
                            <a:schemeClr val="tx1"/>
                          </a:solidFill>
                        </a:rPr>
                        <a:t>20%</a:t>
                      </a:r>
                      <a:r>
                        <a:rPr lang="en-US" sz="1300" baseline="0" dirty="0">
                          <a:solidFill>
                            <a:schemeClr val="tx1"/>
                          </a:solidFill>
                        </a:rPr>
                        <a:t> </a:t>
                      </a:r>
                      <a:endParaRPr lang="en-US" sz="1300" dirty="0">
                        <a:solidFill>
                          <a:schemeClr val="tx1"/>
                        </a:solidFill>
                      </a:endParaRPr>
                    </a:p>
                  </a:txBody>
                  <a:tcPr marL="64192" marR="64192" marT="32096" marB="32096">
                    <a:solidFill>
                      <a:schemeClr val="accent2">
                        <a:lumMod val="40000"/>
                        <a:lumOff val="60000"/>
                      </a:schemeClr>
                    </a:solidFill>
                  </a:tcPr>
                </a:tc>
                <a:extLst>
                  <a:ext uri="{0D108BD9-81ED-4DB2-BD59-A6C34878D82A}">
                    <a16:rowId xmlns:a16="http://schemas.microsoft.com/office/drawing/2014/main" val="2962979583"/>
                  </a:ext>
                </a:extLst>
              </a:tr>
              <a:tr h="513142">
                <a:tc>
                  <a:txBody>
                    <a:bodyPr/>
                    <a:lstStyle/>
                    <a:p>
                      <a:r>
                        <a:rPr lang="en-US" sz="1300"/>
                        <a:t>Out of Pocket Maximum</a:t>
                      </a:r>
                    </a:p>
                  </a:txBody>
                  <a:tcPr marL="64192" marR="64192" marT="32096" marB="32096">
                    <a:solidFill>
                      <a:schemeClr val="accent2">
                        <a:lumMod val="60000"/>
                        <a:lumOff val="40000"/>
                      </a:schemeClr>
                    </a:solidFill>
                  </a:tcPr>
                </a:tc>
                <a:tc>
                  <a:txBody>
                    <a:bodyPr/>
                    <a:lstStyle/>
                    <a:p>
                      <a:pPr algn="ctr"/>
                      <a:r>
                        <a:rPr lang="en-US" sz="1300" dirty="0">
                          <a:solidFill>
                            <a:schemeClr val="tx1"/>
                          </a:solidFill>
                        </a:rPr>
                        <a:t>$16,100</a:t>
                      </a:r>
                    </a:p>
                  </a:txBody>
                  <a:tcPr marL="64192" marR="64192" marT="32096" marB="32096">
                    <a:solidFill>
                      <a:schemeClr val="accent2">
                        <a:lumMod val="60000"/>
                        <a:lumOff val="40000"/>
                      </a:schemeClr>
                    </a:solidFill>
                  </a:tcPr>
                </a:tc>
                <a:tc>
                  <a:txBody>
                    <a:bodyPr/>
                    <a:lstStyle/>
                    <a:p>
                      <a:pPr algn="ctr"/>
                      <a:r>
                        <a:rPr lang="en-US" sz="1300" dirty="0">
                          <a:solidFill>
                            <a:schemeClr val="tx1"/>
                          </a:solidFill>
                        </a:rPr>
                        <a:t>$16,100</a:t>
                      </a:r>
                    </a:p>
                  </a:txBody>
                  <a:tcPr marL="64192" marR="64192" marT="32096" marB="32096">
                    <a:solidFill>
                      <a:schemeClr val="accent2">
                        <a:lumMod val="60000"/>
                        <a:lumOff val="40000"/>
                      </a:schemeClr>
                    </a:solidFill>
                  </a:tcPr>
                </a:tc>
                <a:tc>
                  <a:txBody>
                    <a:bodyPr/>
                    <a:lstStyle/>
                    <a:p>
                      <a:pPr algn="ctr"/>
                      <a:r>
                        <a:rPr lang="en-US" sz="1300" dirty="0">
                          <a:solidFill>
                            <a:schemeClr val="tx1"/>
                          </a:solidFill>
                        </a:rPr>
                        <a:t>$13,800</a:t>
                      </a:r>
                    </a:p>
                  </a:txBody>
                  <a:tcPr marL="64192" marR="64192" marT="32096" marB="32096">
                    <a:solidFill>
                      <a:schemeClr val="accent2">
                        <a:lumMod val="60000"/>
                        <a:lumOff val="40000"/>
                      </a:schemeClr>
                    </a:solidFill>
                  </a:tcPr>
                </a:tc>
                <a:tc>
                  <a:txBody>
                    <a:bodyPr/>
                    <a:lstStyle/>
                    <a:p>
                      <a:pPr algn="ctr"/>
                      <a:r>
                        <a:rPr lang="en-US" sz="1300" dirty="0">
                          <a:solidFill>
                            <a:schemeClr val="tx1"/>
                          </a:solidFill>
                        </a:rPr>
                        <a:t>$15,800</a:t>
                      </a:r>
                    </a:p>
                  </a:txBody>
                  <a:tcPr marL="64192" marR="64192" marT="32096" marB="32096">
                    <a:solidFill>
                      <a:schemeClr val="accent2">
                        <a:lumMod val="60000"/>
                        <a:lumOff val="40000"/>
                      </a:schemeClr>
                    </a:solidFill>
                  </a:tcPr>
                </a:tc>
                <a:extLst>
                  <a:ext uri="{0D108BD9-81ED-4DB2-BD59-A6C34878D82A}">
                    <a16:rowId xmlns:a16="http://schemas.microsoft.com/office/drawing/2014/main" val="93097956"/>
                  </a:ext>
                </a:extLst>
              </a:tr>
              <a:tr h="320959">
                <a:tc>
                  <a:txBody>
                    <a:bodyPr/>
                    <a:lstStyle/>
                    <a:p>
                      <a:pPr algn="l"/>
                      <a:endParaRPr lang="en-US" sz="1300" dirty="0"/>
                    </a:p>
                  </a:txBody>
                  <a:tcPr marL="64192" marR="64192" marT="32096" marB="32096">
                    <a:solidFill>
                      <a:schemeClr val="accent2">
                        <a:lumMod val="75000"/>
                      </a:schemeClr>
                    </a:solidFill>
                  </a:tcPr>
                </a:tc>
                <a:tc>
                  <a:txBody>
                    <a:bodyPr/>
                    <a:lstStyle/>
                    <a:p>
                      <a:pPr algn="l"/>
                      <a:endParaRPr lang="en-US" sz="1300" dirty="0"/>
                    </a:p>
                  </a:txBody>
                  <a:tcPr marL="64192" marR="64192" marT="32096" marB="32096">
                    <a:solidFill>
                      <a:schemeClr val="accent2">
                        <a:lumMod val="75000"/>
                      </a:schemeClr>
                    </a:solidFill>
                  </a:tcPr>
                </a:tc>
                <a:tc>
                  <a:txBody>
                    <a:bodyPr/>
                    <a:lstStyle/>
                    <a:p>
                      <a:pPr algn="l"/>
                      <a:endParaRPr lang="en-US" sz="1300" dirty="0"/>
                    </a:p>
                  </a:txBody>
                  <a:tcPr marL="64192" marR="64192" marT="32096" marB="32096">
                    <a:solidFill>
                      <a:schemeClr val="accent2">
                        <a:lumMod val="75000"/>
                      </a:schemeClr>
                    </a:solidFill>
                  </a:tcPr>
                </a:tc>
                <a:tc>
                  <a:txBody>
                    <a:bodyPr/>
                    <a:lstStyle/>
                    <a:p>
                      <a:pPr algn="l"/>
                      <a:endParaRPr lang="en-US" sz="1300" dirty="0"/>
                    </a:p>
                  </a:txBody>
                  <a:tcPr marL="64192" marR="64192" marT="32096" marB="32096">
                    <a:solidFill>
                      <a:schemeClr val="accent2">
                        <a:lumMod val="75000"/>
                      </a:schemeClr>
                    </a:solidFill>
                  </a:tcPr>
                </a:tc>
                <a:tc>
                  <a:txBody>
                    <a:bodyPr/>
                    <a:lstStyle/>
                    <a:p>
                      <a:pPr algn="l"/>
                      <a:endParaRPr lang="en-US" sz="1300" dirty="0"/>
                    </a:p>
                  </a:txBody>
                  <a:tcPr marL="64192" marR="64192" marT="32096" marB="32096">
                    <a:solidFill>
                      <a:schemeClr val="accent2">
                        <a:lumMod val="75000"/>
                      </a:schemeClr>
                    </a:solidFill>
                  </a:tcPr>
                </a:tc>
                <a:extLst>
                  <a:ext uri="{0D108BD9-81ED-4DB2-BD59-A6C34878D82A}">
                    <a16:rowId xmlns:a16="http://schemas.microsoft.com/office/drawing/2014/main" val="3713332638"/>
                  </a:ext>
                </a:extLst>
              </a:tr>
            </a:tbl>
          </a:graphicData>
        </a:graphic>
      </p:graphicFrame>
    </p:spTree>
    <p:extLst>
      <p:ext uri="{BB962C8B-B14F-4D97-AF65-F5344CB8AC3E}">
        <p14:creationId xmlns:p14="http://schemas.microsoft.com/office/powerpoint/2010/main" val="4715200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908192" y="611015"/>
            <a:ext cx="7026258" cy="754594"/>
          </a:xfrm>
        </p:spPr>
        <p:txBody>
          <a:bodyPr/>
          <a:lstStyle/>
          <a:p>
            <a:r>
              <a:rPr lang="en-US" b="1" dirty="0"/>
              <a:t>Split Premium Process</a:t>
            </a:r>
          </a:p>
        </p:txBody>
      </p:sp>
      <p:sp>
        <p:nvSpPr>
          <p:cNvPr id="2" name="Content Placeholder 1"/>
          <p:cNvSpPr>
            <a:spLocks noGrp="1"/>
          </p:cNvSpPr>
          <p:nvPr>
            <p:ph sz="half" idx="1"/>
          </p:nvPr>
        </p:nvSpPr>
        <p:spPr/>
        <p:txBody>
          <a:bodyPr>
            <a:normAutofit/>
          </a:bodyPr>
          <a:lstStyle/>
          <a:p>
            <a:pPr marL="0" indent="0">
              <a:buNone/>
            </a:pPr>
            <a:endParaRPr lang="en-US"/>
          </a:p>
          <a:p>
            <a:pPr marL="0" indent="0">
              <a:buNone/>
            </a:pPr>
            <a:endParaRPr lang="en-US"/>
          </a:p>
          <a:p>
            <a:pPr marL="0" indent="0">
              <a:buNone/>
            </a:pPr>
            <a:endParaRPr lang="en-US" dirty="0"/>
          </a:p>
        </p:txBody>
      </p:sp>
      <p:sp>
        <p:nvSpPr>
          <p:cNvPr id="4" name="Slide Number Placeholder 3"/>
          <p:cNvSpPr>
            <a:spLocks noGrp="1"/>
          </p:cNvSpPr>
          <p:nvPr>
            <p:ph type="sldNum" sz="quarter" idx="12"/>
          </p:nvPr>
        </p:nvSpPr>
        <p:spPr>
          <a:xfrm>
            <a:off x="8724900" y="6599238"/>
            <a:ext cx="419100" cy="298450"/>
          </a:xfrm>
          <a:prstGeom prst="rect">
            <a:avLst/>
          </a:prstGeom>
        </p:spPr>
        <p:txBody>
          <a:bodyPr/>
          <a:lstStyle/>
          <a:p>
            <a:fld id="{4130376F-90B9-4B1F-9EB7-42AC67434EDD}" type="slidenum">
              <a:rPr lang="en-US" smtClean="0">
                <a:solidFill>
                  <a:schemeClr val="tx1"/>
                </a:solidFill>
              </a:rPr>
              <a:pPr/>
              <a:t>22</a:t>
            </a:fld>
            <a:endParaRPr lang="en-US" dirty="0">
              <a:solidFill>
                <a:schemeClr val="tx1"/>
              </a:solidFill>
            </a:endParaRPr>
          </a:p>
        </p:txBody>
      </p:sp>
      <p:sp>
        <p:nvSpPr>
          <p:cNvPr id="38917" name="Slide Number Placeholder 3"/>
          <p:cNvSpPr txBox="1">
            <a:spLocks noGrp="1"/>
          </p:cNvSpPr>
          <p:nvPr/>
        </p:nvSpPr>
        <p:spPr bwMode="auto">
          <a:xfrm>
            <a:off x="7005638" y="6640513"/>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E3A440D-198C-4B02-9985-22A6526C1C47}" type="slidenum">
              <a:rPr lang="en-US" sz="900">
                <a:solidFill>
                  <a:schemeClr val="bg1"/>
                </a:solidFill>
                <a:latin typeface="+mn-lt"/>
              </a:rPr>
              <a:pPr algn="r" eaLnBrk="1" hangingPunct="1"/>
              <a:t>22</a:t>
            </a:fld>
            <a:endParaRPr lang="en-US" sz="900" dirty="0">
              <a:solidFill>
                <a:schemeClr val="bg1"/>
              </a:solidFill>
              <a:latin typeface="+mn-lt"/>
            </a:endParaRPr>
          </a:p>
        </p:txBody>
      </p:sp>
      <p:graphicFrame>
        <p:nvGraphicFramePr>
          <p:cNvPr id="5" name="Object 4"/>
          <p:cNvGraphicFramePr>
            <a:graphicFrameLocks noChangeAspect="1"/>
          </p:cNvGraphicFramePr>
          <p:nvPr/>
        </p:nvGraphicFramePr>
        <p:xfrm>
          <a:off x="4570677" y="1998460"/>
          <a:ext cx="3972830" cy="5142178"/>
        </p:xfrm>
        <a:graphic>
          <a:graphicData uri="http://schemas.openxmlformats.org/presentationml/2006/ole">
            <mc:AlternateContent xmlns:mc="http://schemas.openxmlformats.org/markup-compatibility/2006">
              <mc:Choice xmlns:v="urn:schemas-microsoft-com:vml" Requires="v">
                <p:oleObj name="Acrobat Document" r:id="rId3" imgW="4663440" imgH="6035040" progId="AcroExch.Document.7">
                  <p:embed/>
                </p:oleObj>
              </mc:Choice>
              <mc:Fallback>
                <p:oleObj name="Acrobat Document" r:id="rId3" imgW="4663440" imgH="6035040" progId="AcroExch.Document.7">
                  <p:embed/>
                  <p:pic>
                    <p:nvPicPr>
                      <p:cNvPr id="5" name="Object 4"/>
                      <p:cNvPicPr/>
                      <p:nvPr/>
                    </p:nvPicPr>
                    <p:blipFill>
                      <a:blip r:embed="rId4"/>
                      <a:stretch>
                        <a:fillRect/>
                      </a:stretch>
                    </p:blipFill>
                    <p:spPr>
                      <a:xfrm>
                        <a:off x="4570677" y="1998460"/>
                        <a:ext cx="3972830" cy="5142178"/>
                      </a:xfrm>
                      <a:prstGeom prst="rect">
                        <a:avLst/>
                      </a:prstGeom>
                    </p:spPr>
                  </p:pic>
                </p:oleObj>
              </mc:Fallback>
            </mc:AlternateContent>
          </a:graphicData>
        </a:graphic>
      </p:graphicFrame>
      <p:sp>
        <p:nvSpPr>
          <p:cNvPr id="3" name="TextBox 2"/>
          <p:cNvSpPr txBox="1"/>
          <p:nvPr/>
        </p:nvSpPr>
        <p:spPr>
          <a:xfrm>
            <a:off x="135155" y="2336873"/>
            <a:ext cx="4435522" cy="3416320"/>
          </a:xfrm>
          <a:prstGeom prst="rect">
            <a:avLst/>
          </a:prstGeom>
          <a:noFill/>
        </p:spPr>
        <p:txBody>
          <a:bodyPr wrap="square" rtlCol="0">
            <a:spAutoFit/>
          </a:bodyPr>
          <a:lstStyle/>
          <a:p>
            <a:pPr marL="285750" lvl="1" indent="-285750">
              <a:buFont typeface="Arial" panose="020B0604020202020204" pitchFamily="34" charset="0"/>
              <a:buChar char="•"/>
            </a:pPr>
            <a:r>
              <a:rPr lang="en-US" dirty="0"/>
              <a:t>Must be employed by different districts/entities participating in TRS-ActiveCare</a:t>
            </a:r>
            <a:br>
              <a:rPr lang="en-US" dirty="0"/>
            </a:br>
            <a:endParaRPr lang="en-US" dirty="0"/>
          </a:p>
          <a:p>
            <a:pPr marL="285750" lvl="1" indent="-285750">
              <a:buFont typeface="Arial" panose="020B0604020202020204" pitchFamily="34" charset="0"/>
              <a:buChar char="•"/>
            </a:pPr>
            <a:r>
              <a:rPr lang="en-US" dirty="0"/>
              <a:t>One Employee chooses employee/spouse or employee/family</a:t>
            </a:r>
            <a:br>
              <a:rPr lang="en-US" dirty="0"/>
            </a:br>
            <a:endParaRPr lang="en-US" dirty="0"/>
          </a:p>
          <a:p>
            <a:pPr marL="285750" lvl="1" indent="-285750">
              <a:buFont typeface="Arial" panose="020B0604020202020204" pitchFamily="34" charset="0"/>
              <a:buChar char="•"/>
            </a:pPr>
            <a:r>
              <a:rPr lang="en-US" dirty="0"/>
              <a:t>One Employee must decline coverage</a:t>
            </a:r>
            <a:br>
              <a:rPr lang="en-US" dirty="0"/>
            </a:br>
            <a:endParaRPr lang="en-US" dirty="0"/>
          </a:p>
          <a:p>
            <a:pPr marL="285750" lvl="1" indent="-285750">
              <a:buFont typeface="Arial" panose="020B0604020202020204" pitchFamily="34" charset="0"/>
              <a:buChar char="•"/>
            </a:pPr>
            <a:r>
              <a:rPr lang="en-US" dirty="0"/>
              <a:t>Please contact the Insurance Department if you choose to split. This must be renewed yearly going forward. </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TRS-ACTIVECARE Enrollment Support</a:t>
            </a:r>
          </a:p>
        </p:txBody>
      </p:sp>
      <p:graphicFrame>
        <p:nvGraphicFramePr>
          <p:cNvPr id="10" name="Content Placeholder 2">
            <a:extLst>
              <a:ext uri="{FF2B5EF4-FFF2-40B4-BE49-F238E27FC236}">
                <a16:creationId xmlns:a16="http://schemas.microsoft.com/office/drawing/2014/main" id="{76ED41AF-928C-8FD4-87A3-323AC649922B}"/>
              </a:ext>
            </a:extLst>
          </p:cNvPr>
          <p:cNvGraphicFramePr>
            <a:graphicFrameLocks noGrp="1"/>
          </p:cNvGraphicFramePr>
          <p:nvPr>
            <p:ph sz="half" idx="1"/>
            <p:extLst>
              <p:ext uri="{D42A27DB-BD31-4B8C-83A1-F6EECF244321}">
                <p14:modId xmlns:p14="http://schemas.microsoft.com/office/powerpoint/2010/main" val="36642413"/>
              </p:ext>
            </p:extLst>
          </p:nvPr>
        </p:nvGraphicFramePr>
        <p:xfrm>
          <a:off x="579488" y="1683420"/>
          <a:ext cx="3523769" cy="4158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a:xfrm>
            <a:off x="8775700" y="6515100"/>
            <a:ext cx="368300" cy="436563"/>
          </a:xfrm>
          <a:prstGeom prst="rect">
            <a:avLst/>
          </a:prstGeom>
        </p:spPr>
        <p:txBody>
          <a:bodyPr/>
          <a:lstStyle/>
          <a:p>
            <a:fld id="{4130376F-90B9-4B1F-9EB7-42AC67434EDD}" type="slidenum">
              <a:rPr lang="en-US" smtClean="0">
                <a:solidFill>
                  <a:schemeClr val="bg1"/>
                </a:solidFill>
              </a:rPr>
              <a:pPr/>
              <a:t>23</a:t>
            </a:fld>
            <a:endParaRPr lang="en-US" dirty="0">
              <a:solidFill>
                <a:schemeClr val="bg1"/>
              </a:solidFill>
            </a:endParaRPr>
          </a:p>
        </p:txBody>
      </p:sp>
      <p:sp>
        <p:nvSpPr>
          <p:cNvPr id="7" name="Rectangle 4"/>
          <p:cNvSpPr>
            <a:spLocks noChangeArrowheads="1"/>
          </p:cNvSpPr>
          <p:nvPr/>
        </p:nvSpPr>
        <p:spPr bwMode="auto">
          <a:xfrm>
            <a:off x="134224" y="6304262"/>
            <a:ext cx="3867704" cy="400110"/>
          </a:xfrm>
          <a:prstGeom prst="rect">
            <a:avLst/>
          </a:prstGeom>
          <a:solidFill>
            <a:srgbClr val="7A54A1">
              <a:alpha val="61960"/>
            </a:srgbClr>
          </a:solidFill>
          <a:ln>
            <a:noFill/>
          </a:ln>
          <a:effectLst/>
        </p:spPr>
        <p:txBody>
          <a:bodyPr wrap="square">
            <a:spAutoFit/>
          </a:bodyPr>
          <a:lstStyle/>
          <a:p>
            <a:pPr algn="ctr">
              <a:spcBef>
                <a:spcPct val="40000"/>
              </a:spcBef>
              <a:buClr>
                <a:schemeClr val="tx2"/>
              </a:buClr>
            </a:pPr>
            <a:r>
              <a:rPr lang="en-US" sz="2000" b="1" dirty="0"/>
              <a:t>www.bcbs.com/trsactivecare</a:t>
            </a:r>
          </a:p>
        </p:txBody>
      </p:sp>
      <p:pic>
        <p:nvPicPr>
          <p:cNvPr id="4" name="Picture 3">
            <a:extLst>
              <a:ext uri="{FF2B5EF4-FFF2-40B4-BE49-F238E27FC236}">
                <a16:creationId xmlns:a16="http://schemas.microsoft.com/office/drawing/2014/main" id="{7C695851-DDF6-CF5D-25C3-2327171EB114}"/>
              </a:ext>
            </a:extLst>
          </p:cNvPr>
          <p:cNvPicPr>
            <a:picLocks noChangeAspect="1"/>
          </p:cNvPicPr>
          <p:nvPr/>
        </p:nvPicPr>
        <p:blipFill rotWithShape="1">
          <a:blip r:embed="rId7"/>
          <a:srcRect l="13966" t="14758" r="16033" b="-1151"/>
          <a:stretch/>
        </p:blipFill>
        <p:spPr>
          <a:xfrm>
            <a:off x="4225984" y="1930400"/>
            <a:ext cx="4797104" cy="3206967"/>
          </a:xfrm>
          <a:prstGeom prst="rect">
            <a:avLst/>
          </a:prstGeom>
        </p:spPr>
      </p:pic>
    </p:spTree>
    <p:extLst>
      <p:ext uri="{BB962C8B-B14F-4D97-AF65-F5344CB8AC3E}">
        <p14:creationId xmlns:p14="http://schemas.microsoft.com/office/powerpoint/2010/main" val="19361968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CS-La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7133" y="2441389"/>
            <a:ext cx="333375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Rectangle 6"/>
          <p:cNvSpPr>
            <a:spLocks noGrp="1" noChangeArrowheads="1"/>
          </p:cNvSpPr>
          <p:nvPr>
            <p:ph type="title"/>
          </p:nvPr>
        </p:nvSpPr>
        <p:spPr>
          <a:xfrm>
            <a:off x="419100" y="140226"/>
            <a:ext cx="7210396" cy="1080938"/>
          </a:xfrm>
        </p:spPr>
        <p:txBody>
          <a:bodyPr>
            <a:normAutofit fontScale="90000"/>
          </a:bodyPr>
          <a:lstStyle/>
          <a:p>
            <a:pPr eaLnBrk="1" hangingPunct="1"/>
            <a:br>
              <a:rPr lang="en-US" b="1" dirty="0">
                <a:solidFill>
                  <a:srgbClr val="FF0000"/>
                </a:solidFill>
              </a:rPr>
            </a:br>
            <a:br>
              <a:rPr lang="en-US" b="1" dirty="0">
                <a:solidFill>
                  <a:srgbClr val="FF0000"/>
                </a:solidFill>
              </a:rPr>
            </a:br>
            <a:r>
              <a:rPr lang="en-US" sz="2200" b="1" dirty="0"/>
              <a:t>What if I Have Questions on TRS-ActiveCare medical or prescription drug plans? </a:t>
            </a:r>
          </a:p>
        </p:txBody>
      </p:sp>
      <p:sp>
        <p:nvSpPr>
          <p:cNvPr id="41993" name="Rectangle 10"/>
          <p:cNvSpPr>
            <a:spLocks noGrp="1" noChangeArrowheads="1"/>
          </p:cNvSpPr>
          <p:nvPr>
            <p:ph idx="1"/>
          </p:nvPr>
        </p:nvSpPr>
        <p:spPr>
          <a:xfrm>
            <a:off x="240507" y="1885949"/>
            <a:ext cx="8453437" cy="5011739"/>
          </a:xfrm>
        </p:spPr>
        <p:txBody>
          <a:bodyPr>
            <a:normAutofit/>
          </a:bodyPr>
          <a:lstStyle/>
          <a:p>
            <a:pPr marL="0" indent="0" eaLnBrk="1" hangingPunct="1">
              <a:buNone/>
            </a:pPr>
            <a:endParaRPr lang="en-US" dirty="0"/>
          </a:p>
          <a:p>
            <a:pPr marL="0" indent="0" eaLnBrk="1" hangingPunct="1">
              <a:buNone/>
            </a:pPr>
            <a:r>
              <a:rPr lang="en-US" dirty="0"/>
              <a:t>Call TRS-ActiveCare BCBS / Express Scripts customer support for:</a:t>
            </a:r>
          </a:p>
          <a:p>
            <a:pPr lvl="1" eaLnBrk="1" hangingPunct="1"/>
            <a:r>
              <a:rPr lang="en-US" dirty="0"/>
              <a:t>Claim questions/status</a:t>
            </a:r>
          </a:p>
          <a:p>
            <a:pPr lvl="1" eaLnBrk="1" hangingPunct="1"/>
            <a:r>
              <a:rPr lang="en-US" dirty="0"/>
              <a:t>Network provider information </a:t>
            </a:r>
          </a:p>
          <a:p>
            <a:pPr lvl="1" eaLnBrk="1" hangingPunct="1"/>
            <a:r>
              <a:rPr lang="en-US" dirty="0"/>
              <a:t>Membership and eligibility </a:t>
            </a:r>
          </a:p>
          <a:p>
            <a:pPr lvl="1" eaLnBrk="1" hangingPunct="1"/>
            <a:r>
              <a:rPr lang="en-US" dirty="0"/>
              <a:t>Medical coverage questions</a:t>
            </a:r>
          </a:p>
          <a:p>
            <a:pPr lvl="1" eaLnBrk="1" hangingPunct="1"/>
            <a:r>
              <a:rPr lang="en-US" dirty="0"/>
              <a:t>Inquiries (telephone and e-mail)</a:t>
            </a:r>
          </a:p>
          <a:p>
            <a:pPr lvl="1" eaLnBrk="1" hangingPunct="1"/>
            <a:r>
              <a:rPr lang="en-US" dirty="0"/>
              <a:t>ID card requests</a:t>
            </a:r>
          </a:p>
          <a:p>
            <a:pPr lvl="1" eaLnBrk="1" hangingPunct="1"/>
            <a:r>
              <a:rPr lang="en-US" dirty="0"/>
              <a:t>Transition of care information</a:t>
            </a:r>
          </a:p>
          <a:p>
            <a:pPr lvl="1" eaLnBrk="1" hangingPunct="1"/>
            <a:r>
              <a:rPr lang="en-US" dirty="0"/>
              <a:t>Help with online tools!</a:t>
            </a:r>
          </a:p>
          <a:p>
            <a:pPr marL="342900" lvl="1" indent="0" eaLnBrk="1" hangingPunct="1">
              <a:buNone/>
            </a:pPr>
            <a:endParaRPr lang="en-US" dirty="0"/>
          </a:p>
          <a:p>
            <a:pPr lvl="1" eaLnBrk="1" hangingPunct="1"/>
            <a:endParaRPr lang="en-US" dirty="0"/>
          </a:p>
        </p:txBody>
      </p:sp>
      <p:sp>
        <p:nvSpPr>
          <p:cNvPr id="2" name="Slide Number Placeholder 1"/>
          <p:cNvSpPr>
            <a:spLocks noGrp="1"/>
          </p:cNvSpPr>
          <p:nvPr>
            <p:ph type="sldNum" sz="quarter" idx="12"/>
          </p:nvPr>
        </p:nvSpPr>
        <p:spPr>
          <a:xfrm>
            <a:off x="8682038" y="6486525"/>
            <a:ext cx="461962" cy="473075"/>
          </a:xfrm>
          <a:prstGeom prst="rect">
            <a:avLst/>
          </a:prstGeom>
        </p:spPr>
        <p:txBody>
          <a:bodyPr/>
          <a:lstStyle/>
          <a:p>
            <a:fld id="{17CA3D55-A243-4666-ACAE-DEC566B11F3D}" type="slidenum">
              <a:rPr lang="en-US" smtClean="0">
                <a:solidFill>
                  <a:schemeClr val="bg1"/>
                </a:solidFill>
              </a:rPr>
              <a:pPr/>
              <a:t>24</a:t>
            </a:fld>
            <a:endParaRPr lang="en-US" dirty="0">
              <a:solidFill>
                <a:schemeClr val="bg1"/>
              </a:solidFill>
            </a:endParaRPr>
          </a:p>
        </p:txBody>
      </p:sp>
      <p:sp>
        <p:nvSpPr>
          <p:cNvPr id="41989" name="AutoShape 4"/>
          <p:cNvSpPr>
            <a:spLocks noChangeArrowheads="1"/>
          </p:cNvSpPr>
          <p:nvPr/>
        </p:nvSpPr>
        <p:spPr bwMode="auto">
          <a:xfrm>
            <a:off x="5093078" y="5684465"/>
            <a:ext cx="3514725" cy="922337"/>
          </a:xfrm>
          <a:prstGeom prst="roundRect">
            <a:avLst>
              <a:gd name="adj" fmla="val 9296"/>
            </a:avLst>
          </a:prstGeom>
          <a:noFill/>
          <a:ln w="28575">
            <a:solidFill>
              <a:schemeClr val="tx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accent1">
                      <a:alpha val="50000"/>
                    </a:schemeClr>
                  </a:outerShdw>
                </a:effectLst>
              </a14:hiddenEffects>
            </a:ext>
          </a:extLst>
        </p:spPr>
        <p:txBody>
          <a:bodyPr lIns="685800" tIns="91440" rIns="45720" bIns="91440" anchor="ctr"/>
          <a:lstStyle/>
          <a:p>
            <a:pPr algn="ctr">
              <a:lnSpc>
                <a:spcPct val="85000"/>
              </a:lnSpc>
            </a:pPr>
            <a:endParaRPr lang="en-US" sz="2000" b="1" dirty="0">
              <a:solidFill>
                <a:schemeClr val="folHlink"/>
              </a:solidFill>
            </a:endParaRPr>
          </a:p>
          <a:p>
            <a:pPr>
              <a:lnSpc>
                <a:spcPct val="85000"/>
              </a:lnSpc>
            </a:pPr>
            <a:r>
              <a:rPr lang="en-US" sz="2000" b="1" dirty="0"/>
              <a:t>Customer Service</a:t>
            </a:r>
            <a:r>
              <a:rPr lang="en-US" b="1" dirty="0"/>
              <a:t> </a:t>
            </a:r>
            <a:br>
              <a:rPr lang="en-US" b="1" dirty="0"/>
            </a:br>
            <a:r>
              <a:rPr lang="en-US" sz="3400" b="1" dirty="0">
                <a:latin typeface="Arial Narrow" pitchFamily="34" charset="0"/>
              </a:rPr>
              <a:t>1-866-355-5999</a:t>
            </a:r>
            <a:endParaRPr lang="en-US" sz="3400" b="1" u="sng" dirty="0">
              <a:latin typeface="Arial Narrow" pitchFamily="34" charset="0"/>
            </a:endParaRPr>
          </a:p>
        </p:txBody>
      </p:sp>
      <p:sp>
        <p:nvSpPr>
          <p:cNvPr id="41992" name="Rectangle 8"/>
          <p:cNvSpPr>
            <a:spLocks noChangeArrowheads="1"/>
          </p:cNvSpPr>
          <p:nvPr/>
        </p:nvSpPr>
        <p:spPr bwMode="auto">
          <a:xfrm>
            <a:off x="419100" y="1389439"/>
            <a:ext cx="6248400" cy="496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40000"/>
              </a:spcBef>
              <a:buClr>
                <a:srgbClr val="8CA63B"/>
              </a:buClr>
              <a:buSzPct val="110000"/>
            </a:pPr>
            <a:endParaRPr lang="en-US" sz="2400" dirty="0">
              <a:solidFill>
                <a:schemeClr val="hlink"/>
              </a:solidFill>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normAutofit/>
          </a:bodyPr>
          <a:lstStyle/>
          <a:p>
            <a:r>
              <a:rPr lang="en-US" b="1"/>
              <a:t>ID Cards</a:t>
            </a:r>
            <a:endParaRPr lang="en-US" b="1" dirty="0"/>
          </a:p>
        </p:txBody>
      </p:sp>
      <p:sp>
        <p:nvSpPr>
          <p:cNvPr id="2" name="Slide Number Placeholder 1"/>
          <p:cNvSpPr>
            <a:spLocks noGrp="1"/>
          </p:cNvSpPr>
          <p:nvPr>
            <p:ph type="sldNum" sz="quarter" idx="12"/>
          </p:nvPr>
        </p:nvSpPr>
        <p:spPr>
          <a:xfrm>
            <a:off x="8188128" y="6065247"/>
            <a:ext cx="865187" cy="1092200"/>
          </a:xfrm>
          <a:prstGeom prst="rect">
            <a:avLst/>
          </a:prstGeom>
        </p:spPr>
        <p:txBody>
          <a:bodyPr/>
          <a:lstStyle/>
          <a:p>
            <a:fld id="{4130376F-90B9-4B1F-9EB7-42AC67434EDD}" type="slidenum">
              <a:rPr lang="en-US" smtClean="0">
                <a:solidFill>
                  <a:schemeClr val="bg1"/>
                </a:solidFill>
              </a:rPr>
              <a:pPr/>
              <a:t>25</a:t>
            </a:fld>
            <a:endParaRPr lang="en-US" dirty="0">
              <a:solidFill>
                <a:schemeClr val="bg1"/>
              </a:solidFill>
            </a:endParaRPr>
          </a:p>
        </p:txBody>
      </p:sp>
      <p:sp>
        <p:nvSpPr>
          <p:cNvPr id="40964" name="Rectangle 5"/>
          <p:cNvSpPr>
            <a:spLocks noGrp="1" noChangeArrowheads="1"/>
          </p:cNvSpPr>
          <p:nvPr>
            <p:ph type="body" idx="4294967295"/>
          </p:nvPr>
        </p:nvSpPr>
        <p:spPr>
          <a:xfrm>
            <a:off x="0" y="1168400"/>
            <a:ext cx="8453438" cy="5422900"/>
          </a:xfrm>
          <a:ln w="12700" cmpd="sng"/>
        </p:spPr>
        <p:txBody>
          <a:bodyPr>
            <a:normAutofit/>
          </a:bodyPr>
          <a:lstStyle/>
          <a:p>
            <a:pPr marL="0" indent="0">
              <a:buNone/>
              <a:defRPr/>
            </a:pPr>
            <a:endParaRPr lang="en-US" sz="1000" dirty="0"/>
          </a:p>
          <a:p>
            <a:pPr>
              <a:defRPr/>
            </a:pPr>
            <a:endParaRPr lang="en-US" sz="1000" dirty="0"/>
          </a:p>
          <a:p>
            <a:pPr>
              <a:defRPr/>
            </a:pPr>
            <a:r>
              <a:rPr lang="en-US" b="1" dirty="0"/>
              <a:t>TRS-ActiveCare HD, Primary, Primary+ and AC 2 </a:t>
            </a:r>
          </a:p>
          <a:p>
            <a:pPr lvl="1">
              <a:defRPr/>
            </a:pPr>
            <a:r>
              <a:rPr lang="en-US" sz="1800" dirty="0"/>
              <a:t>Medical cards will be mailed by September 6</a:t>
            </a:r>
            <a:r>
              <a:rPr lang="en-US" sz="1800" baseline="30000" dirty="0"/>
              <a:t>th</a:t>
            </a:r>
            <a:r>
              <a:rPr lang="en-US" sz="1800" dirty="0"/>
              <a:t>. </a:t>
            </a:r>
          </a:p>
          <a:p>
            <a:pPr lvl="1">
              <a:defRPr/>
            </a:pPr>
            <a:r>
              <a:rPr lang="en-US" sz="1800" dirty="0"/>
              <a:t>HD &amp; AC2 are family ID cards and will only have the subscriber’s</a:t>
            </a:r>
            <a:br>
              <a:rPr lang="en-US" sz="1800" dirty="0"/>
            </a:br>
            <a:r>
              <a:rPr lang="en-US" sz="1800" dirty="0"/>
              <a:t> name on them. You will receive two per household.</a:t>
            </a:r>
          </a:p>
          <a:p>
            <a:pPr lvl="1">
              <a:defRPr/>
            </a:pPr>
            <a:r>
              <a:rPr lang="en-US" sz="1800" dirty="0"/>
              <a:t>Primary &amp; Primary+ ID cards will be issued to each member of the</a:t>
            </a:r>
            <a:br>
              <a:rPr lang="en-US" sz="1800" dirty="0"/>
            </a:br>
            <a:r>
              <a:rPr lang="en-US" sz="1800" dirty="0"/>
              <a:t> family with the PCP on the card.</a:t>
            </a:r>
          </a:p>
          <a:p>
            <a:pPr lvl="1">
              <a:defRPr/>
            </a:pPr>
            <a:r>
              <a:rPr lang="en-US" sz="1800" dirty="0">
                <a:solidFill>
                  <a:schemeClr val="tx1"/>
                </a:solidFill>
              </a:rPr>
              <a:t>Express Scripts Prescription Drug ID cards will be mailed                       by August 29</a:t>
            </a:r>
            <a:r>
              <a:rPr lang="en-US" sz="1800" baseline="30000" dirty="0">
                <a:solidFill>
                  <a:schemeClr val="tx1"/>
                </a:solidFill>
              </a:rPr>
              <a:t>th</a:t>
            </a:r>
            <a:r>
              <a:rPr lang="en-US" sz="1800" dirty="0">
                <a:solidFill>
                  <a:schemeClr val="tx1"/>
                </a:solidFill>
              </a:rPr>
              <a:t>.</a:t>
            </a:r>
          </a:p>
          <a:p>
            <a:pPr lvl="1">
              <a:defRPr/>
            </a:pPr>
            <a:r>
              <a:rPr lang="en-US" sz="1800" dirty="0"/>
              <a:t>For additional or temporary cards call customer service at</a:t>
            </a:r>
            <a:br>
              <a:rPr lang="en-US" sz="1800" dirty="0"/>
            </a:br>
            <a:r>
              <a:rPr lang="en-US" sz="1800" dirty="0"/>
              <a:t>1-866-355-5999.</a:t>
            </a:r>
          </a:p>
        </p:txBody>
      </p:sp>
      <p:cxnSp>
        <p:nvCxnSpPr>
          <p:cNvPr id="3" name="Straight Connector 2"/>
          <p:cNvCxnSpPr/>
          <p:nvPr/>
        </p:nvCxnSpPr>
        <p:spPr>
          <a:xfrm flipV="1">
            <a:off x="6441743" y="1637731"/>
            <a:ext cx="68239" cy="2729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A2A74-9FE8-45F7-96AC-4A5F16C02FC7}"/>
              </a:ext>
            </a:extLst>
          </p:cNvPr>
          <p:cNvSpPr>
            <a:spLocks noGrp="1"/>
          </p:cNvSpPr>
          <p:nvPr>
            <p:ph type="title"/>
          </p:nvPr>
        </p:nvSpPr>
        <p:spPr/>
        <p:txBody>
          <a:bodyPr wrap="square" anchor="b">
            <a:normAutofit/>
          </a:bodyPr>
          <a:lstStyle/>
          <a:p>
            <a:r>
              <a:rPr lang="en-US" dirty="0"/>
              <a:t>Mobile Access</a:t>
            </a:r>
          </a:p>
        </p:txBody>
      </p:sp>
      <p:pic>
        <p:nvPicPr>
          <p:cNvPr id="16" name="Picture 15">
            <a:extLst>
              <a:ext uri="{FF2B5EF4-FFF2-40B4-BE49-F238E27FC236}">
                <a16:creationId xmlns:a16="http://schemas.microsoft.com/office/drawing/2014/main" id="{5DDCEF72-9FC5-4E84-8D82-A3BC509FFA70}"/>
              </a:ext>
            </a:extLst>
          </p:cNvPr>
          <p:cNvPicPr>
            <a:picLocks noChangeAspect="1"/>
          </p:cNvPicPr>
          <p:nvPr/>
        </p:nvPicPr>
        <p:blipFill rotWithShape="1">
          <a:blip r:embed="rId3"/>
          <a:srcRect l="24221" t="28743" r="9474" b="6702"/>
          <a:stretch/>
        </p:blipFill>
        <p:spPr>
          <a:xfrm>
            <a:off x="254000" y="1349532"/>
            <a:ext cx="8636000" cy="4561373"/>
          </a:xfrm>
          <a:prstGeom prst="rect">
            <a:avLst/>
          </a:prstGeom>
          <a:noFill/>
        </p:spPr>
      </p:pic>
      <p:sp>
        <p:nvSpPr>
          <p:cNvPr id="2" name="Slide Number Placeholder 1">
            <a:extLst>
              <a:ext uri="{FF2B5EF4-FFF2-40B4-BE49-F238E27FC236}">
                <a16:creationId xmlns:a16="http://schemas.microsoft.com/office/drawing/2014/main" id="{65F9643A-B95E-593E-0E7B-D4C2A27ABC93}"/>
              </a:ext>
            </a:extLst>
          </p:cNvPr>
          <p:cNvSpPr>
            <a:spLocks noGrp="1"/>
          </p:cNvSpPr>
          <p:nvPr>
            <p:ph type="sldNum" sz="quarter" idx="12"/>
          </p:nvPr>
        </p:nvSpPr>
        <p:spPr>
          <a:xfrm>
            <a:off x="8507744" y="6468274"/>
            <a:ext cx="512638" cy="365125"/>
          </a:xfrm>
        </p:spPr>
        <p:txBody>
          <a:bodyPr/>
          <a:lstStyle/>
          <a:p>
            <a:fld id="{8A7D1A0D-6754-5049-9A39-CE99B1E74495}" type="slidenum">
              <a:rPr lang="en-US" smtClean="0">
                <a:solidFill>
                  <a:schemeClr val="bg1"/>
                </a:solidFill>
              </a:rPr>
              <a:t>26</a:t>
            </a:fld>
            <a:endParaRPr lang="en-US" dirty="0">
              <a:solidFill>
                <a:schemeClr val="bg1"/>
              </a:solidFill>
            </a:endParaRPr>
          </a:p>
        </p:txBody>
      </p:sp>
    </p:spTree>
    <p:extLst>
      <p:ext uri="{BB962C8B-B14F-4D97-AF65-F5344CB8AC3E}">
        <p14:creationId xmlns:p14="http://schemas.microsoft.com/office/powerpoint/2010/main" val="33652862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32E3EBC-F484-4E33-A71E-F0F50389D0FC}"/>
              </a:ext>
            </a:extLst>
          </p:cNvPr>
          <p:cNvPicPr>
            <a:picLocks noChangeAspect="1"/>
          </p:cNvPicPr>
          <p:nvPr/>
        </p:nvPicPr>
        <p:blipFill>
          <a:blip r:embed="rId3"/>
          <a:stretch>
            <a:fillRect/>
          </a:stretch>
        </p:blipFill>
        <p:spPr>
          <a:xfrm>
            <a:off x="4379053" y="2457599"/>
            <a:ext cx="3791615" cy="2977915"/>
          </a:xfrm>
          <a:prstGeom prst="rect">
            <a:avLst/>
          </a:prstGeom>
          <a:ln>
            <a:solidFill>
              <a:srgbClr val="7A54A1"/>
            </a:solidFill>
          </a:ln>
        </p:spPr>
      </p:pic>
      <p:pic>
        <p:nvPicPr>
          <p:cNvPr id="17" name="Picture 16">
            <a:extLst>
              <a:ext uri="{FF2B5EF4-FFF2-40B4-BE49-F238E27FC236}">
                <a16:creationId xmlns:a16="http://schemas.microsoft.com/office/drawing/2014/main" id="{E32E3EBC-F484-4E33-A71E-F0F50389D0FC}"/>
              </a:ext>
            </a:extLst>
          </p:cNvPr>
          <p:cNvPicPr>
            <a:picLocks noChangeAspect="1"/>
          </p:cNvPicPr>
          <p:nvPr/>
        </p:nvPicPr>
        <p:blipFill>
          <a:blip r:embed="rId3"/>
          <a:stretch>
            <a:fillRect/>
          </a:stretch>
        </p:blipFill>
        <p:spPr>
          <a:xfrm>
            <a:off x="424038" y="2457599"/>
            <a:ext cx="3630442" cy="2977916"/>
          </a:xfrm>
          <a:prstGeom prst="rect">
            <a:avLst/>
          </a:prstGeom>
          <a:solidFill>
            <a:srgbClr val="1D76BB"/>
          </a:solidFill>
          <a:ln>
            <a:solidFill>
              <a:srgbClr val="1D76BB"/>
            </a:solidFill>
          </a:ln>
        </p:spPr>
      </p:pic>
      <p:sp>
        <p:nvSpPr>
          <p:cNvPr id="2" name="Slide Number Placeholder 1">
            <a:extLst>
              <a:ext uri="{FF2B5EF4-FFF2-40B4-BE49-F238E27FC236}">
                <a16:creationId xmlns:a16="http://schemas.microsoft.com/office/drawing/2014/main" id="{6F539762-5D2E-4C86-B11E-FA64ECC02628}"/>
              </a:ext>
            </a:extLst>
          </p:cNvPr>
          <p:cNvSpPr>
            <a:spLocks noGrp="1"/>
          </p:cNvSpPr>
          <p:nvPr>
            <p:ph type="sldNum" sz="quarter" idx="12"/>
          </p:nvPr>
        </p:nvSpPr>
        <p:spPr/>
        <p:txBody>
          <a:bodyPr/>
          <a:lstStyle/>
          <a:p>
            <a:pPr algn="ctr" defTabSz="685800" fontAlgn="auto">
              <a:spcBef>
                <a:spcPts val="0"/>
              </a:spcBef>
              <a:spcAft>
                <a:spcPts val="0"/>
              </a:spcAft>
              <a:defRPr/>
            </a:pPr>
            <a:fld id="{2D55A223-BDE3-4662-BD05-6BDBDD27824A}" type="slidenum">
              <a:rPr lang="en-US" sz="900">
                <a:solidFill>
                  <a:srgbClr val="FFFFFF"/>
                </a:solidFill>
              </a:rPr>
              <a:pPr algn="ctr" defTabSz="685800" fontAlgn="auto">
                <a:spcBef>
                  <a:spcPts val="0"/>
                </a:spcBef>
                <a:spcAft>
                  <a:spcPts val="0"/>
                </a:spcAft>
                <a:defRPr/>
              </a:pPr>
              <a:t>27</a:t>
            </a:fld>
            <a:endParaRPr lang="en-US" sz="900" dirty="0">
              <a:solidFill>
                <a:srgbClr val="FFFFFF"/>
              </a:solidFill>
            </a:endParaRPr>
          </a:p>
        </p:txBody>
      </p:sp>
      <p:sp>
        <p:nvSpPr>
          <p:cNvPr id="20" name="Title 4">
            <a:extLst>
              <a:ext uri="{FF2B5EF4-FFF2-40B4-BE49-F238E27FC236}">
                <a16:creationId xmlns:a16="http://schemas.microsoft.com/office/drawing/2014/main" id="{0D1A2A74-9FE8-45F7-96AC-4A5F16C02FC7}"/>
              </a:ext>
            </a:extLst>
          </p:cNvPr>
          <p:cNvSpPr>
            <a:spLocks noGrp="1"/>
          </p:cNvSpPr>
          <p:nvPr>
            <p:ph type="title"/>
          </p:nvPr>
        </p:nvSpPr>
        <p:spPr>
          <a:xfrm>
            <a:off x="344003" y="1163586"/>
            <a:ext cx="8173868" cy="1033271"/>
          </a:xfrm>
        </p:spPr>
        <p:txBody>
          <a:bodyPr>
            <a:normAutofit/>
          </a:bodyPr>
          <a:lstStyle/>
          <a:p>
            <a:r>
              <a:rPr lang="en-US" sz="2800" dirty="0">
                <a:solidFill>
                  <a:schemeClr val="tx1"/>
                </a:solidFill>
              </a:rPr>
              <a:t>TRS Virtual Health</a:t>
            </a:r>
          </a:p>
        </p:txBody>
      </p:sp>
      <p:sp>
        <p:nvSpPr>
          <p:cNvPr id="8" name="Content Placeholder 2">
            <a:extLst>
              <a:ext uri="{FF2B5EF4-FFF2-40B4-BE49-F238E27FC236}">
                <a16:creationId xmlns:a16="http://schemas.microsoft.com/office/drawing/2014/main" id="{64FD2ABD-2D00-454D-90CF-F66FFE45C4DA}"/>
              </a:ext>
            </a:extLst>
          </p:cNvPr>
          <p:cNvSpPr txBox="1">
            <a:spLocks/>
          </p:cNvSpPr>
          <p:nvPr/>
        </p:nvSpPr>
        <p:spPr>
          <a:xfrm>
            <a:off x="424037" y="1750161"/>
            <a:ext cx="8198516" cy="906128"/>
          </a:xfrm>
          <a:prstGeom prst="rect">
            <a:avLst/>
          </a:prstGeom>
        </p:spPr>
        <p:txBody>
          <a:bodyPr>
            <a:noAutofit/>
          </a:bodyPr>
          <a:lstStyle>
            <a:lvl1pPr marL="228543" indent="-228543" algn="l" defTabSz="685629" rtl="0" eaLnBrk="1" latinLnBrk="0" hangingPunct="1">
              <a:lnSpc>
                <a:spcPct val="100000"/>
              </a:lnSpc>
              <a:spcBef>
                <a:spcPts val="600"/>
              </a:spcBef>
              <a:spcAft>
                <a:spcPts val="600"/>
              </a:spcAft>
              <a:buClr>
                <a:schemeClr val="accent3"/>
              </a:buClr>
              <a:buFont typeface="Arial" panose="020B0604020202020204" pitchFamily="34" charset="0"/>
              <a:buChar char="•"/>
              <a:defRPr sz="2199" kern="600" baseline="0">
                <a:solidFill>
                  <a:schemeClr val="tx1"/>
                </a:solidFill>
                <a:latin typeface="+mn-lt"/>
                <a:ea typeface="+mn-ea"/>
                <a:cs typeface="+mn-cs"/>
              </a:defRPr>
            </a:lvl1pPr>
            <a:lvl2pPr marL="429661" indent="-182834" algn="l" defTabSz="685629" rtl="0" eaLnBrk="1" latinLnBrk="0" hangingPunct="1">
              <a:lnSpc>
                <a:spcPct val="100000"/>
              </a:lnSpc>
              <a:spcBef>
                <a:spcPts val="0"/>
              </a:spcBef>
              <a:spcAft>
                <a:spcPts val="600"/>
              </a:spcAft>
              <a:buClr>
                <a:schemeClr val="tx1"/>
              </a:buClr>
              <a:buFont typeface="Arial" panose="020B0604020202020204" pitchFamily="34" charset="0"/>
              <a:buChar char="–"/>
              <a:defRPr sz="1800" kern="600" baseline="0">
                <a:solidFill>
                  <a:schemeClr val="tx1"/>
                </a:solidFill>
                <a:latin typeface="+mn-lt"/>
                <a:ea typeface="+mn-ea"/>
                <a:cs typeface="+mn-cs"/>
              </a:defRPr>
            </a:lvl2pPr>
            <a:lvl3pPr marL="857036" indent="-171408" algn="l" defTabSz="68562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51"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65"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79"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8"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2"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514222" fontAlgn="auto">
              <a:spcBef>
                <a:spcPts val="450"/>
              </a:spcBef>
              <a:spcAft>
                <a:spcPts val="900"/>
              </a:spcAft>
              <a:buClr>
                <a:srgbClr val="33835C"/>
              </a:buClr>
              <a:buNone/>
              <a:defRPr/>
            </a:pPr>
            <a:r>
              <a:rPr lang="en-US" sz="1350" b="1" dirty="0">
                <a:solidFill>
                  <a:srgbClr val="1D76BB"/>
                </a:solidFill>
                <a:latin typeface="Arial" panose="020B0604020202020204"/>
              </a:rPr>
              <a:t>Your BCBSTX coverage includes TRS Virtual Health choices powered </a:t>
            </a:r>
          </a:p>
          <a:p>
            <a:pPr marL="0" indent="0" algn="ctr" defTabSz="514222" fontAlgn="auto">
              <a:spcBef>
                <a:spcPts val="450"/>
              </a:spcBef>
              <a:spcAft>
                <a:spcPts val="900"/>
              </a:spcAft>
              <a:buClr>
                <a:srgbClr val="33835C"/>
              </a:buClr>
              <a:buNone/>
              <a:defRPr/>
            </a:pPr>
            <a:r>
              <a:rPr lang="en-US" sz="1350" b="1" dirty="0">
                <a:solidFill>
                  <a:srgbClr val="1D76BB"/>
                </a:solidFill>
                <a:latin typeface="Arial" panose="020B0604020202020204"/>
              </a:rPr>
              <a:t>by </a:t>
            </a:r>
            <a:r>
              <a:rPr lang="en-US" sz="1350" b="1" dirty="0">
                <a:solidFill>
                  <a:srgbClr val="7A54A1"/>
                </a:solidFill>
                <a:latin typeface="Arial" panose="020B0604020202020204"/>
              </a:rPr>
              <a:t>Teladoc</a:t>
            </a:r>
            <a:r>
              <a:rPr lang="en-US" sz="1350" b="1" baseline="30000" dirty="0">
                <a:solidFill>
                  <a:srgbClr val="24618E"/>
                </a:solidFill>
                <a:latin typeface="Arial" panose="020B0604020202020204"/>
              </a:rPr>
              <a:t>®</a:t>
            </a:r>
            <a:r>
              <a:rPr lang="en-US" sz="1350" b="1" dirty="0">
                <a:solidFill>
                  <a:srgbClr val="24618E"/>
                </a:solidFill>
                <a:latin typeface="Arial" panose="020B0604020202020204"/>
              </a:rPr>
              <a:t> </a:t>
            </a:r>
            <a:r>
              <a:rPr lang="en-US" sz="1350" b="1" dirty="0">
                <a:solidFill>
                  <a:srgbClr val="1D76BB"/>
                </a:solidFill>
                <a:latin typeface="Arial" panose="020B0604020202020204"/>
              </a:rPr>
              <a:t>and</a:t>
            </a:r>
            <a:r>
              <a:rPr lang="en-US" sz="1350" b="1" dirty="0">
                <a:solidFill>
                  <a:srgbClr val="33835C"/>
                </a:solidFill>
                <a:latin typeface="Arial" panose="020B0604020202020204"/>
              </a:rPr>
              <a:t> </a:t>
            </a:r>
            <a:r>
              <a:rPr lang="en-US" sz="1350" b="1" dirty="0">
                <a:solidFill>
                  <a:srgbClr val="7A54A1"/>
                </a:solidFill>
                <a:latin typeface="Arial" panose="020B0604020202020204"/>
              </a:rPr>
              <a:t>RediMD</a:t>
            </a:r>
            <a:r>
              <a:rPr lang="en-US" sz="1350" b="1" dirty="0">
                <a:solidFill>
                  <a:srgbClr val="33835C"/>
                </a:solidFill>
                <a:latin typeface="Arial" panose="020B0604020202020204"/>
              </a:rPr>
              <a:t>.</a:t>
            </a:r>
          </a:p>
          <a:p>
            <a:pPr marL="0" indent="0" algn="ctr" defTabSz="514222" fontAlgn="auto">
              <a:spcBef>
                <a:spcPts val="450"/>
              </a:spcBef>
              <a:spcAft>
                <a:spcPts val="900"/>
              </a:spcAft>
              <a:buClr>
                <a:srgbClr val="33835C"/>
              </a:buClr>
              <a:buNone/>
              <a:defRPr/>
            </a:pPr>
            <a:endParaRPr lang="en-US" sz="1350" b="1" dirty="0">
              <a:solidFill>
                <a:srgbClr val="33835C"/>
              </a:solidFill>
              <a:latin typeface="Arial" panose="020B0604020202020204"/>
            </a:endParaRPr>
          </a:p>
          <a:p>
            <a:pPr marL="0" indent="0" algn="ctr" defTabSz="514222" fontAlgn="auto">
              <a:spcBef>
                <a:spcPts val="450"/>
              </a:spcBef>
              <a:spcAft>
                <a:spcPts val="900"/>
              </a:spcAft>
              <a:buClr>
                <a:srgbClr val="33835C"/>
              </a:buClr>
              <a:buNone/>
              <a:defRPr/>
            </a:pPr>
            <a:r>
              <a:rPr lang="en-US" sz="1350" b="1" dirty="0">
                <a:solidFill>
                  <a:srgbClr val="33835C"/>
                </a:solidFill>
                <a:latin typeface="Arial" panose="020B0604020202020204"/>
              </a:rPr>
              <a:t> </a:t>
            </a:r>
          </a:p>
        </p:txBody>
      </p:sp>
      <p:sp>
        <p:nvSpPr>
          <p:cNvPr id="9" name="Title 1">
            <a:extLst>
              <a:ext uri="{FF2B5EF4-FFF2-40B4-BE49-F238E27FC236}">
                <a16:creationId xmlns:a16="http://schemas.microsoft.com/office/drawing/2014/main" id="{9BC63935-8FD6-48A9-B99B-B81A85A25B50}"/>
              </a:ext>
            </a:extLst>
          </p:cNvPr>
          <p:cNvSpPr txBox="1">
            <a:spLocks/>
          </p:cNvSpPr>
          <p:nvPr/>
        </p:nvSpPr>
        <p:spPr>
          <a:xfrm>
            <a:off x="287249" y="1618646"/>
            <a:ext cx="4284752" cy="298131"/>
          </a:xfrm>
          <a:prstGeom prst="rect">
            <a:avLst/>
          </a:prstGeom>
        </p:spPr>
        <p:txBody>
          <a:bodyPr vert="horz" lIns="68562" tIns="34281" rIns="68562" bIns="34281" rtlCol="0" anchor="ctr">
            <a:noAutofit/>
          </a:bodyPr>
          <a:lstStyle>
            <a:lvl1pPr algn="l" defTabSz="914400" rtl="0" eaLnBrk="1" latinLnBrk="0" hangingPunct="1">
              <a:spcBef>
                <a:spcPct val="0"/>
              </a:spcBef>
              <a:buNone/>
              <a:defRPr sz="3600" b="1" kern="1200" spc="-100" baseline="0">
                <a:solidFill>
                  <a:srgbClr val="567632"/>
                </a:solidFill>
                <a:latin typeface="+mj-lt"/>
                <a:ea typeface="+mj-ea"/>
                <a:cs typeface="+mj-cs"/>
              </a:defRPr>
            </a:lvl1pPr>
          </a:lstStyle>
          <a:p>
            <a:pPr defTabSz="685800" fontAlgn="auto">
              <a:lnSpc>
                <a:spcPct val="90000"/>
              </a:lnSpc>
              <a:spcAft>
                <a:spcPts val="0"/>
              </a:spcAft>
              <a:defRPr/>
            </a:pPr>
            <a:endParaRPr lang="en-US" sz="1424" b="0" spc="0" dirty="0">
              <a:latin typeface="Arial" panose="020B0604020202020204"/>
            </a:endParaRPr>
          </a:p>
        </p:txBody>
      </p:sp>
      <p:sp>
        <p:nvSpPr>
          <p:cNvPr id="16" name="Content Placeholder 2">
            <a:extLst>
              <a:ext uri="{FF2B5EF4-FFF2-40B4-BE49-F238E27FC236}">
                <a16:creationId xmlns:a16="http://schemas.microsoft.com/office/drawing/2014/main" id="{FB05B741-33C9-42CD-9965-D007613AE313}"/>
              </a:ext>
            </a:extLst>
          </p:cNvPr>
          <p:cNvSpPr txBox="1">
            <a:spLocks/>
          </p:cNvSpPr>
          <p:nvPr/>
        </p:nvSpPr>
        <p:spPr>
          <a:xfrm>
            <a:off x="4876735" y="3848099"/>
            <a:ext cx="3267292" cy="1161774"/>
          </a:xfrm>
          <a:prstGeom prst="rect">
            <a:avLst/>
          </a:prstGeom>
        </p:spPr>
        <p:txBody>
          <a:bodyPr vert="horz" lIns="68580" tIns="34290" rIns="68580" bIns="34290" numCol="2"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ln>
                  <a:noFill/>
                </a:ln>
                <a:solidFill>
                  <a:schemeClr val="tx1">
                    <a:lumMod val="90000"/>
                    <a:lumOff val="10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ln>
                  <a:noFill/>
                </a:ln>
                <a:solidFill>
                  <a:schemeClr val="tx1">
                    <a:lumMod val="90000"/>
                    <a:lumOff val="10000"/>
                  </a:schemeClr>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ln>
                  <a:noFill/>
                </a:ln>
                <a:solidFill>
                  <a:schemeClr val="tx1">
                    <a:lumMod val="90000"/>
                    <a:lumOff val="10000"/>
                  </a:schemeClr>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ln>
                  <a:noFill/>
                </a:ln>
                <a:solidFill>
                  <a:schemeClr val="tx1">
                    <a:lumMod val="90000"/>
                    <a:lumOff val="10000"/>
                  </a:schemeClr>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ln>
                  <a:noFill/>
                </a:ln>
                <a:solidFill>
                  <a:schemeClr val="tx1">
                    <a:lumMod val="90000"/>
                    <a:lumOff val="10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Back Strains </a:t>
            </a:r>
          </a:p>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Ankle Injuries </a:t>
            </a:r>
          </a:p>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Shoulder Strains </a:t>
            </a:r>
          </a:p>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Pulled Muscles </a:t>
            </a:r>
          </a:p>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Contusions/Bruises </a:t>
            </a:r>
          </a:p>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Asthma </a:t>
            </a:r>
          </a:p>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Shortness of Breath </a:t>
            </a:r>
          </a:p>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Infections </a:t>
            </a:r>
          </a:p>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Allergies </a:t>
            </a:r>
          </a:p>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Chemical Exposure</a:t>
            </a:r>
          </a:p>
          <a:p>
            <a:pPr marL="137160" indent="-137160" defTabSz="685800" fontAlgn="auto">
              <a:spcAft>
                <a:spcPts val="0"/>
              </a:spcAft>
              <a:buClr>
                <a:srgbClr val="24618E"/>
              </a:buClr>
              <a:defRPr/>
            </a:pPr>
            <a:endParaRPr lang="en-US" sz="1050" dirty="0">
              <a:solidFill>
                <a:srgbClr val="1E1E1E">
                  <a:lumMod val="90000"/>
                  <a:lumOff val="10000"/>
                </a:srgbClr>
              </a:solidFill>
              <a:latin typeface="Arial" panose="020B0604020202020204"/>
            </a:endParaRPr>
          </a:p>
        </p:txBody>
      </p:sp>
      <p:sp>
        <p:nvSpPr>
          <p:cNvPr id="14" name="Content Placeholder 2">
            <a:extLst>
              <a:ext uri="{FF2B5EF4-FFF2-40B4-BE49-F238E27FC236}">
                <a16:creationId xmlns:a16="http://schemas.microsoft.com/office/drawing/2014/main" id="{645C733D-F17A-4288-AF3F-E931084C68A2}"/>
              </a:ext>
            </a:extLst>
          </p:cNvPr>
          <p:cNvSpPr txBox="1">
            <a:spLocks/>
          </p:cNvSpPr>
          <p:nvPr/>
        </p:nvSpPr>
        <p:spPr>
          <a:xfrm>
            <a:off x="627022" y="3485755"/>
            <a:ext cx="1690547" cy="730439"/>
          </a:xfrm>
          <a:prstGeom prst="rect">
            <a:avLst/>
          </a:prstGeom>
        </p:spPr>
        <p:txBody>
          <a:bodyPr vert="horz" lIns="68562" tIns="34281" rIns="68562" bIns="34281" numCol="1" rtlCol="0" anchor="t">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ln>
                  <a:noFill/>
                </a:ln>
                <a:solidFill>
                  <a:schemeClr val="tx1">
                    <a:lumMod val="90000"/>
                    <a:lumOff val="10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ln>
                  <a:noFill/>
                </a:ln>
                <a:solidFill>
                  <a:schemeClr val="tx1">
                    <a:lumMod val="90000"/>
                    <a:lumOff val="10000"/>
                  </a:schemeClr>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ln>
                  <a:noFill/>
                </a:ln>
                <a:solidFill>
                  <a:schemeClr val="tx1">
                    <a:lumMod val="90000"/>
                    <a:lumOff val="10000"/>
                  </a:schemeClr>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ln>
                  <a:noFill/>
                </a:ln>
                <a:solidFill>
                  <a:schemeClr val="tx1">
                    <a:lumMod val="90000"/>
                    <a:lumOff val="10000"/>
                  </a:schemeClr>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ln>
                  <a:noFill/>
                </a:ln>
                <a:solidFill>
                  <a:schemeClr val="tx1">
                    <a:lumMod val="90000"/>
                    <a:lumOff val="10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defTabSz="685800" fontAlgn="auto">
              <a:lnSpc>
                <a:spcPct val="90000"/>
              </a:lnSpc>
              <a:spcBef>
                <a:spcPts val="150"/>
              </a:spcBef>
              <a:spcAft>
                <a:spcPts val="0"/>
              </a:spcAft>
              <a:buClr>
                <a:srgbClr val="24618E"/>
              </a:buClr>
              <a:buNone/>
              <a:defRPr/>
            </a:pPr>
            <a:r>
              <a:rPr lang="en-US" sz="1200" b="1" u="sng" dirty="0">
                <a:solidFill>
                  <a:srgbClr val="1E1E1E">
                    <a:lumMod val="90000"/>
                    <a:lumOff val="10000"/>
                  </a:srgbClr>
                </a:solidFill>
                <a:latin typeface="Arial" panose="020B0604020202020204"/>
                <a:cs typeface="Arial"/>
              </a:rPr>
              <a:t>Medical</a:t>
            </a:r>
            <a:endParaRPr lang="en-US" sz="1050" b="1" u="sng" dirty="0">
              <a:solidFill>
                <a:srgbClr val="1E1E1E">
                  <a:lumMod val="90000"/>
                  <a:lumOff val="10000"/>
                </a:srgbClr>
              </a:solidFill>
              <a:latin typeface="Arial" panose="020B0604020202020204"/>
              <a:cs typeface="Arial"/>
            </a:endParaRPr>
          </a:p>
          <a:p>
            <a:pPr marL="0" indent="0" algn="ctr" defTabSz="685800" fontAlgn="auto">
              <a:lnSpc>
                <a:spcPct val="90000"/>
              </a:lnSpc>
              <a:spcBef>
                <a:spcPts val="150"/>
              </a:spcBef>
              <a:spcAft>
                <a:spcPts val="0"/>
              </a:spcAft>
              <a:buClr>
                <a:srgbClr val="24618E"/>
              </a:buClr>
              <a:buNone/>
              <a:defRPr/>
            </a:pPr>
            <a:endParaRPr lang="en-US" sz="1050" b="1" u="sng" dirty="0">
              <a:solidFill>
                <a:srgbClr val="1E1E1E">
                  <a:lumMod val="90000"/>
                  <a:lumOff val="10000"/>
                </a:srgbClr>
              </a:solidFill>
              <a:latin typeface="Arial" panose="020B0604020202020204"/>
              <a:cs typeface="Arial"/>
            </a:endParaRPr>
          </a:p>
          <a:p>
            <a:pPr marL="137160" indent="-137160" defTabSz="685800">
              <a:spcAft>
                <a:spcPts val="0"/>
              </a:spcAft>
              <a:buClr>
                <a:srgbClr val="24618E"/>
              </a:buClr>
              <a:defRPr/>
            </a:pPr>
            <a:r>
              <a:rPr lang="en-US" sz="1050" dirty="0">
                <a:solidFill>
                  <a:srgbClr val="1E1E1E">
                    <a:lumMod val="90000"/>
                    <a:lumOff val="10000"/>
                  </a:srgbClr>
                </a:solidFill>
                <a:latin typeface="Arial" panose="020B0604020202020204"/>
              </a:rPr>
              <a:t>Cold and flu  symptoms</a:t>
            </a:r>
          </a:p>
          <a:p>
            <a:pPr marL="137160" indent="-137160" defTabSz="685800">
              <a:spcAft>
                <a:spcPts val="0"/>
              </a:spcAft>
              <a:buClr>
                <a:srgbClr val="24618E"/>
              </a:buClr>
              <a:defRPr/>
            </a:pPr>
            <a:r>
              <a:rPr lang="en-US" sz="1050" dirty="0">
                <a:solidFill>
                  <a:srgbClr val="1E1E1E">
                    <a:lumMod val="90000"/>
                    <a:lumOff val="10000"/>
                  </a:srgbClr>
                </a:solidFill>
                <a:latin typeface="Arial" panose="020B0604020202020204"/>
              </a:rPr>
              <a:t>Allergies</a:t>
            </a:r>
          </a:p>
          <a:p>
            <a:pPr marL="137160" indent="-137160" defTabSz="685800">
              <a:spcAft>
                <a:spcPts val="0"/>
              </a:spcAft>
              <a:buClr>
                <a:srgbClr val="24618E"/>
              </a:buClr>
              <a:defRPr/>
            </a:pPr>
            <a:r>
              <a:rPr lang="en-US" sz="1050" dirty="0">
                <a:solidFill>
                  <a:srgbClr val="1E1E1E">
                    <a:lumMod val="90000"/>
                    <a:lumOff val="10000"/>
                  </a:srgbClr>
                </a:solidFill>
                <a:latin typeface="Arial" panose="020B0604020202020204"/>
              </a:rPr>
              <a:t>Bronchitis</a:t>
            </a:r>
          </a:p>
          <a:p>
            <a:pPr marL="137160" indent="-137160" defTabSz="685800">
              <a:spcAft>
                <a:spcPts val="0"/>
              </a:spcAft>
              <a:buClr>
                <a:srgbClr val="24618E"/>
              </a:buClr>
              <a:defRPr/>
            </a:pPr>
            <a:r>
              <a:rPr lang="en-US" sz="1050" dirty="0">
                <a:solidFill>
                  <a:srgbClr val="1E1E1E">
                    <a:lumMod val="90000"/>
                    <a:lumOff val="10000"/>
                  </a:srgbClr>
                </a:solidFill>
                <a:latin typeface="Arial" panose="020B0604020202020204"/>
              </a:rPr>
              <a:t>Respiratory infections</a:t>
            </a:r>
          </a:p>
          <a:p>
            <a:pPr marL="137160" indent="-137160" defTabSz="685800">
              <a:spcAft>
                <a:spcPts val="0"/>
              </a:spcAft>
              <a:buClr>
                <a:srgbClr val="24618E"/>
              </a:buClr>
              <a:defRPr/>
            </a:pPr>
            <a:r>
              <a:rPr lang="en-US" sz="1050" dirty="0">
                <a:solidFill>
                  <a:srgbClr val="1E1E1E">
                    <a:lumMod val="90000"/>
                    <a:lumOff val="10000"/>
                  </a:srgbClr>
                </a:solidFill>
                <a:latin typeface="Arial" panose="020B0604020202020204"/>
              </a:rPr>
              <a:t>Stomach upset</a:t>
            </a:r>
          </a:p>
          <a:p>
            <a:pPr marL="137160" indent="-137160" defTabSz="685800">
              <a:spcAft>
                <a:spcPts val="0"/>
              </a:spcAft>
              <a:buClr>
                <a:srgbClr val="24618E"/>
              </a:buClr>
              <a:defRPr/>
            </a:pPr>
            <a:r>
              <a:rPr lang="en-US" sz="1050" dirty="0">
                <a:solidFill>
                  <a:srgbClr val="1E1E1E">
                    <a:lumMod val="90000"/>
                    <a:lumOff val="10000"/>
                  </a:srgbClr>
                </a:solidFill>
                <a:latin typeface="Arial" panose="020B0604020202020204"/>
              </a:rPr>
              <a:t>Sinus problems</a:t>
            </a:r>
          </a:p>
          <a:p>
            <a:pPr marL="137160" indent="-137160" defTabSz="685800">
              <a:spcAft>
                <a:spcPts val="0"/>
              </a:spcAft>
              <a:buClr>
                <a:srgbClr val="24618E"/>
              </a:buClr>
              <a:defRPr/>
            </a:pPr>
            <a:r>
              <a:rPr lang="en-US" sz="1050" dirty="0">
                <a:solidFill>
                  <a:srgbClr val="1E1E1E">
                    <a:lumMod val="90000"/>
                    <a:lumOff val="10000"/>
                  </a:srgbClr>
                </a:solidFill>
                <a:latin typeface="Arial" panose="020B0604020202020204"/>
              </a:rPr>
              <a:t>Skin problems</a:t>
            </a:r>
          </a:p>
          <a:p>
            <a:pPr marL="0" indent="0" algn="ctr" defTabSz="685800" fontAlgn="auto">
              <a:lnSpc>
                <a:spcPct val="90000"/>
              </a:lnSpc>
              <a:spcBef>
                <a:spcPts val="150"/>
              </a:spcBef>
              <a:spcAft>
                <a:spcPts val="0"/>
              </a:spcAft>
              <a:buClr>
                <a:srgbClr val="24618E"/>
              </a:buClr>
              <a:buNone/>
              <a:defRPr/>
            </a:pPr>
            <a:endParaRPr lang="en-US" sz="1050" b="1" dirty="0">
              <a:solidFill>
                <a:srgbClr val="1E1E1E">
                  <a:lumMod val="90000"/>
                  <a:lumOff val="10000"/>
                </a:srgbClr>
              </a:solidFill>
              <a:latin typeface="Arial" panose="020B0604020202020204"/>
              <a:cs typeface="Arial"/>
            </a:endParaRPr>
          </a:p>
        </p:txBody>
      </p:sp>
      <p:sp>
        <p:nvSpPr>
          <p:cNvPr id="18" name="Content Placeholder 2">
            <a:extLst>
              <a:ext uri="{FF2B5EF4-FFF2-40B4-BE49-F238E27FC236}">
                <a16:creationId xmlns:a16="http://schemas.microsoft.com/office/drawing/2014/main" id="{24B1A2CC-51BE-4270-875C-CEDA5F18B212}"/>
              </a:ext>
            </a:extLst>
          </p:cNvPr>
          <p:cNvSpPr txBox="1">
            <a:spLocks/>
          </p:cNvSpPr>
          <p:nvPr/>
        </p:nvSpPr>
        <p:spPr>
          <a:xfrm>
            <a:off x="2196742" y="3485755"/>
            <a:ext cx="1782659" cy="730439"/>
          </a:xfrm>
          <a:prstGeom prst="rect">
            <a:avLst/>
          </a:prstGeom>
        </p:spPr>
        <p:txBody>
          <a:bodyPr vert="horz" lIns="68562" tIns="34281" rIns="68562" bIns="34281" numCol="1" rtlCol="0" anchor="t">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ln>
                  <a:noFill/>
                </a:ln>
                <a:solidFill>
                  <a:schemeClr val="tx1">
                    <a:lumMod val="90000"/>
                    <a:lumOff val="10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ln>
                  <a:noFill/>
                </a:ln>
                <a:solidFill>
                  <a:schemeClr val="tx1">
                    <a:lumMod val="90000"/>
                    <a:lumOff val="10000"/>
                  </a:schemeClr>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ln>
                  <a:noFill/>
                </a:ln>
                <a:solidFill>
                  <a:schemeClr val="tx1">
                    <a:lumMod val="90000"/>
                    <a:lumOff val="10000"/>
                  </a:schemeClr>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ln>
                  <a:noFill/>
                </a:ln>
                <a:solidFill>
                  <a:schemeClr val="tx1">
                    <a:lumMod val="90000"/>
                    <a:lumOff val="10000"/>
                  </a:schemeClr>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ln>
                  <a:noFill/>
                </a:ln>
                <a:solidFill>
                  <a:schemeClr val="tx1">
                    <a:lumMod val="90000"/>
                    <a:lumOff val="10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defTabSz="685800" fontAlgn="auto">
              <a:lnSpc>
                <a:spcPct val="90000"/>
              </a:lnSpc>
              <a:spcBef>
                <a:spcPts val="150"/>
              </a:spcBef>
              <a:spcAft>
                <a:spcPts val="0"/>
              </a:spcAft>
              <a:buClr>
                <a:srgbClr val="24618E"/>
              </a:buClr>
              <a:buNone/>
              <a:defRPr/>
            </a:pPr>
            <a:r>
              <a:rPr lang="en-US" sz="1200" b="1" u="sng" dirty="0">
                <a:solidFill>
                  <a:srgbClr val="1E1E1E">
                    <a:lumMod val="90000"/>
                    <a:lumOff val="10000"/>
                  </a:srgbClr>
                </a:solidFill>
                <a:latin typeface="Arial" panose="020B0604020202020204"/>
                <a:cs typeface="Arial"/>
              </a:rPr>
              <a:t>Mental Health</a:t>
            </a:r>
          </a:p>
          <a:p>
            <a:pPr marL="0" indent="0" algn="ctr" defTabSz="685800" fontAlgn="auto">
              <a:lnSpc>
                <a:spcPct val="90000"/>
              </a:lnSpc>
              <a:spcBef>
                <a:spcPts val="150"/>
              </a:spcBef>
              <a:spcAft>
                <a:spcPts val="0"/>
              </a:spcAft>
              <a:buClr>
                <a:srgbClr val="24618E"/>
              </a:buClr>
              <a:buNone/>
              <a:defRPr/>
            </a:pPr>
            <a:endParaRPr lang="en-US" sz="1050" b="1" u="sng" dirty="0">
              <a:solidFill>
                <a:srgbClr val="1E1E1E">
                  <a:lumMod val="90000"/>
                  <a:lumOff val="10000"/>
                </a:srgbClr>
              </a:solidFill>
              <a:latin typeface="Arial" panose="020B0604020202020204"/>
              <a:cs typeface="Arial"/>
            </a:endParaRPr>
          </a:p>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Depressive and anxiety disorders </a:t>
            </a:r>
          </a:p>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Bipolar, schizophrenia and psychotic disorders</a:t>
            </a:r>
          </a:p>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Attention disorders</a:t>
            </a:r>
          </a:p>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Alcoholism and addiction and substance-related disorders  </a:t>
            </a:r>
          </a:p>
          <a:p>
            <a:pPr marL="0" indent="0" algn="ctr" defTabSz="685800" fontAlgn="auto">
              <a:lnSpc>
                <a:spcPct val="90000"/>
              </a:lnSpc>
              <a:spcBef>
                <a:spcPts val="150"/>
              </a:spcBef>
              <a:spcAft>
                <a:spcPts val="0"/>
              </a:spcAft>
              <a:buClr>
                <a:srgbClr val="24618E"/>
              </a:buClr>
              <a:buNone/>
              <a:defRPr/>
            </a:pPr>
            <a:endParaRPr lang="en-US" sz="1050" b="1" u="sng" dirty="0">
              <a:solidFill>
                <a:srgbClr val="1E1E1E">
                  <a:lumMod val="90000"/>
                  <a:lumOff val="10000"/>
                </a:srgbClr>
              </a:solidFill>
              <a:latin typeface="Arial" panose="020B0604020202020204"/>
              <a:cs typeface="Arial"/>
            </a:endParaRPr>
          </a:p>
        </p:txBody>
      </p:sp>
      <p:sp>
        <p:nvSpPr>
          <p:cNvPr id="6" name="TextBox 5">
            <a:extLst>
              <a:ext uri="{FF2B5EF4-FFF2-40B4-BE49-F238E27FC236}">
                <a16:creationId xmlns:a16="http://schemas.microsoft.com/office/drawing/2014/main" id="{E458D8A5-EB2F-4508-A02C-A2B4C8E2F65F}"/>
              </a:ext>
            </a:extLst>
          </p:cNvPr>
          <p:cNvSpPr txBox="1"/>
          <p:nvPr/>
        </p:nvSpPr>
        <p:spPr>
          <a:xfrm>
            <a:off x="6309832" y="3536842"/>
            <a:ext cx="564257" cy="184666"/>
          </a:xfrm>
          <a:prstGeom prst="rect">
            <a:avLst/>
          </a:prstGeom>
          <a:noFill/>
        </p:spPr>
        <p:txBody>
          <a:bodyPr wrap="none" lIns="0" tIns="0" rIns="0" bIns="0" rtlCol="0">
            <a:spAutoFit/>
          </a:bodyPr>
          <a:lstStyle/>
          <a:p>
            <a:pPr defTabSz="685800" fontAlgn="auto">
              <a:spcBef>
                <a:spcPts val="0"/>
              </a:spcBef>
              <a:spcAft>
                <a:spcPts val="450"/>
              </a:spcAft>
              <a:defRPr/>
            </a:pPr>
            <a:r>
              <a:rPr lang="en-US" sz="1200" b="1" u="sng" dirty="0">
                <a:solidFill>
                  <a:srgbClr val="1E1E1E"/>
                </a:solidFill>
                <a:latin typeface="Arial" panose="020B0604020202020204"/>
              </a:rPr>
              <a:t>Medical</a:t>
            </a:r>
          </a:p>
        </p:txBody>
      </p:sp>
      <p:pic>
        <p:nvPicPr>
          <p:cNvPr id="11" name="Picture 10">
            <a:extLst>
              <a:ext uri="{FF2B5EF4-FFF2-40B4-BE49-F238E27FC236}">
                <a16:creationId xmlns:a16="http://schemas.microsoft.com/office/drawing/2014/main" id="{291DDCB0-3637-45D1-BC4E-FDBA8F2A28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8196" y="2723028"/>
            <a:ext cx="2648327" cy="593389"/>
          </a:xfrm>
          <a:prstGeom prst="rect">
            <a:avLst/>
          </a:prstGeom>
        </p:spPr>
      </p:pic>
      <p:pic>
        <p:nvPicPr>
          <p:cNvPr id="4" name="Picture 3">
            <a:extLst>
              <a:ext uri="{FF2B5EF4-FFF2-40B4-BE49-F238E27FC236}">
                <a16:creationId xmlns:a16="http://schemas.microsoft.com/office/drawing/2014/main" id="{2C9298A7-32B8-4C6F-832E-F1EE855CC8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6306" y="2628550"/>
            <a:ext cx="2742527" cy="730439"/>
          </a:xfrm>
          <a:prstGeom prst="rect">
            <a:avLst/>
          </a:prstGeom>
        </p:spPr>
      </p:pic>
      <p:pic>
        <p:nvPicPr>
          <p:cNvPr id="19" name="Picture 18">
            <a:extLst>
              <a:ext uri="{FF2B5EF4-FFF2-40B4-BE49-F238E27FC236}">
                <a16:creationId xmlns:a16="http://schemas.microsoft.com/office/drawing/2014/main" id="{8484ACC2-44AE-4217-8824-A6ED4352BBF4}"/>
              </a:ext>
            </a:extLst>
          </p:cNvPr>
          <p:cNvPicPr>
            <a:picLocks noChangeAspect="1"/>
          </p:cNvPicPr>
          <p:nvPr/>
        </p:nvPicPr>
        <p:blipFill>
          <a:blip r:embed="rId6"/>
          <a:stretch>
            <a:fillRect/>
          </a:stretch>
        </p:blipFill>
        <p:spPr>
          <a:xfrm>
            <a:off x="7961398" y="114094"/>
            <a:ext cx="1112945" cy="1104384"/>
          </a:xfrm>
          <a:prstGeom prst="rect">
            <a:avLst/>
          </a:prstGeom>
        </p:spPr>
      </p:pic>
    </p:spTree>
    <p:extLst>
      <p:ext uri="{BB962C8B-B14F-4D97-AF65-F5344CB8AC3E}">
        <p14:creationId xmlns:p14="http://schemas.microsoft.com/office/powerpoint/2010/main" val="878678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 name="Picture 53" descr="Graph on document with pen">
            <a:extLst>
              <a:ext uri="{FF2B5EF4-FFF2-40B4-BE49-F238E27FC236}">
                <a16:creationId xmlns:a16="http://schemas.microsoft.com/office/drawing/2014/main" id="{7B05D20F-8E51-06D6-EEBA-8DF22A0487A5}"/>
              </a:ext>
            </a:extLst>
          </p:cNvPr>
          <p:cNvPicPr>
            <a:picLocks noChangeAspect="1"/>
          </p:cNvPicPr>
          <p:nvPr/>
        </p:nvPicPr>
        <p:blipFill rotWithShape="1">
          <a:blip r:embed="rId2"/>
          <a:srcRect l="27946" r="14223" b="-2"/>
          <a:stretch/>
        </p:blipFill>
        <p:spPr>
          <a:xfrm>
            <a:off x="3202390" y="8466"/>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507999" y="609600"/>
            <a:ext cx="2888343" cy="1320800"/>
          </a:xfrm>
        </p:spPr>
        <p:txBody>
          <a:bodyPr>
            <a:normAutofit/>
          </a:bodyPr>
          <a:lstStyle/>
          <a:p>
            <a:pPr algn="ctr"/>
            <a:r>
              <a:rPr lang="en-US" b="1" dirty="0"/>
              <a:t> TRS Virtual Health </a:t>
            </a:r>
          </a:p>
        </p:txBody>
      </p:sp>
      <p:sp>
        <p:nvSpPr>
          <p:cNvPr id="3" name="Content Placeholder 2"/>
          <p:cNvSpPr>
            <a:spLocks noGrp="1"/>
          </p:cNvSpPr>
          <p:nvPr>
            <p:ph idx="1"/>
          </p:nvPr>
        </p:nvSpPr>
        <p:spPr>
          <a:xfrm>
            <a:off x="508000" y="2160589"/>
            <a:ext cx="2888342" cy="3880773"/>
          </a:xfrm>
        </p:spPr>
        <p:txBody>
          <a:bodyPr>
            <a:normAutofit/>
          </a:bodyPr>
          <a:lstStyle/>
          <a:p>
            <a:pPr>
              <a:lnSpc>
                <a:spcPct val="90000"/>
              </a:lnSpc>
            </a:pPr>
            <a:r>
              <a:rPr lang="en-US" sz="900" dirty="0"/>
              <a:t>As a TRS-ActiveCare plan participant you and your eligible dependents have 24/7/365 access to U.S. board-certified doctors via telemedicine.</a:t>
            </a:r>
          </a:p>
          <a:p>
            <a:pPr>
              <a:lnSpc>
                <a:spcPct val="90000"/>
              </a:lnSpc>
            </a:pPr>
            <a:r>
              <a:rPr lang="en-US" sz="900" dirty="0">
                <a:solidFill>
                  <a:schemeClr val="tx1"/>
                </a:solidFill>
              </a:rPr>
              <a:t>Copay waived for ActiveCare Primary, ActiveCare Primary+, and ActiveCare 2 plans for RediMD; $30 consultation fee for ActiveCare HD plan. Teladoc is $12 for Primary, Primary+, and AC2; $42 for HD.</a:t>
            </a:r>
          </a:p>
          <a:p>
            <a:pPr>
              <a:lnSpc>
                <a:spcPct val="90000"/>
              </a:lnSpc>
            </a:pPr>
            <a:r>
              <a:rPr lang="en-US" sz="900" dirty="0">
                <a:solidFill>
                  <a:schemeClr val="tx1"/>
                </a:solidFill>
              </a:rPr>
              <a:t>$0 mental health copay for TRS-ActiveCare Primary and Primary+ Plans.</a:t>
            </a:r>
          </a:p>
          <a:p>
            <a:pPr>
              <a:lnSpc>
                <a:spcPct val="90000"/>
              </a:lnSpc>
            </a:pPr>
            <a:r>
              <a:rPr lang="en-US" sz="900" dirty="0"/>
              <a:t>Common diagnosis includes upper respiratory infection, bronchitis, ear infection, influenza, and the common cold.</a:t>
            </a:r>
          </a:p>
          <a:p>
            <a:pPr>
              <a:lnSpc>
                <a:spcPct val="90000"/>
              </a:lnSpc>
            </a:pPr>
            <a:r>
              <a:rPr lang="en-US" sz="900" dirty="0"/>
              <a:t>Consults available where the patient is – at home, work, or traveling within the United States. </a:t>
            </a:r>
          </a:p>
          <a:p>
            <a:pPr>
              <a:lnSpc>
                <a:spcPct val="90000"/>
              </a:lnSpc>
            </a:pPr>
            <a:r>
              <a:rPr lang="en-US" sz="900" dirty="0"/>
              <a:t>The average call back time is 20-30 minutes or schedule a specific call back time. </a:t>
            </a:r>
          </a:p>
          <a:p>
            <a:pPr>
              <a:lnSpc>
                <a:spcPct val="90000"/>
              </a:lnSpc>
            </a:pPr>
            <a:r>
              <a:rPr lang="en-US" sz="900" dirty="0"/>
              <a:t>Diagnosis, recommended treatment and prescriptions ordered when appropriate </a:t>
            </a:r>
          </a:p>
          <a:p>
            <a:pPr>
              <a:lnSpc>
                <a:spcPct val="90000"/>
              </a:lnSpc>
            </a:pPr>
            <a:r>
              <a:rPr lang="en-US" sz="900" dirty="0"/>
              <a:t>Contact Information: Teladoc (855) 835-2362 &amp; RediMD (866) 989-2873.</a:t>
            </a:r>
          </a:p>
          <a:p>
            <a:pPr>
              <a:lnSpc>
                <a:spcPct val="90000"/>
              </a:lnSpc>
            </a:pPr>
            <a:endParaRPr lang="en-US" sz="900" dirty="0"/>
          </a:p>
        </p:txBody>
      </p:sp>
      <p:cxnSp>
        <p:nvCxnSpPr>
          <p:cNvPr id="58" name="Straight Connector 57">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2"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Slide Number Placeholder 4"/>
          <p:cNvSpPr>
            <a:spLocks noGrp="1"/>
          </p:cNvSpPr>
          <p:nvPr>
            <p:ph type="sldNum" sz="quarter" idx="12"/>
          </p:nvPr>
        </p:nvSpPr>
        <p:spPr>
          <a:xfrm>
            <a:off x="7382848" y="6279890"/>
            <a:ext cx="512504" cy="496894"/>
          </a:xfrm>
          <a:prstGeom prst="rect">
            <a:avLst/>
          </a:prstGeom>
        </p:spPr>
        <p:txBody>
          <a:bodyPr>
            <a:normAutofit/>
          </a:bodyPr>
          <a:lstStyle/>
          <a:p>
            <a:pPr>
              <a:spcAft>
                <a:spcPts val="600"/>
              </a:spcAft>
            </a:pPr>
            <a:fld id="{17CA3D55-A243-4666-ACAE-DEC566B11F3D}" type="slidenum">
              <a:rPr lang="en-US">
                <a:solidFill>
                  <a:schemeClr val="bg1"/>
                </a:solidFill>
              </a:rPr>
              <a:pPr>
                <a:spcAft>
                  <a:spcPts val="600"/>
                </a:spcAft>
              </a:pPr>
              <a:t>28</a:t>
            </a:fld>
            <a:endParaRPr lang="en-US" dirty="0">
              <a:solidFill>
                <a:schemeClr val="bg1"/>
              </a:solidFill>
            </a:endParaRPr>
          </a:p>
        </p:txBody>
      </p:sp>
      <p:sp>
        <p:nvSpPr>
          <p:cNvPr id="68"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716118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ethoscope">
            <a:extLst>
              <a:ext uri="{FF2B5EF4-FFF2-40B4-BE49-F238E27FC236}">
                <a16:creationId xmlns:a16="http://schemas.microsoft.com/office/drawing/2014/main" id="{58B43246-3C9F-262E-8182-950E5979DDE2}"/>
              </a:ext>
            </a:extLst>
          </p:cNvPr>
          <p:cNvPicPr>
            <a:picLocks noChangeAspect="1"/>
          </p:cNvPicPr>
          <p:nvPr/>
        </p:nvPicPr>
        <p:blipFill rotWithShape="1">
          <a:blip r:embed="rId2"/>
          <a:srcRect l="5348" r="36820" b="-2"/>
          <a:stretch/>
        </p:blipFill>
        <p:spPr>
          <a:xfrm>
            <a:off x="3200008" y="8466"/>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F15EF312-8360-1F1C-0DAE-EBA098EC5F22}"/>
              </a:ext>
            </a:extLst>
          </p:cNvPr>
          <p:cNvSpPr>
            <a:spLocks noGrp="1"/>
          </p:cNvSpPr>
          <p:nvPr>
            <p:ph type="title"/>
          </p:nvPr>
        </p:nvSpPr>
        <p:spPr>
          <a:xfrm>
            <a:off x="507999" y="609600"/>
            <a:ext cx="2888343" cy="1320800"/>
          </a:xfrm>
        </p:spPr>
        <p:txBody>
          <a:bodyPr>
            <a:normAutofit/>
          </a:bodyPr>
          <a:lstStyle/>
          <a:p>
            <a:pPr>
              <a:lnSpc>
                <a:spcPct val="90000"/>
              </a:lnSpc>
            </a:pPr>
            <a:r>
              <a:rPr lang="en-US" sz="2800" dirty="0"/>
              <a:t>Medical Tips and Reminders</a:t>
            </a:r>
            <a:br>
              <a:rPr lang="en-US" sz="2800" dirty="0"/>
            </a:br>
            <a:endParaRPr lang="en-US" sz="2800" dirty="0"/>
          </a:p>
        </p:txBody>
      </p:sp>
      <p:sp>
        <p:nvSpPr>
          <p:cNvPr id="3" name="Content Placeholder 2">
            <a:extLst>
              <a:ext uri="{FF2B5EF4-FFF2-40B4-BE49-F238E27FC236}">
                <a16:creationId xmlns:a16="http://schemas.microsoft.com/office/drawing/2014/main" id="{270DF522-0BA6-50CA-0FB1-76D4D82CA38D}"/>
              </a:ext>
            </a:extLst>
          </p:cNvPr>
          <p:cNvSpPr>
            <a:spLocks noGrp="1"/>
          </p:cNvSpPr>
          <p:nvPr>
            <p:ph idx="1"/>
          </p:nvPr>
        </p:nvSpPr>
        <p:spPr>
          <a:xfrm>
            <a:off x="507999" y="1786855"/>
            <a:ext cx="3392881" cy="4254507"/>
          </a:xfrm>
        </p:spPr>
        <p:txBody>
          <a:bodyPr>
            <a:normAutofit fontScale="85000" lnSpcReduction="20000"/>
          </a:bodyPr>
          <a:lstStyle/>
          <a:p>
            <a:r>
              <a:rPr lang="en-US" dirty="0"/>
              <a:t>Remember to get your annual well-visit checkup. Preventative care is covered at 100% on all plans.</a:t>
            </a:r>
          </a:p>
          <a:p>
            <a:r>
              <a:rPr lang="en-US" dirty="0"/>
              <a:t>Always stay in network, as this can save you hundreds, if not thousands, of dollars in medical care.</a:t>
            </a:r>
          </a:p>
          <a:p>
            <a:r>
              <a:rPr lang="en-US" dirty="0"/>
              <a:t>Stand alone Emergency Rooms (ERs) are typically  out of network, so be cautious.</a:t>
            </a:r>
          </a:p>
          <a:p>
            <a:r>
              <a:rPr lang="en-US" dirty="0"/>
              <a:t>It is best to go to an Urgent Care or Ready Clinic unless it is truly a life-threatening emergency. </a:t>
            </a:r>
          </a:p>
          <a:p>
            <a:r>
              <a:rPr lang="en-US" dirty="0"/>
              <a:t>CAT Scans and MRIs are cheaper at imaging centers than in hospitals. </a:t>
            </a:r>
          </a:p>
          <a:p>
            <a:r>
              <a:rPr lang="en-US" dirty="0"/>
              <a:t>Always research the cost of your medical needs! </a:t>
            </a:r>
          </a:p>
          <a:p>
            <a:endParaRPr lang="en-US" dirty="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6AC7BD36-3DAF-1105-1945-7DB68D8C805E}"/>
              </a:ext>
            </a:extLst>
          </p:cNvPr>
          <p:cNvSpPr>
            <a:spLocks noGrp="1"/>
          </p:cNvSpPr>
          <p:nvPr>
            <p:ph type="sldNum" sz="quarter" idx="12"/>
          </p:nvPr>
        </p:nvSpPr>
        <p:spPr>
          <a:xfrm>
            <a:off x="8518827" y="6408554"/>
            <a:ext cx="512638" cy="365125"/>
          </a:xfrm>
        </p:spPr>
        <p:txBody>
          <a:bodyPr/>
          <a:lstStyle/>
          <a:p>
            <a:fld id="{8A7D1A0D-6754-5049-9A39-CE99B1E74495}" type="slidenum">
              <a:rPr lang="en-US" smtClean="0">
                <a:solidFill>
                  <a:schemeClr val="bg1"/>
                </a:solidFill>
              </a:rPr>
              <a:t>29</a:t>
            </a:fld>
            <a:endParaRPr lang="en-US" dirty="0">
              <a:solidFill>
                <a:schemeClr val="bg1"/>
              </a:solidFill>
            </a:endParaRPr>
          </a:p>
        </p:txBody>
      </p:sp>
    </p:spTree>
    <p:extLst>
      <p:ext uri="{BB962C8B-B14F-4D97-AF65-F5344CB8AC3E}">
        <p14:creationId xmlns:p14="http://schemas.microsoft.com/office/powerpoint/2010/main" val="2660828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6E2B-AB2D-4182-9383-F97DCF981C8C}"/>
              </a:ext>
            </a:extLst>
          </p:cNvPr>
          <p:cNvSpPr>
            <a:spLocks noGrp="1"/>
          </p:cNvSpPr>
          <p:nvPr>
            <p:ph type="title"/>
          </p:nvPr>
        </p:nvSpPr>
        <p:spPr/>
        <p:txBody>
          <a:bodyPr/>
          <a:lstStyle/>
          <a:p>
            <a:pPr algn="ctr"/>
            <a:r>
              <a:rPr lang="en-US" dirty="0">
                <a:solidFill>
                  <a:srgbClr val="1D76BB"/>
                </a:solidFill>
              </a:rPr>
              <a:t>Insurance Department Website</a:t>
            </a:r>
          </a:p>
        </p:txBody>
      </p:sp>
      <p:sp>
        <p:nvSpPr>
          <p:cNvPr id="3" name="Slide Number Placeholder 2">
            <a:extLst>
              <a:ext uri="{FF2B5EF4-FFF2-40B4-BE49-F238E27FC236}">
                <a16:creationId xmlns:a16="http://schemas.microsoft.com/office/drawing/2014/main" id="{5B95AC7C-32E4-597F-D9EA-056068C003A7}"/>
              </a:ext>
            </a:extLst>
          </p:cNvPr>
          <p:cNvSpPr>
            <a:spLocks noGrp="1"/>
          </p:cNvSpPr>
          <p:nvPr>
            <p:ph type="sldNum" sz="quarter" idx="12"/>
          </p:nvPr>
        </p:nvSpPr>
        <p:spPr>
          <a:xfrm>
            <a:off x="8507744" y="6417345"/>
            <a:ext cx="512638" cy="365125"/>
          </a:xfrm>
        </p:spPr>
        <p:txBody>
          <a:bodyPr/>
          <a:lstStyle/>
          <a:p>
            <a:fld id="{8A7D1A0D-6754-5049-9A39-CE99B1E74495}" type="slidenum">
              <a:rPr lang="en-US" smtClean="0">
                <a:solidFill>
                  <a:schemeClr val="bg1"/>
                </a:solidFill>
              </a:rPr>
              <a:t>3</a:t>
            </a:fld>
            <a:endParaRPr lang="en-US" dirty="0">
              <a:solidFill>
                <a:schemeClr val="bg1"/>
              </a:solidFill>
            </a:endParaRPr>
          </a:p>
        </p:txBody>
      </p:sp>
      <p:pic>
        <p:nvPicPr>
          <p:cNvPr id="8" name="Picture 7">
            <a:extLst>
              <a:ext uri="{FF2B5EF4-FFF2-40B4-BE49-F238E27FC236}">
                <a16:creationId xmlns:a16="http://schemas.microsoft.com/office/drawing/2014/main" id="{7B95F45F-0FD0-5461-A3EE-A4D222008970}"/>
              </a:ext>
            </a:extLst>
          </p:cNvPr>
          <p:cNvPicPr>
            <a:picLocks noChangeAspect="1"/>
          </p:cNvPicPr>
          <p:nvPr/>
        </p:nvPicPr>
        <p:blipFill rotWithShape="1">
          <a:blip r:embed="rId2"/>
          <a:srcRect l="10773" t="11131" r="13027" b="6301"/>
          <a:stretch/>
        </p:blipFill>
        <p:spPr>
          <a:xfrm>
            <a:off x="181369" y="1714186"/>
            <a:ext cx="6967576" cy="4089610"/>
          </a:xfrm>
          <a:prstGeom prst="rect">
            <a:avLst/>
          </a:prstGeom>
        </p:spPr>
      </p:pic>
    </p:spTree>
    <p:extLst>
      <p:ext uri="{BB962C8B-B14F-4D97-AF65-F5344CB8AC3E}">
        <p14:creationId xmlns:p14="http://schemas.microsoft.com/office/powerpoint/2010/main" val="2172678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marL="609600" indent="-609600" algn="l"/>
            <a:br>
              <a:rPr lang="en-US" b="1" dirty="0">
                <a:solidFill>
                  <a:srgbClr val="7030A0"/>
                </a:solidFill>
              </a:rPr>
            </a:br>
            <a:r>
              <a:rPr lang="en-US" b="1" dirty="0">
                <a:solidFill>
                  <a:srgbClr val="7030A0"/>
                </a:solidFill>
              </a:rPr>
              <a:t>Prescription Benefits</a:t>
            </a:r>
            <a:br>
              <a:rPr lang="en-US" b="1" dirty="0">
                <a:solidFill>
                  <a:srgbClr val="7030A0"/>
                </a:solidFill>
              </a:rPr>
            </a:br>
            <a:endParaRPr lang="en-US" b="1" dirty="0">
              <a:solidFill>
                <a:srgbClr val="7030A0"/>
              </a:solidFill>
            </a:endParaRPr>
          </a:p>
        </p:txBody>
      </p:sp>
      <p:sp>
        <p:nvSpPr>
          <p:cNvPr id="32771" name="Rectangle 3"/>
          <p:cNvSpPr>
            <a:spLocks noGrp="1" noChangeArrowheads="1"/>
          </p:cNvSpPr>
          <p:nvPr>
            <p:ph sz="half" idx="1"/>
          </p:nvPr>
        </p:nvSpPr>
        <p:spPr>
          <a:xfrm>
            <a:off x="609600" y="2160588"/>
            <a:ext cx="6613321" cy="4087811"/>
          </a:xfrm>
        </p:spPr>
        <p:txBody>
          <a:bodyPr>
            <a:normAutofit fontScale="92500" lnSpcReduction="20000"/>
          </a:bodyPr>
          <a:lstStyle/>
          <a:p>
            <a:pPr marL="342900" indent="-342900">
              <a:spcBef>
                <a:spcPct val="10000"/>
              </a:spcBef>
            </a:pPr>
            <a:endParaRPr lang="en-US" sz="2000" b="1" dirty="0"/>
          </a:p>
          <a:p>
            <a:pPr marL="0" indent="0">
              <a:spcBef>
                <a:spcPct val="10000"/>
              </a:spcBef>
              <a:buNone/>
            </a:pPr>
            <a:r>
              <a:rPr lang="en-US" sz="2000" b="1" dirty="0">
                <a:solidFill>
                  <a:srgbClr val="7030A0"/>
                </a:solidFill>
              </a:rPr>
              <a:t>Express Scripts </a:t>
            </a:r>
          </a:p>
          <a:p>
            <a:pPr marL="0" indent="0">
              <a:spcBef>
                <a:spcPct val="10000"/>
              </a:spcBef>
              <a:buNone/>
            </a:pPr>
            <a:endParaRPr lang="en-US" sz="1400" dirty="0">
              <a:solidFill>
                <a:srgbClr val="2B8395"/>
              </a:solidFill>
            </a:endParaRPr>
          </a:p>
          <a:p>
            <a:pPr marL="0" indent="0">
              <a:spcBef>
                <a:spcPct val="10000"/>
              </a:spcBef>
              <a:buNone/>
            </a:pPr>
            <a:endParaRPr lang="en-US" sz="1400" dirty="0">
              <a:solidFill>
                <a:schemeClr val="accent2"/>
              </a:solidFill>
              <a:hlinkClick r:id="rId3"/>
            </a:endParaRPr>
          </a:p>
          <a:p>
            <a:pPr marL="0" indent="0">
              <a:spcBef>
                <a:spcPct val="10000"/>
              </a:spcBef>
              <a:buNone/>
            </a:pPr>
            <a:r>
              <a:rPr lang="en-US" sz="1400" dirty="0">
                <a:solidFill>
                  <a:schemeClr val="accent2"/>
                </a:solidFill>
                <a:hlinkClick r:id="rId3"/>
              </a:rPr>
              <a:t>https://www.express-scripts.com/trsactivecare</a:t>
            </a:r>
            <a:endParaRPr lang="en-US" sz="1400" dirty="0">
              <a:solidFill>
                <a:schemeClr val="accent2"/>
              </a:solidFill>
            </a:endParaRPr>
          </a:p>
          <a:p>
            <a:pPr marL="0" indent="0">
              <a:spcBef>
                <a:spcPct val="10000"/>
              </a:spcBef>
              <a:buNone/>
            </a:pPr>
            <a:endParaRPr lang="en-US" sz="1400" dirty="0">
              <a:solidFill>
                <a:schemeClr val="accent2"/>
              </a:solidFill>
            </a:endParaRPr>
          </a:p>
          <a:p>
            <a:pPr marL="0" indent="0">
              <a:spcBef>
                <a:spcPct val="10000"/>
              </a:spcBef>
              <a:buNone/>
            </a:pPr>
            <a:endParaRPr lang="en-US" sz="1400" dirty="0">
              <a:solidFill>
                <a:srgbClr val="2B8395"/>
              </a:solidFill>
            </a:endParaRPr>
          </a:p>
          <a:p>
            <a:pPr marL="0" indent="0">
              <a:spcBef>
                <a:spcPct val="10000"/>
              </a:spcBef>
              <a:buNone/>
            </a:pPr>
            <a:r>
              <a:rPr lang="en-US" sz="1900" b="1" dirty="0">
                <a:solidFill>
                  <a:schemeClr val="accent2"/>
                </a:solidFill>
              </a:rPr>
              <a:t>Website Features Include:</a:t>
            </a:r>
          </a:p>
          <a:p>
            <a:pPr marL="0" indent="0">
              <a:spcBef>
                <a:spcPct val="10000"/>
              </a:spcBef>
              <a:buNone/>
            </a:pPr>
            <a:endParaRPr lang="en-US" sz="2000" dirty="0">
              <a:solidFill>
                <a:srgbClr val="2B8395"/>
              </a:solidFill>
            </a:endParaRPr>
          </a:p>
          <a:p>
            <a:pPr lvl="1">
              <a:spcBef>
                <a:spcPct val="10000"/>
              </a:spcBef>
            </a:pPr>
            <a:r>
              <a:rPr lang="en-US" sz="1800" dirty="0"/>
              <a:t>See Plan Option Details</a:t>
            </a:r>
          </a:p>
          <a:p>
            <a:pPr lvl="1">
              <a:spcBef>
                <a:spcPct val="10000"/>
              </a:spcBef>
            </a:pPr>
            <a:r>
              <a:rPr lang="en-US" sz="1800" dirty="0"/>
              <a:t>Price a Medication</a:t>
            </a:r>
          </a:p>
          <a:p>
            <a:pPr lvl="1">
              <a:spcBef>
                <a:spcPct val="10000"/>
              </a:spcBef>
            </a:pPr>
            <a:r>
              <a:rPr lang="en-US" sz="1800" dirty="0"/>
              <a:t>Request a Temporary ID</a:t>
            </a:r>
          </a:p>
          <a:p>
            <a:pPr lvl="1">
              <a:spcBef>
                <a:spcPct val="10000"/>
              </a:spcBef>
            </a:pPr>
            <a:r>
              <a:rPr lang="en-US" sz="1800" dirty="0"/>
              <a:t>Locate a participating pharmacy</a:t>
            </a:r>
          </a:p>
          <a:p>
            <a:pPr lvl="1">
              <a:spcBef>
                <a:spcPct val="10000"/>
              </a:spcBef>
            </a:pPr>
            <a:r>
              <a:rPr lang="en-US" sz="1800" dirty="0"/>
              <a:t>Check order status with tracking </a:t>
            </a:r>
          </a:p>
          <a:p>
            <a:pPr lvl="1">
              <a:spcBef>
                <a:spcPct val="10000"/>
              </a:spcBef>
            </a:pPr>
            <a:r>
              <a:rPr lang="en-US" sz="1800" dirty="0"/>
              <a:t>Enroll in automatic refills</a:t>
            </a:r>
          </a:p>
          <a:p>
            <a:pPr marL="457200" lvl="1" indent="0">
              <a:spcBef>
                <a:spcPct val="10000"/>
              </a:spcBef>
              <a:buNone/>
            </a:pPr>
            <a:endParaRPr lang="en-US" sz="1800" dirty="0"/>
          </a:p>
          <a:p>
            <a:pPr marL="457200" lvl="1" indent="0">
              <a:spcBef>
                <a:spcPct val="10000"/>
              </a:spcBef>
              <a:buNone/>
            </a:pPr>
            <a:r>
              <a:rPr lang="en-US" sz="1800" dirty="0">
                <a:solidFill>
                  <a:schemeClr val="accent4">
                    <a:lumMod val="60000"/>
                    <a:lumOff val="40000"/>
                  </a:schemeClr>
                </a:solidFill>
              </a:rPr>
              <a:t>Member Services (844) 367-6108</a:t>
            </a:r>
          </a:p>
          <a:p>
            <a:pPr lvl="1">
              <a:spcBef>
                <a:spcPct val="10000"/>
              </a:spcBef>
            </a:pPr>
            <a:endParaRPr lang="en-US" sz="1800" dirty="0"/>
          </a:p>
          <a:p>
            <a:pPr lvl="1">
              <a:spcBef>
                <a:spcPct val="10000"/>
              </a:spcBef>
            </a:pPr>
            <a:endParaRPr lang="en-US" sz="1800" dirty="0"/>
          </a:p>
          <a:p>
            <a:pPr marL="342900" lvl="1" indent="0">
              <a:spcBef>
                <a:spcPct val="10000"/>
              </a:spcBef>
              <a:buNone/>
            </a:pPr>
            <a:endParaRPr lang="en-US" sz="1800" dirty="0"/>
          </a:p>
        </p:txBody>
      </p:sp>
      <p:sp>
        <p:nvSpPr>
          <p:cNvPr id="32773" name="Slide Number Placeholder 3"/>
          <p:cNvSpPr txBox="1">
            <a:spLocks noGrp="1"/>
          </p:cNvSpPr>
          <p:nvPr/>
        </p:nvSpPr>
        <p:spPr bwMode="auto">
          <a:xfrm>
            <a:off x="7005638" y="6640513"/>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159F8E5-07AF-42C1-99AF-A0708ECA1B72}" type="slidenum">
              <a:rPr lang="en-US" sz="900">
                <a:solidFill>
                  <a:schemeClr val="bg1"/>
                </a:solidFill>
                <a:latin typeface="+mn-lt"/>
              </a:rPr>
              <a:pPr algn="r" eaLnBrk="1" hangingPunct="1"/>
              <a:t>30</a:t>
            </a:fld>
            <a:endParaRPr lang="en-US" sz="900" dirty="0">
              <a:solidFill>
                <a:schemeClr val="bg1"/>
              </a:solidFill>
              <a:latin typeface="+mn-lt"/>
            </a:endParaRPr>
          </a:p>
        </p:txBody>
      </p:sp>
      <p:pic>
        <p:nvPicPr>
          <p:cNvPr id="2050" name="Picture 2" descr="Express Scripts">
            <a:extLst>
              <a:ext uri="{FF2B5EF4-FFF2-40B4-BE49-F238E27FC236}">
                <a16:creationId xmlns:a16="http://schemas.microsoft.com/office/drawing/2014/main" id="{EA0D2BE8-22C2-CC2D-D2C2-8FEF10C2FB7A}"/>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133646" y="2160588"/>
            <a:ext cx="3089275" cy="8137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4" name="Rectangle 24583">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9" name="Rectangle 51"/>
          <p:cNvSpPr>
            <a:spLocks noGrp="1" noChangeArrowheads="1"/>
          </p:cNvSpPr>
          <p:nvPr>
            <p:ph type="title"/>
          </p:nvPr>
        </p:nvSpPr>
        <p:spPr>
          <a:xfrm>
            <a:off x="965199" y="609600"/>
            <a:ext cx="7648121" cy="1099457"/>
          </a:xfrm>
        </p:spPr>
        <p:txBody>
          <a:bodyPr>
            <a:normAutofit/>
          </a:bodyPr>
          <a:lstStyle/>
          <a:p>
            <a:pPr eaLnBrk="1" hangingPunct="1"/>
            <a:r>
              <a:rPr lang="en-US" sz="3300" b="1" dirty="0"/>
              <a:t>  </a:t>
            </a:r>
            <a:br>
              <a:rPr lang="en-US" sz="3300" b="1" dirty="0"/>
            </a:br>
            <a:r>
              <a:rPr lang="en-US" sz="3300" b="1" dirty="0"/>
              <a:t>Prescription Drug Benefits Summary</a:t>
            </a:r>
            <a:endParaRPr lang="en-US" sz="3300" dirty="0"/>
          </a:p>
        </p:txBody>
      </p:sp>
      <p:sp>
        <p:nvSpPr>
          <p:cNvPr id="24586" name="Isosceles Triangle 24585">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Slide Number Placeholder 1"/>
          <p:cNvSpPr>
            <a:spLocks noGrp="1"/>
          </p:cNvSpPr>
          <p:nvPr>
            <p:ph type="sldNum" sz="quarter" idx="12"/>
          </p:nvPr>
        </p:nvSpPr>
        <p:spPr>
          <a:xfrm>
            <a:off x="8357068" y="6501662"/>
            <a:ext cx="512504" cy="365125"/>
          </a:xfrm>
          <a:prstGeom prst="rect">
            <a:avLst/>
          </a:prstGeom>
        </p:spPr>
        <p:txBody>
          <a:bodyPr>
            <a:normAutofit/>
          </a:bodyPr>
          <a:lstStyle/>
          <a:p>
            <a:pPr>
              <a:spcAft>
                <a:spcPts val="600"/>
              </a:spcAft>
            </a:pPr>
            <a:fld id="{17CA3D55-A243-4666-ACAE-DEC566B11F3D}" type="slidenum">
              <a:rPr lang="en-US" smtClean="0"/>
              <a:pPr>
                <a:spcAft>
                  <a:spcPts val="600"/>
                </a:spcAft>
              </a:pPr>
              <a:t>31</a:t>
            </a:fld>
            <a:endParaRPr lang="en-US" dirty="0"/>
          </a:p>
        </p:txBody>
      </p:sp>
      <p:sp>
        <p:nvSpPr>
          <p:cNvPr id="24588" name="Isosceles Triangle 24587">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3588" name="Group 276"/>
          <p:cNvGraphicFramePr>
            <a:graphicFrameLocks noGrp="1"/>
          </p:cNvGraphicFramePr>
          <p:nvPr>
            <p:ph idx="1"/>
            <p:extLst>
              <p:ext uri="{D42A27DB-BD31-4B8C-83A1-F6EECF244321}">
                <p14:modId xmlns:p14="http://schemas.microsoft.com/office/powerpoint/2010/main" val="1555452760"/>
              </p:ext>
            </p:extLst>
          </p:nvPr>
        </p:nvGraphicFramePr>
        <p:xfrm>
          <a:off x="965198" y="2163251"/>
          <a:ext cx="7499293" cy="3960056"/>
        </p:xfrm>
        <a:graphic>
          <a:graphicData uri="http://schemas.openxmlformats.org/drawingml/2006/table">
            <a:tbl>
              <a:tblPr firstRow="1" bandRow="1"/>
              <a:tblGrid>
                <a:gridCol w="1178320">
                  <a:extLst>
                    <a:ext uri="{9D8B030D-6E8A-4147-A177-3AD203B41FA5}">
                      <a16:colId xmlns:a16="http://schemas.microsoft.com/office/drawing/2014/main" val="20000"/>
                    </a:ext>
                  </a:extLst>
                </a:gridCol>
                <a:gridCol w="1538306">
                  <a:extLst>
                    <a:ext uri="{9D8B030D-6E8A-4147-A177-3AD203B41FA5}">
                      <a16:colId xmlns:a16="http://schemas.microsoft.com/office/drawing/2014/main" val="20001"/>
                    </a:ext>
                  </a:extLst>
                </a:gridCol>
                <a:gridCol w="1706055">
                  <a:extLst>
                    <a:ext uri="{9D8B030D-6E8A-4147-A177-3AD203B41FA5}">
                      <a16:colId xmlns:a16="http://schemas.microsoft.com/office/drawing/2014/main" val="20002"/>
                    </a:ext>
                  </a:extLst>
                </a:gridCol>
                <a:gridCol w="1538306">
                  <a:extLst>
                    <a:ext uri="{9D8B030D-6E8A-4147-A177-3AD203B41FA5}">
                      <a16:colId xmlns:a16="http://schemas.microsoft.com/office/drawing/2014/main" val="874862933"/>
                    </a:ext>
                  </a:extLst>
                </a:gridCol>
                <a:gridCol w="1538306">
                  <a:extLst>
                    <a:ext uri="{9D8B030D-6E8A-4147-A177-3AD203B41FA5}">
                      <a16:colId xmlns:a16="http://schemas.microsoft.com/office/drawing/2014/main" val="20003"/>
                    </a:ext>
                  </a:extLst>
                </a:gridCol>
              </a:tblGrid>
              <a:tr h="538021">
                <a:tc>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endParaRPr kumimoji="0" lang="en-US" sz="1400" b="1" i="0" u="none" strike="noStrike" cap="none" normalizeH="0" baseline="0" dirty="0">
                        <a:ln>
                          <a:noFill/>
                        </a:ln>
                        <a:solidFill>
                          <a:schemeClr val="bg1"/>
                        </a:solidFill>
                        <a:effectLst/>
                        <a:latin typeface="Arial" charset="0"/>
                      </a:endParaRPr>
                    </a:p>
                  </a:txBody>
                  <a:tcPr marL="49545" marR="49545" marT="24782" marB="24782" anchor="ctr" anchorCtr="1"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1D76BB"/>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300" b="1" i="0" u="none" strike="noStrike" cap="none" normalizeH="0" baseline="0" dirty="0">
                          <a:ln>
                            <a:noFill/>
                          </a:ln>
                          <a:solidFill>
                            <a:schemeClr val="bg1"/>
                          </a:solidFill>
                          <a:effectLst/>
                          <a:latin typeface="Arial" charset="0"/>
                        </a:rPr>
                        <a:t>ActiveCare</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300" b="1" i="0" u="none" strike="noStrike" cap="none" normalizeH="0" baseline="0" dirty="0">
                          <a:ln>
                            <a:noFill/>
                          </a:ln>
                          <a:solidFill>
                            <a:schemeClr val="bg1"/>
                          </a:solidFill>
                          <a:effectLst/>
                          <a:latin typeface="Arial" charset="0"/>
                        </a:rPr>
                        <a:t>Primary</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1D76BB"/>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300" b="1" i="0" u="none" strike="noStrike" cap="none" normalizeH="0" baseline="0" dirty="0">
                          <a:ln>
                            <a:noFill/>
                          </a:ln>
                          <a:solidFill>
                            <a:schemeClr val="bg1"/>
                          </a:solidFill>
                          <a:effectLst/>
                          <a:latin typeface="Arial" charset="0"/>
                        </a:rPr>
                        <a:t>ActiveCare </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300" b="1" i="0" u="none" strike="noStrike" cap="none" normalizeH="0" baseline="0" dirty="0">
                          <a:ln>
                            <a:noFill/>
                          </a:ln>
                          <a:solidFill>
                            <a:schemeClr val="bg1"/>
                          </a:solidFill>
                          <a:effectLst/>
                          <a:latin typeface="Arial" charset="0"/>
                        </a:rPr>
                        <a:t>HD</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1D76BB"/>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300" b="1" i="0" u="none" strike="noStrike" cap="none" normalizeH="0" baseline="0" dirty="0">
                          <a:ln>
                            <a:noFill/>
                          </a:ln>
                          <a:solidFill>
                            <a:schemeClr val="bg1"/>
                          </a:solidFill>
                          <a:effectLst/>
                          <a:latin typeface="Arial" charset="0"/>
                        </a:rPr>
                        <a:t>ActiveCare</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300" b="1" i="0" u="none" strike="noStrike" cap="none" normalizeH="0" baseline="0" dirty="0">
                          <a:ln>
                            <a:noFill/>
                          </a:ln>
                          <a:solidFill>
                            <a:schemeClr val="bg1"/>
                          </a:solidFill>
                          <a:effectLst/>
                          <a:latin typeface="Arial" charset="0"/>
                        </a:rPr>
                        <a:t>Primary+</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1D76BB"/>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300" b="1" i="0" u="none" strike="noStrike" cap="none" normalizeH="0" baseline="0" dirty="0">
                          <a:ln>
                            <a:noFill/>
                          </a:ln>
                          <a:solidFill>
                            <a:schemeClr val="bg1"/>
                          </a:solidFill>
                          <a:effectLst/>
                          <a:latin typeface="Arial" charset="0"/>
                        </a:rPr>
                        <a:t>ActiveCare</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300" b="1" i="0" u="none" strike="noStrike" cap="none" normalizeH="0" baseline="0" dirty="0">
                          <a:ln>
                            <a:noFill/>
                          </a:ln>
                          <a:solidFill>
                            <a:schemeClr val="bg1"/>
                          </a:solidFill>
                          <a:effectLst/>
                          <a:latin typeface="Arial" charset="0"/>
                        </a:rPr>
                        <a:t>2</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1D76BB"/>
                    </a:solidFill>
                  </a:tcPr>
                </a:tc>
                <a:extLst>
                  <a:ext uri="{0D108BD9-81ED-4DB2-BD59-A6C34878D82A}">
                    <a16:rowId xmlns:a16="http://schemas.microsoft.com/office/drawing/2014/main" val="10000"/>
                  </a:ext>
                </a:extLst>
              </a:tr>
              <a:tr h="478156">
                <a:tc>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bg1"/>
                          </a:solidFill>
                          <a:effectLst/>
                          <a:latin typeface="Arial" charset="0"/>
                        </a:rPr>
                        <a:t>Drug Deductible</a:t>
                      </a:r>
                    </a:p>
                  </a:txBody>
                  <a:tcPr marL="49545" marR="49545" marT="24782" marB="24782" anchor="ctr" anchorCtr="1"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Integrated with medical</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Integrated with medical</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endParaRPr kumimoji="0" lang="en-US" sz="700" b="1" i="0" u="none" strike="noStrike" cap="none" normalizeH="0" baseline="0" dirty="0">
                        <a:ln>
                          <a:noFill/>
                        </a:ln>
                        <a:solidFill>
                          <a:schemeClr val="tx1"/>
                        </a:solidFill>
                        <a:effectLst/>
                        <a:latin typeface="Arial" charset="0"/>
                      </a:endParaRP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$200 Brand Deductible</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$200 Brand Deductible</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329231368"/>
                  </a:ext>
                </a:extLst>
              </a:tr>
              <a:tr h="591484">
                <a:tc>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defRPr/>
                      </a:pPr>
                      <a:r>
                        <a:rPr kumimoji="0" lang="en-US" sz="1000" b="1" i="0" u="none" strike="noStrike" cap="none" normalizeH="0" baseline="0" dirty="0">
                          <a:ln>
                            <a:noFill/>
                          </a:ln>
                          <a:solidFill>
                            <a:schemeClr val="bg1"/>
                          </a:solidFill>
                          <a:effectLst/>
                          <a:latin typeface="Arial" charset="0"/>
                        </a:rPr>
                        <a:t>Generics (31-Day Supply/90-Day Supply)</a:t>
                      </a:r>
                      <a:endParaRPr kumimoji="0" lang="en-US" sz="700" b="1" i="0" u="none" strike="noStrike" cap="none" normalizeH="0" baseline="0" dirty="0">
                        <a:ln>
                          <a:noFill/>
                        </a:ln>
                        <a:solidFill>
                          <a:schemeClr val="bg1"/>
                        </a:solidFill>
                        <a:effectLst/>
                        <a:latin typeface="Arial" charset="0"/>
                      </a:endParaRPr>
                    </a:p>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endParaRPr kumimoji="0" lang="en-US" sz="1000" b="1" i="0" u="none" strike="noStrike" cap="none" normalizeH="0" baseline="0" dirty="0">
                        <a:ln>
                          <a:noFill/>
                        </a:ln>
                        <a:solidFill>
                          <a:srgbClr val="0070C0"/>
                        </a:solidFill>
                        <a:effectLst/>
                        <a:latin typeface="Arial" charset="0"/>
                      </a:endParaRPr>
                    </a:p>
                  </a:txBody>
                  <a:tcPr marL="49545" marR="49545" marT="24782" marB="24782" anchor="ctr" anchorCtr="1"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$15/$45 copay; $0 copay for certain generics</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You pay 20% after deductible; $0 coinsurance for certain generics</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$15/$45 copay</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$20/$45 copay</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1"/>
                  </a:ext>
                </a:extLst>
              </a:tr>
              <a:tr h="381987">
                <a:tc>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defRPr/>
                      </a:pPr>
                      <a:r>
                        <a:rPr kumimoji="0" lang="en-US" sz="1000" b="1" i="0" u="none" strike="noStrike" cap="none" normalizeH="0" baseline="0" dirty="0">
                          <a:ln>
                            <a:noFill/>
                          </a:ln>
                          <a:solidFill>
                            <a:schemeClr val="bg1"/>
                          </a:solidFill>
                          <a:effectLst/>
                          <a:latin typeface="Arial" charset="0"/>
                        </a:rPr>
                        <a:t>Preferred Brand</a:t>
                      </a:r>
                    </a:p>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endParaRPr kumimoji="0" lang="en-US" sz="700" b="1" i="0" u="none" strike="noStrike" cap="none" normalizeH="0" baseline="0" dirty="0">
                        <a:ln>
                          <a:noFill/>
                        </a:ln>
                        <a:solidFill>
                          <a:schemeClr val="tx1"/>
                        </a:solidFill>
                        <a:effectLst/>
                        <a:latin typeface="Arial" charset="0"/>
                      </a:endParaRPr>
                    </a:p>
                  </a:txBody>
                  <a:tcPr marL="49545" marR="49545" marT="24782" marB="24782" anchor="ctr" anchorCtr="1"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You pay 30% after deductible</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alpha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You pay 25% after deductible</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alpha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You pay 25% after deductible</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endParaRPr kumimoji="0" lang="en-US" sz="700" b="1" i="0" u="none" strike="noStrike" cap="none" normalizeH="0" baseline="0" dirty="0">
                        <a:ln>
                          <a:noFill/>
                        </a:ln>
                        <a:solidFill>
                          <a:schemeClr val="tx1"/>
                        </a:solidFill>
                        <a:effectLst/>
                        <a:latin typeface="Arial" charset="0"/>
                      </a:endParaRP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alpha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You pay 25% after deductible</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alpha val="50000"/>
                      </a:schemeClr>
                    </a:solidFill>
                  </a:tcPr>
                </a:tc>
                <a:extLst>
                  <a:ext uri="{0D108BD9-81ED-4DB2-BD59-A6C34878D82A}">
                    <a16:rowId xmlns:a16="http://schemas.microsoft.com/office/drawing/2014/main" val="10002"/>
                  </a:ext>
                </a:extLst>
              </a:tr>
              <a:tr h="576464">
                <a:tc>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defRPr/>
                      </a:pPr>
                      <a:r>
                        <a:rPr kumimoji="0" lang="en-US" sz="1000" b="1" i="0" u="none" strike="noStrike" cap="none" normalizeH="0" baseline="0" dirty="0">
                          <a:ln>
                            <a:noFill/>
                          </a:ln>
                          <a:solidFill>
                            <a:schemeClr val="bg1"/>
                          </a:solidFill>
                          <a:effectLst/>
                          <a:latin typeface="Arial" charset="0"/>
                        </a:rPr>
                        <a:t>Non-Preferred Brand</a:t>
                      </a:r>
                    </a:p>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endParaRPr kumimoji="0" lang="en-US" sz="1000" b="1" i="0" u="none" strike="noStrike" cap="none" normalizeH="0" baseline="0" dirty="0">
                        <a:ln>
                          <a:noFill/>
                        </a:ln>
                        <a:solidFill>
                          <a:schemeClr val="tx1"/>
                        </a:solidFill>
                        <a:effectLst/>
                        <a:latin typeface="Arial" charset="0"/>
                      </a:endParaRPr>
                    </a:p>
                  </a:txBody>
                  <a:tcPr marL="49545" marR="49545" marT="24782" marB="24782" anchor="ctr" anchorCtr="1"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You pay 50% after deductible</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You pay 50% after deductible</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endParaRPr kumimoji="0" lang="en-US" sz="700" b="1" i="0" u="none" strike="noStrike" cap="none" normalizeH="0" baseline="0" dirty="0">
                        <a:ln>
                          <a:noFill/>
                        </a:ln>
                        <a:solidFill>
                          <a:schemeClr val="tx1"/>
                        </a:solidFill>
                        <a:effectLst/>
                        <a:latin typeface="Arial" charset="0"/>
                      </a:endParaRP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You pay 50% after deductible</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endParaRPr kumimoji="0" lang="en-US" sz="700" b="1" i="0" u="none" strike="noStrike" cap="none" normalizeH="0" baseline="0" dirty="0">
                        <a:ln>
                          <a:noFill/>
                        </a:ln>
                        <a:solidFill>
                          <a:schemeClr val="tx1"/>
                        </a:solidFill>
                        <a:effectLst/>
                        <a:latin typeface="Arial" charset="0"/>
                      </a:endParaRP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You pay 50% after deductible</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endParaRPr kumimoji="0" lang="en-US" sz="700" b="1" i="0" u="none" strike="noStrike" cap="none" normalizeH="0" baseline="0" dirty="0">
                        <a:ln>
                          <a:noFill/>
                        </a:ln>
                        <a:solidFill>
                          <a:schemeClr val="tx1"/>
                        </a:solidFill>
                        <a:effectLst/>
                        <a:latin typeface="Arial" charset="0"/>
                      </a:endParaRP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3"/>
                  </a:ext>
                </a:extLst>
              </a:tr>
              <a:tr h="492794">
                <a:tc>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defRPr/>
                      </a:pPr>
                      <a:r>
                        <a:rPr kumimoji="0" lang="en-US" sz="1000" b="1" i="0" u="none" strike="noStrike" cap="none" normalizeH="0" baseline="0" dirty="0">
                          <a:ln>
                            <a:noFill/>
                          </a:ln>
                          <a:solidFill>
                            <a:schemeClr val="bg1"/>
                          </a:solidFill>
                          <a:effectLst/>
                          <a:latin typeface="Arial" charset="0"/>
                        </a:rPr>
                        <a:t>Specialty</a:t>
                      </a:r>
                      <a:br>
                        <a:rPr kumimoji="0" lang="en-US" sz="1000" b="1" i="0" u="none" strike="noStrike" cap="none" normalizeH="0" baseline="0" dirty="0">
                          <a:ln>
                            <a:noFill/>
                          </a:ln>
                          <a:solidFill>
                            <a:schemeClr val="bg1"/>
                          </a:solidFill>
                          <a:effectLst/>
                          <a:latin typeface="Arial" charset="0"/>
                        </a:rPr>
                      </a:br>
                      <a:r>
                        <a:rPr kumimoji="0" lang="en-US" sz="1000" b="1" i="0" u="none" strike="noStrike" cap="none" normalizeH="0" baseline="0" dirty="0">
                          <a:ln>
                            <a:noFill/>
                          </a:ln>
                          <a:solidFill>
                            <a:schemeClr val="bg1"/>
                          </a:solidFill>
                          <a:effectLst/>
                          <a:latin typeface="Arial" charset="0"/>
                        </a:rPr>
                        <a:t>(31-Day Max)</a:t>
                      </a:r>
                      <a:endParaRPr kumimoji="0" lang="en-US" sz="1000" b="0" i="0" u="none" strike="noStrike" cap="none" normalizeH="0" baseline="0" dirty="0">
                        <a:ln>
                          <a:noFill/>
                        </a:ln>
                        <a:solidFill>
                          <a:schemeClr val="bg1"/>
                        </a:solidFill>
                        <a:effectLst/>
                        <a:latin typeface="Arial" charset="0"/>
                      </a:endParaRPr>
                    </a:p>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endParaRPr kumimoji="0" lang="en-US" sz="1300" b="1" i="0" u="none" strike="noStrike" cap="none" normalizeH="0" baseline="0" dirty="0">
                        <a:ln>
                          <a:noFill/>
                        </a:ln>
                        <a:solidFill>
                          <a:schemeClr val="tx1"/>
                        </a:solidFill>
                        <a:effectLst/>
                        <a:latin typeface="Arial" charset="0"/>
                      </a:endParaRPr>
                    </a:p>
                  </a:txBody>
                  <a:tcPr marL="49545" marR="49545" marT="24782" marB="24782" anchor="ctr" anchorCtr="1"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$0 if SaveonSP eligible; </a:t>
                      </a:r>
                    </a:p>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You pay 30% after deductible</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alpha val="50000"/>
                      </a:schemeClr>
                    </a:solidFill>
                  </a:tcPr>
                </a:tc>
                <a:tc>
                  <a:txBody>
                    <a:bodyPr/>
                    <a:lstStyle/>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You pay 20% after deductible</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alpha val="50000"/>
                      </a:schemeClr>
                    </a:solidFill>
                  </a:tcPr>
                </a:tc>
                <a:tc>
                  <a:txBody>
                    <a:bodyPr/>
                    <a:lstStyle/>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defRPr/>
                      </a:pPr>
                      <a:br>
                        <a:rPr kumimoji="0" lang="en-US" sz="700" b="1" i="0" u="none" strike="noStrike" cap="none" normalizeH="0" baseline="0" dirty="0">
                          <a:ln>
                            <a:noFill/>
                          </a:ln>
                          <a:solidFill>
                            <a:srgbClr val="FF0000"/>
                          </a:solidFill>
                          <a:effectLst/>
                          <a:latin typeface="Arial" charset="0"/>
                        </a:rPr>
                      </a:br>
                      <a:r>
                        <a:rPr kumimoji="0" lang="en-US" sz="700" b="1" i="0" u="none" strike="noStrike" cap="none" normalizeH="0" baseline="0" dirty="0">
                          <a:ln>
                            <a:noFill/>
                          </a:ln>
                          <a:solidFill>
                            <a:schemeClr val="tx1"/>
                          </a:solidFill>
                          <a:effectLst/>
                          <a:latin typeface="Arial" charset="0"/>
                        </a:rPr>
                        <a:t>$0 if SaveOnSP eligible; </a:t>
                      </a:r>
                    </a:p>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defRPr/>
                      </a:pPr>
                      <a:r>
                        <a:rPr kumimoji="0" lang="en-US" sz="700" b="1" i="0" u="none" strike="noStrike" cap="none" normalizeH="0" baseline="0" dirty="0">
                          <a:ln>
                            <a:noFill/>
                          </a:ln>
                          <a:solidFill>
                            <a:schemeClr val="tx1"/>
                          </a:solidFill>
                          <a:effectLst/>
                          <a:latin typeface="Arial" charset="0"/>
                        </a:rPr>
                        <a:t>You pay 30% after deductible</a:t>
                      </a:r>
                    </a:p>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endParaRPr kumimoji="0" lang="en-US" sz="700" b="1" i="0" u="none" strike="noStrike" cap="none" normalizeH="0" baseline="0" dirty="0">
                        <a:ln>
                          <a:noFill/>
                        </a:ln>
                        <a:solidFill>
                          <a:srgbClr val="FF0000"/>
                        </a:solidFill>
                        <a:effectLst/>
                        <a:latin typeface="Arial" charset="0"/>
                      </a:endParaRP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alpha val="50000"/>
                      </a:schemeClr>
                    </a:solidFill>
                  </a:tcPr>
                </a:tc>
                <a:tc>
                  <a:txBody>
                    <a:bodyPr/>
                    <a:lstStyle/>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defRPr/>
                      </a:pP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$0 if SaveONSP eligible; </a:t>
                      </a:r>
                    </a:p>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defRPr/>
                      </a:pPr>
                      <a:r>
                        <a:rPr kumimoji="0" lang="en-US" sz="700" b="1" i="0" u="none" strike="noStrike" cap="none" normalizeH="0" baseline="0" dirty="0">
                          <a:ln>
                            <a:noFill/>
                          </a:ln>
                          <a:solidFill>
                            <a:schemeClr val="tx1"/>
                          </a:solidFill>
                          <a:effectLst/>
                          <a:latin typeface="Arial" charset="0"/>
                        </a:rPr>
                        <a:t>You pay 30% after deductible</a:t>
                      </a:r>
                    </a:p>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endParaRPr kumimoji="0" lang="en-US" sz="700" b="1" i="0" u="none" strike="noStrike" cap="none" normalizeH="0" baseline="0" dirty="0">
                        <a:ln>
                          <a:noFill/>
                        </a:ln>
                        <a:solidFill>
                          <a:srgbClr val="FF0000"/>
                        </a:solidFill>
                        <a:effectLst/>
                        <a:latin typeface="Arial" charset="0"/>
                      </a:endParaRP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alpha val="50000"/>
                      </a:schemeClr>
                    </a:solidFill>
                  </a:tcPr>
                </a:tc>
                <a:extLst>
                  <a:ext uri="{0D108BD9-81ED-4DB2-BD59-A6C34878D82A}">
                    <a16:rowId xmlns:a16="http://schemas.microsoft.com/office/drawing/2014/main" val="10004"/>
                  </a:ext>
                </a:extLst>
              </a:tr>
              <a:tr h="603283">
                <a:tc>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bg1"/>
                          </a:solidFill>
                          <a:effectLst/>
                          <a:latin typeface="Arial" charset="0"/>
                        </a:rPr>
                        <a:t>Insulin Out-of-Pocket Costs</a:t>
                      </a:r>
                    </a:p>
                  </a:txBody>
                  <a:tcPr marL="49545" marR="49545" marT="99090" marB="0" anchor="ctr" anchorCtr="1"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700" b="1" i="0" u="none" strike="noStrike" cap="none" normalizeH="0" baseline="0" dirty="0">
                          <a:ln>
                            <a:noFill/>
                          </a:ln>
                          <a:solidFill>
                            <a:srgbClr val="FF0000"/>
                          </a:solidFill>
                          <a:effectLst/>
                          <a:latin typeface="Arial" charset="0"/>
                        </a:rPr>
                        <a:t> </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$25 copay for 31-day supply; </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$75 copay for 61–90-day supply</a:t>
                      </a:r>
                    </a:p>
                  </a:txBody>
                  <a:tcPr marL="49545" marR="49545" marT="99090" marB="24782"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defRPr/>
                      </a:pP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You pay 25% after deductible</a:t>
                      </a:r>
                    </a:p>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endParaRPr kumimoji="0" lang="en-US" sz="700" b="0" i="0" u="none" strike="noStrike" cap="none" normalizeH="0" baseline="0" dirty="0">
                        <a:ln>
                          <a:noFill/>
                        </a:ln>
                        <a:solidFill>
                          <a:schemeClr val="tx1"/>
                        </a:solidFill>
                        <a:effectLst/>
                        <a:latin typeface="Arial" charset="0"/>
                      </a:endParaRPr>
                    </a:p>
                  </a:txBody>
                  <a:tcPr marL="49545" marR="49545" marT="99090" marB="24782"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$25 copay for 31-day supply; </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$75 copay for 61–90-day supply</a:t>
                      </a:r>
                    </a:p>
                    <a:p>
                      <a:endParaRPr lang="en-US" sz="700" dirty="0">
                        <a:solidFill>
                          <a:schemeClr val="tx1"/>
                        </a:solidFill>
                      </a:endParaRPr>
                    </a:p>
                  </a:txBody>
                  <a:tcPr marL="49545" marR="49545" marT="99090" marB="24782"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defRPr/>
                      </a:pP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$25 copay for 31-day supply; </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$75 copay for 61–90-day supply</a:t>
                      </a:r>
                    </a:p>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endParaRPr kumimoji="0" lang="en-US" sz="700" b="0" i="0" u="none" strike="noStrike" cap="none" normalizeH="0" baseline="0" dirty="0">
                        <a:ln>
                          <a:noFill/>
                        </a:ln>
                        <a:solidFill>
                          <a:schemeClr val="tx1"/>
                        </a:solidFill>
                        <a:effectLst/>
                        <a:latin typeface="Arial" charset="0"/>
                      </a:endParaRPr>
                    </a:p>
                  </a:txBody>
                  <a:tcPr marL="49545" marR="49545" marT="99090" marB="24782"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alpha val="5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970175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89535" y="609600"/>
            <a:ext cx="4865966" cy="1320800"/>
          </a:xfrm>
        </p:spPr>
        <p:txBody>
          <a:bodyPr>
            <a:normAutofit/>
          </a:bodyPr>
          <a:lstStyle/>
          <a:p>
            <a:pPr>
              <a:lnSpc>
                <a:spcPct val="90000"/>
              </a:lnSpc>
            </a:pPr>
            <a:r>
              <a:rPr lang="en-US" sz="2800" b="1"/>
              <a:t>Ways to Lower your Prescription Drugs									</a:t>
            </a:r>
          </a:p>
        </p:txBody>
      </p:sp>
      <p:pic>
        <p:nvPicPr>
          <p:cNvPr id="21" name="Picture 20" descr="Desk with stethoscope and computer keyboard">
            <a:extLst>
              <a:ext uri="{FF2B5EF4-FFF2-40B4-BE49-F238E27FC236}">
                <a16:creationId xmlns:a16="http://schemas.microsoft.com/office/drawing/2014/main" id="{08946651-954C-0667-2941-8EFFD03CE13A}"/>
              </a:ext>
            </a:extLst>
          </p:cNvPr>
          <p:cNvPicPr>
            <a:picLocks noChangeAspect="1"/>
          </p:cNvPicPr>
          <p:nvPr/>
        </p:nvPicPr>
        <p:blipFill rotWithShape="1">
          <a:blip r:embed="rId2">
            <a:duotone>
              <a:prstClr val="black"/>
              <a:schemeClr val="tx2">
                <a:tint val="45000"/>
                <a:satMod val="400000"/>
              </a:schemeClr>
            </a:duotone>
          </a:blip>
          <a:srcRect l="67522" r="12573" b="1"/>
          <a:stretch/>
        </p:blipFill>
        <p:spPr>
          <a:xfrm>
            <a:off x="20" y="10"/>
            <a:ext cx="2050522"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25" name="Isosceles Triangle 24">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Content Placeholder 5"/>
          <p:cNvSpPr>
            <a:spLocks noGrp="1"/>
          </p:cNvSpPr>
          <p:nvPr>
            <p:ph idx="1"/>
          </p:nvPr>
        </p:nvSpPr>
        <p:spPr>
          <a:xfrm>
            <a:off x="2089535" y="2160589"/>
            <a:ext cx="4865966" cy="3880773"/>
          </a:xfrm>
        </p:spPr>
        <p:txBody>
          <a:bodyPr>
            <a:normAutofit/>
          </a:bodyPr>
          <a:lstStyle/>
          <a:p>
            <a:pPr>
              <a:lnSpc>
                <a:spcPct val="90000"/>
              </a:lnSpc>
            </a:pPr>
            <a:r>
              <a:rPr lang="en-US" sz="1500" dirty="0"/>
              <a:t>Use generic drugs when they are available. </a:t>
            </a:r>
          </a:p>
          <a:p>
            <a:pPr>
              <a:lnSpc>
                <a:spcPct val="90000"/>
              </a:lnSpc>
            </a:pPr>
            <a:r>
              <a:rPr lang="en-US" sz="1500" dirty="0" err="1"/>
              <a:t>SaveOnSP</a:t>
            </a:r>
            <a:r>
              <a:rPr lang="en-US" sz="1500" dirty="0"/>
              <a:t> is a drug benefit where participants pay $0 for eligible specialty drugs on Primary, Primary+, and AC2. </a:t>
            </a:r>
          </a:p>
          <a:p>
            <a:pPr>
              <a:lnSpc>
                <a:spcPct val="90000"/>
              </a:lnSpc>
            </a:pPr>
            <a:r>
              <a:rPr lang="en-US" sz="1500" dirty="0"/>
              <a:t>Participants on AC HD and Primary can receive certain preventive generic drugs at no cost. TRS waives the deductible and coinsurance under these two plans for these drugs. </a:t>
            </a:r>
          </a:p>
          <a:p>
            <a:pPr>
              <a:lnSpc>
                <a:spcPct val="90000"/>
              </a:lnSpc>
            </a:pPr>
            <a:r>
              <a:rPr lang="en-US" sz="1500" dirty="0"/>
              <a:t>When you’re on a maintenance drug, it saves you money to fill a 90-day supply, rather than filling a 31-day supply three times. Use Express Scripts Home Delivery or one of the Smart90 participating retail pharmacies. </a:t>
            </a:r>
          </a:p>
          <a:p>
            <a:pPr marL="0" indent="0">
              <a:lnSpc>
                <a:spcPct val="90000"/>
              </a:lnSpc>
              <a:buNone/>
            </a:pPr>
            <a:endParaRPr lang="en-US" sz="1500" dirty="0"/>
          </a:p>
        </p:txBody>
      </p:sp>
      <p:sp>
        <p:nvSpPr>
          <p:cNvPr id="5" name="Slide Number Placeholder 4"/>
          <p:cNvSpPr>
            <a:spLocks noGrp="1"/>
          </p:cNvSpPr>
          <p:nvPr>
            <p:ph type="sldNum" sz="quarter" idx="12"/>
          </p:nvPr>
        </p:nvSpPr>
        <p:spPr>
          <a:xfrm>
            <a:off x="8513622" y="6406487"/>
            <a:ext cx="512504" cy="365125"/>
          </a:xfrm>
          <a:prstGeom prst="rect">
            <a:avLst/>
          </a:prstGeom>
        </p:spPr>
        <p:txBody>
          <a:bodyPr>
            <a:normAutofit/>
          </a:bodyPr>
          <a:lstStyle/>
          <a:p>
            <a:pPr>
              <a:spcAft>
                <a:spcPts val="600"/>
              </a:spcAft>
            </a:pPr>
            <a:fld id="{4130376F-90B9-4B1F-9EB7-42AC67434EDD}" type="slidenum">
              <a:rPr lang="en-US" smtClean="0">
                <a:solidFill>
                  <a:schemeClr val="bg1"/>
                </a:solidFill>
              </a:rPr>
              <a:pPr>
                <a:spcAft>
                  <a:spcPts val="600"/>
                </a:spcAft>
              </a:pPr>
              <a:t>32</a:t>
            </a:fld>
            <a:endParaRPr lang="en-US" dirty="0">
              <a:solidFill>
                <a:schemeClr val="bg1"/>
              </a:solidFill>
            </a:endParaRPr>
          </a:p>
        </p:txBody>
      </p:sp>
    </p:spTree>
    <p:extLst>
      <p:ext uri="{BB962C8B-B14F-4D97-AF65-F5344CB8AC3E}">
        <p14:creationId xmlns:p14="http://schemas.microsoft.com/office/powerpoint/2010/main" val="27807169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4BACB-6740-C15A-3A98-6EDAFE882394}"/>
              </a:ext>
            </a:extLst>
          </p:cNvPr>
          <p:cNvSpPr>
            <a:spLocks noGrp="1"/>
          </p:cNvSpPr>
          <p:nvPr>
            <p:ph type="title"/>
          </p:nvPr>
        </p:nvSpPr>
        <p:spPr/>
        <p:txBody>
          <a:bodyPr/>
          <a:lstStyle/>
          <a:p>
            <a:r>
              <a:rPr lang="en-US" dirty="0"/>
              <a:t>Additional TRS-ActiveCare</a:t>
            </a:r>
            <a:br>
              <a:rPr lang="en-US" dirty="0"/>
            </a:br>
            <a:r>
              <a:rPr lang="en-US" dirty="0"/>
              <a:t>Programs</a:t>
            </a:r>
          </a:p>
        </p:txBody>
      </p:sp>
      <p:sp>
        <p:nvSpPr>
          <p:cNvPr id="3" name="Text Placeholder 2">
            <a:extLst>
              <a:ext uri="{FF2B5EF4-FFF2-40B4-BE49-F238E27FC236}">
                <a16:creationId xmlns:a16="http://schemas.microsoft.com/office/drawing/2014/main" id="{769CFDAA-E47B-AF58-A029-2C8985010467}"/>
              </a:ext>
            </a:extLst>
          </p:cNvPr>
          <p:cNvSpPr>
            <a:spLocks noGrp="1"/>
          </p:cNvSpPr>
          <p:nvPr>
            <p:ph type="body" idx="1"/>
          </p:nvPr>
        </p:nvSpPr>
        <p:spPr/>
        <p:txBody>
          <a:bodyPr/>
          <a:lstStyle/>
          <a:p>
            <a:r>
              <a:rPr lang="en-US" sz="1800" dirty="0" err="1"/>
              <a:t>Airrosti</a:t>
            </a:r>
            <a:r>
              <a:rPr lang="en-US" sz="1800" dirty="0"/>
              <a:t> Recovery Program</a:t>
            </a:r>
          </a:p>
        </p:txBody>
      </p:sp>
      <p:sp>
        <p:nvSpPr>
          <p:cNvPr id="4" name="Content Placeholder 3">
            <a:extLst>
              <a:ext uri="{FF2B5EF4-FFF2-40B4-BE49-F238E27FC236}">
                <a16:creationId xmlns:a16="http://schemas.microsoft.com/office/drawing/2014/main" id="{39E84515-9039-1DAC-1B4D-34F5B7F4977C}"/>
              </a:ext>
            </a:extLst>
          </p:cNvPr>
          <p:cNvSpPr>
            <a:spLocks noGrp="1"/>
          </p:cNvSpPr>
          <p:nvPr>
            <p:ph sz="half" idx="2"/>
          </p:nvPr>
        </p:nvSpPr>
        <p:spPr/>
        <p:txBody>
          <a:bodyPr/>
          <a:lstStyle/>
          <a:p>
            <a:r>
              <a:rPr lang="en-US" dirty="0"/>
              <a:t>Designed to relieve pain from the following areas:</a:t>
            </a:r>
          </a:p>
          <a:p>
            <a:pPr lvl="1"/>
            <a:r>
              <a:rPr lang="en-US" dirty="0"/>
              <a:t>Back</a:t>
            </a:r>
          </a:p>
          <a:p>
            <a:pPr lvl="1"/>
            <a:r>
              <a:rPr lang="en-US" dirty="0"/>
              <a:t>Knee</a:t>
            </a:r>
          </a:p>
          <a:p>
            <a:pPr lvl="1"/>
            <a:r>
              <a:rPr lang="en-US" dirty="0"/>
              <a:t>Arm</a:t>
            </a:r>
          </a:p>
          <a:p>
            <a:pPr lvl="1"/>
            <a:r>
              <a:rPr lang="en-US" dirty="0"/>
              <a:t>Foot </a:t>
            </a:r>
          </a:p>
          <a:p>
            <a:pPr lvl="1"/>
            <a:r>
              <a:rPr lang="en-US" dirty="0"/>
              <a:t>Wrist</a:t>
            </a:r>
          </a:p>
        </p:txBody>
      </p:sp>
      <p:sp>
        <p:nvSpPr>
          <p:cNvPr id="5" name="Text Placeholder 4">
            <a:extLst>
              <a:ext uri="{FF2B5EF4-FFF2-40B4-BE49-F238E27FC236}">
                <a16:creationId xmlns:a16="http://schemas.microsoft.com/office/drawing/2014/main" id="{9D81FE62-4EAB-EFDD-9D83-38B801900811}"/>
              </a:ext>
            </a:extLst>
          </p:cNvPr>
          <p:cNvSpPr>
            <a:spLocks noGrp="1"/>
          </p:cNvSpPr>
          <p:nvPr>
            <p:ph type="body" sz="quarter" idx="3"/>
          </p:nvPr>
        </p:nvSpPr>
        <p:spPr/>
        <p:txBody>
          <a:bodyPr/>
          <a:lstStyle/>
          <a:p>
            <a:r>
              <a:rPr lang="en-US" sz="1800" dirty="0"/>
              <a:t>Women’s &amp; Family Health</a:t>
            </a:r>
          </a:p>
        </p:txBody>
      </p:sp>
      <p:sp>
        <p:nvSpPr>
          <p:cNvPr id="6" name="Content Placeholder 5">
            <a:extLst>
              <a:ext uri="{FF2B5EF4-FFF2-40B4-BE49-F238E27FC236}">
                <a16:creationId xmlns:a16="http://schemas.microsoft.com/office/drawing/2014/main" id="{09520497-5D1F-BD2B-994A-9D7116798483}"/>
              </a:ext>
            </a:extLst>
          </p:cNvPr>
          <p:cNvSpPr>
            <a:spLocks noGrp="1"/>
          </p:cNvSpPr>
          <p:nvPr>
            <p:ph sz="quarter" idx="4"/>
          </p:nvPr>
        </p:nvSpPr>
        <p:spPr/>
        <p:txBody>
          <a:bodyPr/>
          <a:lstStyle/>
          <a:p>
            <a:r>
              <a:rPr lang="en-US" dirty="0"/>
              <a:t>Provides support for pregnancy, parenting, and menopause.</a:t>
            </a:r>
          </a:p>
          <a:p>
            <a:r>
              <a:rPr lang="en-US" dirty="0"/>
              <a:t>Maternity Coverages:</a:t>
            </a:r>
          </a:p>
          <a:p>
            <a:pPr lvl="1"/>
            <a:r>
              <a:rPr lang="en-US" dirty="0"/>
              <a:t>Ovia Health Apps</a:t>
            </a:r>
          </a:p>
          <a:p>
            <a:pPr lvl="1"/>
            <a:r>
              <a:rPr lang="en-US" dirty="0"/>
              <a:t>Electric Breast Pump</a:t>
            </a:r>
          </a:p>
          <a:p>
            <a:pPr lvl="1"/>
            <a:r>
              <a:rPr lang="en-US" dirty="0"/>
              <a:t>Hospital-Grade Breast Pump rental</a:t>
            </a:r>
          </a:p>
          <a:p>
            <a:pPr lvl="1"/>
            <a:r>
              <a:rPr lang="en-US" dirty="0"/>
              <a:t>Lactation Specialists</a:t>
            </a:r>
          </a:p>
        </p:txBody>
      </p:sp>
      <p:sp>
        <p:nvSpPr>
          <p:cNvPr id="7" name="Slide Number Placeholder 6">
            <a:extLst>
              <a:ext uri="{FF2B5EF4-FFF2-40B4-BE49-F238E27FC236}">
                <a16:creationId xmlns:a16="http://schemas.microsoft.com/office/drawing/2014/main" id="{9338EF34-EF93-9551-04D7-8A6DB1153879}"/>
              </a:ext>
            </a:extLst>
          </p:cNvPr>
          <p:cNvSpPr>
            <a:spLocks noGrp="1"/>
          </p:cNvSpPr>
          <p:nvPr>
            <p:ph type="sldNum" sz="quarter" idx="12"/>
          </p:nvPr>
        </p:nvSpPr>
        <p:spPr/>
        <p:txBody>
          <a:bodyPr/>
          <a:lstStyle/>
          <a:p>
            <a:fld id="{8A7D1A0D-6754-5049-9A39-CE99B1E74495}" type="slidenum">
              <a:rPr lang="en-US" smtClean="0"/>
              <a:t>33</a:t>
            </a:fld>
            <a:endParaRPr lang="en-US" dirty="0"/>
          </a:p>
        </p:txBody>
      </p:sp>
    </p:spTree>
    <p:extLst>
      <p:ext uri="{BB962C8B-B14F-4D97-AF65-F5344CB8AC3E}">
        <p14:creationId xmlns:p14="http://schemas.microsoft.com/office/powerpoint/2010/main" val="3417076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E4C1C-FE1E-F3E9-0B95-2D960FCF2F45}"/>
              </a:ext>
            </a:extLst>
          </p:cNvPr>
          <p:cNvSpPr>
            <a:spLocks noGrp="1"/>
          </p:cNvSpPr>
          <p:nvPr>
            <p:ph type="title"/>
          </p:nvPr>
        </p:nvSpPr>
        <p:spPr/>
        <p:txBody>
          <a:bodyPr/>
          <a:lstStyle/>
          <a:p>
            <a:r>
              <a:rPr lang="en-US" dirty="0"/>
              <a:t>Wellness Benefits</a:t>
            </a:r>
          </a:p>
        </p:txBody>
      </p:sp>
      <p:sp>
        <p:nvSpPr>
          <p:cNvPr id="3" name="Content Placeholder 2">
            <a:extLst>
              <a:ext uri="{FF2B5EF4-FFF2-40B4-BE49-F238E27FC236}">
                <a16:creationId xmlns:a16="http://schemas.microsoft.com/office/drawing/2014/main" id="{440D4311-268E-DE53-2990-CF569EAA3C9B}"/>
              </a:ext>
            </a:extLst>
          </p:cNvPr>
          <p:cNvSpPr>
            <a:spLocks noGrp="1"/>
          </p:cNvSpPr>
          <p:nvPr>
            <p:ph sz="half" idx="1"/>
          </p:nvPr>
        </p:nvSpPr>
        <p:spPr/>
        <p:txBody>
          <a:bodyPr/>
          <a:lstStyle/>
          <a:p>
            <a:r>
              <a:rPr lang="en-US" dirty="0"/>
              <a:t>Well on Target</a:t>
            </a:r>
          </a:p>
          <a:p>
            <a:pPr lvl="1"/>
            <a:r>
              <a:rPr lang="en-US" dirty="0"/>
              <a:t>Manage stress</a:t>
            </a:r>
          </a:p>
          <a:p>
            <a:pPr lvl="1"/>
            <a:r>
              <a:rPr lang="en-US" dirty="0"/>
              <a:t>Improve fitness level</a:t>
            </a:r>
          </a:p>
          <a:p>
            <a:pPr lvl="1"/>
            <a:r>
              <a:rPr lang="en-US" dirty="0"/>
              <a:t>Lose/Maintain weight</a:t>
            </a:r>
          </a:p>
          <a:p>
            <a:pPr lvl="1"/>
            <a:r>
              <a:rPr lang="en-US" dirty="0"/>
              <a:t>Improve cholesterol</a:t>
            </a:r>
          </a:p>
          <a:p>
            <a:pPr lvl="1"/>
            <a:r>
              <a:rPr lang="en-US" dirty="0"/>
              <a:t>Improve blood pressure</a:t>
            </a:r>
          </a:p>
          <a:p>
            <a:pPr marL="457200" lvl="1" indent="0">
              <a:buNone/>
            </a:pPr>
            <a:endParaRPr lang="en-US" dirty="0"/>
          </a:p>
          <a:p>
            <a:pPr marL="457200" lvl="1" indent="0">
              <a:buNone/>
            </a:pPr>
            <a:r>
              <a:rPr lang="en-US" dirty="0"/>
              <a:t>The Fitness Program offers affordable, no-contract memberships at gyms nationwide. </a:t>
            </a:r>
          </a:p>
        </p:txBody>
      </p:sp>
      <p:sp>
        <p:nvSpPr>
          <p:cNvPr id="4" name="Content Placeholder 3">
            <a:extLst>
              <a:ext uri="{FF2B5EF4-FFF2-40B4-BE49-F238E27FC236}">
                <a16:creationId xmlns:a16="http://schemas.microsoft.com/office/drawing/2014/main" id="{1975997E-7465-35CA-2F7B-C99D1600ADB1}"/>
              </a:ext>
            </a:extLst>
          </p:cNvPr>
          <p:cNvSpPr>
            <a:spLocks noGrp="1"/>
          </p:cNvSpPr>
          <p:nvPr>
            <p:ph sz="half" idx="2"/>
          </p:nvPr>
        </p:nvSpPr>
        <p:spPr/>
        <p:txBody>
          <a:bodyPr/>
          <a:lstStyle/>
          <a:p>
            <a:r>
              <a:rPr lang="en-US" dirty="0"/>
              <a:t>Be Rewarded for Wellness</a:t>
            </a:r>
          </a:p>
          <a:p>
            <a:pPr lvl="1"/>
            <a:r>
              <a:rPr lang="en-US" dirty="0"/>
              <a:t>Blue Points: earn rewards for participation in healthy activities.</a:t>
            </a:r>
          </a:p>
          <a:p>
            <a:pPr lvl="1"/>
            <a:r>
              <a:rPr lang="en-US" dirty="0"/>
              <a:t>Blue 365: save money on health and wellness products and services.</a:t>
            </a:r>
          </a:p>
          <a:p>
            <a:pPr lvl="1"/>
            <a:r>
              <a:rPr lang="en-US" dirty="0"/>
              <a:t>Member Rewards allows you to earn up to $599.</a:t>
            </a:r>
          </a:p>
        </p:txBody>
      </p:sp>
      <p:sp>
        <p:nvSpPr>
          <p:cNvPr id="5" name="Slide Number Placeholder 4">
            <a:extLst>
              <a:ext uri="{FF2B5EF4-FFF2-40B4-BE49-F238E27FC236}">
                <a16:creationId xmlns:a16="http://schemas.microsoft.com/office/drawing/2014/main" id="{827C1DB0-5815-AE90-6CA0-B4E1669B4D56}"/>
              </a:ext>
            </a:extLst>
          </p:cNvPr>
          <p:cNvSpPr>
            <a:spLocks noGrp="1"/>
          </p:cNvSpPr>
          <p:nvPr>
            <p:ph type="sldNum" sz="quarter" idx="12"/>
          </p:nvPr>
        </p:nvSpPr>
        <p:spPr/>
        <p:txBody>
          <a:bodyPr/>
          <a:lstStyle/>
          <a:p>
            <a:fld id="{8A7D1A0D-6754-5049-9A39-CE99B1E74495}" type="slidenum">
              <a:rPr lang="en-US" smtClean="0"/>
              <a:t>34</a:t>
            </a:fld>
            <a:endParaRPr lang="en-US" dirty="0"/>
          </a:p>
        </p:txBody>
      </p:sp>
    </p:spTree>
    <p:extLst>
      <p:ext uri="{BB962C8B-B14F-4D97-AF65-F5344CB8AC3E}">
        <p14:creationId xmlns:p14="http://schemas.microsoft.com/office/powerpoint/2010/main" val="1447751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088684" y="804519"/>
            <a:ext cx="7202456" cy="1049235"/>
          </a:xfrm>
        </p:spPr>
        <p:txBody>
          <a:bodyPr>
            <a:normAutofit/>
          </a:bodyPr>
          <a:lstStyle/>
          <a:p>
            <a:r>
              <a:rPr lang="en-US" b="1" dirty="0">
                <a:solidFill>
                  <a:srgbClr val="1D76BB"/>
                </a:solidFill>
              </a:rPr>
              <a:t>Optional</a:t>
            </a:r>
            <a:r>
              <a:rPr lang="en-US" b="1" dirty="0"/>
              <a:t> Benefit Plans</a:t>
            </a:r>
          </a:p>
        </p:txBody>
      </p:sp>
      <p:graphicFrame>
        <p:nvGraphicFramePr>
          <p:cNvPr id="44052" name="Content Placeholder 2">
            <a:extLst>
              <a:ext uri="{FF2B5EF4-FFF2-40B4-BE49-F238E27FC236}">
                <a16:creationId xmlns:a16="http://schemas.microsoft.com/office/drawing/2014/main" id="{39BFD789-23B7-07B9-ABF4-4C66D8B674B1}"/>
              </a:ext>
            </a:extLst>
          </p:cNvPr>
          <p:cNvGraphicFramePr>
            <a:graphicFrameLocks noGrp="1"/>
          </p:cNvGraphicFramePr>
          <p:nvPr>
            <p:ph idx="1"/>
            <p:extLst>
              <p:ext uri="{D42A27DB-BD31-4B8C-83A1-F6EECF244321}">
                <p14:modId xmlns:p14="http://schemas.microsoft.com/office/powerpoint/2010/main" val="2484495834"/>
              </p:ext>
            </p:extLst>
          </p:nvPr>
        </p:nvGraphicFramePr>
        <p:xfrm>
          <a:off x="182220" y="2030043"/>
          <a:ext cx="7203281"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a:extLst>
              <a:ext uri="{FF2B5EF4-FFF2-40B4-BE49-F238E27FC236}">
                <a16:creationId xmlns:a16="http://schemas.microsoft.com/office/drawing/2014/main" id="{75FDFB37-BD67-2A38-ECA7-226E01BFF11F}"/>
              </a:ext>
            </a:extLst>
          </p:cNvPr>
          <p:cNvGrpSpPr/>
          <p:nvPr/>
        </p:nvGrpSpPr>
        <p:grpSpPr>
          <a:xfrm>
            <a:off x="3858967" y="4286690"/>
            <a:ext cx="1661889" cy="1035325"/>
            <a:chOff x="238302" y="2586646"/>
            <a:chExt cx="1661889" cy="1035325"/>
          </a:xfrm>
        </p:grpSpPr>
        <p:sp>
          <p:nvSpPr>
            <p:cNvPr id="11" name="Rectangle 10">
              <a:extLst>
                <a:ext uri="{FF2B5EF4-FFF2-40B4-BE49-F238E27FC236}">
                  <a16:creationId xmlns:a16="http://schemas.microsoft.com/office/drawing/2014/main" id="{9ED77536-2E51-6AC9-18BD-F0D7535EE7F7}"/>
                </a:ext>
              </a:extLst>
            </p:cNvPr>
            <p:cNvSpPr/>
            <p:nvPr/>
          </p:nvSpPr>
          <p:spPr>
            <a:xfrm>
              <a:off x="238302" y="2624838"/>
              <a:ext cx="1661889" cy="997133"/>
            </a:xfrm>
            <a:prstGeom prst="rect">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E9644D94-5DFB-43E8-438D-63E9AEF2E994}"/>
                </a:ext>
              </a:extLst>
            </p:cNvPr>
            <p:cNvSpPr txBox="1"/>
            <p:nvPr/>
          </p:nvSpPr>
          <p:spPr>
            <a:xfrm>
              <a:off x="238302" y="2586646"/>
              <a:ext cx="1661889" cy="997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dirty="0"/>
                <a:t>Hospital Indemnity</a:t>
              </a:r>
            </a:p>
            <a:p>
              <a:pPr marL="0" lvl="0" indent="0" algn="ctr" defTabSz="622300">
                <a:lnSpc>
                  <a:spcPct val="90000"/>
                </a:lnSpc>
                <a:spcBef>
                  <a:spcPct val="0"/>
                </a:spcBef>
                <a:spcAft>
                  <a:spcPct val="35000"/>
                </a:spcAft>
                <a:buNone/>
              </a:pPr>
              <a:r>
                <a:rPr lang="en-US" sz="1400" b="1" dirty="0"/>
                <a:t>AETNA</a:t>
              </a:r>
              <a:r>
                <a:rPr lang="en-US" sz="1400" b="1" kern="1200" dirty="0"/>
                <a:t> </a:t>
              </a:r>
              <a:endParaRPr lang="en-US" sz="1400" kern="1200" dirty="0"/>
            </a:p>
          </p:txBody>
        </p:sp>
      </p:grpSp>
      <p:grpSp>
        <p:nvGrpSpPr>
          <p:cNvPr id="13" name="Group 12">
            <a:extLst>
              <a:ext uri="{FF2B5EF4-FFF2-40B4-BE49-F238E27FC236}">
                <a16:creationId xmlns:a16="http://schemas.microsoft.com/office/drawing/2014/main" id="{5CCAE145-6461-37D9-60C7-7210283E0953}"/>
              </a:ext>
            </a:extLst>
          </p:cNvPr>
          <p:cNvGrpSpPr/>
          <p:nvPr/>
        </p:nvGrpSpPr>
        <p:grpSpPr>
          <a:xfrm>
            <a:off x="5532789" y="4326536"/>
            <a:ext cx="1763267" cy="1002803"/>
            <a:chOff x="8777709" y="-1398885"/>
            <a:chExt cx="1763267" cy="1002803"/>
          </a:xfrm>
        </p:grpSpPr>
        <p:sp>
          <p:nvSpPr>
            <p:cNvPr id="14" name="Rectangle 13">
              <a:extLst>
                <a:ext uri="{FF2B5EF4-FFF2-40B4-BE49-F238E27FC236}">
                  <a16:creationId xmlns:a16="http://schemas.microsoft.com/office/drawing/2014/main" id="{0F165286-669D-C97B-5F98-BF620D1CFFED}"/>
                </a:ext>
              </a:extLst>
            </p:cNvPr>
            <p:cNvSpPr/>
            <p:nvPr/>
          </p:nvSpPr>
          <p:spPr>
            <a:xfrm>
              <a:off x="8879087" y="-1393215"/>
              <a:ext cx="1661889" cy="997133"/>
            </a:xfrm>
            <a:prstGeom prst="rect">
              <a:avLst/>
            </a:prstGeom>
          </p:spPr>
          <p:style>
            <a:lnRef idx="0">
              <a:schemeClr val="lt1">
                <a:hueOff val="0"/>
                <a:satOff val="0"/>
                <a:lumOff val="0"/>
                <a:alphaOff val="0"/>
              </a:schemeClr>
            </a:lnRef>
            <a:fillRef idx="3">
              <a:schemeClr val="accent5">
                <a:hueOff val="-3732119"/>
                <a:satOff val="2216"/>
                <a:lumOff val="1711"/>
                <a:alphaOff val="0"/>
              </a:schemeClr>
            </a:fillRef>
            <a:effectRef idx="2">
              <a:schemeClr val="accent5">
                <a:hueOff val="-3732119"/>
                <a:satOff val="2216"/>
                <a:lumOff val="1711"/>
                <a:alphaOff val="0"/>
              </a:schemeClr>
            </a:effectRef>
            <a:fontRef idx="minor">
              <a:schemeClr val="lt1"/>
            </a:fontRef>
          </p:style>
        </p:sp>
        <p:sp>
          <p:nvSpPr>
            <p:cNvPr id="15" name="TextBox 14">
              <a:extLst>
                <a:ext uri="{FF2B5EF4-FFF2-40B4-BE49-F238E27FC236}">
                  <a16:creationId xmlns:a16="http://schemas.microsoft.com/office/drawing/2014/main" id="{ADB2DEA3-B87C-167E-98DF-417F32D2F3E1}"/>
                </a:ext>
              </a:extLst>
            </p:cNvPr>
            <p:cNvSpPr txBox="1"/>
            <p:nvPr/>
          </p:nvSpPr>
          <p:spPr>
            <a:xfrm>
              <a:off x="8777709" y="-1398885"/>
              <a:ext cx="1661889" cy="997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Accident</a:t>
              </a:r>
            </a:p>
            <a:p>
              <a:pPr marL="0" lvl="0" indent="0" algn="ctr" defTabSz="622300">
                <a:lnSpc>
                  <a:spcPct val="90000"/>
                </a:lnSpc>
                <a:spcBef>
                  <a:spcPct val="0"/>
                </a:spcBef>
                <a:spcAft>
                  <a:spcPct val="35000"/>
                </a:spcAft>
                <a:buNone/>
              </a:pPr>
              <a:r>
                <a:rPr lang="en-US" sz="1400" b="1" kern="1200" dirty="0"/>
                <a:t>AETNA</a:t>
              </a:r>
              <a:endParaRPr lang="en-US" sz="1400" kern="1200" dirty="0"/>
            </a:p>
          </p:txBody>
        </p:sp>
      </p:grpSp>
      <p:grpSp>
        <p:nvGrpSpPr>
          <p:cNvPr id="16" name="Group 15">
            <a:extLst>
              <a:ext uri="{FF2B5EF4-FFF2-40B4-BE49-F238E27FC236}">
                <a16:creationId xmlns:a16="http://schemas.microsoft.com/office/drawing/2014/main" id="{AE1F3F20-E728-CE7E-E3DD-A8C6F5C0BB0A}"/>
              </a:ext>
            </a:extLst>
          </p:cNvPr>
          <p:cNvGrpSpPr/>
          <p:nvPr/>
        </p:nvGrpSpPr>
        <p:grpSpPr>
          <a:xfrm>
            <a:off x="538347" y="5506433"/>
            <a:ext cx="1661889" cy="1046963"/>
            <a:chOff x="2230397" y="3714242"/>
            <a:chExt cx="1661889" cy="1046963"/>
          </a:xfrm>
        </p:grpSpPr>
        <p:sp>
          <p:nvSpPr>
            <p:cNvPr id="17" name="Rectangle 16">
              <a:extLst>
                <a:ext uri="{FF2B5EF4-FFF2-40B4-BE49-F238E27FC236}">
                  <a16:creationId xmlns:a16="http://schemas.microsoft.com/office/drawing/2014/main" id="{23087D72-DD20-4FA6-F778-D5EE2F688AEB}"/>
                </a:ext>
              </a:extLst>
            </p:cNvPr>
            <p:cNvSpPr/>
            <p:nvPr/>
          </p:nvSpPr>
          <p:spPr>
            <a:xfrm>
              <a:off x="2230397" y="3764072"/>
              <a:ext cx="1661889" cy="997133"/>
            </a:xfrm>
            <a:prstGeom prst="rect">
              <a:avLst/>
            </a:prstGeom>
          </p:spPr>
          <p:style>
            <a:lnRef idx="0">
              <a:schemeClr val="lt1">
                <a:hueOff val="0"/>
                <a:satOff val="0"/>
                <a:lumOff val="0"/>
                <a:alphaOff val="0"/>
              </a:schemeClr>
            </a:lnRef>
            <a:fillRef idx="3">
              <a:schemeClr val="accent5">
                <a:hueOff val="-8708277"/>
                <a:satOff val="5172"/>
                <a:lumOff val="3992"/>
                <a:alphaOff val="0"/>
              </a:schemeClr>
            </a:fillRef>
            <a:effectRef idx="2">
              <a:schemeClr val="accent5">
                <a:hueOff val="-8708277"/>
                <a:satOff val="5172"/>
                <a:lumOff val="3992"/>
                <a:alphaOff val="0"/>
              </a:schemeClr>
            </a:effectRef>
            <a:fontRef idx="minor">
              <a:schemeClr val="lt1"/>
            </a:fontRef>
          </p:style>
        </p:sp>
        <p:sp>
          <p:nvSpPr>
            <p:cNvPr id="18" name="TextBox 17">
              <a:extLst>
                <a:ext uri="{FF2B5EF4-FFF2-40B4-BE49-F238E27FC236}">
                  <a16:creationId xmlns:a16="http://schemas.microsoft.com/office/drawing/2014/main" id="{C9CCDEA4-37BB-1241-12A1-75993CDAD648}"/>
                </a:ext>
              </a:extLst>
            </p:cNvPr>
            <p:cNvSpPr txBox="1"/>
            <p:nvPr/>
          </p:nvSpPr>
          <p:spPr>
            <a:xfrm>
              <a:off x="2230397" y="3714242"/>
              <a:ext cx="1661889" cy="997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dirty="0"/>
                <a:t>Permanent Life</a:t>
              </a:r>
            </a:p>
            <a:p>
              <a:pPr marL="0" lvl="0" indent="0" algn="ctr" defTabSz="622300">
                <a:lnSpc>
                  <a:spcPct val="90000"/>
                </a:lnSpc>
                <a:spcBef>
                  <a:spcPct val="0"/>
                </a:spcBef>
                <a:spcAft>
                  <a:spcPct val="35000"/>
                </a:spcAft>
                <a:buNone/>
              </a:pPr>
              <a:r>
                <a:rPr lang="en-US" sz="1400" kern="1200" dirty="0"/>
                <a:t>Texas Life</a:t>
              </a:r>
            </a:p>
          </p:txBody>
        </p:sp>
      </p:grpSp>
      <p:grpSp>
        <p:nvGrpSpPr>
          <p:cNvPr id="3" name="Group 2">
            <a:extLst>
              <a:ext uri="{FF2B5EF4-FFF2-40B4-BE49-F238E27FC236}">
                <a16:creationId xmlns:a16="http://schemas.microsoft.com/office/drawing/2014/main" id="{8F9D98D3-0F11-092F-2770-6B9E6B53373E}"/>
              </a:ext>
            </a:extLst>
          </p:cNvPr>
          <p:cNvGrpSpPr/>
          <p:nvPr/>
        </p:nvGrpSpPr>
        <p:grpSpPr>
          <a:xfrm>
            <a:off x="2619480" y="5558961"/>
            <a:ext cx="1661889" cy="997133"/>
            <a:chOff x="1856656" y="357"/>
            <a:chExt cx="1661889" cy="997133"/>
          </a:xfrm>
        </p:grpSpPr>
        <p:sp>
          <p:nvSpPr>
            <p:cNvPr id="4" name="Rectangle 3">
              <a:extLst>
                <a:ext uri="{FF2B5EF4-FFF2-40B4-BE49-F238E27FC236}">
                  <a16:creationId xmlns:a16="http://schemas.microsoft.com/office/drawing/2014/main" id="{E704A713-291B-C254-2655-F9A0FA6146A7}"/>
                </a:ext>
              </a:extLst>
            </p:cNvPr>
            <p:cNvSpPr/>
            <p:nvPr/>
          </p:nvSpPr>
          <p:spPr>
            <a:xfrm>
              <a:off x="1856656" y="357"/>
              <a:ext cx="1661889" cy="997133"/>
            </a:xfrm>
            <a:prstGeom prst="rect">
              <a:avLst/>
            </a:prstGeom>
          </p:spPr>
          <p:style>
            <a:lnRef idx="0">
              <a:schemeClr val="lt1">
                <a:hueOff val="0"/>
                <a:satOff val="0"/>
                <a:lumOff val="0"/>
                <a:alphaOff val="0"/>
              </a:schemeClr>
            </a:lnRef>
            <a:fillRef idx="3">
              <a:schemeClr val="accent5">
                <a:hueOff val="-1520493"/>
                <a:satOff val="903"/>
                <a:lumOff val="697"/>
                <a:alphaOff val="0"/>
              </a:schemeClr>
            </a:fillRef>
            <a:effectRef idx="2">
              <a:schemeClr val="accent5">
                <a:hueOff val="-1520493"/>
                <a:satOff val="903"/>
                <a:lumOff val="697"/>
                <a:alphaOff val="0"/>
              </a:schemeClr>
            </a:effectRef>
            <a:fontRef idx="minor">
              <a:schemeClr val="lt1"/>
            </a:fontRef>
          </p:style>
        </p:sp>
        <p:sp>
          <p:nvSpPr>
            <p:cNvPr id="5" name="TextBox 4">
              <a:extLst>
                <a:ext uri="{FF2B5EF4-FFF2-40B4-BE49-F238E27FC236}">
                  <a16:creationId xmlns:a16="http://schemas.microsoft.com/office/drawing/2014/main" id="{39DA064B-277C-B294-8D95-2812AF2639D6}"/>
                </a:ext>
              </a:extLst>
            </p:cNvPr>
            <p:cNvSpPr txBox="1"/>
            <p:nvPr/>
          </p:nvSpPr>
          <p:spPr>
            <a:xfrm>
              <a:off x="1856656" y="357"/>
              <a:ext cx="1661889" cy="997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dirty="0"/>
                <a:t>Legal</a:t>
              </a:r>
              <a:endParaRPr lang="en-US" sz="1400" b="1" kern="1200" dirty="0"/>
            </a:p>
            <a:p>
              <a:pPr marL="0" lvl="0" indent="0" algn="ctr" defTabSz="622300">
                <a:lnSpc>
                  <a:spcPct val="90000"/>
                </a:lnSpc>
                <a:spcBef>
                  <a:spcPct val="0"/>
                </a:spcBef>
                <a:spcAft>
                  <a:spcPct val="35000"/>
                </a:spcAft>
                <a:buNone/>
              </a:pPr>
              <a:r>
                <a:rPr lang="en-US" sz="1400" b="1" kern="1200" dirty="0"/>
                <a:t>ARAG</a:t>
              </a:r>
              <a:endParaRPr lang="en-US" sz="1400" kern="1200" dirty="0"/>
            </a:p>
          </p:txBody>
        </p:sp>
      </p:grpSp>
      <p:grpSp>
        <p:nvGrpSpPr>
          <p:cNvPr id="6" name="Group 5">
            <a:extLst>
              <a:ext uri="{FF2B5EF4-FFF2-40B4-BE49-F238E27FC236}">
                <a16:creationId xmlns:a16="http://schemas.microsoft.com/office/drawing/2014/main" id="{5B31126C-13FA-254C-A702-C7560DBA8D06}"/>
              </a:ext>
            </a:extLst>
          </p:cNvPr>
          <p:cNvGrpSpPr/>
          <p:nvPr/>
        </p:nvGrpSpPr>
        <p:grpSpPr>
          <a:xfrm>
            <a:off x="4803222" y="5558961"/>
            <a:ext cx="1661889" cy="997133"/>
            <a:chOff x="75525" y="2289171"/>
            <a:chExt cx="1661889" cy="997133"/>
          </a:xfrm>
        </p:grpSpPr>
        <p:sp>
          <p:nvSpPr>
            <p:cNvPr id="7" name="Rectangle 6">
              <a:extLst>
                <a:ext uri="{FF2B5EF4-FFF2-40B4-BE49-F238E27FC236}">
                  <a16:creationId xmlns:a16="http://schemas.microsoft.com/office/drawing/2014/main" id="{0273639D-801D-20A9-ECCF-87F2860AEF9F}"/>
                </a:ext>
              </a:extLst>
            </p:cNvPr>
            <p:cNvSpPr/>
            <p:nvPr/>
          </p:nvSpPr>
          <p:spPr>
            <a:xfrm>
              <a:off x="75525" y="2289171"/>
              <a:ext cx="1661889" cy="997133"/>
            </a:xfrm>
            <a:prstGeom prst="rect">
              <a:avLst/>
            </a:prstGeom>
            <a:solidFill>
              <a:schemeClr val="accent4">
                <a:lumMod val="60000"/>
                <a:lumOff val="40000"/>
              </a:schemeClr>
            </a:solidFill>
          </p:spPr>
          <p:style>
            <a:lnRef idx="0">
              <a:schemeClr val="lt1">
                <a:hueOff val="0"/>
                <a:satOff val="0"/>
                <a:lumOff val="0"/>
                <a:alphaOff val="0"/>
              </a:schemeClr>
            </a:lnRef>
            <a:fillRef idx="3">
              <a:scrgbClr r="0" g="0" b="0"/>
            </a:fillRef>
            <a:effectRef idx="2">
              <a:schemeClr val="accent5">
                <a:hueOff val="-12163943"/>
                <a:satOff val="7224"/>
                <a:lumOff val="5576"/>
                <a:alphaOff val="0"/>
              </a:schemeClr>
            </a:effectRef>
            <a:fontRef idx="minor">
              <a:schemeClr val="lt1"/>
            </a:fontRef>
          </p:style>
        </p:sp>
        <p:sp>
          <p:nvSpPr>
            <p:cNvPr id="8" name="TextBox 7">
              <a:extLst>
                <a:ext uri="{FF2B5EF4-FFF2-40B4-BE49-F238E27FC236}">
                  <a16:creationId xmlns:a16="http://schemas.microsoft.com/office/drawing/2014/main" id="{E370FC97-AA5D-B151-4F7C-CA9C85446ECC}"/>
                </a:ext>
              </a:extLst>
            </p:cNvPr>
            <p:cNvSpPr txBox="1"/>
            <p:nvPr/>
          </p:nvSpPr>
          <p:spPr>
            <a:xfrm>
              <a:off x="75525" y="2289171"/>
              <a:ext cx="1661889" cy="997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dirty="0"/>
                <a:t>Identity Protection</a:t>
              </a:r>
            </a:p>
            <a:p>
              <a:pPr marL="0" lvl="0" indent="0" algn="ctr" defTabSz="622300">
                <a:lnSpc>
                  <a:spcPct val="90000"/>
                </a:lnSpc>
                <a:spcBef>
                  <a:spcPct val="0"/>
                </a:spcBef>
                <a:spcAft>
                  <a:spcPct val="35000"/>
                </a:spcAft>
                <a:buNone/>
              </a:pPr>
              <a:r>
                <a:rPr lang="en-US" sz="1400" b="1" kern="1200" dirty="0"/>
                <a:t>iLock</a:t>
              </a:r>
              <a:endParaRPr lang="en-US" sz="1400" kern="1200" dirty="0"/>
            </a:p>
          </p:txBody>
        </p:sp>
      </p:grpSp>
      <p:sp>
        <p:nvSpPr>
          <p:cNvPr id="2" name="Slide Number Placeholder 1">
            <a:extLst>
              <a:ext uri="{FF2B5EF4-FFF2-40B4-BE49-F238E27FC236}">
                <a16:creationId xmlns:a16="http://schemas.microsoft.com/office/drawing/2014/main" id="{64C9A9E5-8861-56F4-438C-522FA7C8EF04}"/>
              </a:ext>
            </a:extLst>
          </p:cNvPr>
          <p:cNvSpPr>
            <a:spLocks noGrp="1"/>
          </p:cNvSpPr>
          <p:nvPr>
            <p:ph type="sldNum" sz="quarter" idx="12"/>
          </p:nvPr>
        </p:nvSpPr>
        <p:spPr>
          <a:xfrm>
            <a:off x="8530415" y="6492875"/>
            <a:ext cx="512638" cy="365125"/>
          </a:xfrm>
        </p:spPr>
        <p:txBody>
          <a:bodyPr/>
          <a:lstStyle/>
          <a:p>
            <a:fld id="{8A7D1A0D-6754-5049-9A39-CE99B1E74495}" type="slidenum">
              <a:rPr lang="en-US" smtClean="0">
                <a:solidFill>
                  <a:schemeClr val="bg1"/>
                </a:solidFill>
              </a:rPr>
              <a:t>35</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7" name="Group 43">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45" name="Straight Connector 44">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56" name="Rectangle 55">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8" name="Rectangle 57">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6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Isosceles Triangle 71">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Freeform: Shape 73">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775B313-3807-4851-BC52-6ED706761425}"/>
              </a:ext>
            </a:extLst>
          </p:cNvPr>
          <p:cNvSpPr>
            <a:spLocks noGrp="1"/>
          </p:cNvSpPr>
          <p:nvPr>
            <p:ph type="title"/>
          </p:nvPr>
        </p:nvSpPr>
        <p:spPr>
          <a:xfrm>
            <a:off x="5386291" y="609600"/>
            <a:ext cx="3384741" cy="1294701"/>
          </a:xfrm>
        </p:spPr>
        <p:txBody>
          <a:bodyPr vert="horz" lIns="91440" tIns="45720" rIns="91440" bIns="45720" rtlCol="0" anchor="ctr">
            <a:normAutofit fontScale="90000"/>
          </a:bodyPr>
          <a:lstStyle/>
          <a:p>
            <a:r>
              <a:rPr lang="en-US" b="1" dirty="0">
                <a:solidFill>
                  <a:srgbClr val="FFFFFF"/>
                </a:solidFill>
              </a:rPr>
              <a:t>Employee</a:t>
            </a:r>
            <a:r>
              <a:rPr lang="en-US" dirty="0">
                <a:solidFill>
                  <a:srgbClr val="FFFFFF"/>
                </a:solidFill>
              </a:rPr>
              <a:t> </a:t>
            </a:r>
            <a:r>
              <a:rPr lang="en-US" b="1" dirty="0">
                <a:solidFill>
                  <a:srgbClr val="FFFFFF"/>
                </a:solidFill>
              </a:rPr>
              <a:t>Assistance Program</a:t>
            </a:r>
          </a:p>
        </p:txBody>
      </p:sp>
      <p:pic>
        <p:nvPicPr>
          <p:cNvPr id="16" name="Content Placeholder 8">
            <a:extLst>
              <a:ext uri="{FF2B5EF4-FFF2-40B4-BE49-F238E27FC236}">
                <a16:creationId xmlns:a16="http://schemas.microsoft.com/office/drawing/2014/main" id="{8000D16D-301E-4711-B83F-4102C6DE5860}"/>
              </a:ext>
            </a:extLst>
          </p:cNvPr>
          <p:cNvPicPr>
            <a:picLocks noGrp="1" noChangeAspect="1"/>
          </p:cNvPicPr>
          <p:nvPr>
            <p:ph sz="half" idx="2"/>
          </p:nvPr>
        </p:nvPicPr>
        <p:blipFill rotWithShape="1">
          <a:blip r:embed="rId2"/>
          <a:srcRect l="49452" t="48078" r="17562" b="4820"/>
          <a:stretch/>
        </p:blipFill>
        <p:spPr>
          <a:xfrm>
            <a:off x="567938" y="2353071"/>
            <a:ext cx="2892580" cy="2240757"/>
          </a:xfrm>
          <a:prstGeom prst="rect">
            <a:avLst/>
          </a:prstGeom>
        </p:spPr>
      </p:pic>
      <p:sp>
        <p:nvSpPr>
          <p:cNvPr id="3" name="Content Placeholder 2">
            <a:extLst>
              <a:ext uri="{FF2B5EF4-FFF2-40B4-BE49-F238E27FC236}">
                <a16:creationId xmlns:a16="http://schemas.microsoft.com/office/drawing/2014/main" id="{126DF389-7047-4CA2-B1D9-2E743CA0CF0D}"/>
              </a:ext>
            </a:extLst>
          </p:cNvPr>
          <p:cNvSpPr>
            <a:spLocks noGrp="1"/>
          </p:cNvSpPr>
          <p:nvPr>
            <p:ph sz="half" idx="1"/>
          </p:nvPr>
        </p:nvSpPr>
        <p:spPr>
          <a:xfrm>
            <a:off x="5386293" y="2122415"/>
            <a:ext cx="3384741" cy="4032852"/>
          </a:xfrm>
        </p:spPr>
        <p:txBody>
          <a:bodyPr vert="horz" lIns="91440" tIns="45720" rIns="91440" bIns="45720" rtlCol="0" anchor="t">
            <a:normAutofit fontScale="77500" lnSpcReduction="20000"/>
          </a:bodyPr>
          <a:lstStyle/>
          <a:p>
            <a:pPr marL="0" indent="0">
              <a:lnSpc>
                <a:spcPct val="90000"/>
              </a:lnSpc>
            </a:pPr>
            <a:r>
              <a:rPr lang="en-US" sz="1300" b="1" dirty="0">
                <a:solidFill>
                  <a:srgbClr val="FFFFFF"/>
                </a:solidFill>
              </a:rPr>
              <a:t>District-Paid benefit for all employees.</a:t>
            </a:r>
          </a:p>
          <a:p>
            <a:pPr>
              <a:lnSpc>
                <a:spcPct val="90000"/>
              </a:lnSpc>
            </a:pPr>
            <a:r>
              <a:rPr lang="en-US" sz="1300" dirty="0">
                <a:solidFill>
                  <a:srgbClr val="FFFFFF"/>
                </a:solidFill>
              </a:rPr>
              <a:t>Confidential solution to life’s challenges. 24/7 Support</a:t>
            </a:r>
          </a:p>
          <a:p>
            <a:pPr>
              <a:lnSpc>
                <a:spcPct val="90000"/>
              </a:lnSpc>
            </a:pPr>
            <a:r>
              <a:rPr lang="en-US" sz="1300" dirty="0">
                <a:solidFill>
                  <a:srgbClr val="FFFFFF"/>
                </a:solidFill>
              </a:rPr>
              <a:t>Confidential Emotional Support</a:t>
            </a:r>
          </a:p>
          <a:p>
            <a:pPr lvl="1">
              <a:lnSpc>
                <a:spcPct val="90000"/>
              </a:lnSpc>
            </a:pPr>
            <a:r>
              <a:rPr lang="en-US" sz="1300" dirty="0">
                <a:solidFill>
                  <a:srgbClr val="FFFFFF"/>
                </a:solidFill>
              </a:rPr>
              <a:t>Anxiety, depression, stress, grief, relationship/marital conflicts</a:t>
            </a:r>
          </a:p>
          <a:p>
            <a:pPr>
              <a:lnSpc>
                <a:spcPct val="90000"/>
              </a:lnSpc>
            </a:pPr>
            <a:r>
              <a:rPr lang="en-US" sz="1300" dirty="0">
                <a:solidFill>
                  <a:srgbClr val="FFFFFF"/>
                </a:solidFill>
              </a:rPr>
              <a:t>Work-Life Solutions</a:t>
            </a:r>
          </a:p>
          <a:p>
            <a:pPr lvl="1">
              <a:lnSpc>
                <a:spcPct val="90000"/>
              </a:lnSpc>
            </a:pPr>
            <a:r>
              <a:rPr lang="en-US" sz="1300" dirty="0">
                <a:solidFill>
                  <a:srgbClr val="FFFFFF"/>
                </a:solidFill>
              </a:rPr>
              <a:t>Assistance fining child/elder care, hiring movers, home repairs</a:t>
            </a:r>
          </a:p>
          <a:p>
            <a:pPr>
              <a:lnSpc>
                <a:spcPct val="90000"/>
              </a:lnSpc>
            </a:pPr>
            <a:r>
              <a:rPr lang="en-US" sz="1300" dirty="0">
                <a:solidFill>
                  <a:srgbClr val="FFFFFF"/>
                </a:solidFill>
              </a:rPr>
              <a:t>Legal Guidance</a:t>
            </a:r>
          </a:p>
          <a:p>
            <a:pPr lvl="1">
              <a:lnSpc>
                <a:spcPct val="90000"/>
              </a:lnSpc>
            </a:pPr>
            <a:r>
              <a:rPr lang="en-US" sz="1300" dirty="0">
                <a:solidFill>
                  <a:srgbClr val="FFFFFF"/>
                </a:solidFill>
              </a:rPr>
              <a:t>Divorce, adoption, family law, wills, trusts</a:t>
            </a:r>
          </a:p>
          <a:p>
            <a:pPr>
              <a:lnSpc>
                <a:spcPct val="90000"/>
              </a:lnSpc>
            </a:pPr>
            <a:r>
              <a:rPr lang="en-US" sz="1300" dirty="0">
                <a:solidFill>
                  <a:srgbClr val="FFFFFF"/>
                </a:solidFill>
              </a:rPr>
              <a:t>Financial Support</a:t>
            </a:r>
          </a:p>
          <a:p>
            <a:pPr lvl="1">
              <a:lnSpc>
                <a:spcPct val="90000"/>
              </a:lnSpc>
            </a:pPr>
            <a:r>
              <a:rPr lang="en-US" sz="1300" dirty="0">
                <a:solidFill>
                  <a:srgbClr val="FFFFFF"/>
                </a:solidFill>
              </a:rPr>
              <a:t>Retirement planning, taxes, mortgages, budgeting, debt, bankruptcy</a:t>
            </a:r>
          </a:p>
          <a:p>
            <a:pPr marL="457200" lvl="1" indent="0">
              <a:lnSpc>
                <a:spcPct val="90000"/>
              </a:lnSpc>
            </a:pPr>
            <a:endParaRPr lang="en-US" sz="800" dirty="0">
              <a:solidFill>
                <a:srgbClr val="FFFFFF"/>
              </a:solidFill>
            </a:endParaRPr>
          </a:p>
          <a:p>
            <a:pPr marL="0" indent="0" algn="ctr">
              <a:lnSpc>
                <a:spcPct val="90000"/>
              </a:lnSpc>
            </a:pPr>
            <a:r>
              <a:rPr lang="en-US" sz="1400" dirty="0">
                <a:solidFill>
                  <a:srgbClr val="FFFFFF"/>
                </a:solidFill>
              </a:rPr>
              <a:t>Plan Administered by Voya </a:t>
            </a:r>
          </a:p>
          <a:p>
            <a:pPr marL="0" indent="0" algn="ctr">
              <a:lnSpc>
                <a:spcPct val="90000"/>
              </a:lnSpc>
              <a:buNone/>
            </a:pPr>
            <a:r>
              <a:rPr lang="en-US" sz="1400" dirty="0">
                <a:solidFill>
                  <a:srgbClr val="FFFFFF"/>
                </a:solidFill>
              </a:rPr>
              <a:t>Please contact </a:t>
            </a:r>
            <a:r>
              <a:rPr lang="en-US" sz="1400" dirty="0">
                <a:solidFill>
                  <a:schemeClr val="bg1"/>
                </a:solidFill>
              </a:rPr>
              <a:t>Lalainia Noble with Assured Partners for additional information on this benefit. (281) 309-9459</a:t>
            </a:r>
          </a:p>
          <a:p>
            <a:pPr marL="0" indent="0">
              <a:lnSpc>
                <a:spcPct val="90000"/>
              </a:lnSpc>
            </a:pPr>
            <a:endParaRPr lang="en-US" sz="700" dirty="0">
              <a:solidFill>
                <a:srgbClr val="FFFFFF"/>
              </a:solidFill>
            </a:endParaRPr>
          </a:p>
          <a:p>
            <a:pPr>
              <a:lnSpc>
                <a:spcPct val="90000"/>
              </a:lnSpc>
            </a:pPr>
            <a:endParaRPr lang="en-US" sz="700" dirty="0">
              <a:solidFill>
                <a:srgbClr val="FFFFFF"/>
              </a:solidFill>
            </a:endParaRPr>
          </a:p>
          <a:p>
            <a:pPr marL="457200" lvl="1" indent="0">
              <a:lnSpc>
                <a:spcPct val="90000"/>
              </a:lnSpc>
            </a:pPr>
            <a:endParaRPr lang="en-US" sz="700" dirty="0">
              <a:solidFill>
                <a:srgbClr val="FFFFFF"/>
              </a:solidFill>
            </a:endParaRPr>
          </a:p>
        </p:txBody>
      </p:sp>
      <p:sp>
        <p:nvSpPr>
          <p:cNvPr id="4" name="Slide Number Placeholder 3">
            <a:extLst>
              <a:ext uri="{FF2B5EF4-FFF2-40B4-BE49-F238E27FC236}">
                <a16:creationId xmlns:a16="http://schemas.microsoft.com/office/drawing/2014/main" id="{F8891283-4186-476C-92B9-41D2B8D40BF2}"/>
              </a:ext>
            </a:extLst>
          </p:cNvPr>
          <p:cNvSpPr>
            <a:spLocks noGrp="1"/>
          </p:cNvSpPr>
          <p:nvPr>
            <p:ph type="sldNum" sz="quarter" idx="12"/>
          </p:nvPr>
        </p:nvSpPr>
        <p:spPr>
          <a:xfrm>
            <a:off x="8558714" y="6406487"/>
            <a:ext cx="424640" cy="365125"/>
          </a:xfrm>
        </p:spPr>
        <p:txBody>
          <a:bodyPr vert="horz" lIns="91440" tIns="45720" rIns="91440" bIns="45720" rtlCol="0" anchor="ctr">
            <a:normAutofit/>
          </a:bodyPr>
          <a:lstStyle/>
          <a:p>
            <a:pPr>
              <a:spcAft>
                <a:spcPts val="600"/>
              </a:spcAft>
              <a:defRPr/>
            </a:pPr>
            <a:fld id="{7784D090-CD43-44B9-8FF2-24D14F14F256}" type="slidenum">
              <a:rPr lang="en-US">
                <a:solidFill>
                  <a:srgbClr val="FFFFFF"/>
                </a:solidFill>
              </a:rPr>
              <a:pPr>
                <a:spcAft>
                  <a:spcPts val="600"/>
                </a:spcAft>
                <a:defRPr/>
              </a:pPr>
              <a:t>36</a:t>
            </a:fld>
            <a:endParaRPr lang="en-US" dirty="0">
              <a:solidFill>
                <a:srgbClr val="FFFFFF"/>
              </a:solidFill>
            </a:endParaRPr>
          </a:p>
        </p:txBody>
      </p:sp>
    </p:spTree>
    <p:extLst>
      <p:ext uri="{BB962C8B-B14F-4D97-AF65-F5344CB8AC3E}">
        <p14:creationId xmlns:p14="http://schemas.microsoft.com/office/powerpoint/2010/main" val="2580356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72" name="Rectangle 27658">
            <a:extLst>
              <a:ext uri="{FF2B5EF4-FFF2-40B4-BE49-F238E27FC236}">
                <a16:creationId xmlns:a16="http://schemas.microsoft.com/office/drawing/2014/main" id="{4A5A35EE-7AE1-4E24-8916-B0122B974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661" name="Group 27660">
            <a:extLst>
              <a:ext uri="{FF2B5EF4-FFF2-40B4-BE49-F238E27FC236}">
                <a16:creationId xmlns:a16="http://schemas.microsoft.com/office/drawing/2014/main" id="{F3BC879B-A529-47C3-A6A5-914D67AAAA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7662" name="Straight Connector 27661">
              <a:extLst>
                <a:ext uri="{FF2B5EF4-FFF2-40B4-BE49-F238E27FC236}">
                  <a16:creationId xmlns:a16="http://schemas.microsoft.com/office/drawing/2014/main" id="{DCE937C4-AD3B-4C21-A5D1-4010EAA70C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663" name="Straight Connector 27662">
              <a:extLst>
                <a:ext uri="{FF2B5EF4-FFF2-40B4-BE49-F238E27FC236}">
                  <a16:creationId xmlns:a16="http://schemas.microsoft.com/office/drawing/2014/main" id="{4986751B-E456-450E-8103-86D186F55F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664" name="Rectangle 23">
              <a:extLst>
                <a:ext uri="{FF2B5EF4-FFF2-40B4-BE49-F238E27FC236}">
                  <a16:creationId xmlns:a16="http://schemas.microsoft.com/office/drawing/2014/main" id="{7A7080CB-F07A-45DB-98B4-1BCEEFC2D8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665" name="Rectangle 25">
              <a:extLst>
                <a:ext uri="{FF2B5EF4-FFF2-40B4-BE49-F238E27FC236}">
                  <a16:creationId xmlns:a16="http://schemas.microsoft.com/office/drawing/2014/main" id="{43DABF26-4789-46EF-843D-D8974E51B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666" name="Isosceles Triangle 27665">
              <a:extLst>
                <a:ext uri="{FF2B5EF4-FFF2-40B4-BE49-F238E27FC236}">
                  <a16:creationId xmlns:a16="http://schemas.microsoft.com/office/drawing/2014/main" id="{CF33A112-C756-43C1-8DA7-13D97888B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667" name="Rectangle 27">
              <a:extLst>
                <a:ext uri="{FF2B5EF4-FFF2-40B4-BE49-F238E27FC236}">
                  <a16:creationId xmlns:a16="http://schemas.microsoft.com/office/drawing/2014/main" id="{FDCCB7E1-C0C5-4607-ADB9-05E385551A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668" name="Rectangle 28">
              <a:extLst>
                <a:ext uri="{FF2B5EF4-FFF2-40B4-BE49-F238E27FC236}">
                  <a16:creationId xmlns:a16="http://schemas.microsoft.com/office/drawing/2014/main" id="{71C3B597-3C1A-490D-B48E-19BF2BD8D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669" name="Rectangle 29">
              <a:extLst>
                <a:ext uri="{FF2B5EF4-FFF2-40B4-BE49-F238E27FC236}">
                  <a16:creationId xmlns:a16="http://schemas.microsoft.com/office/drawing/2014/main" id="{DA3635CF-FEC9-43B7-A12B-1A736C7C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670" name="Isosceles Triangle 27669">
              <a:extLst>
                <a:ext uri="{FF2B5EF4-FFF2-40B4-BE49-F238E27FC236}">
                  <a16:creationId xmlns:a16="http://schemas.microsoft.com/office/drawing/2014/main" id="{CEDF3AA6-619F-44C9-A06F-9C38A9119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671" name="Isosceles Triangle 27670">
              <a:extLst>
                <a:ext uri="{FF2B5EF4-FFF2-40B4-BE49-F238E27FC236}">
                  <a16:creationId xmlns:a16="http://schemas.microsoft.com/office/drawing/2014/main" id="{79D458F0-4F1F-4713-88F7-B65AFE8EB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7650" name="Rectangle 2"/>
          <p:cNvSpPr>
            <a:spLocks noGrp="1" noChangeArrowheads="1"/>
          </p:cNvSpPr>
          <p:nvPr>
            <p:ph type="title"/>
          </p:nvPr>
        </p:nvSpPr>
        <p:spPr>
          <a:xfrm>
            <a:off x="508000" y="609600"/>
            <a:ext cx="6447501" cy="1320800"/>
          </a:xfrm>
        </p:spPr>
        <p:txBody>
          <a:bodyPr vert="horz" lIns="91440" tIns="45720" rIns="91440" bIns="45720" rtlCol="0" anchor="t">
            <a:normAutofit/>
          </a:bodyPr>
          <a:lstStyle/>
          <a:p>
            <a:r>
              <a:rPr lang="en-US" b="1"/>
              <a:t>Health Savings Account (HSA)</a:t>
            </a:r>
          </a:p>
        </p:txBody>
      </p:sp>
      <p:sp>
        <p:nvSpPr>
          <p:cNvPr id="27652" name="Slide Number Placeholder 3"/>
          <p:cNvSpPr txBox="1">
            <a:spLocks noGrp="1"/>
          </p:cNvSpPr>
          <p:nvPr/>
        </p:nvSpPr>
        <p:spPr bwMode="auto">
          <a:xfrm>
            <a:off x="7005638" y="6640513"/>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pPr>
            <a:fld id="{C4621B85-0E07-468E-AAA0-B28E34261D89}" type="slidenum">
              <a:rPr lang="en-US" sz="900" smtClean="0">
                <a:solidFill>
                  <a:schemeClr val="bg1"/>
                </a:solidFill>
                <a:latin typeface="+mn-lt"/>
              </a:rPr>
              <a:pPr algn="r" eaLnBrk="1" hangingPunct="1">
                <a:spcAft>
                  <a:spcPts val="600"/>
                </a:spcAft>
              </a:pPr>
              <a:t>37</a:t>
            </a:fld>
            <a:endParaRPr lang="en-US" sz="900" dirty="0">
              <a:solidFill>
                <a:schemeClr val="bg1"/>
              </a:solidFill>
              <a:latin typeface="+mn-lt"/>
            </a:endParaRPr>
          </a:p>
        </p:txBody>
      </p:sp>
      <p:graphicFrame>
        <p:nvGraphicFramePr>
          <p:cNvPr id="27654" name="Rectangle 3">
            <a:extLst>
              <a:ext uri="{FF2B5EF4-FFF2-40B4-BE49-F238E27FC236}">
                <a16:creationId xmlns:a16="http://schemas.microsoft.com/office/drawing/2014/main" id="{E46D6720-88FF-FB4B-0B5A-A2BD478D8417}"/>
              </a:ext>
            </a:extLst>
          </p:cNvPr>
          <p:cNvGraphicFramePr>
            <a:graphicFrameLocks noGrp="1"/>
          </p:cNvGraphicFramePr>
          <p:nvPr>
            <p:ph idx="1"/>
            <p:extLst>
              <p:ext uri="{D42A27DB-BD31-4B8C-83A1-F6EECF244321}">
                <p14:modId xmlns:p14="http://schemas.microsoft.com/office/powerpoint/2010/main" val="3242409830"/>
              </p:ext>
            </p:extLst>
          </p:nvPr>
        </p:nvGraphicFramePr>
        <p:xfrm>
          <a:off x="508000" y="2160589"/>
          <a:ext cx="6447501"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37635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8" name="Rectangle 37">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Freeform: Shape 53">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5386292" y="609600"/>
            <a:ext cx="3384742" cy="2227730"/>
          </a:xfrm>
        </p:spPr>
        <p:txBody>
          <a:bodyPr anchor="ctr">
            <a:normAutofit/>
          </a:bodyPr>
          <a:lstStyle/>
          <a:p>
            <a:r>
              <a:rPr lang="en-US" b="1" dirty="0">
                <a:solidFill>
                  <a:srgbClr val="FFFFFF"/>
                </a:solidFill>
              </a:rPr>
              <a:t>Optional Term Life/AD&amp;D Insurance</a:t>
            </a:r>
          </a:p>
        </p:txBody>
      </p:sp>
      <p:pic>
        <p:nvPicPr>
          <p:cNvPr id="33" name="Graphic 32" descr="Bank">
            <a:extLst>
              <a:ext uri="{FF2B5EF4-FFF2-40B4-BE49-F238E27FC236}">
                <a16:creationId xmlns:a16="http://schemas.microsoft.com/office/drawing/2014/main" id="{CBF469C5-94AD-E49F-67F7-B5D0876BDF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938" y="2027159"/>
            <a:ext cx="2892580" cy="2892580"/>
          </a:xfrm>
          <a:prstGeom prst="rect">
            <a:avLst/>
          </a:prstGeom>
        </p:spPr>
      </p:pic>
      <p:sp>
        <p:nvSpPr>
          <p:cNvPr id="3" name="Content Placeholder 2"/>
          <p:cNvSpPr>
            <a:spLocks noGrp="1"/>
          </p:cNvSpPr>
          <p:nvPr>
            <p:ph idx="1"/>
          </p:nvPr>
        </p:nvSpPr>
        <p:spPr>
          <a:xfrm>
            <a:off x="5386293" y="2837329"/>
            <a:ext cx="3384741" cy="3317938"/>
          </a:xfrm>
        </p:spPr>
        <p:txBody>
          <a:bodyPr anchor="t">
            <a:normAutofit fontScale="92500"/>
          </a:bodyPr>
          <a:lstStyle/>
          <a:p>
            <a:pPr>
              <a:lnSpc>
                <a:spcPct val="90000"/>
              </a:lnSpc>
            </a:pPr>
            <a:r>
              <a:rPr lang="en-US" sz="1000" dirty="0">
                <a:solidFill>
                  <a:srgbClr val="FFFFFF"/>
                </a:solidFill>
              </a:rPr>
              <a:t>District-Paid Basic Life Insurance / AD &amp; D - $30,000</a:t>
            </a:r>
          </a:p>
          <a:p>
            <a:pPr>
              <a:lnSpc>
                <a:spcPct val="90000"/>
              </a:lnSpc>
            </a:pPr>
            <a:r>
              <a:rPr lang="en-US" sz="1000" dirty="0">
                <a:solidFill>
                  <a:srgbClr val="FFFFFF"/>
                </a:solidFill>
              </a:rPr>
              <a:t>Optional Life Insurance up to $500,000 </a:t>
            </a:r>
          </a:p>
          <a:p>
            <a:pPr lvl="1">
              <a:lnSpc>
                <a:spcPct val="90000"/>
              </a:lnSpc>
            </a:pPr>
            <a:r>
              <a:rPr lang="en-US" sz="1000" dirty="0">
                <a:solidFill>
                  <a:srgbClr val="FFFFFF"/>
                </a:solidFill>
              </a:rPr>
              <a:t>(Guaranteed Issue up to $250,000 for </a:t>
            </a:r>
            <a:r>
              <a:rPr lang="en-US" sz="1000" u="sng" dirty="0">
                <a:solidFill>
                  <a:srgbClr val="FFFFFF"/>
                </a:solidFill>
              </a:rPr>
              <a:t>new hires</a:t>
            </a:r>
            <a:r>
              <a:rPr lang="en-US" sz="1000" dirty="0">
                <a:solidFill>
                  <a:srgbClr val="FFFFFF"/>
                </a:solidFill>
              </a:rPr>
              <a:t>)</a:t>
            </a:r>
          </a:p>
          <a:p>
            <a:pPr>
              <a:lnSpc>
                <a:spcPct val="90000"/>
              </a:lnSpc>
            </a:pPr>
            <a:r>
              <a:rPr lang="en-US" sz="1000" dirty="0">
                <a:solidFill>
                  <a:srgbClr val="FFFFFF"/>
                </a:solidFill>
              </a:rPr>
              <a:t>Optional Spouse Life Insurance up to $125,000 </a:t>
            </a:r>
          </a:p>
          <a:p>
            <a:pPr lvl="1">
              <a:lnSpc>
                <a:spcPct val="90000"/>
              </a:lnSpc>
            </a:pPr>
            <a:r>
              <a:rPr lang="en-US" sz="1000" dirty="0">
                <a:solidFill>
                  <a:srgbClr val="FFFFFF"/>
                </a:solidFill>
              </a:rPr>
              <a:t>Guaranteed Issue up to $50,000 for </a:t>
            </a:r>
            <a:r>
              <a:rPr lang="en-US" sz="1000" u="sng" dirty="0">
                <a:solidFill>
                  <a:srgbClr val="FFFFFF"/>
                </a:solidFill>
              </a:rPr>
              <a:t>new hires</a:t>
            </a:r>
            <a:endParaRPr lang="en-US" sz="1000" dirty="0">
              <a:solidFill>
                <a:srgbClr val="FFFFFF"/>
              </a:solidFill>
            </a:endParaRPr>
          </a:p>
          <a:p>
            <a:pPr>
              <a:lnSpc>
                <a:spcPct val="90000"/>
              </a:lnSpc>
            </a:pPr>
            <a:r>
              <a:rPr lang="en-US" sz="1000" dirty="0">
                <a:solidFill>
                  <a:srgbClr val="FFFFFF"/>
                </a:solidFill>
              </a:rPr>
              <a:t>Optional Child Life Insurance - $10,000 for each of your children </a:t>
            </a:r>
          </a:p>
          <a:p>
            <a:pPr lvl="1">
              <a:lnSpc>
                <a:spcPct val="90000"/>
              </a:lnSpc>
            </a:pPr>
            <a:r>
              <a:rPr lang="en-US" sz="1000" dirty="0">
                <a:solidFill>
                  <a:srgbClr val="FFFFFF"/>
                </a:solidFill>
              </a:rPr>
              <a:t>Guaranteed with a minimum of $10,000 coverage for employee </a:t>
            </a:r>
            <a:br>
              <a:rPr lang="en-US" sz="900" dirty="0">
                <a:solidFill>
                  <a:srgbClr val="FFFFFF"/>
                </a:solidFill>
              </a:rPr>
            </a:br>
            <a:endParaRPr lang="en-US" sz="900" dirty="0">
              <a:solidFill>
                <a:srgbClr val="FFFFFF"/>
              </a:solidFill>
            </a:endParaRPr>
          </a:p>
          <a:p>
            <a:pPr marL="342900" lvl="1" indent="0">
              <a:lnSpc>
                <a:spcPct val="90000"/>
              </a:lnSpc>
              <a:buNone/>
            </a:pPr>
            <a:endParaRPr lang="en-US" sz="900" dirty="0">
              <a:solidFill>
                <a:srgbClr val="FFFFFF"/>
              </a:solidFill>
            </a:endParaRPr>
          </a:p>
          <a:p>
            <a:pPr marL="342900" lvl="1" indent="0" algn="ctr">
              <a:lnSpc>
                <a:spcPct val="90000"/>
              </a:lnSpc>
              <a:buNone/>
            </a:pPr>
            <a:r>
              <a:rPr lang="en-US" sz="1100" dirty="0">
                <a:solidFill>
                  <a:srgbClr val="FFFFFF"/>
                </a:solidFill>
              </a:rPr>
              <a:t>Plan Administered by Voya Financial </a:t>
            </a:r>
          </a:p>
          <a:p>
            <a:pPr marL="0" indent="0" algn="ctr">
              <a:lnSpc>
                <a:spcPct val="90000"/>
              </a:lnSpc>
              <a:buNone/>
            </a:pPr>
            <a:r>
              <a:rPr lang="en-US" sz="1100" dirty="0">
                <a:solidFill>
                  <a:srgbClr val="FFFFFF"/>
                </a:solidFill>
              </a:rPr>
              <a:t>Please contact </a:t>
            </a:r>
            <a:r>
              <a:rPr lang="en-US" sz="1100" dirty="0">
                <a:solidFill>
                  <a:schemeClr val="bg1"/>
                </a:solidFill>
              </a:rPr>
              <a:t>Lalainia Noble with Assured Partners for additional information on this benefit (281) 309-9459.</a:t>
            </a:r>
          </a:p>
          <a:p>
            <a:pPr marL="342900" lvl="1" indent="0">
              <a:lnSpc>
                <a:spcPct val="90000"/>
              </a:lnSpc>
              <a:buNone/>
            </a:pPr>
            <a:endParaRPr lang="en-US" sz="900" dirty="0">
              <a:solidFill>
                <a:srgbClr val="FFFFFF"/>
              </a:solidFill>
            </a:endParaRPr>
          </a:p>
        </p:txBody>
      </p:sp>
      <p:sp>
        <p:nvSpPr>
          <p:cNvPr id="4" name="Slide Number Placeholder 3"/>
          <p:cNvSpPr>
            <a:spLocks noGrp="1"/>
          </p:cNvSpPr>
          <p:nvPr>
            <p:ph type="sldNum" sz="quarter" idx="12"/>
          </p:nvPr>
        </p:nvSpPr>
        <p:spPr>
          <a:xfrm>
            <a:off x="8554723" y="6415648"/>
            <a:ext cx="424640" cy="365125"/>
          </a:xfrm>
          <a:prstGeom prst="rect">
            <a:avLst/>
          </a:prstGeom>
        </p:spPr>
        <p:txBody>
          <a:bodyPr>
            <a:normAutofit/>
          </a:bodyPr>
          <a:lstStyle/>
          <a:p>
            <a:pPr>
              <a:spcAft>
                <a:spcPts val="600"/>
              </a:spcAft>
            </a:pPr>
            <a:fld id="{17CA3D55-A243-4666-ACAE-DEC566B11F3D}" type="slidenum">
              <a:rPr lang="en-US">
                <a:solidFill>
                  <a:srgbClr val="FFFFFF"/>
                </a:solidFill>
              </a:rPr>
              <a:pPr>
                <a:spcAft>
                  <a:spcPts val="600"/>
                </a:spcAft>
              </a:pPr>
              <a:t>38</a:t>
            </a:fld>
            <a:endParaRPr lang="en-US" dirty="0">
              <a:solidFill>
                <a:srgbClr val="FFFFFF"/>
              </a:solidFill>
            </a:endParaRPr>
          </a:p>
        </p:txBody>
      </p:sp>
    </p:spTree>
    <p:extLst>
      <p:ext uri="{BB962C8B-B14F-4D97-AF65-F5344CB8AC3E}">
        <p14:creationId xmlns:p14="http://schemas.microsoft.com/office/powerpoint/2010/main" val="18571244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47CDE17-06F4-4FCE-8BFE-AD89EACB7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4" name="Straight Connector 13">
              <a:extLst>
                <a:ext uri="{FF2B5EF4-FFF2-40B4-BE49-F238E27FC236}">
                  <a16:creationId xmlns:a16="http://schemas.microsoft.com/office/drawing/2014/main" id="{4A64534B-C7D9-476B-876D-0A9259D50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527E124-CDC8-4D04-848D-E43E18F425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A768FF94-39B1-44FB-9670-D6F5007FB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FCE6337A-0F72-4D0B-81DA-748DC80AB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972CF86-A510-4E29-8CED-C0612D080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51B0A8D9-B28B-4CE3-8AB6-6633ADD99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525DA9CC-B1B1-4F33-9ED2-89012EA5B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6AE546F2-92C0-4C9C-BF28-052A7D0A3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1111385C-91E7-44E8-AAE5-019E48D76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54455A30-C651-4002-BE70-2A0F05BA3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5" name="Rectangle 24">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609600"/>
            <a:ext cx="7648121" cy="1099457"/>
          </a:xfrm>
        </p:spPr>
        <p:txBody>
          <a:bodyPr vert="horz" lIns="91440" tIns="45720" rIns="91440" bIns="45720" rtlCol="0" anchor="t">
            <a:normAutofit/>
          </a:bodyPr>
          <a:lstStyle/>
          <a:p>
            <a:r>
              <a:rPr lang="en-US" b="1"/>
              <a:t>Disability Insurance </a:t>
            </a:r>
          </a:p>
        </p:txBody>
      </p:sp>
      <p:sp>
        <p:nvSpPr>
          <p:cNvPr id="27" name="Isosceles Triangle 26">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8262576" y="6430056"/>
            <a:ext cx="512504" cy="365125"/>
          </a:xfrm>
          <a:prstGeom prst="rect">
            <a:avLst/>
          </a:prstGeom>
        </p:spPr>
        <p:txBody>
          <a:bodyPr vert="horz" lIns="91440" tIns="45720" rIns="91440" bIns="45720" rtlCol="0" anchor="ctr">
            <a:normAutofit/>
          </a:bodyPr>
          <a:lstStyle/>
          <a:p>
            <a:pPr>
              <a:spcAft>
                <a:spcPts val="600"/>
              </a:spcAft>
            </a:pPr>
            <a:fld id="{17CA3D55-A243-4666-ACAE-DEC566B11F3D}" type="slidenum">
              <a:rPr lang="en-US"/>
              <a:pPr>
                <a:spcAft>
                  <a:spcPts val="600"/>
                </a:spcAft>
              </a:pPr>
              <a:t>39</a:t>
            </a:fld>
            <a:endParaRPr lang="en-US" dirty="0"/>
          </a:p>
        </p:txBody>
      </p:sp>
      <p:sp>
        <p:nvSpPr>
          <p:cNvPr id="29" name="Isosceles Triangle 28">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8" name="Content Placeholder 2">
            <a:extLst>
              <a:ext uri="{FF2B5EF4-FFF2-40B4-BE49-F238E27FC236}">
                <a16:creationId xmlns:a16="http://schemas.microsoft.com/office/drawing/2014/main" id="{F8281B20-65B2-A0B8-343D-6D8581D85761}"/>
              </a:ext>
            </a:extLst>
          </p:cNvPr>
          <p:cNvGraphicFramePr>
            <a:graphicFrameLocks noGrp="1"/>
          </p:cNvGraphicFramePr>
          <p:nvPr>
            <p:ph idx="4294967295"/>
            <p:extLst>
              <p:ext uri="{D42A27DB-BD31-4B8C-83A1-F6EECF244321}">
                <p14:modId xmlns:p14="http://schemas.microsoft.com/office/powerpoint/2010/main" val="351926039"/>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84626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1320800"/>
          </a:xfrm>
        </p:spPr>
        <p:txBody>
          <a:bodyPr>
            <a:normAutofit/>
          </a:bodyPr>
          <a:lstStyle/>
          <a:p>
            <a:pPr algn="ctr"/>
            <a:r>
              <a:rPr lang="en-US" dirty="0"/>
              <a:t>  </a:t>
            </a:r>
            <a:r>
              <a:rPr lang="en-US" b="1" dirty="0">
                <a:solidFill>
                  <a:srgbClr val="1D76BB"/>
                </a:solidFill>
              </a:rPr>
              <a:t>Insurance Department </a:t>
            </a:r>
            <a:br>
              <a:rPr lang="en-US" b="1" dirty="0">
                <a:solidFill>
                  <a:srgbClr val="1D76BB"/>
                </a:solidFill>
              </a:rPr>
            </a:br>
            <a:r>
              <a:rPr lang="en-US" b="1" dirty="0">
                <a:solidFill>
                  <a:srgbClr val="1D76BB"/>
                </a:solidFill>
              </a:rPr>
              <a:t>Website </a:t>
            </a:r>
          </a:p>
        </p:txBody>
      </p:sp>
      <p:sp>
        <p:nvSpPr>
          <p:cNvPr id="5" name="Slide Number Placeholder 4"/>
          <p:cNvSpPr>
            <a:spLocks noGrp="1"/>
          </p:cNvSpPr>
          <p:nvPr>
            <p:ph type="sldNum" sz="quarter" idx="12"/>
          </p:nvPr>
        </p:nvSpPr>
        <p:spPr>
          <a:xfrm>
            <a:off x="8445609" y="6406487"/>
            <a:ext cx="512504" cy="365125"/>
          </a:xfrm>
          <a:prstGeom prst="rect">
            <a:avLst/>
          </a:prstGeom>
        </p:spPr>
        <p:txBody>
          <a:bodyPr>
            <a:normAutofit/>
          </a:bodyPr>
          <a:lstStyle/>
          <a:p>
            <a:pPr>
              <a:spcAft>
                <a:spcPts val="600"/>
              </a:spcAft>
            </a:pPr>
            <a:fld id="{17CA3D55-A243-4666-ACAE-DEC566B11F3D}" type="slidenum">
              <a:rPr lang="en-US">
                <a:solidFill>
                  <a:schemeClr val="bg1"/>
                </a:solidFill>
              </a:rPr>
              <a:pPr>
                <a:spcAft>
                  <a:spcPts val="600"/>
                </a:spcAft>
              </a:pPr>
              <a:t>4</a:t>
            </a:fld>
            <a:endParaRPr lang="en-US" dirty="0">
              <a:solidFill>
                <a:schemeClr val="bg1"/>
              </a:solidFill>
            </a:endParaRPr>
          </a:p>
        </p:txBody>
      </p:sp>
      <p:graphicFrame>
        <p:nvGraphicFramePr>
          <p:cNvPr id="7" name="Text Box 7">
            <a:extLst>
              <a:ext uri="{FF2B5EF4-FFF2-40B4-BE49-F238E27FC236}">
                <a16:creationId xmlns:a16="http://schemas.microsoft.com/office/drawing/2014/main" id="{36B6BBFB-625A-BE1F-E32A-C987A87C1E50}"/>
              </a:ext>
            </a:extLst>
          </p:cNvPr>
          <p:cNvGraphicFramePr/>
          <p:nvPr>
            <p:extLst>
              <p:ext uri="{D42A27DB-BD31-4B8C-83A1-F6EECF244321}">
                <p14:modId xmlns:p14="http://schemas.microsoft.com/office/powerpoint/2010/main" val="3801616632"/>
              </p:ext>
            </p:extLst>
          </p:nvPr>
        </p:nvGraphicFramePr>
        <p:xfrm>
          <a:off x="508397" y="2160588"/>
          <a:ext cx="6447234"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50242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7171" y="609600"/>
            <a:ext cx="4818330" cy="1320800"/>
          </a:xfrm>
        </p:spPr>
        <p:txBody>
          <a:bodyPr>
            <a:normAutofit/>
          </a:bodyPr>
          <a:lstStyle/>
          <a:p>
            <a:r>
              <a:rPr lang="en-US" b="1" dirty="0"/>
              <a:t>Dental Insurance</a:t>
            </a:r>
            <a:endParaRPr lang="en-US" b="1"/>
          </a:p>
        </p:txBody>
      </p:sp>
      <p:pic>
        <p:nvPicPr>
          <p:cNvPr id="17" name="Picture 16" descr="Heads of various toothbrushes">
            <a:extLst>
              <a:ext uri="{FF2B5EF4-FFF2-40B4-BE49-F238E27FC236}">
                <a16:creationId xmlns:a16="http://schemas.microsoft.com/office/drawing/2014/main" id="{36507151-C59C-0DAF-752A-A93EAEE2AA23}"/>
              </a:ext>
            </a:extLst>
          </p:cNvPr>
          <p:cNvPicPr>
            <a:picLocks noChangeAspect="1"/>
          </p:cNvPicPr>
          <p:nvPr/>
        </p:nvPicPr>
        <p:blipFill rotWithShape="1">
          <a:blip r:embed="rId2"/>
          <a:srcRect l="50584" r="29487" b="1"/>
          <a:stretch/>
        </p:blipFill>
        <p:spPr>
          <a:xfrm>
            <a:off x="20" y="10"/>
            <a:ext cx="2050522"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1" name="Isosceles Triangle 20">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357491"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137171" y="2160589"/>
            <a:ext cx="4818330" cy="3880773"/>
          </a:xfrm>
        </p:spPr>
        <p:txBody>
          <a:bodyPr>
            <a:normAutofit/>
          </a:bodyPr>
          <a:lstStyle/>
          <a:p>
            <a:pPr>
              <a:lnSpc>
                <a:spcPct val="90000"/>
              </a:lnSpc>
            </a:pPr>
            <a:r>
              <a:rPr lang="en-US" sz="1400" dirty="0"/>
              <a:t>Cigna Dental PPO : allows employee to choose provider</a:t>
            </a:r>
          </a:p>
          <a:p>
            <a:pPr>
              <a:lnSpc>
                <a:spcPct val="90000"/>
              </a:lnSpc>
            </a:pPr>
            <a:r>
              <a:rPr lang="en-US" sz="1400" dirty="0"/>
              <a:t>Cigna Dental DHMO: offers copayment schedule</a:t>
            </a:r>
          </a:p>
          <a:p>
            <a:pPr marL="0" indent="0" algn="ctr">
              <a:lnSpc>
                <a:spcPct val="90000"/>
              </a:lnSpc>
              <a:buNone/>
            </a:pPr>
            <a:r>
              <a:rPr lang="en-US" sz="1400" dirty="0"/>
              <a:t>Plan Administered by Cigna Dental </a:t>
            </a:r>
          </a:p>
          <a:p>
            <a:pPr>
              <a:lnSpc>
                <a:spcPct val="90000"/>
              </a:lnSpc>
            </a:pPr>
            <a:r>
              <a:rPr lang="en-US" sz="1400" dirty="0"/>
              <a:t>Please contact Audrey Ayers with Station &amp; Ayers for additional information on these benefits. </a:t>
            </a:r>
            <a:br>
              <a:rPr lang="en-US" sz="1400" dirty="0"/>
            </a:br>
            <a:r>
              <a:rPr lang="en-US" sz="1400" dirty="0"/>
              <a:t>(281) 333-9792</a:t>
            </a:r>
          </a:p>
          <a:p>
            <a:pPr>
              <a:lnSpc>
                <a:spcPct val="90000"/>
              </a:lnSpc>
            </a:pPr>
            <a:r>
              <a:rPr lang="en-US" sz="1400" dirty="0"/>
              <a:t>MS of A Dent All– Receive discounts on dental services. </a:t>
            </a:r>
          </a:p>
          <a:p>
            <a:pPr>
              <a:lnSpc>
                <a:spcPct val="90000"/>
              </a:lnSpc>
            </a:pPr>
            <a:r>
              <a:rPr lang="en-US" sz="1400" dirty="0"/>
              <a:t>Please contact </a:t>
            </a:r>
            <a:r>
              <a:rPr lang="en-US" sz="1400" dirty="0">
                <a:solidFill>
                  <a:schemeClr val="tx1"/>
                </a:solidFill>
              </a:rPr>
              <a:t>Don Ryan </a:t>
            </a:r>
            <a:r>
              <a:rPr lang="en-US" sz="1400" dirty="0"/>
              <a:t>for additional information on this benefit. (281) 351-2484</a:t>
            </a:r>
          </a:p>
          <a:p>
            <a:pPr>
              <a:lnSpc>
                <a:spcPct val="90000"/>
              </a:lnSpc>
            </a:pPr>
            <a:r>
              <a:rPr lang="en-US" sz="1400" dirty="0"/>
              <a:t>QCD of America – Managed cost plan for dental services. </a:t>
            </a:r>
          </a:p>
          <a:p>
            <a:pPr>
              <a:lnSpc>
                <a:spcPct val="90000"/>
              </a:lnSpc>
            </a:pPr>
            <a:r>
              <a:rPr lang="en-US" sz="1400" dirty="0"/>
              <a:t>Please contact Member Services at (800) 229-0304 for additional information on this benefit. </a:t>
            </a:r>
          </a:p>
        </p:txBody>
      </p:sp>
      <p:sp>
        <p:nvSpPr>
          <p:cNvPr id="4" name="Slide Number Placeholder 3"/>
          <p:cNvSpPr>
            <a:spLocks noGrp="1"/>
          </p:cNvSpPr>
          <p:nvPr>
            <p:ph type="sldNum" sz="quarter" idx="12"/>
          </p:nvPr>
        </p:nvSpPr>
        <p:spPr>
          <a:xfrm>
            <a:off x="8521179" y="6406487"/>
            <a:ext cx="512504" cy="365125"/>
          </a:xfrm>
          <a:prstGeom prst="rect">
            <a:avLst/>
          </a:prstGeom>
        </p:spPr>
        <p:txBody>
          <a:bodyPr>
            <a:normAutofit/>
          </a:bodyPr>
          <a:lstStyle/>
          <a:p>
            <a:pPr>
              <a:spcAft>
                <a:spcPts val="600"/>
              </a:spcAft>
            </a:pPr>
            <a:fld id="{17CA3D55-A243-4666-ACAE-DEC566B11F3D}" type="slidenum">
              <a:rPr lang="en-US" smtClean="0">
                <a:solidFill>
                  <a:schemeClr val="bg1"/>
                </a:solidFill>
              </a:rPr>
              <a:pPr>
                <a:spcAft>
                  <a:spcPts val="600"/>
                </a:spcAft>
              </a:pPr>
              <a:t>40</a:t>
            </a:fld>
            <a:endParaRPr lang="en-US" dirty="0">
              <a:solidFill>
                <a:schemeClr val="bg1"/>
              </a:solidFill>
            </a:endParaRPr>
          </a:p>
        </p:txBody>
      </p:sp>
    </p:spTree>
    <p:extLst>
      <p:ext uri="{BB962C8B-B14F-4D97-AF65-F5344CB8AC3E}">
        <p14:creationId xmlns:p14="http://schemas.microsoft.com/office/powerpoint/2010/main" val="19915624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1320800"/>
          </a:xfrm>
        </p:spPr>
        <p:txBody>
          <a:bodyPr anchor="t">
            <a:normAutofit/>
          </a:bodyPr>
          <a:lstStyle/>
          <a:p>
            <a:r>
              <a:rPr lang="en-US" b="1"/>
              <a:t>Vision Insurance</a:t>
            </a:r>
          </a:p>
        </p:txBody>
      </p:sp>
      <p:pic>
        <p:nvPicPr>
          <p:cNvPr id="6" name="Picture 5" descr="Letters magnified through eyeglasses">
            <a:extLst>
              <a:ext uri="{FF2B5EF4-FFF2-40B4-BE49-F238E27FC236}">
                <a16:creationId xmlns:a16="http://schemas.microsoft.com/office/drawing/2014/main" id="{DCAFA4A0-EBE4-AD38-D7C8-3E56F526343B}"/>
              </a:ext>
            </a:extLst>
          </p:cNvPr>
          <p:cNvPicPr>
            <a:picLocks noChangeAspect="1"/>
          </p:cNvPicPr>
          <p:nvPr/>
        </p:nvPicPr>
        <p:blipFill rotWithShape="1">
          <a:blip r:embed="rId2"/>
          <a:srcRect l="25294" r="16875" b="-2"/>
          <a:stretch/>
        </p:blipFill>
        <p:spPr>
          <a:xfrm>
            <a:off x="613105" y="2159331"/>
            <a:ext cx="2186980" cy="2524317"/>
          </a:xfrm>
          <a:prstGeom prst="rect">
            <a:avLst/>
          </a:prstGeom>
        </p:spPr>
      </p:pic>
      <p:sp>
        <p:nvSpPr>
          <p:cNvPr id="3" name="Content Placeholder 2"/>
          <p:cNvSpPr>
            <a:spLocks noGrp="1"/>
          </p:cNvSpPr>
          <p:nvPr>
            <p:ph idx="1"/>
          </p:nvPr>
        </p:nvSpPr>
        <p:spPr>
          <a:xfrm>
            <a:off x="3047370" y="2160589"/>
            <a:ext cx="3905879" cy="3880773"/>
          </a:xfrm>
        </p:spPr>
        <p:txBody>
          <a:bodyPr>
            <a:normAutofit/>
          </a:bodyPr>
          <a:lstStyle/>
          <a:p>
            <a:pPr>
              <a:lnSpc>
                <a:spcPct val="90000"/>
              </a:lnSpc>
            </a:pPr>
            <a:r>
              <a:rPr lang="en-US" sz="1500"/>
              <a:t>Provides vision coverage for regular eye exams, lenses, and frames. Includes coverage for single vision, bifocal, trifocal, lenticular, and medically necessary contact lenses. </a:t>
            </a:r>
          </a:p>
          <a:p>
            <a:pPr>
              <a:lnSpc>
                <a:spcPct val="90000"/>
              </a:lnSpc>
            </a:pPr>
            <a:r>
              <a:rPr lang="en-US" sz="1500"/>
              <a:t>Plan A: frame allowance every other year</a:t>
            </a:r>
          </a:p>
          <a:p>
            <a:pPr>
              <a:lnSpc>
                <a:spcPct val="90000"/>
              </a:lnSpc>
            </a:pPr>
            <a:r>
              <a:rPr lang="en-US" sz="1500"/>
              <a:t>Plan B: frame allowance every year</a:t>
            </a:r>
          </a:p>
          <a:p>
            <a:pPr marL="0" indent="0">
              <a:lnSpc>
                <a:spcPct val="90000"/>
              </a:lnSpc>
              <a:buNone/>
            </a:pPr>
            <a:endParaRPr lang="en-US" sz="1500"/>
          </a:p>
          <a:p>
            <a:pPr marL="0" indent="0">
              <a:lnSpc>
                <a:spcPct val="90000"/>
              </a:lnSpc>
              <a:buNone/>
            </a:pPr>
            <a:r>
              <a:rPr lang="en-US" sz="1500"/>
              <a:t>Plan Administered by Guardian VSP Vision</a:t>
            </a:r>
          </a:p>
          <a:p>
            <a:pPr marL="0" indent="0">
              <a:lnSpc>
                <a:spcPct val="90000"/>
              </a:lnSpc>
              <a:buNone/>
            </a:pPr>
            <a:r>
              <a:rPr lang="en-US" sz="1500"/>
              <a:t> </a:t>
            </a:r>
          </a:p>
          <a:p>
            <a:pPr marL="0" indent="0">
              <a:lnSpc>
                <a:spcPct val="90000"/>
              </a:lnSpc>
              <a:buNone/>
            </a:pPr>
            <a:r>
              <a:rPr lang="en-US" sz="1500"/>
              <a:t>Please contact Reginald Lillie for additional information on this benefit. (281) 213-9663</a:t>
            </a:r>
          </a:p>
        </p:txBody>
      </p:sp>
      <p:sp>
        <p:nvSpPr>
          <p:cNvPr id="4" name="Slide Number Placeholder 3"/>
          <p:cNvSpPr>
            <a:spLocks noGrp="1"/>
          </p:cNvSpPr>
          <p:nvPr>
            <p:ph type="sldNum" sz="quarter" idx="12"/>
          </p:nvPr>
        </p:nvSpPr>
        <p:spPr>
          <a:xfrm>
            <a:off x="8558964" y="6492875"/>
            <a:ext cx="512504" cy="365125"/>
          </a:xfrm>
          <a:prstGeom prst="rect">
            <a:avLst/>
          </a:prstGeom>
        </p:spPr>
        <p:txBody>
          <a:bodyPr>
            <a:normAutofit/>
          </a:bodyPr>
          <a:lstStyle/>
          <a:p>
            <a:pPr>
              <a:spcAft>
                <a:spcPts val="600"/>
              </a:spcAft>
            </a:pPr>
            <a:fld id="{17CA3D55-A243-4666-ACAE-DEC566B11F3D}" type="slidenum">
              <a:rPr lang="en-US">
                <a:solidFill>
                  <a:schemeClr val="bg1"/>
                </a:solidFill>
              </a:rPr>
              <a:pPr>
                <a:spcAft>
                  <a:spcPts val="600"/>
                </a:spcAft>
              </a:pPr>
              <a:t>41</a:t>
            </a:fld>
            <a:endParaRPr lang="en-US" dirty="0">
              <a:solidFill>
                <a:schemeClr val="bg1"/>
              </a:solidFill>
            </a:endParaRPr>
          </a:p>
        </p:txBody>
      </p:sp>
    </p:spTree>
    <p:extLst>
      <p:ext uri="{BB962C8B-B14F-4D97-AF65-F5344CB8AC3E}">
        <p14:creationId xmlns:p14="http://schemas.microsoft.com/office/powerpoint/2010/main" val="30024317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0126" y="609600"/>
            <a:ext cx="6447501" cy="1320800"/>
          </a:xfrm>
        </p:spPr>
        <p:txBody>
          <a:bodyPr>
            <a:normAutofit/>
          </a:bodyPr>
          <a:lstStyle/>
          <a:p>
            <a:r>
              <a:rPr lang="en-US" b="1" dirty="0"/>
              <a:t>Cancer &amp; Specified Disease </a:t>
            </a:r>
            <a:endParaRPr lang="en-US" b="1"/>
          </a:p>
        </p:txBody>
      </p:sp>
      <p:sp>
        <p:nvSpPr>
          <p:cNvPr id="11" name="Isosceles Triangle 1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1000126" y="2160590"/>
            <a:ext cx="6353174" cy="3429260"/>
          </a:xfrm>
        </p:spPr>
        <p:txBody>
          <a:bodyPr>
            <a:normAutofit/>
          </a:bodyPr>
          <a:lstStyle/>
          <a:p>
            <a:pPr>
              <a:lnSpc>
                <a:spcPct val="90000"/>
              </a:lnSpc>
            </a:pPr>
            <a:r>
              <a:rPr lang="en-US" sz="1700"/>
              <a:t>This plan pays cash benefits to the covered member when services are received for the treatment of cancer or other disease specifically named in the policy. </a:t>
            </a:r>
          </a:p>
          <a:p>
            <a:pPr>
              <a:lnSpc>
                <a:spcPct val="90000"/>
              </a:lnSpc>
            </a:pPr>
            <a:r>
              <a:rPr lang="en-US" sz="1700"/>
              <a:t>Includes an annual wellness benefit up to $100 for cancer screening</a:t>
            </a:r>
          </a:p>
          <a:p>
            <a:pPr>
              <a:lnSpc>
                <a:spcPct val="90000"/>
              </a:lnSpc>
            </a:pPr>
            <a:r>
              <a:rPr lang="en-US" sz="1700"/>
              <a:t>A health questionnaire must be submitted to pass eligibility</a:t>
            </a:r>
          </a:p>
          <a:p>
            <a:pPr>
              <a:lnSpc>
                <a:spcPct val="90000"/>
              </a:lnSpc>
            </a:pPr>
            <a:endParaRPr lang="en-US" sz="1700"/>
          </a:p>
          <a:p>
            <a:pPr marL="0" indent="0">
              <a:lnSpc>
                <a:spcPct val="90000"/>
              </a:lnSpc>
              <a:buNone/>
            </a:pPr>
            <a:r>
              <a:rPr lang="en-US" sz="1700"/>
              <a:t>The Plan is Administrated by Humana</a:t>
            </a:r>
          </a:p>
          <a:p>
            <a:pPr marL="0" indent="0">
              <a:lnSpc>
                <a:spcPct val="90000"/>
              </a:lnSpc>
              <a:buNone/>
            </a:pPr>
            <a:endParaRPr lang="en-US" sz="1700"/>
          </a:p>
          <a:p>
            <a:pPr marL="0" indent="0">
              <a:lnSpc>
                <a:spcPct val="90000"/>
              </a:lnSpc>
              <a:buNone/>
            </a:pPr>
            <a:r>
              <a:rPr lang="en-US" sz="1700"/>
              <a:t>Please contact Lou Moore for additional information on this benefit. (281) 380-1488 </a:t>
            </a:r>
          </a:p>
        </p:txBody>
      </p:sp>
      <p:sp>
        <p:nvSpPr>
          <p:cNvPr id="1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8383847" y="6492875"/>
            <a:ext cx="512504" cy="365125"/>
          </a:xfrm>
          <a:prstGeom prst="rect">
            <a:avLst/>
          </a:prstGeom>
        </p:spPr>
        <p:txBody>
          <a:bodyPr>
            <a:normAutofit/>
          </a:bodyPr>
          <a:lstStyle/>
          <a:p>
            <a:pPr>
              <a:spcAft>
                <a:spcPts val="600"/>
              </a:spcAft>
            </a:pPr>
            <a:fld id="{17CA3D55-A243-4666-ACAE-DEC566B11F3D}" type="slidenum">
              <a:rPr lang="en-US">
                <a:solidFill>
                  <a:srgbClr val="FFFFFF"/>
                </a:solidFill>
              </a:rPr>
              <a:pPr>
                <a:spcAft>
                  <a:spcPts val="600"/>
                </a:spcAft>
              </a:pPr>
              <a:t>42</a:t>
            </a:fld>
            <a:endParaRPr lang="en-US">
              <a:solidFill>
                <a:srgbClr val="FFFFFF"/>
              </a:solidFill>
            </a:endParaRPr>
          </a:p>
        </p:txBody>
      </p:sp>
    </p:spTree>
    <p:extLst>
      <p:ext uri="{BB962C8B-B14F-4D97-AF65-F5344CB8AC3E}">
        <p14:creationId xmlns:p14="http://schemas.microsoft.com/office/powerpoint/2010/main" val="34909115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8D8EB-7465-10E9-405B-7A03CD6E3CE2}"/>
              </a:ext>
            </a:extLst>
          </p:cNvPr>
          <p:cNvSpPr>
            <a:spLocks noGrp="1"/>
          </p:cNvSpPr>
          <p:nvPr>
            <p:ph type="title"/>
          </p:nvPr>
        </p:nvSpPr>
        <p:spPr>
          <a:xfrm>
            <a:off x="4152550" y="609600"/>
            <a:ext cx="2996395" cy="1320800"/>
          </a:xfrm>
        </p:spPr>
        <p:txBody>
          <a:bodyPr vert="horz" lIns="91440" tIns="45720" rIns="91440" bIns="45720" rtlCol="0">
            <a:normAutofit/>
          </a:bodyPr>
          <a:lstStyle/>
          <a:p>
            <a:r>
              <a:rPr lang="en-US" dirty="0"/>
              <a:t>Critical Illness </a:t>
            </a:r>
          </a:p>
        </p:txBody>
      </p:sp>
      <p:sp>
        <p:nvSpPr>
          <p:cNvPr id="3" name="Content Placeholder 2">
            <a:extLst>
              <a:ext uri="{FF2B5EF4-FFF2-40B4-BE49-F238E27FC236}">
                <a16:creationId xmlns:a16="http://schemas.microsoft.com/office/drawing/2014/main" id="{2F0257DA-FDC1-2502-4BFC-CA6E39798668}"/>
              </a:ext>
            </a:extLst>
          </p:cNvPr>
          <p:cNvSpPr>
            <a:spLocks noGrp="1"/>
          </p:cNvSpPr>
          <p:nvPr>
            <p:ph idx="1"/>
          </p:nvPr>
        </p:nvSpPr>
        <p:spPr>
          <a:xfrm>
            <a:off x="3907172" y="2160589"/>
            <a:ext cx="3668087" cy="3880773"/>
          </a:xfrm>
        </p:spPr>
        <p:txBody>
          <a:bodyPr>
            <a:normAutofit/>
          </a:bodyPr>
          <a:lstStyle/>
          <a:p>
            <a:pPr>
              <a:lnSpc>
                <a:spcPct val="90000"/>
              </a:lnSpc>
            </a:pPr>
            <a:r>
              <a:rPr lang="en-US" sz="1300" dirty="0"/>
              <a:t>Critical illness plan can help with the treatment of costs such has heart attacks, strokes, organ transplants. </a:t>
            </a:r>
          </a:p>
          <a:p>
            <a:pPr>
              <a:lnSpc>
                <a:spcPct val="90000"/>
              </a:lnSpc>
            </a:pPr>
            <a:r>
              <a:rPr lang="en-US" sz="1300" dirty="0"/>
              <a:t>Benefits are paid directly to you. </a:t>
            </a:r>
          </a:p>
          <a:p>
            <a:pPr>
              <a:lnSpc>
                <a:spcPct val="90000"/>
              </a:lnSpc>
            </a:pPr>
            <a:r>
              <a:rPr lang="en-US" sz="1300" dirty="0"/>
              <a:t>Plan pays a lump-sum initial benefit upon the first verified diagnosis of a covered condition.</a:t>
            </a:r>
          </a:p>
          <a:p>
            <a:pPr>
              <a:lnSpc>
                <a:spcPct val="90000"/>
              </a:lnSpc>
            </a:pPr>
            <a:r>
              <a:rPr lang="en-US" sz="1300" dirty="0"/>
              <a:t>Covered conditions include but are not limited to: brain tumors, cancer, coronary artery bypass graft, certain childhood disease, certain infectious disease, heart attacks, or major organ transplants. </a:t>
            </a:r>
          </a:p>
          <a:p>
            <a:pPr>
              <a:lnSpc>
                <a:spcPct val="90000"/>
              </a:lnSpc>
            </a:pPr>
            <a:r>
              <a:rPr lang="en-US" sz="1300" dirty="0"/>
              <a:t>$50 Wellness Benefit </a:t>
            </a:r>
          </a:p>
          <a:p>
            <a:pPr marL="0" indent="0">
              <a:lnSpc>
                <a:spcPct val="90000"/>
              </a:lnSpc>
              <a:buNone/>
            </a:pPr>
            <a:endParaRPr lang="en-US" sz="1300" dirty="0"/>
          </a:p>
          <a:p>
            <a:pPr marL="0" indent="0" algn="ctr">
              <a:lnSpc>
                <a:spcPct val="90000"/>
              </a:lnSpc>
              <a:buNone/>
            </a:pPr>
            <a:r>
              <a:rPr lang="en-US" sz="1300" dirty="0"/>
              <a:t>Plan administered by Met Life (800) 438-6388</a:t>
            </a:r>
          </a:p>
        </p:txBody>
      </p:sp>
      <p:pic>
        <p:nvPicPr>
          <p:cNvPr id="4" name="Picture 3" descr="People holding hands">
            <a:extLst>
              <a:ext uri="{FF2B5EF4-FFF2-40B4-BE49-F238E27FC236}">
                <a16:creationId xmlns:a16="http://schemas.microsoft.com/office/drawing/2014/main" id="{EA6DE4D5-1FA8-EDCB-6696-A95779A0FA04}"/>
              </a:ext>
            </a:extLst>
          </p:cNvPr>
          <p:cNvPicPr>
            <a:picLocks noChangeAspect="1"/>
          </p:cNvPicPr>
          <p:nvPr/>
        </p:nvPicPr>
        <p:blipFill rotWithShape="1">
          <a:blip r:embed="rId2"/>
          <a:srcRect l="37521" r="23096" b="-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EC9F9371-511C-0A43-2180-D663B45E54DA}"/>
              </a:ext>
            </a:extLst>
          </p:cNvPr>
          <p:cNvSpPr>
            <a:spLocks noGrp="1"/>
          </p:cNvSpPr>
          <p:nvPr>
            <p:ph type="sldNum" sz="quarter" idx="12"/>
          </p:nvPr>
        </p:nvSpPr>
        <p:spPr>
          <a:xfrm>
            <a:off x="8560643" y="6492875"/>
            <a:ext cx="512638" cy="365125"/>
          </a:xfrm>
        </p:spPr>
        <p:txBody>
          <a:bodyPr/>
          <a:lstStyle/>
          <a:p>
            <a:fld id="{8A7D1A0D-6754-5049-9A39-CE99B1E74495}" type="slidenum">
              <a:rPr lang="en-US" smtClean="0">
                <a:solidFill>
                  <a:schemeClr val="bg1"/>
                </a:solidFill>
              </a:rPr>
              <a:t>43</a:t>
            </a:fld>
            <a:endParaRPr lang="en-US" dirty="0">
              <a:solidFill>
                <a:schemeClr val="bg1"/>
              </a:solidFill>
            </a:endParaRPr>
          </a:p>
        </p:txBody>
      </p:sp>
    </p:spTree>
    <p:extLst>
      <p:ext uri="{BB962C8B-B14F-4D97-AF65-F5344CB8AC3E}">
        <p14:creationId xmlns:p14="http://schemas.microsoft.com/office/powerpoint/2010/main" val="322105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EB0BF-F101-658C-9338-C9A0BEFC73E4}"/>
              </a:ext>
            </a:extLst>
          </p:cNvPr>
          <p:cNvSpPr>
            <a:spLocks noGrp="1"/>
          </p:cNvSpPr>
          <p:nvPr>
            <p:ph type="title"/>
          </p:nvPr>
        </p:nvSpPr>
        <p:spPr>
          <a:xfrm>
            <a:off x="4152550" y="609600"/>
            <a:ext cx="2802951" cy="1320800"/>
          </a:xfrm>
        </p:spPr>
        <p:txBody>
          <a:bodyPr vert="horz" lIns="91440" tIns="45720" rIns="91440" bIns="45720" rtlCol="0">
            <a:normAutofit/>
          </a:bodyPr>
          <a:lstStyle/>
          <a:p>
            <a:r>
              <a:rPr lang="en-US" dirty="0"/>
              <a:t>Hospital Indemnity</a:t>
            </a:r>
          </a:p>
        </p:txBody>
      </p:sp>
      <p:sp>
        <p:nvSpPr>
          <p:cNvPr id="19" name="Content Placeholder 18">
            <a:extLst>
              <a:ext uri="{FF2B5EF4-FFF2-40B4-BE49-F238E27FC236}">
                <a16:creationId xmlns:a16="http://schemas.microsoft.com/office/drawing/2014/main" id="{CB10C3A4-8D6E-B768-9A30-F85F528607D0}"/>
              </a:ext>
            </a:extLst>
          </p:cNvPr>
          <p:cNvSpPr>
            <a:spLocks noGrp="1"/>
          </p:cNvSpPr>
          <p:nvPr>
            <p:ph idx="1"/>
          </p:nvPr>
        </p:nvSpPr>
        <p:spPr>
          <a:xfrm>
            <a:off x="3907172" y="2160589"/>
            <a:ext cx="3048329" cy="3880773"/>
          </a:xfrm>
        </p:spPr>
        <p:txBody>
          <a:bodyPr>
            <a:normAutofit fontScale="92500" lnSpcReduction="10000"/>
          </a:bodyPr>
          <a:lstStyle/>
          <a:p>
            <a:r>
              <a:rPr lang="en-US" dirty="0"/>
              <a:t>The Hospital Indemnity plan assist with extra expenses from the result of a hospital stay.</a:t>
            </a:r>
          </a:p>
          <a:p>
            <a:r>
              <a:rPr lang="en-US" dirty="0"/>
              <a:t>The plan pays a lump benefit that can be used for medical costs, insurance deductibles, groceries, transportation, or childcare. The choice is  yours! </a:t>
            </a:r>
          </a:p>
          <a:p>
            <a:pPr marL="0" indent="0">
              <a:buNone/>
            </a:pPr>
            <a:endParaRPr lang="en-US" sz="1600" dirty="0"/>
          </a:p>
          <a:p>
            <a:pPr marL="0" indent="0" algn="ctr">
              <a:buNone/>
            </a:pPr>
            <a:r>
              <a:rPr lang="en-US" sz="1600" dirty="0"/>
              <a:t>Plan Administered by AETNA (800) 872-3862</a:t>
            </a:r>
          </a:p>
        </p:txBody>
      </p:sp>
      <p:pic>
        <p:nvPicPr>
          <p:cNvPr id="4" name="Picture 3" descr="Puertas abiertas">
            <a:extLst>
              <a:ext uri="{FF2B5EF4-FFF2-40B4-BE49-F238E27FC236}">
                <a16:creationId xmlns:a16="http://schemas.microsoft.com/office/drawing/2014/main" id="{A0CCF6E4-2885-1011-63CF-A4B3287D9B6C}"/>
              </a:ext>
            </a:extLst>
          </p:cNvPr>
          <p:cNvPicPr>
            <a:picLocks noChangeAspect="1"/>
          </p:cNvPicPr>
          <p:nvPr/>
        </p:nvPicPr>
        <p:blipFill rotWithShape="1">
          <a:blip r:embed="rId2"/>
          <a:srcRect l="45511" r="15106" b="-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4" name="Isosceles Triangle 2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lide Number Placeholder 2">
            <a:extLst>
              <a:ext uri="{FF2B5EF4-FFF2-40B4-BE49-F238E27FC236}">
                <a16:creationId xmlns:a16="http://schemas.microsoft.com/office/drawing/2014/main" id="{34C32C9A-2744-D5D4-C895-12D3434FFE6F}"/>
              </a:ext>
            </a:extLst>
          </p:cNvPr>
          <p:cNvSpPr>
            <a:spLocks noGrp="1"/>
          </p:cNvSpPr>
          <p:nvPr>
            <p:ph type="sldNum" sz="quarter" idx="12"/>
          </p:nvPr>
        </p:nvSpPr>
        <p:spPr>
          <a:xfrm>
            <a:off x="8631342" y="6492875"/>
            <a:ext cx="512638" cy="365125"/>
          </a:xfrm>
        </p:spPr>
        <p:txBody>
          <a:bodyPr/>
          <a:lstStyle/>
          <a:p>
            <a:fld id="{8A7D1A0D-6754-5049-9A39-CE99B1E74495}" type="slidenum">
              <a:rPr lang="en-US" smtClean="0">
                <a:solidFill>
                  <a:schemeClr val="bg1"/>
                </a:solidFill>
              </a:rPr>
              <a:t>44</a:t>
            </a:fld>
            <a:endParaRPr lang="en-US" dirty="0">
              <a:solidFill>
                <a:schemeClr val="bg1"/>
              </a:solidFill>
            </a:endParaRPr>
          </a:p>
        </p:txBody>
      </p:sp>
    </p:spTree>
    <p:extLst>
      <p:ext uri="{BB962C8B-B14F-4D97-AF65-F5344CB8AC3E}">
        <p14:creationId xmlns:p14="http://schemas.microsoft.com/office/powerpoint/2010/main" val="17172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black umbrella over a piggybank">
            <a:extLst>
              <a:ext uri="{FF2B5EF4-FFF2-40B4-BE49-F238E27FC236}">
                <a16:creationId xmlns:a16="http://schemas.microsoft.com/office/drawing/2014/main" id="{4DB767AC-19A2-6E8F-7C59-071D3715E66D}"/>
              </a:ext>
            </a:extLst>
          </p:cNvPr>
          <p:cNvPicPr>
            <a:picLocks noChangeAspect="1"/>
          </p:cNvPicPr>
          <p:nvPr/>
        </p:nvPicPr>
        <p:blipFill rotWithShape="1">
          <a:blip r:embed="rId2"/>
          <a:srcRect l="13612" r="16644" b="-1"/>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6AAEA1B7-8C82-C2DE-2608-D839F9C171F5}"/>
              </a:ext>
            </a:extLst>
          </p:cNvPr>
          <p:cNvSpPr>
            <a:spLocks noGrp="1"/>
          </p:cNvSpPr>
          <p:nvPr>
            <p:ph type="title"/>
          </p:nvPr>
        </p:nvSpPr>
        <p:spPr>
          <a:xfrm>
            <a:off x="507999" y="609600"/>
            <a:ext cx="2888343" cy="1320800"/>
          </a:xfrm>
        </p:spPr>
        <p:txBody>
          <a:bodyPr>
            <a:normAutofit/>
          </a:bodyPr>
          <a:lstStyle/>
          <a:p>
            <a:pPr>
              <a:lnSpc>
                <a:spcPct val="90000"/>
              </a:lnSpc>
            </a:pPr>
            <a:r>
              <a:rPr lang="en-US" sz="2800" dirty="0"/>
              <a:t>Accident Insurance</a:t>
            </a:r>
          </a:p>
        </p:txBody>
      </p:sp>
      <p:sp>
        <p:nvSpPr>
          <p:cNvPr id="4" name="Content Placeholder 3">
            <a:extLst>
              <a:ext uri="{FF2B5EF4-FFF2-40B4-BE49-F238E27FC236}">
                <a16:creationId xmlns:a16="http://schemas.microsoft.com/office/drawing/2014/main" id="{0D2C5730-1DF5-C383-E52C-162C721033E7}"/>
              </a:ext>
            </a:extLst>
          </p:cNvPr>
          <p:cNvSpPr>
            <a:spLocks noGrp="1"/>
          </p:cNvSpPr>
          <p:nvPr>
            <p:ph idx="1"/>
          </p:nvPr>
        </p:nvSpPr>
        <p:spPr>
          <a:xfrm>
            <a:off x="508000" y="2160589"/>
            <a:ext cx="2888342" cy="3880773"/>
          </a:xfrm>
        </p:spPr>
        <p:txBody>
          <a:bodyPr>
            <a:normAutofit/>
          </a:bodyPr>
          <a:lstStyle/>
          <a:p>
            <a:r>
              <a:rPr lang="en-US" dirty="0"/>
              <a:t>Pays benefits directly to you so you can determine where to spend the money. </a:t>
            </a:r>
          </a:p>
          <a:p>
            <a:r>
              <a:rPr lang="en-US" dirty="0"/>
              <a:t>May assist with costs associated with concussions, lacerations, broken teeth, ER visits, ICU.</a:t>
            </a:r>
          </a:p>
          <a:p>
            <a:pPr marL="0" indent="0" algn="ctr">
              <a:buNone/>
            </a:pPr>
            <a:r>
              <a:rPr lang="en-US" dirty="0"/>
              <a:t>Plan Administered by AETNA (800) 872-3862</a:t>
            </a:r>
          </a:p>
        </p:txBody>
      </p:sp>
      <p:cxnSp>
        <p:nvCxnSpPr>
          <p:cNvPr id="26" name="Straight Connector 25">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Slide Number Placeholder 2">
            <a:extLst>
              <a:ext uri="{FF2B5EF4-FFF2-40B4-BE49-F238E27FC236}">
                <a16:creationId xmlns:a16="http://schemas.microsoft.com/office/drawing/2014/main" id="{4F8DAF9A-9327-E423-0FCA-626AED9BC112}"/>
              </a:ext>
            </a:extLst>
          </p:cNvPr>
          <p:cNvSpPr>
            <a:spLocks noGrp="1"/>
          </p:cNvSpPr>
          <p:nvPr>
            <p:ph type="sldNum" sz="quarter" idx="12"/>
          </p:nvPr>
        </p:nvSpPr>
        <p:spPr>
          <a:xfrm>
            <a:off x="8560320" y="6440015"/>
            <a:ext cx="512638" cy="365125"/>
          </a:xfrm>
        </p:spPr>
        <p:txBody>
          <a:bodyPr/>
          <a:lstStyle/>
          <a:p>
            <a:fld id="{8A7D1A0D-6754-5049-9A39-CE99B1E74495}" type="slidenum">
              <a:rPr lang="en-US" smtClean="0">
                <a:solidFill>
                  <a:schemeClr val="bg1"/>
                </a:solidFill>
              </a:rPr>
              <a:t>45</a:t>
            </a:fld>
            <a:endParaRPr lang="en-US" dirty="0">
              <a:solidFill>
                <a:schemeClr val="bg1"/>
              </a:solidFill>
            </a:endParaRPr>
          </a:p>
        </p:txBody>
      </p:sp>
    </p:spTree>
    <p:extLst>
      <p:ext uri="{BB962C8B-B14F-4D97-AF65-F5344CB8AC3E}">
        <p14:creationId xmlns:p14="http://schemas.microsoft.com/office/powerpoint/2010/main" val="193249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7D56-474F-B5EC-CB98-EB721C38B8A9}"/>
              </a:ext>
            </a:extLst>
          </p:cNvPr>
          <p:cNvSpPr>
            <a:spLocks noGrp="1"/>
          </p:cNvSpPr>
          <p:nvPr>
            <p:ph type="title"/>
          </p:nvPr>
        </p:nvSpPr>
        <p:spPr>
          <a:xfrm>
            <a:off x="4152550" y="609600"/>
            <a:ext cx="2802951" cy="1320800"/>
          </a:xfrm>
        </p:spPr>
        <p:txBody>
          <a:bodyPr vert="horz" lIns="91440" tIns="45720" rIns="91440" bIns="45720" rtlCol="0">
            <a:normAutofit/>
          </a:bodyPr>
          <a:lstStyle/>
          <a:p>
            <a:r>
              <a:rPr lang="en-US" dirty="0"/>
              <a:t>Permanent Life</a:t>
            </a:r>
          </a:p>
        </p:txBody>
      </p:sp>
      <p:sp>
        <p:nvSpPr>
          <p:cNvPr id="3" name="Content Placeholder 2">
            <a:extLst>
              <a:ext uri="{FF2B5EF4-FFF2-40B4-BE49-F238E27FC236}">
                <a16:creationId xmlns:a16="http://schemas.microsoft.com/office/drawing/2014/main" id="{778F8CD2-EE83-E10D-4BE3-72B32D791FFF}"/>
              </a:ext>
            </a:extLst>
          </p:cNvPr>
          <p:cNvSpPr>
            <a:spLocks noGrp="1"/>
          </p:cNvSpPr>
          <p:nvPr>
            <p:ph idx="1"/>
          </p:nvPr>
        </p:nvSpPr>
        <p:spPr>
          <a:xfrm>
            <a:off x="3907172" y="2160589"/>
            <a:ext cx="3048329" cy="3880773"/>
          </a:xfrm>
        </p:spPr>
        <p:txBody>
          <a:bodyPr>
            <a:normAutofit/>
          </a:bodyPr>
          <a:lstStyle/>
          <a:p>
            <a:pPr>
              <a:lnSpc>
                <a:spcPct val="90000"/>
              </a:lnSpc>
            </a:pPr>
            <a:r>
              <a:rPr lang="en-US" dirty="0"/>
              <a:t>Companion to life insurance plan</a:t>
            </a:r>
          </a:p>
          <a:p>
            <a:pPr>
              <a:lnSpc>
                <a:spcPct val="90000"/>
              </a:lnSpc>
            </a:pPr>
            <a:r>
              <a:rPr lang="en-US" dirty="0"/>
              <a:t>Provides life insurance that you can keep for a  lifetime. </a:t>
            </a:r>
          </a:p>
          <a:p>
            <a:pPr>
              <a:lnSpc>
                <a:spcPct val="90000"/>
              </a:lnSpc>
            </a:pPr>
            <a:r>
              <a:rPr lang="en-US" dirty="0"/>
              <a:t>You will own this policy, even if you change jobs or retire.</a:t>
            </a:r>
          </a:p>
          <a:p>
            <a:pPr>
              <a:lnSpc>
                <a:spcPct val="90000"/>
              </a:lnSpc>
            </a:pPr>
            <a:r>
              <a:rPr lang="en-US" dirty="0"/>
              <a:t>Policy remains in force until you die or up to age 121. </a:t>
            </a:r>
          </a:p>
          <a:p>
            <a:pPr marL="0" indent="0">
              <a:lnSpc>
                <a:spcPct val="90000"/>
              </a:lnSpc>
              <a:buNone/>
            </a:pPr>
            <a:r>
              <a:rPr lang="en-US" dirty="0"/>
              <a:t>Plan Administered by Texas Life (800) 283-9233</a:t>
            </a:r>
          </a:p>
        </p:txBody>
      </p:sp>
      <p:pic>
        <p:nvPicPr>
          <p:cNvPr id="4" name="Picture 3" descr="A picture of an electromagnetic radiation">
            <a:extLst>
              <a:ext uri="{FF2B5EF4-FFF2-40B4-BE49-F238E27FC236}">
                <a16:creationId xmlns:a16="http://schemas.microsoft.com/office/drawing/2014/main" id="{075F49CA-EBCA-D0C8-4250-CF92E01E962A}"/>
              </a:ext>
            </a:extLst>
          </p:cNvPr>
          <p:cNvPicPr>
            <a:picLocks noChangeAspect="1"/>
          </p:cNvPicPr>
          <p:nvPr/>
        </p:nvPicPr>
        <p:blipFill rotWithShape="1">
          <a:blip r:embed="rId2"/>
          <a:srcRect l="30191" r="30280" b="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52" name="Isosceles Triangle 2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5306C8F5-5049-AD8C-9268-CD65E089B5B8}"/>
              </a:ext>
            </a:extLst>
          </p:cNvPr>
          <p:cNvSpPr>
            <a:spLocks noGrp="1"/>
          </p:cNvSpPr>
          <p:nvPr>
            <p:ph type="sldNum" sz="quarter" idx="12"/>
          </p:nvPr>
        </p:nvSpPr>
        <p:spPr>
          <a:xfrm>
            <a:off x="8485073" y="6503731"/>
            <a:ext cx="512638" cy="365125"/>
          </a:xfrm>
        </p:spPr>
        <p:txBody>
          <a:bodyPr/>
          <a:lstStyle/>
          <a:p>
            <a:fld id="{8A7D1A0D-6754-5049-9A39-CE99B1E74495}" type="slidenum">
              <a:rPr lang="en-US" smtClean="0">
                <a:solidFill>
                  <a:schemeClr val="bg1"/>
                </a:solidFill>
              </a:rPr>
              <a:t>46</a:t>
            </a:fld>
            <a:endParaRPr lang="en-US" dirty="0">
              <a:solidFill>
                <a:schemeClr val="bg1"/>
              </a:solidFill>
            </a:endParaRPr>
          </a:p>
        </p:txBody>
      </p:sp>
    </p:spTree>
    <p:extLst>
      <p:ext uri="{BB962C8B-B14F-4D97-AF65-F5344CB8AC3E}">
        <p14:creationId xmlns:p14="http://schemas.microsoft.com/office/powerpoint/2010/main" val="404777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vintage weighing scales">
            <a:extLst>
              <a:ext uri="{FF2B5EF4-FFF2-40B4-BE49-F238E27FC236}">
                <a16:creationId xmlns:a16="http://schemas.microsoft.com/office/drawing/2014/main" id="{9FFFD860-CF5E-96DB-EAE8-C08B90F19F02}"/>
              </a:ext>
            </a:extLst>
          </p:cNvPr>
          <p:cNvPicPr>
            <a:picLocks noChangeAspect="1"/>
          </p:cNvPicPr>
          <p:nvPr/>
        </p:nvPicPr>
        <p:blipFill rotWithShape="1">
          <a:blip r:embed="rId2"/>
          <a:srcRect r="-1" b="22954"/>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AF12DA0A-3F8F-2544-405E-99D6D195914E}"/>
              </a:ext>
            </a:extLst>
          </p:cNvPr>
          <p:cNvSpPr>
            <a:spLocks noGrp="1"/>
          </p:cNvSpPr>
          <p:nvPr>
            <p:ph type="title"/>
          </p:nvPr>
        </p:nvSpPr>
        <p:spPr>
          <a:xfrm>
            <a:off x="507999" y="609600"/>
            <a:ext cx="2888343" cy="1320800"/>
          </a:xfrm>
        </p:spPr>
        <p:txBody>
          <a:bodyPr>
            <a:normAutofit/>
          </a:bodyPr>
          <a:lstStyle/>
          <a:p>
            <a:r>
              <a:rPr lang="en-US" dirty="0"/>
              <a:t>Legal</a:t>
            </a:r>
          </a:p>
        </p:txBody>
      </p:sp>
      <p:sp>
        <p:nvSpPr>
          <p:cNvPr id="3" name="Content Placeholder 2">
            <a:extLst>
              <a:ext uri="{FF2B5EF4-FFF2-40B4-BE49-F238E27FC236}">
                <a16:creationId xmlns:a16="http://schemas.microsoft.com/office/drawing/2014/main" id="{EED946FE-A8F2-071B-BEE3-043BC1CACCB2}"/>
              </a:ext>
            </a:extLst>
          </p:cNvPr>
          <p:cNvSpPr>
            <a:spLocks noGrp="1"/>
          </p:cNvSpPr>
          <p:nvPr>
            <p:ph idx="1"/>
          </p:nvPr>
        </p:nvSpPr>
        <p:spPr>
          <a:xfrm>
            <a:off x="508000" y="2160589"/>
            <a:ext cx="2888342" cy="3880773"/>
          </a:xfrm>
        </p:spPr>
        <p:txBody>
          <a:bodyPr>
            <a:normAutofit/>
          </a:bodyPr>
          <a:lstStyle/>
          <a:p>
            <a:pPr>
              <a:lnSpc>
                <a:spcPct val="90000"/>
              </a:lnSpc>
            </a:pPr>
            <a:r>
              <a:rPr lang="en-US" dirty="0"/>
              <a:t>Provide access to professional lawyers.</a:t>
            </a:r>
          </a:p>
          <a:p>
            <a:pPr>
              <a:lnSpc>
                <a:spcPct val="90000"/>
              </a:lnSpc>
            </a:pPr>
            <a:r>
              <a:rPr lang="en-US" dirty="0"/>
              <a:t>You can consult with a lawyer about having your will prepared, reviewing documents, contesting a traffic ticket, lawsuits, divorce. </a:t>
            </a:r>
          </a:p>
          <a:p>
            <a:pPr>
              <a:lnSpc>
                <a:spcPct val="90000"/>
              </a:lnSpc>
            </a:pPr>
            <a:r>
              <a:rPr lang="en-US" dirty="0"/>
              <a:t>Expert legal advice at your fingertips!</a:t>
            </a:r>
          </a:p>
          <a:p>
            <a:pPr marL="0" indent="0" algn="ctr">
              <a:lnSpc>
                <a:spcPct val="90000"/>
              </a:lnSpc>
              <a:buNone/>
            </a:pPr>
            <a:r>
              <a:rPr lang="en-US" dirty="0"/>
              <a:t>Plan Administered by ARAG (800) 247-4184</a:t>
            </a:r>
          </a:p>
        </p:txBody>
      </p:sp>
      <p:cxnSp>
        <p:nvCxnSpPr>
          <p:cNvPr id="14" name="Straight Connector 13">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09A9FADC-C173-FCCE-D065-563420D98B21}"/>
              </a:ext>
            </a:extLst>
          </p:cNvPr>
          <p:cNvSpPr>
            <a:spLocks noGrp="1"/>
          </p:cNvSpPr>
          <p:nvPr>
            <p:ph type="sldNum" sz="quarter" idx="12"/>
          </p:nvPr>
        </p:nvSpPr>
        <p:spPr>
          <a:xfrm>
            <a:off x="8560320" y="6492875"/>
            <a:ext cx="512638" cy="365125"/>
          </a:xfrm>
        </p:spPr>
        <p:txBody>
          <a:bodyPr/>
          <a:lstStyle/>
          <a:p>
            <a:fld id="{8A7D1A0D-6754-5049-9A39-CE99B1E74495}" type="slidenum">
              <a:rPr lang="en-US" smtClean="0">
                <a:solidFill>
                  <a:schemeClr val="bg1"/>
                </a:solidFill>
              </a:rPr>
              <a:t>47</a:t>
            </a:fld>
            <a:endParaRPr lang="en-US" dirty="0">
              <a:solidFill>
                <a:schemeClr val="bg1"/>
              </a:solidFill>
            </a:endParaRPr>
          </a:p>
        </p:txBody>
      </p:sp>
    </p:spTree>
    <p:extLst>
      <p:ext uri="{BB962C8B-B14F-4D97-AF65-F5344CB8AC3E}">
        <p14:creationId xmlns:p14="http://schemas.microsoft.com/office/powerpoint/2010/main" val="4096305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2550" y="609600"/>
            <a:ext cx="2802951" cy="1320800"/>
          </a:xfrm>
        </p:spPr>
        <p:txBody>
          <a:bodyPr>
            <a:normAutofit/>
          </a:bodyPr>
          <a:lstStyle/>
          <a:p>
            <a:r>
              <a:rPr lang="en-US" b="1"/>
              <a:t>Identity Protection </a:t>
            </a:r>
          </a:p>
        </p:txBody>
      </p:sp>
      <p:sp>
        <p:nvSpPr>
          <p:cNvPr id="3" name="Content Placeholder 2"/>
          <p:cNvSpPr>
            <a:spLocks noGrp="1"/>
          </p:cNvSpPr>
          <p:nvPr>
            <p:ph idx="1"/>
          </p:nvPr>
        </p:nvSpPr>
        <p:spPr>
          <a:xfrm>
            <a:off x="3907172" y="2160589"/>
            <a:ext cx="3533863" cy="3880773"/>
          </a:xfrm>
        </p:spPr>
        <p:txBody>
          <a:bodyPr>
            <a:normAutofit/>
          </a:bodyPr>
          <a:lstStyle/>
          <a:p>
            <a:pPr>
              <a:lnSpc>
                <a:spcPct val="90000"/>
              </a:lnSpc>
            </a:pPr>
            <a:r>
              <a:rPr lang="en-US" sz="1300" dirty="0"/>
              <a:t>District-Paid Benefit for the basic employee only plan. Employee must opt-in to enroll in this plan.  </a:t>
            </a:r>
          </a:p>
          <a:p>
            <a:pPr marL="0" indent="0">
              <a:lnSpc>
                <a:spcPct val="90000"/>
              </a:lnSpc>
              <a:buNone/>
            </a:pPr>
            <a:endParaRPr lang="en-US" sz="1300" dirty="0"/>
          </a:p>
          <a:p>
            <a:pPr>
              <a:lnSpc>
                <a:spcPct val="90000"/>
              </a:lnSpc>
            </a:pPr>
            <a:r>
              <a:rPr lang="en-US" sz="1300" dirty="0"/>
              <a:t>Comprehensive Identity Protection at your fingertips</a:t>
            </a:r>
          </a:p>
          <a:p>
            <a:pPr lvl="1">
              <a:lnSpc>
                <a:spcPct val="90000"/>
              </a:lnSpc>
            </a:pPr>
            <a:r>
              <a:rPr lang="en-US" sz="1300" dirty="0"/>
              <a:t>Complete Cyber Alert protection</a:t>
            </a:r>
          </a:p>
          <a:p>
            <a:pPr lvl="1">
              <a:lnSpc>
                <a:spcPct val="90000"/>
              </a:lnSpc>
            </a:pPr>
            <a:r>
              <a:rPr lang="en-US" sz="1300" dirty="0"/>
              <a:t>Credit Bureau monitoring</a:t>
            </a:r>
          </a:p>
          <a:p>
            <a:pPr lvl="1">
              <a:lnSpc>
                <a:spcPct val="90000"/>
              </a:lnSpc>
            </a:pPr>
            <a:r>
              <a:rPr lang="en-US" sz="1300" dirty="0"/>
              <a:t>Lost wallet protection </a:t>
            </a:r>
          </a:p>
          <a:p>
            <a:pPr lvl="1">
              <a:lnSpc>
                <a:spcPct val="90000"/>
              </a:lnSpc>
            </a:pPr>
            <a:r>
              <a:rPr lang="en-US" sz="1300" dirty="0"/>
              <a:t>$1M insurance</a:t>
            </a:r>
          </a:p>
          <a:p>
            <a:pPr marL="342900" lvl="1" indent="0">
              <a:lnSpc>
                <a:spcPct val="90000"/>
              </a:lnSpc>
              <a:buNone/>
            </a:pPr>
            <a:endParaRPr lang="en-US" sz="1300" dirty="0"/>
          </a:p>
          <a:p>
            <a:pPr marL="342900" lvl="1" indent="0">
              <a:lnSpc>
                <a:spcPct val="90000"/>
              </a:lnSpc>
              <a:buNone/>
            </a:pPr>
            <a:r>
              <a:rPr lang="en-US" sz="1300" dirty="0"/>
              <a:t>Plan Administered by iLock 360</a:t>
            </a:r>
          </a:p>
          <a:p>
            <a:pPr marL="342900" lvl="1" indent="0">
              <a:lnSpc>
                <a:spcPct val="90000"/>
              </a:lnSpc>
              <a:buNone/>
            </a:pPr>
            <a:r>
              <a:rPr lang="en-US" sz="1300" dirty="0"/>
              <a:t>Please contact customer service at (855) 287-888</a:t>
            </a:r>
          </a:p>
          <a:p>
            <a:pPr lvl="1">
              <a:lnSpc>
                <a:spcPct val="90000"/>
              </a:lnSpc>
            </a:pPr>
            <a:endParaRPr lang="en-US" sz="1300" dirty="0"/>
          </a:p>
        </p:txBody>
      </p:sp>
      <p:pic>
        <p:nvPicPr>
          <p:cNvPr id="6" name="Picture 5">
            <a:extLst>
              <a:ext uri="{FF2B5EF4-FFF2-40B4-BE49-F238E27FC236}">
                <a16:creationId xmlns:a16="http://schemas.microsoft.com/office/drawing/2014/main" id="{35BA961F-85AF-D3B2-2182-20722EB35598}"/>
              </a:ext>
            </a:extLst>
          </p:cNvPr>
          <p:cNvPicPr>
            <a:picLocks noChangeAspect="1"/>
          </p:cNvPicPr>
          <p:nvPr/>
        </p:nvPicPr>
        <p:blipFill rotWithShape="1">
          <a:blip r:embed="rId2"/>
          <a:srcRect l="21971" r="4484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5" name="Isosceles Triangle 1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8739907" y="6492875"/>
            <a:ext cx="324004" cy="365125"/>
          </a:xfrm>
          <a:prstGeom prst="rect">
            <a:avLst/>
          </a:prstGeom>
        </p:spPr>
        <p:txBody>
          <a:bodyPr>
            <a:normAutofit/>
          </a:bodyPr>
          <a:lstStyle/>
          <a:p>
            <a:pPr>
              <a:spcAft>
                <a:spcPts val="600"/>
              </a:spcAft>
            </a:pPr>
            <a:fld id="{17CA3D55-A243-4666-ACAE-DEC566B11F3D}" type="slidenum">
              <a:rPr lang="en-US" smtClean="0">
                <a:solidFill>
                  <a:schemeClr val="bg1"/>
                </a:solidFill>
              </a:rPr>
              <a:pPr>
                <a:spcAft>
                  <a:spcPts val="600"/>
                </a:spcAft>
              </a:pPr>
              <a:t>48</a:t>
            </a:fld>
            <a:endParaRPr lang="en-US" dirty="0">
              <a:solidFill>
                <a:schemeClr val="bg1"/>
              </a:solidFill>
            </a:endParaRPr>
          </a:p>
        </p:txBody>
      </p:sp>
    </p:spTree>
    <p:extLst>
      <p:ext uri="{BB962C8B-B14F-4D97-AF65-F5344CB8AC3E}">
        <p14:creationId xmlns:p14="http://schemas.microsoft.com/office/powerpoint/2010/main" val="42593240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a:xfrm>
            <a:off x="4152550" y="609600"/>
            <a:ext cx="2802951" cy="1320800"/>
          </a:xfrm>
        </p:spPr>
        <p:txBody>
          <a:bodyPr>
            <a:normAutofit/>
          </a:bodyPr>
          <a:lstStyle/>
          <a:p>
            <a:pPr>
              <a:lnSpc>
                <a:spcPct val="90000"/>
              </a:lnSpc>
            </a:pPr>
            <a:r>
              <a:rPr lang="en-US" sz="2500" b="1" dirty="0"/>
              <a:t>Tax-Deferred Retirement Investment Plans</a:t>
            </a:r>
          </a:p>
        </p:txBody>
      </p:sp>
      <p:sp>
        <p:nvSpPr>
          <p:cNvPr id="49155" name="Content Placeholder 2"/>
          <p:cNvSpPr>
            <a:spLocks noGrp="1"/>
          </p:cNvSpPr>
          <p:nvPr>
            <p:ph idx="1"/>
          </p:nvPr>
        </p:nvSpPr>
        <p:spPr>
          <a:xfrm>
            <a:off x="3907172" y="2160589"/>
            <a:ext cx="3048329" cy="3880773"/>
          </a:xfrm>
        </p:spPr>
        <p:txBody>
          <a:bodyPr>
            <a:normAutofit/>
          </a:bodyPr>
          <a:lstStyle/>
          <a:p>
            <a:pPr marL="0" indent="0">
              <a:lnSpc>
                <a:spcPct val="90000"/>
              </a:lnSpc>
              <a:buFontTx/>
              <a:buNone/>
              <a:defRPr/>
            </a:pPr>
            <a:r>
              <a:rPr lang="en-US" sz="1100" b="1" dirty="0"/>
              <a:t>Tax Defer Savings for Your Retirement</a:t>
            </a:r>
          </a:p>
          <a:p>
            <a:pPr>
              <a:lnSpc>
                <a:spcPct val="90000"/>
              </a:lnSpc>
              <a:defRPr/>
            </a:pPr>
            <a:r>
              <a:rPr lang="en-US" sz="1100" b="1" dirty="0"/>
              <a:t>403(b) Plan:  </a:t>
            </a:r>
          </a:p>
          <a:p>
            <a:pPr lvl="1">
              <a:lnSpc>
                <a:spcPct val="90000"/>
              </a:lnSpc>
              <a:defRPr/>
            </a:pPr>
            <a:r>
              <a:rPr lang="en-US" sz="1100" dirty="0"/>
              <a:t>Administered by TCG</a:t>
            </a:r>
          </a:p>
          <a:p>
            <a:pPr lvl="1">
              <a:lnSpc>
                <a:spcPct val="90000"/>
              </a:lnSpc>
              <a:defRPr/>
            </a:pPr>
            <a:r>
              <a:rPr lang="en-US" sz="1100" b="1" dirty="0"/>
              <a:t>Start an Account any time of year</a:t>
            </a:r>
            <a:endParaRPr lang="en-US" sz="1100" dirty="0"/>
          </a:p>
          <a:p>
            <a:pPr>
              <a:lnSpc>
                <a:spcPct val="90000"/>
              </a:lnSpc>
              <a:defRPr/>
            </a:pPr>
            <a:r>
              <a:rPr lang="en-US" sz="1100" b="1" dirty="0"/>
              <a:t>457 Plan:  </a:t>
            </a:r>
          </a:p>
          <a:p>
            <a:pPr lvl="1">
              <a:lnSpc>
                <a:spcPct val="90000"/>
              </a:lnSpc>
              <a:defRPr/>
            </a:pPr>
            <a:r>
              <a:rPr lang="en-US" sz="1100" dirty="0"/>
              <a:t>Administered by TCG	</a:t>
            </a:r>
          </a:p>
          <a:p>
            <a:pPr lvl="1">
              <a:lnSpc>
                <a:spcPct val="90000"/>
              </a:lnSpc>
              <a:defRPr/>
            </a:pPr>
            <a:r>
              <a:rPr lang="en-US" sz="1100" dirty="0"/>
              <a:t>Easier to open than a 403(B) account – just fill out the forms</a:t>
            </a:r>
          </a:p>
          <a:p>
            <a:pPr lvl="1">
              <a:lnSpc>
                <a:spcPct val="90000"/>
              </a:lnSpc>
              <a:defRPr/>
            </a:pPr>
            <a:r>
              <a:rPr lang="en-US" sz="1100" dirty="0"/>
              <a:t>15 Investment Choices</a:t>
            </a:r>
          </a:p>
          <a:p>
            <a:pPr lvl="1">
              <a:lnSpc>
                <a:spcPct val="90000"/>
              </a:lnSpc>
              <a:defRPr/>
            </a:pPr>
            <a:r>
              <a:rPr lang="en-US" sz="1100" b="1" dirty="0"/>
              <a:t>Start an Account any time of year</a:t>
            </a:r>
            <a:r>
              <a:rPr lang="en-US" sz="1100" dirty="0"/>
              <a:t> (minimum $5.00 per paycheck)</a:t>
            </a:r>
          </a:p>
          <a:p>
            <a:pPr lvl="1">
              <a:lnSpc>
                <a:spcPct val="90000"/>
              </a:lnSpc>
              <a:defRPr/>
            </a:pPr>
            <a:endParaRPr lang="en-US" sz="1100" dirty="0"/>
          </a:p>
          <a:p>
            <a:pPr marL="0" indent="0" algn="ctr">
              <a:lnSpc>
                <a:spcPct val="90000"/>
              </a:lnSpc>
              <a:buNone/>
              <a:defRPr/>
            </a:pPr>
            <a:r>
              <a:rPr lang="en-US" sz="1100"/>
              <a:t>TCG Customer Service: (800) 943-9179</a:t>
            </a:r>
            <a:endParaRPr lang="en-US" sz="1100" dirty="0"/>
          </a:p>
        </p:txBody>
      </p:sp>
      <p:pic>
        <p:nvPicPr>
          <p:cNvPr id="49157" name="Picture 49156" descr="Calculator, pen, compass, money and a paper with graphs printed on it">
            <a:extLst>
              <a:ext uri="{FF2B5EF4-FFF2-40B4-BE49-F238E27FC236}">
                <a16:creationId xmlns:a16="http://schemas.microsoft.com/office/drawing/2014/main" id="{6F4FC405-A354-177A-58FF-07D73AAB2D46}"/>
              </a:ext>
            </a:extLst>
          </p:cNvPr>
          <p:cNvPicPr>
            <a:picLocks noChangeAspect="1"/>
          </p:cNvPicPr>
          <p:nvPr/>
        </p:nvPicPr>
        <p:blipFill rotWithShape="1">
          <a:blip r:embed="rId3"/>
          <a:srcRect l="34338" r="30114" b="-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9161" name="Isosceles Triangle 4916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Slide Number Placeholder 1"/>
          <p:cNvSpPr>
            <a:spLocks noGrp="1"/>
          </p:cNvSpPr>
          <p:nvPr>
            <p:ph type="sldNum" sz="quarter" idx="12"/>
          </p:nvPr>
        </p:nvSpPr>
        <p:spPr>
          <a:xfrm>
            <a:off x="8819976" y="6492875"/>
            <a:ext cx="324004" cy="365125"/>
          </a:xfrm>
          <a:prstGeom prst="rect">
            <a:avLst/>
          </a:prstGeom>
        </p:spPr>
        <p:txBody>
          <a:bodyPr>
            <a:normAutofit/>
          </a:bodyPr>
          <a:lstStyle/>
          <a:p>
            <a:pPr>
              <a:spcAft>
                <a:spcPts val="600"/>
              </a:spcAft>
            </a:pPr>
            <a:fld id="{17CA3D55-A243-4666-ACAE-DEC566B11F3D}" type="slidenum">
              <a:rPr lang="en-US" smtClean="0">
                <a:solidFill>
                  <a:schemeClr val="bg1"/>
                </a:solidFill>
              </a:rPr>
              <a:pPr>
                <a:spcAft>
                  <a:spcPts val="600"/>
                </a:spcAft>
              </a:pPr>
              <a:t>49</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08000" y="609600"/>
            <a:ext cx="6447501" cy="1320800"/>
          </a:xfrm>
        </p:spPr>
        <p:txBody>
          <a:bodyPr>
            <a:normAutofit/>
          </a:bodyPr>
          <a:lstStyle/>
          <a:p>
            <a:r>
              <a:rPr lang="en-US" b="1" dirty="0"/>
              <a:t>Benefit Enrollment Information</a:t>
            </a:r>
          </a:p>
        </p:txBody>
      </p:sp>
      <p:sp>
        <p:nvSpPr>
          <p:cNvPr id="37891" name="Rectangle 3"/>
          <p:cNvSpPr>
            <a:spLocks noGrp="1" noChangeArrowheads="1"/>
          </p:cNvSpPr>
          <p:nvPr>
            <p:ph idx="1"/>
          </p:nvPr>
        </p:nvSpPr>
        <p:spPr>
          <a:xfrm>
            <a:off x="508397" y="2232651"/>
            <a:ext cx="6166919" cy="3305158"/>
          </a:xfrm>
        </p:spPr>
        <p:txBody>
          <a:bodyPr>
            <a:normAutofit fontScale="85000" lnSpcReduction="20000"/>
          </a:bodyPr>
          <a:lstStyle/>
          <a:p>
            <a:pPr marL="463550" lvl="1" indent="0" defTabSz="333756">
              <a:spcBef>
                <a:spcPct val="10000"/>
              </a:spcBef>
              <a:buNone/>
            </a:pPr>
            <a:endParaRPr lang="en-US" sz="1314" kern="1200" dirty="0">
              <a:solidFill>
                <a:schemeClr val="tx1">
                  <a:lumMod val="75000"/>
                  <a:lumOff val="25000"/>
                </a:schemeClr>
              </a:solidFill>
              <a:latin typeface="+mn-lt"/>
              <a:ea typeface="+mn-ea"/>
              <a:cs typeface="+mn-cs"/>
            </a:endParaRPr>
          </a:p>
          <a:p>
            <a:pPr marL="333756" marR="0" lvl="0" indent="-333756" algn="l" defTabSz="333756" rtl="0" eaLnBrk="1" fontAlgn="auto" latinLnBrk="0" hangingPunct="1">
              <a:lnSpc>
                <a:spcPct val="100000"/>
              </a:lnSpc>
              <a:spcBef>
                <a:spcPct val="10000"/>
              </a:spcBef>
              <a:spcAft>
                <a:spcPts val="0"/>
              </a:spcAft>
              <a:buClr>
                <a:srgbClr val="1D76BB"/>
              </a:buClr>
              <a:buSzPct val="80000"/>
              <a:buFont typeface="Wingdings 3" charset="2"/>
              <a:buChar char=""/>
              <a:tabLst/>
              <a:defRPr/>
            </a:pPr>
            <a:r>
              <a:rPr kumimoji="0" lang="en-US" sz="15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Enroll</a:t>
            </a:r>
            <a:r>
              <a:rPr kumimoji="0" lang="en-US" sz="15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through </a:t>
            </a:r>
            <a:r>
              <a:rPr kumimoji="0" lang="en-US" sz="15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First Financial Benefits</a:t>
            </a:r>
            <a:r>
              <a:rPr kumimoji="0" lang="en-US" sz="15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Online Enrollment</a:t>
            </a:r>
            <a:br>
              <a:rPr kumimoji="0" lang="en-US" sz="15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br>
            <a:r>
              <a:rPr kumimoji="0" lang="en-US" sz="15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System during the Open Enrollment Period from August 1</a:t>
            </a:r>
            <a:r>
              <a:rPr kumimoji="0" lang="en-US" sz="1500" b="0" i="0" u="none" strike="noStrike" kern="1200" cap="none" spc="0" normalizeH="0" baseline="30000" noProof="0" dirty="0">
                <a:ln>
                  <a:noFill/>
                </a:ln>
                <a:solidFill>
                  <a:prstClr val="black">
                    <a:lumMod val="75000"/>
                    <a:lumOff val="25000"/>
                  </a:prstClr>
                </a:solidFill>
                <a:effectLst/>
                <a:uLnTx/>
                <a:uFillTx/>
                <a:latin typeface="Trebuchet MS" panose="020B0603020202020204"/>
                <a:ea typeface="+mn-ea"/>
                <a:cs typeface="+mn-cs"/>
              </a:rPr>
              <a:t>st</a:t>
            </a:r>
            <a:r>
              <a:rPr kumimoji="0" lang="en-US" sz="15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 August 16</a:t>
            </a:r>
            <a:r>
              <a:rPr kumimoji="0" lang="en-US" sz="1500" b="0" i="0" u="none" strike="noStrike" kern="1200" cap="none" spc="0" normalizeH="0" baseline="30000" noProof="0" dirty="0">
                <a:ln>
                  <a:noFill/>
                </a:ln>
                <a:solidFill>
                  <a:prstClr val="black">
                    <a:lumMod val="75000"/>
                    <a:lumOff val="25000"/>
                  </a:prstClr>
                </a:solidFill>
                <a:effectLst/>
                <a:uLnTx/>
                <a:uFillTx/>
                <a:latin typeface="Trebuchet MS" panose="020B0603020202020204"/>
                <a:ea typeface="+mn-ea"/>
                <a:cs typeface="+mn-cs"/>
              </a:rPr>
              <a:t>th</a:t>
            </a:r>
            <a:r>
              <a:rPr kumimoji="0" lang="en-US" sz="15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p>
          <a:p>
            <a:pPr marL="333756" marR="0" lvl="0" indent="-333756" algn="l" defTabSz="333756" rtl="0" eaLnBrk="1" fontAlgn="auto" latinLnBrk="0" hangingPunct="1">
              <a:lnSpc>
                <a:spcPct val="100000"/>
              </a:lnSpc>
              <a:spcBef>
                <a:spcPct val="10000"/>
              </a:spcBef>
              <a:spcAft>
                <a:spcPts val="0"/>
              </a:spcAft>
              <a:buClr>
                <a:srgbClr val="1D76BB"/>
              </a:buClr>
              <a:buSzPct val="80000"/>
              <a:buFont typeface="Wingdings 3" charset="2"/>
              <a:buChar char=""/>
              <a:tabLst/>
              <a:defRPr/>
            </a:pPr>
            <a:endParaRPr kumimoji="0" lang="en-US" sz="15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33756" marR="0" lvl="0" indent="-333756" algn="l" defTabSz="333756" rtl="0" eaLnBrk="1" fontAlgn="auto" latinLnBrk="0" hangingPunct="1">
              <a:lnSpc>
                <a:spcPct val="100000"/>
              </a:lnSpc>
              <a:spcBef>
                <a:spcPct val="10000"/>
              </a:spcBef>
              <a:spcAft>
                <a:spcPts val="0"/>
              </a:spcAft>
              <a:buClr>
                <a:srgbClr val="1D76BB"/>
              </a:buClr>
              <a:buSzPct val="80000"/>
              <a:buFont typeface="Wingdings 3" charset="2"/>
              <a:buChar char=""/>
              <a:tabLst/>
              <a:defRPr/>
            </a:pPr>
            <a:r>
              <a:rPr lang="en-US" sz="1500" dirty="0">
                <a:solidFill>
                  <a:srgbClr val="0070C0"/>
                </a:solidFill>
                <a:latin typeface="Trebuchet MS" panose="020B0603020202020204"/>
                <a:sym typeface="Wingdings" panose="05000000000000000000" pitchFamily="2" charset="2"/>
                <a:hlinkClick r:id="rId3">
                  <a:extLst>
                    <a:ext uri="{A12FA001-AC4F-418D-AE19-62706E023703}">
                      <ahyp:hlinkClr xmlns:ahyp="http://schemas.microsoft.com/office/drawing/2018/hyperlinkcolor" val="tx"/>
                    </a:ext>
                  </a:extLst>
                </a:hlinkClick>
              </a:rPr>
              <a:t>https://my.cfisd.net</a:t>
            </a:r>
            <a:endParaRPr lang="en-US" sz="1500" dirty="0">
              <a:solidFill>
                <a:prstClr val="black">
                  <a:lumMod val="75000"/>
                  <a:lumOff val="25000"/>
                </a:prstClr>
              </a:solidFill>
              <a:latin typeface="Trebuchet MS" panose="020B0603020202020204"/>
              <a:sym typeface="Wingdings" panose="05000000000000000000" pitchFamily="2" charset="2"/>
            </a:endParaRPr>
          </a:p>
          <a:p>
            <a:pPr marL="733806" lvl="1" indent="-333756" defTabSz="333756">
              <a:spcBef>
                <a:spcPct val="10000"/>
              </a:spcBef>
              <a:buClr>
                <a:srgbClr val="1D76BB"/>
              </a:buClr>
              <a:defRPr/>
            </a:pPr>
            <a:r>
              <a:rPr lang="en-US" sz="1500" dirty="0">
                <a:solidFill>
                  <a:prstClr val="black">
                    <a:lumMod val="75000"/>
                    <a:lumOff val="25000"/>
                  </a:prstClr>
                </a:solidFill>
                <a:latin typeface="Trebuchet MS" panose="020B0603020202020204"/>
                <a:sym typeface="Wingdings" panose="05000000000000000000" pitchFamily="2" charset="2"/>
              </a:rPr>
              <a:t>Employee Resource Folder </a:t>
            </a:r>
          </a:p>
          <a:p>
            <a:pPr marL="733806" lvl="1" indent="-333756" defTabSz="333756">
              <a:spcBef>
                <a:spcPct val="10000"/>
              </a:spcBef>
              <a:buClr>
                <a:srgbClr val="1D76BB"/>
              </a:buClr>
              <a:defRPr/>
            </a:pPr>
            <a:r>
              <a:rPr lang="en-US" sz="1500" dirty="0">
                <a:solidFill>
                  <a:prstClr val="black">
                    <a:lumMod val="75000"/>
                    <a:lumOff val="25000"/>
                  </a:prstClr>
                </a:solidFill>
                <a:latin typeface="Trebuchet MS" panose="020B0603020202020204"/>
                <a:sym typeface="Wingdings" panose="05000000000000000000" pitchFamily="2" charset="2"/>
              </a:rPr>
              <a:t>Click FF Enroll Icon</a:t>
            </a:r>
            <a:endParaRPr kumimoji="0" lang="en-US" sz="15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indent="0" defTabSz="333756">
              <a:spcBef>
                <a:spcPct val="10000"/>
              </a:spcBef>
              <a:buNone/>
            </a:pPr>
            <a:endParaRPr lang="en-US" sz="1500" kern="1200" dirty="0">
              <a:solidFill>
                <a:schemeClr val="tx1">
                  <a:lumMod val="75000"/>
                  <a:lumOff val="25000"/>
                </a:schemeClr>
              </a:solidFill>
              <a:latin typeface="+mn-lt"/>
              <a:ea typeface="+mn-ea"/>
              <a:cs typeface="+mn-cs"/>
            </a:endParaRPr>
          </a:p>
          <a:p>
            <a:pPr marL="333756" indent="-333756" defTabSz="333756">
              <a:spcBef>
                <a:spcPct val="10000"/>
              </a:spcBef>
            </a:pPr>
            <a:r>
              <a:rPr lang="en-US" sz="1500" kern="1200" dirty="0">
                <a:solidFill>
                  <a:schemeClr val="tx1">
                    <a:lumMod val="75000"/>
                    <a:lumOff val="25000"/>
                  </a:schemeClr>
                </a:solidFill>
                <a:latin typeface="+mn-lt"/>
                <a:ea typeface="+mn-ea"/>
                <a:cs typeface="+mn-cs"/>
              </a:rPr>
              <a:t>All eligible employees must either enroll in TRS-ActiveCare or</a:t>
            </a:r>
            <a:br>
              <a:rPr lang="en-US" sz="1500" kern="1200" dirty="0">
                <a:solidFill>
                  <a:schemeClr val="tx1">
                    <a:lumMod val="75000"/>
                    <a:lumOff val="25000"/>
                  </a:schemeClr>
                </a:solidFill>
                <a:latin typeface="+mn-lt"/>
                <a:ea typeface="+mn-ea"/>
                <a:cs typeface="+mn-cs"/>
              </a:rPr>
            </a:br>
            <a:r>
              <a:rPr lang="en-US" sz="1500" kern="1200" dirty="0">
                <a:solidFill>
                  <a:schemeClr val="tx1">
                    <a:lumMod val="75000"/>
                    <a:lumOff val="25000"/>
                  </a:schemeClr>
                </a:solidFill>
                <a:latin typeface="+mn-lt"/>
                <a:ea typeface="+mn-ea"/>
                <a:cs typeface="+mn-cs"/>
              </a:rPr>
              <a:t> decline(waive).</a:t>
            </a:r>
          </a:p>
          <a:p>
            <a:pPr marL="333756" indent="-333756" defTabSz="333756">
              <a:spcBef>
                <a:spcPct val="10000"/>
              </a:spcBef>
            </a:pPr>
            <a:endParaRPr lang="en-US" sz="1500" kern="1200" dirty="0">
              <a:solidFill>
                <a:schemeClr val="tx1">
                  <a:lumMod val="75000"/>
                  <a:lumOff val="25000"/>
                </a:schemeClr>
              </a:solidFill>
              <a:latin typeface="+mn-lt"/>
              <a:ea typeface="+mn-ea"/>
              <a:cs typeface="+mn-cs"/>
            </a:endParaRPr>
          </a:p>
          <a:p>
            <a:pPr marL="333756" indent="-333756" defTabSz="333756">
              <a:spcBef>
                <a:spcPct val="10000"/>
              </a:spcBef>
            </a:pPr>
            <a:r>
              <a:rPr lang="en-US" sz="1500" b="1" kern="1200" dirty="0">
                <a:solidFill>
                  <a:schemeClr val="tx1">
                    <a:lumMod val="75000"/>
                    <a:lumOff val="25000"/>
                  </a:schemeClr>
                </a:solidFill>
                <a:latin typeface="+mn-lt"/>
                <a:ea typeface="+mn-ea"/>
                <a:cs typeface="+mn-cs"/>
              </a:rPr>
              <a:t>Mid-Year Plan Changes </a:t>
            </a:r>
            <a:r>
              <a:rPr lang="en-US" sz="1500" kern="1200" dirty="0">
                <a:solidFill>
                  <a:schemeClr val="tx1">
                    <a:lumMod val="75000"/>
                    <a:lumOff val="25000"/>
                  </a:schemeClr>
                </a:solidFill>
                <a:latin typeface="+mn-lt"/>
                <a:ea typeface="+mn-ea"/>
                <a:cs typeface="+mn-cs"/>
              </a:rPr>
              <a:t>are made by submitting the change in</a:t>
            </a:r>
            <a:br>
              <a:rPr lang="en-US" sz="1500" kern="1200" dirty="0">
                <a:solidFill>
                  <a:schemeClr val="tx1">
                    <a:lumMod val="75000"/>
                    <a:lumOff val="25000"/>
                  </a:schemeClr>
                </a:solidFill>
                <a:latin typeface="+mn-lt"/>
                <a:ea typeface="+mn-ea"/>
                <a:cs typeface="+mn-cs"/>
              </a:rPr>
            </a:br>
            <a:r>
              <a:rPr lang="en-US" sz="1500" kern="1200" dirty="0">
                <a:solidFill>
                  <a:schemeClr val="tx1">
                    <a:lumMod val="75000"/>
                    <a:lumOff val="25000"/>
                  </a:schemeClr>
                </a:solidFill>
                <a:latin typeface="+mn-lt"/>
                <a:ea typeface="+mn-ea"/>
                <a:cs typeface="+mn-cs"/>
              </a:rPr>
              <a:t>the benefit system </a:t>
            </a:r>
            <a:r>
              <a:rPr lang="en-US" sz="1500" b="1" kern="1200" dirty="0">
                <a:solidFill>
                  <a:schemeClr val="tx1">
                    <a:lumMod val="75000"/>
                    <a:lumOff val="25000"/>
                  </a:schemeClr>
                </a:solidFill>
                <a:latin typeface="+mn-lt"/>
                <a:ea typeface="+mn-ea"/>
                <a:cs typeface="+mn-cs"/>
              </a:rPr>
              <a:t>and</a:t>
            </a:r>
            <a:r>
              <a:rPr lang="en-US" sz="1500" kern="1200" dirty="0">
                <a:solidFill>
                  <a:schemeClr val="tx1">
                    <a:lumMod val="75000"/>
                    <a:lumOff val="25000"/>
                  </a:schemeClr>
                </a:solidFill>
                <a:latin typeface="+mn-lt"/>
                <a:ea typeface="+mn-ea"/>
                <a:cs typeface="+mn-cs"/>
              </a:rPr>
              <a:t> submitting the required documentation of</a:t>
            </a:r>
            <a:br>
              <a:rPr lang="en-US" sz="1500" kern="1200" dirty="0">
                <a:solidFill>
                  <a:schemeClr val="tx1">
                    <a:lumMod val="75000"/>
                    <a:lumOff val="25000"/>
                  </a:schemeClr>
                </a:solidFill>
                <a:latin typeface="+mn-lt"/>
                <a:ea typeface="+mn-ea"/>
                <a:cs typeface="+mn-cs"/>
              </a:rPr>
            </a:br>
            <a:r>
              <a:rPr lang="en-US" sz="1500" kern="1200" dirty="0">
                <a:solidFill>
                  <a:schemeClr val="tx1">
                    <a:lumMod val="75000"/>
                    <a:lumOff val="25000"/>
                  </a:schemeClr>
                </a:solidFill>
                <a:latin typeface="+mn-lt"/>
                <a:ea typeface="+mn-ea"/>
                <a:cs typeface="+mn-cs"/>
              </a:rPr>
              <a:t>your “qualifying event” </a:t>
            </a:r>
            <a:r>
              <a:rPr lang="en-US" sz="1500" b="1" kern="1200" dirty="0">
                <a:solidFill>
                  <a:srgbClr val="C00000"/>
                </a:solidFill>
                <a:latin typeface="+mn-lt"/>
                <a:ea typeface="+mn-ea"/>
                <a:cs typeface="+mn-cs"/>
              </a:rPr>
              <a:t>NO LATER THAN 31 DAYS from the </a:t>
            </a:r>
            <a:br>
              <a:rPr lang="en-US" sz="1500" b="1" kern="1200" dirty="0">
                <a:solidFill>
                  <a:srgbClr val="C00000"/>
                </a:solidFill>
                <a:latin typeface="+mn-lt"/>
                <a:ea typeface="+mn-ea"/>
                <a:cs typeface="+mn-cs"/>
              </a:rPr>
            </a:br>
            <a:r>
              <a:rPr lang="en-US" sz="1500" b="1" kern="1200" dirty="0">
                <a:solidFill>
                  <a:srgbClr val="C00000"/>
                </a:solidFill>
                <a:latin typeface="+mn-lt"/>
                <a:ea typeface="+mn-ea"/>
                <a:cs typeface="+mn-cs"/>
              </a:rPr>
              <a:t>event date. </a:t>
            </a:r>
          </a:p>
          <a:p>
            <a:pPr marL="333756" indent="-333756" defTabSz="333756">
              <a:spcBef>
                <a:spcPct val="10000"/>
              </a:spcBef>
            </a:pPr>
            <a:endParaRPr lang="en-US" sz="1500" b="1" kern="1200" dirty="0">
              <a:solidFill>
                <a:srgbClr val="C00000"/>
              </a:solidFill>
              <a:latin typeface="+mn-lt"/>
              <a:ea typeface="+mn-ea"/>
              <a:cs typeface="+mn-cs"/>
            </a:endParaRPr>
          </a:p>
          <a:p>
            <a:pPr marL="333756" indent="-333756" defTabSz="333756">
              <a:spcBef>
                <a:spcPct val="10000"/>
              </a:spcBef>
            </a:pPr>
            <a:r>
              <a:rPr lang="en-US" sz="1500" kern="1200" dirty="0">
                <a:solidFill>
                  <a:schemeClr val="tx1">
                    <a:lumMod val="75000"/>
                    <a:lumOff val="25000"/>
                  </a:schemeClr>
                </a:solidFill>
                <a:latin typeface="+mn-lt"/>
                <a:ea typeface="+mn-ea"/>
                <a:cs typeface="+mn-cs"/>
              </a:rPr>
              <a:t>Instructions are on the Insurance Department web page under “Mid-Year Plan Changes” </a:t>
            </a:r>
            <a:br>
              <a:rPr lang="en-US" sz="1314" kern="1200" dirty="0">
                <a:solidFill>
                  <a:schemeClr val="tx1">
                    <a:lumMod val="75000"/>
                    <a:lumOff val="25000"/>
                  </a:schemeClr>
                </a:solidFill>
                <a:latin typeface="+mn-lt"/>
                <a:ea typeface="+mn-ea"/>
                <a:cs typeface="+mn-cs"/>
              </a:rPr>
            </a:br>
            <a:endParaRPr lang="en-US" sz="1314" kern="1200" dirty="0">
              <a:solidFill>
                <a:schemeClr val="tx1">
                  <a:lumMod val="75000"/>
                  <a:lumOff val="25000"/>
                </a:schemeClr>
              </a:solidFill>
              <a:latin typeface="+mn-lt"/>
              <a:ea typeface="+mn-ea"/>
              <a:cs typeface="+mn-cs"/>
            </a:endParaRPr>
          </a:p>
          <a:p>
            <a:pPr marL="457200" indent="-457200">
              <a:spcBef>
                <a:spcPct val="10000"/>
              </a:spcBef>
            </a:pPr>
            <a:endParaRPr lang="en-US" dirty="0"/>
          </a:p>
        </p:txBody>
      </p:sp>
      <p:sp>
        <p:nvSpPr>
          <p:cNvPr id="2" name="Slide Number Placeholder 1"/>
          <p:cNvSpPr>
            <a:spLocks noGrp="1"/>
          </p:cNvSpPr>
          <p:nvPr>
            <p:ph type="sldNum" sz="quarter" idx="12"/>
          </p:nvPr>
        </p:nvSpPr>
        <p:spPr>
          <a:xfrm>
            <a:off x="8648590" y="6445620"/>
            <a:ext cx="339881" cy="348057"/>
          </a:xfrm>
          <a:prstGeom prst="rect">
            <a:avLst/>
          </a:prstGeom>
        </p:spPr>
        <p:txBody>
          <a:bodyPr/>
          <a:lstStyle/>
          <a:p>
            <a:pPr defTabSz="333756">
              <a:spcAft>
                <a:spcPts val="600"/>
              </a:spcAft>
            </a:pPr>
            <a:fld id="{17CA3D55-A243-4666-ACAE-DEC566B11F3D}" type="slidenum">
              <a:rPr lang="en-US" kern="1200">
                <a:solidFill>
                  <a:schemeClr val="bg1"/>
                </a:solidFill>
                <a:latin typeface="+mn-lt"/>
                <a:ea typeface="+mn-ea"/>
                <a:cs typeface="+mn-cs"/>
              </a:rPr>
              <a:pPr defTabSz="333756">
                <a:spcAft>
                  <a:spcPts val="600"/>
                </a:spcAft>
              </a:pPr>
              <a:t>5</a:t>
            </a:fld>
            <a:endParaRPr lang="en-US" dirty="0">
              <a:solidFill>
                <a:schemeClr val="bg1"/>
              </a:solidFill>
            </a:endParaRPr>
          </a:p>
        </p:txBody>
      </p:sp>
      <p:sp>
        <p:nvSpPr>
          <p:cNvPr id="37892" name="Text Box 8"/>
          <p:cNvSpPr txBox="1">
            <a:spLocks noChangeArrowheads="1"/>
          </p:cNvSpPr>
          <p:nvPr/>
        </p:nvSpPr>
        <p:spPr bwMode="auto">
          <a:xfrm>
            <a:off x="508000" y="5433517"/>
            <a:ext cx="6058297" cy="814883"/>
          </a:xfrm>
          <a:prstGeom prst="rect">
            <a:avLst/>
          </a:prstGeom>
          <a:solidFill>
            <a:srgbClr val="7A54A1"/>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333756">
              <a:spcBef>
                <a:spcPct val="20000"/>
              </a:spcBef>
            </a:pPr>
            <a:r>
              <a:rPr lang="en-US" sz="1460" b="1" kern="1200" dirty="0">
                <a:solidFill>
                  <a:schemeClr val="bg1"/>
                </a:solidFill>
                <a:latin typeface="Arial" charset="0"/>
                <a:ea typeface="+mn-ea"/>
                <a:cs typeface="Arial" charset="0"/>
              </a:rPr>
              <a:t>You should choose your plan carefully – You may not change plans during a plan year unless you experience a “qualified change of status” that results in a Special Enrollment Event.</a:t>
            </a:r>
            <a:endParaRPr lang="en-US" sz="2000" b="1" dirty="0">
              <a:solidFill>
                <a:schemeClr val="bg1"/>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7170" y="609600"/>
            <a:ext cx="5027027" cy="1320800"/>
          </a:xfrm>
        </p:spPr>
        <p:txBody>
          <a:bodyPr>
            <a:normAutofit/>
          </a:bodyPr>
          <a:lstStyle/>
          <a:p>
            <a:pPr algn="ctr"/>
            <a:r>
              <a:rPr lang="en-US" b="1" dirty="0"/>
              <a:t>Insurance Department Contacts</a:t>
            </a:r>
          </a:p>
        </p:txBody>
      </p:sp>
      <p:pic>
        <p:nvPicPr>
          <p:cNvPr id="41" name="Picture 40" descr="White calculator">
            <a:extLst>
              <a:ext uri="{FF2B5EF4-FFF2-40B4-BE49-F238E27FC236}">
                <a16:creationId xmlns:a16="http://schemas.microsoft.com/office/drawing/2014/main" id="{4D4788DC-DC6D-BB2D-8A02-7E4714AA5FB1}"/>
              </a:ext>
            </a:extLst>
          </p:cNvPr>
          <p:cNvPicPr>
            <a:picLocks noChangeAspect="1"/>
          </p:cNvPicPr>
          <p:nvPr/>
        </p:nvPicPr>
        <p:blipFill rotWithShape="1">
          <a:blip r:embed="rId2"/>
          <a:srcRect l="23836" r="56235" b="1"/>
          <a:stretch/>
        </p:blipFill>
        <p:spPr>
          <a:xfrm>
            <a:off x="20" y="10"/>
            <a:ext cx="2050522"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47" name="Isosceles Triangle 44">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357491"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137171" y="2160589"/>
            <a:ext cx="4818330" cy="3880773"/>
          </a:xfrm>
        </p:spPr>
        <p:txBody>
          <a:bodyPr>
            <a:normAutofit lnSpcReduction="10000"/>
          </a:bodyPr>
          <a:lstStyle/>
          <a:p>
            <a:pPr>
              <a:lnSpc>
                <a:spcPct val="90000"/>
              </a:lnSpc>
            </a:pPr>
            <a:r>
              <a:rPr lang="en-US" sz="1400" dirty="0"/>
              <a:t>If your last name is A – K, please contact Laura Unger</a:t>
            </a:r>
          </a:p>
          <a:p>
            <a:pPr lvl="1">
              <a:lnSpc>
                <a:spcPct val="90000"/>
              </a:lnSpc>
            </a:pPr>
            <a:r>
              <a:rPr lang="en-US" sz="1400" dirty="0"/>
              <a:t>(281) 897-4138</a:t>
            </a:r>
          </a:p>
          <a:p>
            <a:pPr lvl="1">
              <a:lnSpc>
                <a:spcPct val="90000"/>
              </a:lnSpc>
            </a:pPr>
            <a:r>
              <a:rPr lang="en-US" sz="1400" dirty="0">
                <a:solidFill>
                  <a:srgbClr val="7A54A1"/>
                </a:solidFill>
                <a:hlinkClick r:id="rId3">
                  <a:extLst>
                    <a:ext uri="{A12FA001-AC4F-418D-AE19-62706E023703}">
                      <ahyp:hlinkClr xmlns:ahyp="http://schemas.microsoft.com/office/drawing/2018/hyperlinkcolor" val="tx"/>
                    </a:ext>
                  </a:extLst>
                </a:hlinkClick>
              </a:rPr>
              <a:t>Laura.Unger@cfisd.net</a:t>
            </a:r>
            <a:endParaRPr lang="en-US" sz="1400" dirty="0">
              <a:solidFill>
                <a:srgbClr val="7A54A1"/>
              </a:solidFill>
            </a:endParaRPr>
          </a:p>
          <a:p>
            <a:pPr marL="342900" lvl="1" indent="0">
              <a:lnSpc>
                <a:spcPct val="90000"/>
              </a:lnSpc>
              <a:buNone/>
            </a:pPr>
            <a:endParaRPr lang="en-US" sz="1400" dirty="0"/>
          </a:p>
          <a:p>
            <a:pPr>
              <a:lnSpc>
                <a:spcPct val="90000"/>
              </a:lnSpc>
            </a:pPr>
            <a:r>
              <a:rPr lang="en-US" sz="1400" dirty="0"/>
              <a:t>If your last name is L-Z, please contact Robin Rubalcava </a:t>
            </a:r>
          </a:p>
          <a:p>
            <a:pPr lvl="1">
              <a:lnSpc>
                <a:spcPct val="90000"/>
              </a:lnSpc>
            </a:pPr>
            <a:r>
              <a:rPr lang="en-US" sz="1400" dirty="0"/>
              <a:t>(281) 897-4747</a:t>
            </a:r>
          </a:p>
          <a:p>
            <a:pPr lvl="1">
              <a:lnSpc>
                <a:spcPct val="90000"/>
              </a:lnSpc>
            </a:pPr>
            <a:r>
              <a:rPr lang="en-US" sz="1400" dirty="0">
                <a:solidFill>
                  <a:srgbClr val="7A54A1"/>
                </a:solidFill>
                <a:hlinkClick r:id="rId4">
                  <a:extLst>
                    <a:ext uri="{A12FA001-AC4F-418D-AE19-62706E023703}">
                      <ahyp:hlinkClr xmlns:ahyp="http://schemas.microsoft.com/office/drawing/2018/hyperlinkcolor" val="tx"/>
                    </a:ext>
                  </a:extLst>
                </a:hlinkClick>
              </a:rPr>
              <a:t>Robin.Rubalcava@cfisd.net</a:t>
            </a:r>
            <a:endParaRPr lang="en-US" sz="1400" dirty="0">
              <a:solidFill>
                <a:srgbClr val="7A54A1"/>
              </a:solidFill>
            </a:endParaRPr>
          </a:p>
          <a:p>
            <a:pPr lvl="1">
              <a:lnSpc>
                <a:spcPct val="90000"/>
              </a:lnSpc>
            </a:pPr>
            <a:endParaRPr lang="en-US" sz="1400" dirty="0"/>
          </a:p>
          <a:p>
            <a:pPr marL="342900" lvl="1" indent="0" algn="ctr">
              <a:lnSpc>
                <a:spcPct val="90000"/>
              </a:lnSpc>
              <a:buNone/>
            </a:pPr>
            <a:r>
              <a:rPr lang="en-US" sz="1400" dirty="0"/>
              <a:t>If you have technical Issues with the benefit system, please contact First Financial Benefits Online Enrollment System Customer Service. </a:t>
            </a:r>
          </a:p>
          <a:p>
            <a:pPr marL="342900" lvl="1" indent="0" algn="ctr">
              <a:lnSpc>
                <a:spcPct val="90000"/>
              </a:lnSpc>
              <a:buNone/>
            </a:pPr>
            <a:r>
              <a:rPr lang="en-US" sz="1400" dirty="0"/>
              <a:t>(855) 523-8422 </a:t>
            </a:r>
          </a:p>
          <a:p>
            <a:pPr marL="342900" lvl="1" indent="0" algn="ctr">
              <a:lnSpc>
                <a:spcPct val="90000"/>
              </a:lnSpc>
              <a:buNone/>
            </a:pPr>
            <a:r>
              <a:rPr lang="en-US" sz="1400" dirty="0"/>
              <a:t>Monday – Friday 8:00 am – 5:00 pm </a:t>
            </a:r>
          </a:p>
          <a:p>
            <a:pPr lvl="1">
              <a:lnSpc>
                <a:spcPct val="90000"/>
              </a:lnSpc>
            </a:pPr>
            <a:endParaRPr lang="en-US" sz="1400" dirty="0"/>
          </a:p>
          <a:p>
            <a:pPr lvl="1">
              <a:lnSpc>
                <a:spcPct val="90000"/>
              </a:lnSpc>
            </a:pPr>
            <a:endParaRPr lang="en-US" sz="1400" dirty="0"/>
          </a:p>
          <a:p>
            <a:pPr lvl="1">
              <a:lnSpc>
                <a:spcPct val="90000"/>
              </a:lnSpc>
            </a:pPr>
            <a:endParaRPr lang="en-US" sz="1400" dirty="0"/>
          </a:p>
        </p:txBody>
      </p:sp>
      <p:sp>
        <p:nvSpPr>
          <p:cNvPr id="4" name="Slide Number Placeholder 3"/>
          <p:cNvSpPr>
            <a:spLocks noGrp="1"/>
          </p:cNvSpPr>
          <p:nvPr>
            <p:ph type="sldNum" sz="quarter" idx="12"/>
          </p:nvPr>
        </p:nvSpPr>
        <p:spPr>
          <a:xfrm>
            <a:off x="8536293" y="6492875"/>
            <a:ext cx="512504" cy="365125"/>
          </a:xfrm>
          <a:prstGeom prst="rect">
            <a:avLst/>
          </a:prstGeom>
        </p:spPr>
        <p:txBody>
          <a:bodyPr>
            <a:normAutofit/>
          </a:bodyPr>
          <a:lstStyle/>
          <a:p>
            <a:pPr>
              <a:spcAft>
                <a:spcPts val="600"/>
              </a:spcAft>
            </a:pPr>
            <a:fld id="{17CA3D55-A243-4666-ACAE-DEC566B11F3D}" type="slidenum">
              <a:rPr lang="en-US">
                <a:solidFill>
                  <a:schemeClr val="bg1"/>
                </a:solidFill>
              </a:rPr>
              <a:pPr>
                <a:spcAft>
                  <a:spcPts val="600"/>
                </a:spcAft>
              </a:pPr>
              <a:t>50</a:t>
            </a:fld>
            <a:endParaRPr lang="en-US" dirty="0">
              <a:solidFill>
                <a:schemeClr val="bg1"/>
              </a:solidFill>
            </a:endParaRPr>
          </a:p>
        </p:txBody>
      </p:sp>
    </p:spTree>
    <p:extLst>
      <p:ext uri="{BB962C8B-B14F-4D97-AF65-F5344CB8AC3E}">
        <p14:creationId xmlns:p14="http://schemas.microsoft.com/office/powerpoint/2010/main" val="27659063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Picture 5" descr="Apple with measuring tape">
            <a:extLst>
              <a:ext uri="{FF2B5EF4-FFF2-40B4-BE49-F238E27FC236}">
                <a16:creationId xmlns:a16="http://schemas.microsoft.com/office/drawing/2014/main" id="{6B2F3684-8009-B23C-84C3-ECCF3A3D02BC}"/>
              </a:ext>
            </a:extLst>
          </p:cNvPr>
          <p:cNvPicPr>
            <a:picLocks noChangeAspect="1"/>
          </p:cNvPicPr>
          <p:nvPr/>
        </p:nvPicPr>
        <p:blipFill rotWithShape="1">
          <a:blip r:embed="rId2"/>
          <a:srcRect l="5338" r="55722" b="-1"/>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 name="Title 3">
            <a:extLst>
              <a:ext uri="{FF2B5EF4-FFF2-40B4-BE49-F238E27FC236}">
                <a16:creationId xmlns:a16="http://schemas.microsoft.com/office/drawing/2014/main" id="{818839C4-5B13-D952-59C9-CCFD8C0B3EB9}"/>
              </a:ext>
            </a:extLst>
          </p:cNvPr>
          <p:cNvSpPr>
            <a:spLocks noGrp="1"/>
          </p:cNvSpPr>
          <p:nvPr>
            <p:ph type="title"/>
          </p:nvPr>
        </p:nvSpPr>
        <p:spPr>
          <a:xfrm>
            <a:off x="4035422" y="1678665"/>
            <a:ext cx="2915879" cy="2372168"/>
          </a:xfrm>
        </p:spPr>
        <p:txBody>
          <a:bodyPr vert="horz" lIns="91440" tIns="45720" rIns="91440" bIns="45720" rtlCol="0" anchor="b">
            <a:normAutofit/>
          </a:bodyPr>
          <a:lstStyle/>
          <a:p>
            <a:pPr algn="r">
              <a:lnSpc>
                <a:spcPct val="90000"/>
              </a:lnSpc>
            </a:pPr>
            <a:r>
              <a:rPr lang="en-US" sz="5400"/>
              <a:t>Have a healthy year! </a:t>
            </a:r>
          </a:p>
        </p:txBody>
      </p:sp>
      <p:sp>
        <p:nvSpPr>
          <p:cNvPr id="2" name="Slide Number Placeholder 1">
            <a:extLst>
              <a:ext uri="{FF2B5EF4-FFF2-40B4-BE49-F238E27FC236}">
                <a16:creationId xmlns:a16="http://schemas.microsoft.com/office/drawing/2014/main" id="{1BD45489-56AC-A278-B4CD-26BE85410881}"/>
              </a:ext>
            </a:extLst>
          </p:cNvPr>
          <p:cNvSpPr>
            <a:spLocks noGrp="1"/>
          </p:cNvSpPr>
          <p:nvPr>
            <p:ph type="sldNum" sz="quarter" idx="12"/>
          </p:nvPr>
        </p:nvSpPr>
        <p:spPr>
          <a:xfrm>
            <a:off x="8518828" y="6492875"/>
            <a:ext cx="512638" cy="365125"/>
          </a:xfrm>
        </p:spPr>
        <p:txBody>
          <a:bodyPr/>
          <a:lstStyle/>
          <a:p>
            <a:fld id="{8A7D1A0D-6754-5049-9A39-CE99B1E74495}" type="slidenum">
              <a:rPr lang="en-US" smtClean="0">
                <a:solidFill>
                  <a:schemeClr val="bg1"/>
                </a:solidFill>
              </a:rPr>
              <a:t>51</a:t>
            </a:fld>
            <a:endParaRPr lang="en-US" dirty="0">
              <a:solidFill>
                <a:schemeClr val="bg1"/>
              </a:solidFill>
            </a:endParaRPr>
          </a:p>
        </p:txBody>
      </p:sp>
    </p:spTree>
    <p:extLst>
      <p:ext uri="{BB962C8B-B14F-4D97-AF65-F5344CB8AC3E}">
        <p14:creationId xmlns:p14="http://schemas.microsoft.com/office/powerpoint/2010/main" val="253217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The Importance of Enrolling or Waiving</a:t>
            </a:r>
            <a:endParaRPr lang="en-US" b="1" dirty="0"/>
          </a:p>
        </p:txBody>
      </p:sp>
      <p:graphicFrame>
        <p:nvGraphicFramePr>
          <p:cNvPr id="6" name="Content Placeholder 2">
            <a:extLst>
              <a:ext uri="{FF2B5EF4-FFF2-40B4-BE49-F238E27FC236}">
                <a16:creationId xmlns:a16="http://schemas.microsoft.com/office/drawing/2014/main" id="{F7B510FF-307A-76B2-D28B-F17AE8935564}"/>
              </a:ext>
            </a:extLst>
          </p:cNvPr>
          <p:cNvGraphicFramePr>
            <a:graphicFrameLocks noGrp="1"/>
          </p:cNvGraphicFramePr>
          <p:nvPr>
            <p:ph idx="1"/>
            <p:extLst>
              <p:ext uri="{D42A27DB-BD31-4B8C-83A1-F6EECF244321}">
                <p14:modId xmlns:p14="http://schemas.microsoft.com/office/powerpoint/2010/main" val="2017385583"/>
              </p:ext>
            </p:extLst>
          </p:nvPr>
        </p:nvGraphicFramePr>
        <p:xfrm>
          <a:off x="300516" y="1820411"/>
          <a:ext cx="7210396" cy="3833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8530897" y="6384925"/>
            <a:ext cx="461962" cy="473075"/>
          </a:xfrm>
          <a:prstGeom prst="rect">
            <a:avLst/>
          </a:prstGeom>
        </p:spPr>
        <p:txBody>
          <a:bodyPr/>
          <a:lstStyle/>
          <a:p>
            <a:fld id="{17CA3D55-A243-4666-ACAE-DEC566B11F3D}"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6572791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41" y="219075"/>
            <a:ext cx="7210396" cy="1190275"/>
          </a:xfrm>
        </p:spPr>
        <p:txBody>
          <a:bodyPr/>
          <a:lstStyle/>
          <a:p>
            <a:pPr algn="ctr"/>
            <a:br>
              <a:rPr lang="en-US" b="1"/>
            </a:br>
            <a:r>
              <a:rPr lang="en-US" b="1"/>
              <a:t>NEW CFISD EMPLOYEES</a:t>
            </a:r>
            <a:endParaRPr lang="en-US" b="1" dirty="0"/>
          </a:p>
        </p:txBody>
      </p:sp>
      <p:graphicFrame>
        <p:nvGraphicFramePr>
          <p:cNvPr id="6" name="Content Placeholder 2">
            <a:extLst>
              <a:ext uri="{FF2B5EF4-FFF2-40B4-BE49-F238E27FC236}">
                <a16:creationId xmlns:a16="http://schemas.microsoft.com/office/drawing/2014/main" id="{5F8A41B6-EDF2-FC8A-348B-003D2269069C}"/>
              </a:ext>
            </a:extLst>
          </p:cNvPr>
          <p:cNvGraphicFramePr>
            <a:graphicFrameLocks noGrp="1"/>
          </p:cNvGraphicFramePr>
          <p:nvPr>
            <p:ph sz="half" idx="1"/>
            <p:extLst>
              <p:ext uri="{D42A27DB-BD31-4B8C-83A1-F6EECF244321}">
                <p14:modId xmlns:p14="http://schemas.microsoft.com/office/powerpoint/2010/main" val="329861356"/>
              </p:ext>
            </p:extLst>
          </p:nvPr>
        </p:nvGraphicFramePr>
        <p:xfrm>
          <a:off x="323211" y="2047875"/>
          <a:ext cx="8602425" cy="4516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8755063" y="6564313"/>
            <a:ext cx="388937" cy="357187"/>
          </a:xfrm>
          <a:prstGeom prst="rect">
            <a:avLst/>
          </a:prstGeom>
        </p:spPr>
        <p:txBody>
          <a:bodyPr/>
          <a:lstStyle/>
          <a:p>
            <a:fld id="{4130376F-90B9-4B1F-9EB7-42AC67434EDD}"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35268317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10241" y="0"/>
            <a:ext cx="7210396" cy="1215041"/>
          </a:xfrm>
        </p:spPr>
        <p:txBody>
          <a:bodyPr>
            <a:normAutofit/>
          </a:bodyPr>
          <a:lstStyle/>
          <a:p>
            <a:br>
              <a:rPr lang="en-US" b="1" dirty="0"/>
            </a:br>
            <a:r>
              <a:rPr lang="en-US" b="1" dirty="0"/>
              <a:t>Mid-year plan changes</a:t>
            </a:r>
          </a:p>
        </p:txBody>
      </p:sp>
      <p:sp>
        <p:nvSpPr>
          <p:cNvPr id="39939" name="Rectangle 3"/>
          <p:cNvSpPr>
            <a:spLocks noGrp="1" noChangeArrowheads="1"/>
          </p:cNvSpPr>
          <p:nvPr>
            <p:ph idx="1"/>
          </p:nvPr>
        </p:nvSpPr>
        <p:spPr>
          <a:xfrm>
            <a:off x="1006679" y="260059"/>
            <a:ext cx="6713958" cy="5058631"/>
          </a:xfrm>
        </p:spPr>
        <p:txBody>
          <a:bodyPr>
            <a:normAutofit/>
          </a:bodyPr>
          <a:lstStyle/>
          <a:p>
            <a:pPr marL="0" indent="0">
              <a:buFontTx/>
              <a:buNone/>
              <a:defRPr/>
            </a:pPr>
            <a:endParaRPr lang="en-US" dirty="0"/>
          </a:p>
          <a:p>
            <a:pPr marL="0" indent="0">
              <a:buFontTx/>
              <a:buNone/>
              <a:defRPr/>
            </a:pPr>
            <a:br>
              <a:rPr lang="en-US" dirty="0"/>
            </a:br>
            <a:r>
              <a:rPr lang="en-US" dirty="0"/>
              <a:t> </a:t>
            </a:r>
          </a:p>
          <a:p>
            <a:pPr marL="0" indent="0">
              <a:buFontTx/>
              <a:buNone/>
              <a:defRPr/>
            </a:pPr>
            <a:br>
              <a:rPr lang="en-US" dirty="0"/>
            </a:br>
            <a:r>
              <a:rPr lang="en-US" dirty="0"/>
              <a:t>Enrollees </a:t>
            </a:r>
            <a:r>
              <a:rPr lang="en-US" b="1" dirty="0"/>
              <a:t>may make plan changes</a:t>
            </a:r>
            <a:r>
              <a:rPr lang="en-US" dirty="0"/>
              <a:t> during the plan year due to a “Special Enrollment Event” </a:t>
            </a:r>
          </a:p>
          <a:p>
            <a:pPr>
              <a:defRPr/>
            </a:pPr>
            <a:r>
              <a:rPr lang="en-US" dirty="0"/>
              <a:t>Individuals who </a:t>
            </a:r>
            <a:r>
              <a:rPr lang="en-US" b="1" dirty="0"/>
              <a:t>voluntarily drop coverage because of a Special Enrollment Event </a:t>
            </a:r>
            <a:r>
              <a:rPr lang="en-US" dirty="0"/>
              <a:t>during the plan year </a:t>
            </a:r>
            <a:r>
              <a:rPr lang="en-US" b="1" dirty="0"/>
              <a:t>may re-enroll during the plan year due to experiencing another Special Enrollment Event</a:t>
            </a:r>
            <a:r>
              <a:rPr lang="en-US" dirty="0"/>
              <a:t> </a:t>
            </a:r>
          </a:p>
          <a:p>
            <a:pPr>
              <a:defRPr/>
            </a:pPr>
            <a:r>
              <a:rPr lang="en-US" dirty="0"/>
              <a:t>Changes must be made within 31 days after the event date </a:t>
            </a:r>
          </a:p>
          <a:p>
            <a:pPr>
              <a:defRPr/>
            </a:pPr>
            <a:r>
              <a:rPr lang="en-US" dirty="0"/>
              <a:t>All changes must be made on the benefit system and your documentation must also be uploaded within 31 for us to approve the change. </a:t>
            </a:r>
            <a:endParaRPr lang="en-US" sz="2300" dirty="0"/>
          </a:p>
        </p:txBody>
      </p:sp>
      <p:sp>
        <p:nvSpPr>
          <p:cNvPr id="2" name="Slide Number Placeholder 1"/>
          <p:cNvSpPr>
            <a:spLocks noGrp="1"/>
          </p:cNvSpPr>
          <p:nvPr>
            <p:ph type="sldNum" sz="quarter" idx="12"/>
          </p:nvPr>
        </p:nvSpPr>
        <p:spPr>
          <a:xfrm>
            <a:off x="8808092" y="6535738"/>
            <a:ext cx="385762" cy="434975"/>
          </a:xfrm>
          <a:prstGeom prst="rect">
            <a:avLst/>
          </a:prstGeom>
        </p:spPr>
        <p:txBody>
          <a:bodyPr/>
          <a:lstStyle/>
          <a:p>
            <a:fld id="{17CA3D55-A243-4666-ACAE-DEC566B11F3D}" type="slidenum">
              <a:rPr lang="en-US" smtClean="0">
                <a:solidFill>
                  <a:schemeClr val="bg1"/>
                </a:solidFill>
              </a:rPr>
              <a:pPr/>
              <a:t>8</a:t>
            </a:fld>
            <a:endParaRPr lang="en-US" dirty="0">
              <a:solidFill>
                <a:schemeClr val="bg1"/>
              </a:solidFill>
            </a:endParaRPr>
          </a:p>
        </p:txBody>
      </p:sp>
      <p:sp>
        <p:nvSpPr>
          <p:cNvPr id="36868" name="Text Box 8"/>
          <p:cNvSpPr txBox="1">
            <a:spLocks noChangeArrowheads="1"/>
          </p:cNvSpPr>
          <p:nvPr/>
        </p:nvSpPr>
        <p:spPr bwMode="auto">
          <a:xfrm>
            <a:off x="272255" y="4895850"/>
            <a:ext cx="8716963" cy="1008062"/>
          </a:xfrm>
          <a:prstGeom prst="rect">
            <a:avLst/>
          </a:prstGeom>
          <a:solidFill>
            <a:srgbClr val="FAAD3D"/>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chemeClr val="bg1"/>
                </a:solidFill>
              </a:rPr>
              <a:t>Special enrollment event/family status change:</a:t>
            </a:r>
            <a:r>
              <a:rPr lang="en-US" dirty="0">
                <a:solidFill>
                  <a:schemeClr val="bg1"/>
                </a:solidFill>
              </a:rPr>
              <a:t>  Marriage, divorce (resulting in a loss of coverage), birth, adoption or placement for adoption, or if an individual with other health insurance coverage involuntarily loses that coverage</a:t>
            </a:r>
            <a:endParaRPr lang="en-US" b="1" dirty="0">
              <a:solidFill>
                <a:schemeClr val="bg1"/>
              </a:solidFill>
              <a:cs typeface="Arial" charset="0"/>
            </a:endParaRPr>
          </a:p>
        </p:txBody>
      </p:sp>
      <p:sp>
        <p:nvSpPr>
          <p:cNvPr id="36869" name="Text Box 8"/>
          <p:cNvSpPr txBox="1">
            <a:spLocks noChangeArrowheads="1"/>
          </p:cNvSpPr>
          <p:nvPr/>
        </p:nvSpPr>
        <p:spPr bwMode="auto">
          <a:xfrm>
            <a:off x="294481" y="6040700"/>
            <a:ext cx="8694737" cy="704850"/>
          </a:xfrm>
          <a:prstGeom prst="rect">
            <a:avLst/>
          </a:prstGeom>
          <a:solidFill>
            <a:srgbClr val="1D76BB"/>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US" b="1" dirty="0">
                <a:solidFill>
                  <a:schemeClr val="bg1"/>
                </a:solidFill>
              </a:rPr>
              <a:t>Common law marriage:</a:t>
            </a:r>
            <a:r>
              <a:rPr lang="en-US" dirty="0">
                <a:solidFill>
                  <a:schemeClr val="bg1"/>
                </a:solidFill>
              </a:rPr>
              <a:t>  Not considered a special enrollment event unless there is a Declaration of Common Law Marriage filed with an authorized government agency</a:t>
            </a:r>
            <a:endParaRPr lang="en-US" b="1" dirty="0">
              <a:solidFill>
                <a:schemeClr val="bg1"/>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Rectangle 5"/>
          <p:cNvSpPr>
            <a:spLocks noGrp="1" noChangeArrowheads="1"/>
          </p:cNvSpPr>
          <p:nvPr>
            <p:ph type="title"/>
          </p:nvPr>
        </p:nvSpPr>
        <p:spPr>
          <a:xfrm>
            <a:off x="508000" y="609600"/>
            <a:ext cx="6447501" cy="1320800"/>
          </a:xfrm>
        </p:spPr>
        <p:txBody>
          <a:bodyPr>
            <a:normAutofit/>
          </a:bodyPr>
          <a:lstStyle/>
          <a:p>
            <a:pPr eaLnBrk="1" hangingPunct="1"/>
            <a:r>
              <a:rPr lang="en-US" b="1" dirty="0"/>
              <a:t>What is TRS-ActiveCare?</a:t>
            </a:r>
          </a:p>
        </p:txBody>
      </p:sp>
      <p:graphicFrame>
        <p:nvGraphicFramePr>
          <p:cNvPr id="17415" name="Rectangle 7">
            <a:extLst>
              <a:ext uri="{FF2B5EF4-FFF2-40B4-BE49-F238E27FC236}">
                <a16:creationId xmlns:a16="http://schemas.microsoft.com/office/drawing/2014/main" id="{9E9C9A1A-9B27-08FF-2500-D9C267E937D2}"/>
              </a:ext>
            </a:extLst>
          </p:cNvPr>
          <p:cNvGraphicFramePr>
            <a:graphicFrameLocks noGrp="1"/>
          </p:cNvGraphicFramePr>
          <p:nvPr>
            <p:ph idx="1"/>
            <p:extLst>
              <p:ext uri="{D42A27DB-BD31-4B8C-83A1-F6EECF244321}">
                <p14:modId xmlns:p14="http://schemas.microsoft.com/office/powerpoint/2010/main" val="1774497142"/>
              </p:ext>
            </p:extLst>
          </p:nvPr>
        </p:nvGraphicFramePr>
        <p:xfrm>
          <a:off x="653906" y="1471594"/>
          <a:ext cx="6560626" cy="3553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a:xfrm>
            <a:off x="8672640" y="6436833"/>
            <a:ext cx="330649" cy="338603"/>
          </a:xfrm>
          <a:prstGeom prst="rect">
            <a:avLst/>
          </a:prstGeom>
        </p:spPr>
        <p:txBody>
          <a:bodyPr/>
          <a:lstStyle/>
          <a:p>
            <a:pPr defTabSz="324612">
              <a:spcAft>
                <a:spcPts val="600"/>
              </a:spcAft>
            </a:pPr>
            <a:fld id="{17CA3D55-A243-4666-ACAE-DEC566B11F3D}" type="slidenum">
              <a:rPr lang="en-US" kern="1200" smtClean="0">
                <a:solidFill>
                  <a:schemeClr val="bg1"/>
                </a:solidFill>
                <a:latin typeface="+mn-lt"/>
                <a:ea typeface="+mn-ea"/>
                <a:cs typeface="+mn-cs"/>
              </a:rPr>
              <a:pPr defTabSz="324612">
                <a:spcAft>
                  <a:spcPts val="600"/>
                </a:spcAft>
              </a:pPr>
              <a:t>9</a:t>
            </a:fld>
            <a:endParaRPr lang="en-US" dirty="0">
              <a:solidFill>
                <a:schemeClr val="bg1"/>
              </a:solidFill>
            </a:endParaRPr>
          </a:p>
        </p:txBody>
      </p:sp>
      <p:sp>
        <p:nvSpPr>
          <p:cNvPr id="17413" name="TextBox 5"/>
          <p:cNvSpPr txBox="1">
            <a:spLocks noChangeArrowheads="1"/>
          </p:cNvSpPr>
          <p:nvPr/>
        </p:nvSpPr>
        <p:spPr bwMode="auto">
          <a:xfrm>
            <a:off x="576378" y="5122550"/>
            <a:ext cx="6310744" cy="240885"/>
          </a:xfrm>
          <a:prstGeom prst="rect">
            <a:avLst/>
          </a:prstGeom>
          <a:solidFill>
            <a:srgbClr val="002060"/>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324612" eaLnBrk="1" hangingPunct="1">
              <a:spcAft>
                <a:spcPts val="600"/>
              </a:spcAft>
            </a:pPr>
            <a:r>
              <a:rPr lang="en-US" sz="1136" b="1" kern="1200" dirty="0">
                <a:solidFill>
                  <a:schemeClr val="bg1"/>
                </a:solidFill>
                <a:latin typeface="Arial" charset="0"/>
                <a:ea typeface="+mn-ea"/>
                <a:cs typeface="+mn-cs"/>
              </a:rPr>
              <a:t>1,120 districts/entities participate in TRS-ActiveCare</a:t>
            </a:r>
            <a:endParaRPr lang="en-US" sz="16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Facet">
  <a:themeElements>
    <a:clrScheme name="Custom 8">
      <a:dk1>
        <a:sysClr val="windowText" lastClr="000000"/>
      </a:dk1>
      <a:lt1>
        <a:sysClr val="window" lastClr="FFFFFF"/>
      </a:lt1>
      <a:dk2>
        <a:srgbClr val="2C3C43"/>
      </a:dk2>
      <a:lt2>
        <a:srgbClr val="EBEBEB"/>
      </a:lt2>
      <a:accent1>
        <a:srgbClr val="1D76BB"/>
      </a:accent1>
      <a:accent2>
        <a:srgbClr val="7A54A1"/>
      </a:accent2>
      <a:accent3>
        <a:srgbClr val="FAAD3D"/>
      </a:accent3>
      <a:accent4>
        <a:srgbClr val="18A9C4"/>
      </a:accent4>
      <a:accent5>
        <a:srgbClr val="B9399E"/>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2659</TotalTime>
  <Words>7466</Words>
  <Application>Microsoft Office PowerPoint</Application>
  <PresentationFormat>On-screen Show (4:3)</PresentationFormat>
  <Paragraphs>890</Paragraphs>
  <Slides>51</Slides>
  <Notes>26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Arial Narrow</vt:lpstr>
      <vt:lpstr>Calibri</vt:lpstr>
      <vt:lpstr>Trebuchet MS</vt:lpstr>
      <vt:lpstr>Wingdings</vt:lpstr>
      <vt:lpstr>Wingdings 3</vt:lpstr>
      <vt:lpstr>Facet</vt:lpstr>
      <vt:lpstr>Acrobat Document</vt:lpstr>
      <vt:lpstr> CYPRESS-FAIRBANKS ISD  Benefit Plan Year:   September 1, 2024 – August 31, 2025</vt:lpstr>
      <vt:lpstr> Discussion Points</vt:lpstr>
      <vt:lpstr>Insurance Department Website</vt:lpstr>
      <vt:lpstr>  Insurance Department  Website </vt:lpstr>
      <vt:lpstr>Benefit Enrollment Information</vt:lpstr>
      <vt:lpstr>The Importance of Enrolling or Waiving</vt:lpstr>
      <vt:lpstr> NEW CFISD EMPLOYEES</vt:lpstr>
      <vt:lpstr> Mid-year plan changes</vt:lpstr>
      <vt:lpstr>What is TRS-ActiveCare?</vt:lpstr>
      <vt:lpstr>WHAT’S NEW WITH TRS-ACTIVECARE Effective September 1, 2024 ?</vt:lpstr>
      <vt:lpstr>Who is Eligible to Enroll?</vt:lpstr>
      <vt:lpstr>Employees NOT Eligible to Enroll in TRS-ActiveCare</vt:lpstr>
      <vt:lpstr>Eligible Dependents</vt:lpstr>
      <vt:lpstr>Special Eligibility Situations</vt:lpstr>
      <vt:lpstr>COINSURANCE &amp; COPAYMENTS</vt:lpstr>
      <vt:lpstr>   Plan Overview (Network Level of Benefits) </vt:lpstr>
      <vt:lpstr> Plan Overview  (Network Level of Benefits)</vt:lpstr>
      <vt:lpstr> 2024-2025 CFISD FULL-TIME                 EMPLOYEE MONTHLY PREMIUMS    </vt:lpstr>
      <vt:lpstr>Cypress-Fairbanks Enrollment Summary</vt:lpstr>
      <vt:lpstr>CFISD Employee Only  Premium &amp; Plan Comparison </vt:lpstr>
      <vt:lpstr>CFISD Employee &amp; Family  Premium &amp;  Plan Comparison</vt:lpstr>
      <vt:lpstr>Split Premium Process</vt:lpstr>
      <vt:lpstr>TRS-ACTIVECARE Enrollment Support</vt:lpstr>
      <vt:lpstr>  What if I Have Questions on TRS-ActiveCare medical or prescription drug plans? </vt:lpstr>
      <vt:lpstr>ID Cards</vt:lpstr>
      <vt:lpstr>Mobile Access</vt:lpstr>
      <vt:lpstr>TRS Virtual Health</vt:lpstr>
      <vt:lpstr> TRS Virtual Health </vt:lpstr>
      <vt:lpstr>Medical Tips and Reminders </vt:lpstr>
      <vt:lpstr> Prescription Benefits </vt:lpstr>
      <vt:lpstr>   Prescription Drug Benefits Summary</vt:lpstr>
      <vt:lpstr>Ways to Lower your Prescription Drugs         </vt:lpstr>
      <vt:lpstr>Additional TRS-ActiveCare Programs</vt:lpstr>
      <vt:lpstr>Wellness Benefits</vt:lpstr>
      <vt:lpstr>Optional Benefit Plans</vt:lpstr>
      <vt:lpstr>Employee Assistance Program</vt:lpstr>
      <vt:lpstr>Health Savings Account (HSA)</vt:lpstr>
      <vt:lpstr>Optional Term Life/AD&amp;D Insurance</vt:lpstr>
      <vt:lpstr>Disability Insurance </vt:lpstr>
      <vt:lpstr>Dental Insurance</vt:lpstr>
      <vt:lpstr>Vision Insurance</vt:lpstr>
      <vt:lpstr>Cancer &amp; Specified Disease </vt:lpstr>
      <vt:lpstr>Critical Illness </vt:lpstr>
      <vt:lpstr>Hospital Indemnity</vt:lpstr>
      <vt:lpstr>Accident Insurance</vt:lpstr>
      <vt:lpstr>Permanent Life</vt:lpstr>
      <vt:lpstr>Legal</vt:lpstr>
      <vt:lpstr>Identity Protection </vt:lpstr>
      <vt:lpstr>Tax-Deferred Retirement Investment Plans</vt:lpstr>
      <vt:lpstr>Insurance Department Contacts</vt:lpstr>
      <vt:lpstr>Have a healthy year! </vt:lpstr>
    </vt:vector>
  </TitlesOfParts>
  <Company>FBISD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Walker</dc:creator>
  <cp:lastModifiedBy>Angela Green</cp:lastModifiedBy>
  <cp:revision>182</cp:revision>
  <cp:lastPrinted>2023-07-24T22:10:09Z</cp:lastPrinted>
  <dcterms:created xsi:type="dcterms:W3CDTF">2014-07-07T20:33:46Z</dcterms:created>
  <dcterms:modified xsi:type="dcterms:W3CDTF">2024-07-03T14:43:54Z</dcterms:modified>
</cp:coreProperties>
</file>