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24" Type="http://schemas.openxmlformats.org/officeDocument/2006/relationships/slide" Target="slides/slide20.xml"/><Relationship Id="rId12" Type="http://schemas.openxmlformats.org/officeDocument/2006/relationships/slide" Target="slides/slide8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" name="Google Shape;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662217919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66221791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8662217919_0_8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8662217919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527cff49_13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527cff49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527cff49_13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527cff49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527cff49_1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527cff49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527cff49_021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527cff49_02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527cff49_018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527cff49_0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527cff49_020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527cff49_0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a55a87ea2_0_10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a55a87ea2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2d7092870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2d709287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a55a87ea2_0_28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Google Shape;34;ga55a87ea2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527cff49_023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3527cff49_02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a55a87ea2_0_5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ga55a87ea2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a55a87ea2_0_7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a55a87ea2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a55a87ea2_0_12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a55a87ea2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a55a87ea2_0_15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a55a87ea2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55a87ea2_0_17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a55a87ea2_0_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27cff49_022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27cff49_02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a55a87ea2_0_20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a55a87ea2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ight-gradient"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 sz="3000"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pic>
        <p:nvPicPr>
          <p:cNvPr descr="logo.png" id="8" name="Google Shape;8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6562713" y="4291588"/>
            <a:ext cx="2581275" cy="77152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goo.gl/RSQZ5K" TargetMode="External"/><Relationship Id="rId4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clever.com/oauth/authorize?channel=clever&amp;client_id=4c63c1cf623dce82caac&amp;confirmed=true&amp;redirect_uri=https%3A%2F%2Fclever.com%2Fin%2Fauth_callback&amp;response_type=code&amp;state=f29f491de1ef7ee831fa6571cb13bdbea61ec3138d4a5ba84c3758220f0bf438&amp;district_id=5617e0638b647101000001fe" TargetMode="External"/><Relationship Id="rId4" Type="http://schemas.openxmlformats.org/officeDocument/2006/relationships/hyperlink" Target="https://www.youtube.com/watch?v=DMylzECMcPE&amp;t=20s" TargetMode="External"/><Relationship Id="rId5" Type="http://schemas.openxmlformats.org/officeDocument/2006/relationships/image" Target="../media/image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drive.google.com/file/d/1VeyFGNxfRRBZ3AvafJSIZ1YylrXuU2XH/view?usp=sharing" TargetMode="External"/><Relationship Id="rId4" Type="http://schemas.openxmlformats.org/officeDocument/2006/relationships/hyperlink" Target="https://drive.google.com/drive/folders/0B4ghnnM2OrWeQ29GbzJSeUNQVG8" TargetMode="External"/><Relationship Id="rId5" Type="http://schemas.openxmlformats.org/officeDocument/2006/relationships/hyperlink" Target="https://www.youtube.com/playlist?list=PL9GyOTpDcteXYdTdg2vQGy5Fys_oopClW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ebstermo.infinitecampus.org/campus/webstergroves.jsp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qware.app/#/login/WEBSTERMO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allaccess.wgcloud.org/" TargetMode="External"/><Relationship Id="rId4" Type="http://schemas.openxmlformats.org/officeDocument/2006/relationships/image" Target="../media/image1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docs.google.com/a/wgcloud.org/spreadsheet/viewform?usp=sharing&amp;formkey=dFFNeWYxR0c4OEtQaFRRV2hHTjhaYkE6MA#gid=0" TargetMode="External"/><Relationship Id="rId4" Type="http://schemas.openxmlformats.org/officeDocument/2006/relationships/hyperlink" Target="http://goo.gl/YjleWx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google.com" TargetMode="External"/><Relationship Id="rId4" Type="http://schemas.openxmlformats.org/officeDocument/2006/relationships/hyperlink" Target="http://www.wgcloud.org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goo.gl/xIBFpS" TargetMode="External"/><Relationship Id="rId4" Type="http://schemas.openxmlformats.org/officeDocument/2006/relationships/hyperlink" Target="https://docs.google.com/a/wgcloud.org/file/d/0B4ghnnM2OrWeU2dLU3FsSFpDZHc/edit" TargetMode="External"/><Relationship Id="rId5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WGSD New Faculty </a:t>
            </a:r>
            <a:endParaRPr/>
          </a:p>
        </p:txBody>
      </p:sp>
      <p:sp>
        <p:nvSpPr>
          <p:cNvPr id="29" name="Google Shape;29;p8"/>
          <p:cNvSpPr txBox="1"/>
          <p:nvPr>
            <p:ph idx="1" type="subTitle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Technology</a:t>
            </a:r>
            <a:br>
              <a:rPr lang="en"/>
            </a:br>
            <a:r>
              <a:rPr lang="en"/>
              <a:t>Training</a:t>
            </a:r>
            <a:br>
              <a:rPr lang="en"/>
            </a:b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http://goo.gl/RSQZ5K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"/>
            </a:b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8"/>
          <p:cNvSpPr txBox="1"/>
          <p:nvPr/>
        </p:nvSpPr>
        <p:spPr>
          <a:xfrm>
            <a:off x="78825" y="-1012950"/>
            <a:ext cx="8604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Tim Brown</a:t>
            </a:r>
            <a:br>
              <a:rPr b="1" lang="en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b="1" lang="en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Director of Student Assessment, Data, and Learning Technologies</a:t>
            </a:r>
            <a:br>
              <a:rPr b="1" lang="en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</a:br>
            <a:endParaRPr/>
          </a:p>
        </p:txBody>
      </p:sp>
      <p:pic>
        <p:nvPicPr>
          <p:cNvPr id="31" name="Google Shape;31;p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813" y="3228963"/>
            <a:ext cx="1971675" cy="191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Clever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Single sign on platform for our various products.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                          </a:t>
            </a:r>
            <a:r>
              <a:rPr lang="en" u="sng">
                <a:solidFill>
                  <a:schemeClr val="hlink"/>
                </a:solidFill>
                <a:hlinkClick r:id="rId3"/>
              </a:rPr>
              <a:t>clever.com/in/wgsd</a:t>
            </a:r>
            <a:br>
              <a:rPr lang="en"/>
            </a:br>
            <a:r>
              <a:rPr lang="en"/>
              <a:t>                          Click login with Google</a:t>
            </a:r>
            <a:br>
              <a:rPr lang="en"/>
            </a:br>
            <a:r>
              <a:rPr lang="en"/>
              <a:t>                          Wgcloud login information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		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5" name="Google Shape;85;p17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8313" y="2402013"/>
            <a:ext cx="2143125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457200" y="6631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Canvas - Learning Management System</a:t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The Webster Groves School District uses Canvas as our learning management system.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Resources: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300" u="sng">
                <a:solidFill>
                  <a:schemeClr val="hlink"/>
                </a:solidFill>
                <a:hlinkClick r:id="rId3"/>
              </a:rPr>
              <a:t>Getting Started with Canvas</a:t>
            </a:r>
            <a:br>
              <a:rPr lang="en" sz="2300"/>
            </a:br>
            <a:r>
              <a:rPr lang="en" sz="2300" u="sng">
                <a:solidFill>
                  <a:schemeClr val="hlink"/>
                </a:solidFill>
                <a:hlinkClick r:id="rId4"/>
              </a:rPr>
              <a:t>Canvas Tutorials and Do Now Activities</a:t>
            </a:r>
            <a:br>
              <a:rPr lang="en" sz="2300"/>
            </a:br>
            <a:r>
              <a:rPr lang="en" sz="2300" u="sng">
                <a:solidFill>
                  <a:schemeClr val="hlink"/>
                </a:solidFill>
                <a:hlinkClick r:id="rId5"/>
              </a:rPr>
              <a:t>LMS in the WGSD YouTube Channel</a:t>
            </a:r>
            <a:endParaRPr sz="23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457200" y="301953"/>
            <a:ext cx="8229600" cy="1044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666666"/>
                </a:solidFill>
              </a:rPr>
              <a:t>Infinite Campus</a:t>
            </a:r>
            <a:endParaRPr sz="4000">
              <a:solidFill>
                <a:srgbClr val="666666"/>
              </a:solidFill>
            </a:endParaRPr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u="sng">
                <a:solidFill>
                  <a:schemeClr val="hlink"/>
                </a:solidFill>
                <a:hlinkClick r:id="rId3"/>
              </a:rPr>
              <a:t>https://webstermo.infinitecampus.org/campus/webstergroves.jsp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use SIS for grade reporting </a:t>
            </a:r>
            <a:r>
              <a:rPr lang="en" sz="2400">
                <a:solidFill>
                  <a:schemeClr val="dk1"/>
                </a:solidFill>
              </a:rPr>
              <a:t>K</a:t>
            </a: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-12, gradebook (6-12), and student data of all kinds.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K-6 Progress Report Online for Parents (printouts only when parent requests a copy)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We are in the process of moving from Tyler SIS to Infinite Campus and trainings will come in August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34774" y="319600"/>
            <a:ext cx="5114900" cy="42404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Wireless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Wireless is available district-wide - Webster.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">
                <a:solidFill>
                  <a:schemeClr val="dk1"/>
                </a:solidFill>
              </a:rPr>
              <a:t>You will need to put in your login credentials.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BYOD and single user devices (tablets) use </a:t>
            </a:r>
            <a:r>
              <a:rPr lang="en" sz="2400">
                <a:solidFill>
                  <a:schemeClr val="dk1"/>
                </a:solidFill>
              </a:rPr>
              <a:t>Webster.  You will need to put in your login credentials and password and then trust the certificate. </a:t>
            </a:r>
            <a:endParaRPr sz="24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 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Technology Requests</a:t>
            </a:r>
            <a:endParaRPr/>
          </a:p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457200" y="1103305"/>
            <a:ext cx="8229600" cy="362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them </a:t>
            </a:r>
            <a:r>
              <a:rPr lang="en" sz="24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always</a:t>
            </a: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 create a formal trail of your requisitions and technical issues, even if you have already spoken to your building tech staff. 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(handout)</a:t>
            </a:r>
            <a:b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" sz="2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https://qware.app/#/login/WEBSTERMO</a:t>
            </a:r>
            <a:endParaRPr sz="2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to place a tech request? 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Setting Voicemail</a:t>
            </a:r>
            <a:endParaRPr/>
          </a:p>
        </p:txBody>
      </p:sp>
      <p:sp>
        <p:nvSpPr>
          <p:cNvPr id="120" name="Google Shape;120;p2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VoiceMail District.JPG" id="121" name="Google Shape;12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987" y="1113050"/>
            <a:ext cx="8898025" cy="2191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VocieMail Outside District.JPG" id="127" name="Google Shape;12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6" y="1297781"/>
            <a:ext cx="8301150" cy="1665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"/>
          <p:cNvSpPr txBox="1"/>
          <p:nvPr>
            <p:ph idx="1" type="body"/>
          </p:nvPr>
        </p:nvSpPr>
        <p:spPr>
          <a:xfrm>
            <a:off x="331525" y="410225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Staff Tech. Req. </a:t>
            </a:r>
            <a:endParaRPr b="1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Can be found through About US,  and then </a:t>
            </a:r>
            <a:b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Staff Links and in Clever</a:t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133" name="Google Shape;13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07875" y="2360263"/>
            <a:ext cx="5676900" cy="2200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6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01975"/>
            <a:ext cx="8839199" cy="4112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/>
          <p:nvPr>
            <p:ph idx="1" type="body"/>
          </p:nvPr>
        </p:nvSpPr>
        <p:spPr>
          <a:xfrm>
            <a:off x="457200" y="300800"/>
            <a:ext cx="8229600" cy="462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latin typeface="Cambria"/>
                <a:ea typeface="Cambria"/>
                <a:cs typeface="Cambria"/>
                <a:sym typeface="Cambria"/>
              </a:rPr>
              <a:t>Director of Student Assessment, Data, and Learning Technologies </a:t>
            </a:r>
            <a:br>
              <a:rPr b="1" lang="en">
                <a:latin typeface="Cambria"/>
                <a:ea typeface="Cambria"/>
                <a:cs typeface="Cambria"/>
                <a:sym typeface="Cambria"/>
              </a:rPr>
            </a:br>
            <a:br>
              <a:rPr b="1" lang="en">
                <a:latin typeface="Cambria"/>
                <a:ea typeface="Cambria"/>
                <a:cs typeface="Cambria"/>
                <a:sym typeface="Cambria"/>
              </a:rPr>
            </a:br>
            <a:r>
              <a:rPr lang="en">
                <a:latin typeface="Cambria"/>
                <a:ea typeface="Cambria"/>
                <a:cs typeface="Cambria"/>
                <a:sym typeface="Cambria"/>
              </a:rPr>
              <a:t>Connecting the Webster Groves staff with professional development opportunities to enhance their understanding of assessment, data management, and teaching with technology in the classroom.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sp>
        <p:nvSpPr>
          <p:cNvPr id="144" name="Google Shape;144;p27"/>
          <p:cNvSpPr txBox="1"/>
          <p:nvPr/>
        </p:nvSpPr>
        <p:spPr>
          <a:xfrm>
            <a:off x="303875" y="1609450"/>
            <a:ext cx="7236900" cy="20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Please complete the quick survey by clicking the link below.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3"/>
              </a:rPr>
              <a:t>Welcome Survey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Director for Learning Technologies</a:t>
            </a:r>
            <a:br>
              <a:rPr b="1" lang="en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b="1" lang="en" sz="1800" u="sng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http://goo.gl/YjleWx</a:t>
            </a:r>
            <a:endParaRPr b="1" sz="18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What this looks like . . .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457200" y="849050"/>
            <a:ext cx="8229600" cy="38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Modeling lessons for teachers and with teachers on current technologies being utilized in the classroom.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1-on-1 PD for teachers, small group PD, building level PD, online support, and whole district PD opportunities.  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Technology  Support Specialists	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If something is broken or is not working properly make sure you fill out a tech. request and the technology support specialists will come to solve your problems.  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" type="subTitle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In the classroom . . .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descr="logo11w.png" id="54" name="Google Shape;54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9775" y="1030300"/>
            <a:ext cx="5124450" cy="180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4700850" y="409550"/>
            <a:ext cx="4203900" cy="254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360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and in the cloud</a:t>
            </a:r>
            <a:endParaRPr b="0" sz="3600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descr="workinginthecloud.PNG"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076" y="192725"/>
            <a:ext cx="4054774" cy="4758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Why the Cloud?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mbria"/>
              <a:buChar char="●"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Student collaboration</a:t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mbria"/>
              <a:buChar char="●"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Access to documents anywhere and at anytime</a:t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mbria"/>
              <a:buChar char="●"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Less printing - students can share their work with you and you can comment or edit.</a:t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mbria"/>
              <a:buChar char="●"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Staff collaboration and professional development</a:t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mbria"/>
              <a:buChar char="●"/>
            </a:pPr>
            <a:r>
              <a:rPr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More storage space for digital files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and WGSD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www.google.com</a:t>
            </a:r>
            <a:r>
              <a:rPr lang="en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br>
              <a:rPr lang="en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" sz="22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www.wgcloud.org</a:t>
            </a:r>
            <a:r>
              <a:rPr lang="en" sz="2200">
                <a:solidFill>
                  <a:schemeClr val="dk1"/>
                </a:solidFill>
              </a:rPr>
              <a:t>  (students domain)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</a:rPr>
              <a:t>Teacher </a:t>
            </a:r>
            <a:r>
              <a:rPr lang="en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Login:  </a:t>
            </a:r>
            <a:r>
              <a:rPr lang="en" sz="2200">
                <a:solidFill>
                  <a:schemeClr val="dk1"/>
                </a:solidFill>
              </a:rPr>
              <a:t>l</a:t>
            </a:r>
            <a:r>
              <a:rPr lang="en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astname.firstname</a:t>
            </a:r>
            <a:r>
              <a:rPr lang="en" sz="22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@wg</a:t>
            </a:r>
            <a:r>
              <a:rPr lang="en" sz="2200">
                <a:solidFill>
                  <a:srgbClr val="FF0000"/>
                </a:solidFill>
              </a:rPr>
              <a:t>mail.org</a:t>
            </a:r>
            <a:r>
              <a:rPr lang="en" sz="22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Password: Should be the same password that was put on your AUP form.  If not, should have been emailed to you when we created your accounts.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After you log in the program will have you change your password</a:t>
            </a:r>
            <a:r>
              <a:rPr lang="en" sz="2200">
                <a:solidFill>
                  <a:schemeClr val="dk1"/>
                </a:solidFill>
              </a:rPr>
              <a:t> </a:t>
            </a:r>
            <a:endParaRPr sz="2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r:id="rId3"/>
              </a:rPr>
              <a:t>Wgcloud Accounts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descr="Capture.JPG" id="78" name="Google Shape;78;p16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0301" y="1200150"/>
            <a:ext cx="6749050" cy="306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ight 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