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0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2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3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4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2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3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4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5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6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7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7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8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8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9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9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obj">
  <p:cSld name="OBJECT">
    <p:bg>
      <p:bgPr>
        <a:solidFill>
          <a:schemeClr val="lt1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3999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377825" y="462279"/>
            <a:ext cx="6176645" cy="12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622944" y="2224023"/>
            <a:ext cx="7898110" cy="3256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377825" y="462279"/>
            <a:ext cx="6176645" cy="12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" type="subTitle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>
            <a:off x="377825" y="462279"/>
            <a:ext cx="6176645" cy="12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2" type="body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9143999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/>
          <p:nvPr>
            <p:ph type="title"/>
          </p:nvPr>
        </p:nvSpPr>
        <p:spPr>
          <a:xfrm>
            <a:off x="377825" y="462279"/>
            <a:ext cx="6176645" cy="12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622944" y="2224023"/>
            <a:ext cx="7898110" cy="3256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1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</p:sldLayoutIdLst>
  <mc:AlternateContent>
    <mc:Choice Requires="p14">
      <p:transition spd="slow" p14:dur="15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/>
        </p:nvSpPr>
        <p:spPr>
          <a:xfrm>
            <a:off x="779300" y="4695444"/>
            <a:ext cx="7882255" cy="16084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6985" rtl="0" algn="ctr">
              <a:lnSpc>
                <a:spcPct val="1192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latin typeface="Arial"/>
                <a:ea typeface="Arial"/>
                <a:cs typeface="Arial"/>
                <a:sym typeface="Arial"/>
              </a:rPr>
              <a:t>Welcome to the</a:t>
            </a:r>
            <a:endParaRPr sz="3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93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latin typeface="Arial"/>
                <a:ea typeface="Arial"/>
                <a:cs typeface="Arial"/>
                <a:sym typeface="Arial"/>
              </a:rPr>
              <a:t>Annual Meeting of Title I Parents</a:t>
            </a:r>
            <a:endParaRPr sz="4000">
              <a:latin typeface="Arial"/>
              <a:ea typeface="Arial"/>
              <a:cs typeface="Arial"/>
              <a:sym typeface="Arial"/>
            </a:endParaRPr>
          </a:p>
          <a:p>
            <a:pPr indent="0" lvl="0" marL="7620" rtl="0" algn="ctr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None/>
            </a:pPr>
            <a:r>
              <a:rPr lang="en-US" sz="3200">
                <a:latin typeface="Arial"/>
                <a:ea typeface="Arial"/>
                <a:cs typeface="Arial"/>
                <a:sym typeface="Arial"/>
              </a:rPr>
              <a:t>2023-2024 School Year</a:t>
            </a:r>
            <a:endParaRPr sz="3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/>
          <p:nvPr>
            <p:ph type="title"/>
          </p:nvPr>
        </p:nvSpPr>
        <p:spPr>
          <a:xfrm>
            <a:off x="377825" y="462279"/>
            <a:ext cx="6176645" cy="12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1650">
            <a:spAutoFit/>
          </a:bodyPr>
          <a:lstStyle/>
          <a:p>
            <a:pPr indent="0" lvl="0" marL="88265" marR="5080" rtl="0" algn="l">
              <a:lnSpc>
                <a:spcPct val="100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What’s included in the school’s Parent and Family Engagement Plan</a:t>
            </a:r>
            <a:endParaRPr sz="2800"/>
          </a:p>
        </p:txBody>
      </p:sp>
      <p:sp>
        <p:nvSpPr>
          <p:cNvPr id="100" name="Google Shape;100;p16"/>
          <p:cNvSpPr txBox="1"/>
          <p:nvPr/>
        </p:nvSpPr>
        <p:spPr>
          <a:xfrm>
            <a:off x="564492" y="2147823"/>
            <a:ext cx="7750809" cy="36741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750">
            <a:spAutoFit/>
          </a:bodyPr>
          <a:lstStyle/>
          <a:p>
            <a:pPr indent="-301625" lvl="0" marL="321310" marR="127635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This plan addresses how the school will implement the parent and family engagement requirements of Every Child Succeeds Act of 2015.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455930" lvl="0" marL="476250" rtl="0" algn="l">
              <a:lnSpc>
                <a:spcPct val="100000"/>
              </a:lnSpc>
              <a:spcBef>
                <a:spcPts val="33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Components include…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298450" lvl="1" marL="720725" rtl="0" algn="l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How parents can be involved in decision-making and activities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98450" lvl="1" marL="720725" rtl="0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How parental and family engagement funds are being used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98450" lvl="1" marL="720725" rtl="0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How information and training will be provided to parents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99085" lvl="1" marL="721360" marR="48260" rtl="0" algn="l">
              <a:lnSpc>
                <a:spcPct val="1014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How the school will build capacity in parents and staff for strong parental and family engagement through “evidence based” strategies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09244" lvl="0" marL="321310" marR="5080" rtl="0" algn="l">
              <a:lnSpc>
                <a:spcPct val="101400"/>
              </a:lnSpc>
              <a:spcBef>
                <a:spcPts val="1019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You, as Title I parents, have the right to be involved in the development of your school’s Parent and Family Engagement Plan.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 txBox="1"/>
          <p:nvPr>
            <p:ph type="title"/>
          </p:nvPr>
        </p:nvSpPr>
        <p:spPr>
          <a:xfrm>
            <a:off x="454025" y="573151"/>
            <a:ext cx="4150360" cy="8807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marR="5080" rtl="0" algn="l">
              <a:lnSpc>
                <a:spcPct val="100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What is the School-Parent Compact?</a:t>
            </a:r>
            <a:endParaRPr sz="2800"/>
          </a:p>
        </p:txBody>
      </p:sp>
      <p:sp>
        <p:nvSpPr>
          <p:cNvPr id="106" name="Google Shape;106;p17"/>
          <p:cNvSpPr txBox="1"/>
          <p:nvPr/>
        </p:nvSpPr>
        <p:spPr>
          <a:xfrm>
            <a:off x="572125" y="2147825"/>
            <a:ext cx="7522209" cy="33693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750">
            <a:spAutoFit/>
          </a:bodyPr>
          <a:lstStyle/>
          <a:p>
            <a:pPr indent="-301625" lvl="0" marL="313690" marR="508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The compact is a commitment from the school, the parent, and the student to share in the responsibility for improved academic achievement.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301625" lvl="0" marL="313690" marR="89535" rtl="0" algn="l">
              <a:lnSpc>
                <a:spcPct val="100000"/>
              </a:lnSpc>
              <a:spcBef>
                <a:spcPts val="1005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You, as Title I Parents, have the right to be involved in the development of the School-Parent Compact.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301625" lvl="0" marL="313690" marR="372745" rtl="0" algn="l">
              <a:lnSpc>
                <a:spcPct val="99600"/>
              </a:lnSpc>
              <a:spcBef>
                <a:spcPts val="43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Home and school must maintain regular, meaningful communication, and in a language family members can understand.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300355" lvl="0" marL="313055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Distribution of the Compact.</a:t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8"/>
          <p:cNvSpPr txBox="1"/>
          <p:nvPr>
            <p:ph type="title"/>
          </p:nvPr>
        </p:nvSpPr>
        <p:spPr>
          <a:xfrm>
            <a:off x="377825" y="462279"/>
            <a:ext cx="6176645" cy="12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1650">
            <a:spAutoFit/>
          </a:bodyPr>
          <a:lstStyle/>
          <a:p>
            <a:pPr indent="0" lvl="0" marL="88265" marR="5080" rtl="0" algn="l">
              <a:lnSpc>
                <a:spcPct val="100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How do I request the qualifications of my child’s teachers?</a:t>
            </a:r>
            <a:endParaRPr sz="2800"/>
          </a:p>
        </p:txBody>
      </p:sp>
      <p:sp>
        <p:nvSpPr>
          <p:cNvPr id="112" name="Google Shape;112;p18"/>
          <p:cNvSpPr txBox="1"/>
          <p:nvPr/>
        </p:nvSpPr>
        <p:spPr>
          <a:xfrm>
            <a:off x="572125" y="2681223"/>
            <a:ext cx="7760334" cy="1503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750">
            <a:spAutoFit/>
          </a:bodyPr>
          <a:lstStyle/>
          <a:p>
            <a:pPr indent="-301625" lvl="0" marL="313690" marR="110490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You, as Title I Parents, have the right to request the qualifications of your child’s teachers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301625" lvl="0" marL="313690" marR="5080" rtl="0" algn="l">
              <a:lnSpc>
                <a:spcPct val="100000"/>
              </a:lnSpc>
              <a:spcBef>
                <a:spcPts val="101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How you are notified of this right and the process for making such request.</a:t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9"/>
          <p:cNvSpPr txBox="1"/>
          <p:nvPr>
            <p:ph type="title"/>
          </p:nvPr>
        </p:nvSpPr>
        <p:spPr>
          <a:xfrm>
            <a:off x="682625" y="282638"/>
            <a:ext cx="5474335" cy="13093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marR="5080" rtl="0" algn="just">
              <a:lnSpc>
                <a:spcPct val="100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How is the evaluation of the LEA’s Parent &amp; Family Engagement Plan Conducted?</a:t>
            </a:r>
            <a:endParaRPr sz="2800"/>
          </a:p>
        </p:txBody>
      </p:sp>
      <p:sp>
        <p:nvSpPr>
          <p:cNvPr id="118" name="Google Shape;118;p19"/>
          <p:cNvSpPr txBox="1"/>
          <p:nvPr/>
        </p:nvSpPr>
        <p:spPr>
          <a:xfrm>
            <a:off x="1097892" y="1482188"/>
            <a:ext cx="6316345" cy="12915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8575">
            <a:spAutoFit/>
          </a:bodyPr>
          <a:lstStyle/>
          <a:p>
            <a:pPr indent="-300355" lvl="0" marL="32067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Evaluation Requirements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309244" lvl="0" marL="321310" marR="5080" rtl="0" algn="l">
              <a:lnSpc>
                <a:spcPct val="101000"/>
              </a:lnSpc>
              <a:spcBef>
                <a:spcPts val="34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LEAs and schools must actively outreach to all parents and families reaching beyond barriers of culture, language, disabilities, and poverty.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9"/>
          <p:cNvSpPr txBox="1"/>
          <p:nvPr/>
        </p:nvSpPr>
        <p:spPr>
          <a:xfrm>
            <a:off x="1507988" y="2746121"/>
            <a:ext cx="5766435" cy="25057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2225">
            <a:spAutoFit/>
          </a:bodyPr>
          <a:lstStyle/>
          <a:p>
            <a:pPr indent="-298450" lvl="0" marL="311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Conduct annually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98450" lvl="0" marL="311150" rtl="0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Conduct with Title I parents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98450" lvl="0" marL="311150" rtl="0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Analyze Content and Effectiveness of the current plan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98450" lvl="0" marL="311150" rtl="0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Identify Barriers to parental involvement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98450" lvl="0" marL="311150" rtl="0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Data/Input may include…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197484" lvl="1" marL="710565" rtl="0" algn="l">
              <a:lnSpc>
                <a:spcPct val="100000"/>
              </a:lnSpc>
              <a:spcBef>
                <a:spcPts val="355"/>
              </a:spcBef>
              <a:spcAft>
                <a:spcPts val="0"/>
              </a:spcAft>
              <a:buSzPts val="1600"/>
              <a:buFont typeface="Arial"/>
              <a:buChar char="•"/>
            </a:pPr>
            <a:r>
              <a:rPr lang="en-US" sz="1600">
                <a:latin typeface="Arial"/>
                <a:ea typeface="Arial"/>
                <a:cs typeface="Arial"/>
                <a:sym typeface="Arial"/>
              </a:rPr>
              <a:t>Parent Survey (Required)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197484" lvl="1" marL="710565" rtl="0" algn="l">
              <a:lnSpc>
                <a:spcPct val="100000"/>
              </a:lnSpc>
              <a:spcBef>
                <a:spcPts val="330"/>
              </a:spcBef>
              <a:spcAft>
                <a:spcPts val="0"/>
              </a:spcAft>
              <a:buSzPts val="1600"/>
              <a:buFont typeface="Arial"/>
              <a:buChar char="•"/>
            </a:pPr>
            <a:r>
              <a:rPr lang="en-US" sz="1600">
                <a:latin typeface="Arial"/>
                <a:ea typeface="Arial"/>
                <a:cs typeface="Arial"/>
                <a:sym typeface="Arial"/>
              </a:rPr>
              <a:t>Focus Groups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197484" lvl="1" marL="710565" rtl="0" algn="l">
              <a:lnSpc>
                <a:spcPct val="100000"/>
              </a:lnSpc>
              <a:spcBef>
                <a:spcPts val="330"/>
              </a:spcBef>
              <a:spcAft>
                <a:spcPts val="0"/>
              </a:spcAft>
              <a:buSzPts val="1600"/>
              <a:buFont typeface="Arial"/>
              <a:buChar char="•"/>
            </a:pPr>
            <a:r>
              <a:rPr lang="en-US" sz="1600">
                <a:latin typeface="Arial"/>
                <a:ea typeface="Arial"/>
                <a:cs typeface="Arial"/>
                <a:sym typeface="Arial"/>
              </a:rPr>
              <a:t>Parent Advisory Committees</a:t>
            </a:r>
            <a:endParaRPr sz="1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9"/>
          <p:cNvSpPr txBox="1"/>
          <p:nvPr/>
        </p:nvSpPr>
        <p:spPr>
          <a:xfrm>
            <a:off x="1105525" y="5126678"/>
            <a:ext cx="5733415" cy="102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70175">
            <a:spAutoFit/>
          </a:bodyPr>
          <a:lstStyle/>
          <a:p>
            <a:pPr indent="-297180" lvl="0" marL="31305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Process and Timeline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00355" lvl="0" marL="313055" rtl="0" algn="l">
              <a:lnSpc>
                <a:spcPct val="100000"/>
              </a:lnSpc>
              <a:spcBef>
                <a:spcPts val="114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How the evaluation informs next year’s plan</a:t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/>
          <p:nvPr>
            <p:ph type="title"/>
          </p:nvPr>
        </p:nvSpPr>
        <p:spPr>
          <a:xfrm>
            <a:off x="386375" y="282929"/>
            <a:ext cx="6176700" cy="18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Who are the Parent Involvement leaders at my school?</a:t>
            </a:r>
            <a:endParaRPr/>
          </a:p>
        </p:txBody>
      </p:sp>
      <p:sp>
        <p:nvSpPr>
          <p:cNvPr id="126" name="Google Shape;126;p20"/>
          <p:cNvSpPr txBox="1"/>
          <p:nvPr/>
        </p:nvSpPr>
        <p:spPr>
          <a:xfrm>
            <a:off x="441300" y="2322275"/>
            <a:ext cx="8379900" cy="429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6200">
            <a:spAutoFit/>
          </a:bodyPr>
          <a:lstStyle/>
          <a:p>
            <a:pPr indent="-562610" lvl="0" marL="57531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Arial"/>
              <a:buChar char="●"/>
            </a:pPr>
            <a:r>
              <a:rPr lang="en-US" sz="2500"/>
              <a:t>Principal</a:t>
            </a:r>
            <a:endParaRPr sz="2500"/>
          </a:p>
          <a:p>
            <a:pPr indent="-3873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Arial"/>
              <a:buChar char="○"/>
            </a:pPr>
            <a:r>
              <a:rPr lang="en-US" sz="2500"/>
              <a:t>Mrs. Sanford – jsanford@fayette.k12.al.us</a:t>
            </a:r>
            <a:endParaRPr sz="2500"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-563245" lvl="0" marL="575310" marR="5080" rtl="0" algn="l">
              <a:lnSpc>
                <a:spcPct val="100800"/>
              </a:lnSpc>
              <a:spcBef>
                <a:spcPts val="475"/>
              </a:spcBef>
              <a:spcAft>
                <a:spcPts val="0"/>
              </a:spcAft>
              <a:buSzPts val="2500"/>
              <a:buFont typeface="Arial"/>
              <a:buChar char="●"/>
            </a:pPr>
            <a:r>
              <a:rPr lang="en-US" sz="2500"/>
              <a:t>P</a:t>
            </a:r>
            <a:r>
              <a:rPr lang="en-US" sz="2500">
                <a:latin typeface="Arial"/>
                <a:ea typeface="Arial"/>
                <a:cs typeface="Arial"/>
                <a:sym typeface="Arial"/>
              </a:rPr>
              <a:t>arent &amp; Family Engagement Program Lead</a:t>
            </a:r>
            <a:r>
              <a:rPr lang="en-US" sz="2500"/>
              <a:t> </a:t>
            </a:r>
            <a:r>
              <a:rPr lang="en-US" sz="2500">
                <a:latin typeface="Arial"/>
                <a:ea typeface="Arial"/>
                <a:cs typeface="Arial"/>
                <a:sym typeface="Arial"/>
              </a:rPr>
              <a:t>Teacher</a:t>
            </a:r>
            <a:r>
              <a:rPr lang="en-US" sz="2500"/>
              <a:t> </a:t>
            </a:r>
            <a:endParaRPr sz="2500"/>
          </a:p>
          <a:p>
            <a:pPr indent="-387350" lvl="1" marL="914400" marR="5080" rtl="0" algn="l">
              <a:lnSpc>
                <a:spcPct val="100800"/>
              </a:lnSpc>
              <a:spcBef>
                <a:spcPts val="475"/>
              </a:spcBef>
              <a:spcAft>
                <a:spcPts val="0"/>
              </a:spcAft>
              <a:buSzPts val="2500"/>
              <a:buFont typeface="Arial"/>
              <a:buChar char="○"/>
            </a:pPr>
            <a:r>
              <a:rPr lang="en-US" sz="2500"/>
              <a:t>Mrs. Pinion – mpinion@fayette.k12.al.us</a:t>
            </a:r>
            <a:endParaRPr sz="2500"/>
          </a:p>
          <a:p>
            <a:pPr indent="0" lvl="0" marL="0" marR="5080" rtl="0" algn="l">
              <a:lnSpc>
                <a:spcPct val="100800"/>
              </a:lnSpc>
              <a:spcBef>
                <a:spcPts val="475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-563245" lvl="0" marL="575310" marR="5080" rtl="0" algn="l">
              <a:lnSpc>
                <a:spcPct val="100800"/>
              </a:lnSpc>
              <a:spcBef>
                <a:spcPts val="475"/>
              </a:spcBef>
              <a:spcAft>
                <a:spcPts val="0"/>
              </a:spcAft>
              <a:buSzPts val="2500"/>
              <a:buFont typeface="Arial"/>
              <a:buChar char="●"/>
            </a:pPr>
            <a:r>
              <a:rPr lang="en-US" sz="2500">
                <a:latin typeface="Arial"/>
                <a:ea typeface="Arial"/>
                <a:cs typeface="Arial"/>
                <a:sym typeface="Arial"/>
              </a:rPr>
              <a:t>Advisory Council</a:t>
            </a:r>
            <a:endParaRPr sz="2500"/>
          </a:p>
          <a:p>
            <a:pPr indent="-387350" lvl="1" marL="914400" marR="5080" rtl="0" algn="l">
              <a:lnSpc>
                <a:spcPct val="100800"/>
              </a:lnSpc>
              <a:spcBef>
                <a:spcPts val="475"/>
              </a:spcBef>
              <a:spcAft>
                <a:spcPts val="0"/>
              </a:spcAft>
              <a:buSzPts val="2500"/>
              <a:buChar char="○"/>
            </a:pPr>
            <a:r>
              <a:rPr lang="en-US" sz="2500"/>
              <a:t>Mrs. </a:t>
            </a:r>
            <a:r>
              <a:rPr lang="en-US" sz="2500"/>
              <a:t>Canterbury</a:t>
            </a:r>
            <a:r>
              <a:rPr lang="en-US" sz="2500"/>
              <a:t> – wcanterbury@fayette.k12.al.us</a:t>
            </a:r>
            <a:endParaRPr sz="2500"/>
          </a:p>
          <a:p>
            <a:pPr indent="-387350" lvl="1" marL="914400" marR="5080" rtl="0" algn="l">
              <a:lnSpc>
                <a:spcPct val="100800"/>
              </a:lnSpc>
              <a:spcBef>
                <a:spcPts val="475"/>
              </a:spcBef>
              <a:spcAft>
                <a:spcPts val="0"/>
              </a:spcAft>
              <a:buSzPts val="2500"/>
              <a:buChar char="○"/>
            </a:pPr>
            <a:r>
              <a:rPr lang="en-US" sz="2500"/>
              <a:t>Mr. Gonzalez – </a:t>
            </a:r>
            <a:r>
              <a:rPr lang="en-US" sz="2500"/>
              <a:t>dgonzalez@fayette.k12.al.us</a:t>
            </a:r>
            <a:endParaRPr sz="2500"/>
          </a:p>
          <a:p>
            <a:pPr indent="-387350" lvl="1" marL="914400" marR="5080" rtl="0" algn="l">
              <a:lnSpc>
                <a:spcPct val="100800"/>
              </a:lnSpc>
              <a:spcBef>
                <a:spcPts val="475"/>
              </a:spcBef>
              <a:spcAft>
                <a:spcPts val="0"/>
              </a:spcAft>
              <a:buSzPts val="2500"/>
              <a:buChar char="○"/>
            </a:pPr>
            <a:r>
              <a:rPr lang="en-US" sz="2500"/>
              <a:t>Mrs. Williamson – dwwilliamson@fayette.k12.al.us</a:t>
            </a:r>
            <a:endParaRPr sz="2500"/>
          </a:p>
          <a:p>
            <a:pPr indent="-563245" lvl="0" marL="575310" marR="742315" rtl="0" algn="l">
              <a:lnSpc>
                <a:spcPct val="100800"/>
              </a:lnSpc>
              <a:spcBef>
                <a:spcPts val="475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377825" y="462279"/>
            <a:ext cx="6176645" cy="12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24300">
            <a:spAutoFit/>
          </a:bodyPr>
          <a:lstStyle/>
          <a:p>
            <a:pPr indent="0" lvl="0" marL="31686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Why are we here?</a:t>
            </a:r>
            <a:endParaRPr sz="3600"/>
          </a:p>
        </p:txBody>
      </p:sp>
      <p:sp>
        <p:nvSpPr>
          <p:cNvPr id="51" name="Google Shape;51;p8"/>
          <p:cNvSpPr txBox="1"/>
          <p:nvPr/>
        </p:nvSpPr>
        <p:spPr>
          <a:xfrm>
            <a:off x="728315" y="2223008"/>
            <a:ext cx="7456170" cy="34620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7925">
            <a:spAutoFit/>
          </a:bodyPr>
          <a:lstStyle/>
          <a:p>
            <a:pPr indent="-297815" lvl="0" marL="309880" marR="219709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i="1" lang="en-US" sz="2400">
                <a:latin typeface="Arial"/>
                <a:ea typeface="Arial"/>
                <a:cs typeface="Arial"/>
                <a:sym typeface="Arial"/>
              </a:rPr>
              <a:t>Every Student Succeeds ACT of 2015 </a:t>
            </a:r>
            <a:r>
              <a:rPr lang="en-US" sz="2400">
                <a:latin typeface="Arial"/>
                <a:ea typeface="Arial"/>
                <a:cs typeface="Arial"/>
                <a:sym typeface="Arial"/>
              </a:rPr>
              <a:t>requires that each Title I School hold an Annual Meeting of Title I parents for the purpose of…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02260" lvl="1" marL="709295" rtl="0" algn="l">
              <a:lnSpc>
                <a:spcPct val="100000"/>
              </a:lnSpc>
              <a:spcBef>
                <a:spcPts val="2010"/>
              </a:spcBef>
              <a:spcAft>
                <a:spcPts val="0"/>
              </a:spcAft>
              <a:buSzPts val="2400"/>
              <a:buFont typeface="Arial"/>
              <a:buChar char="–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Informing you of your school’s participation in Title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1" marL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SzPts val="3350"/>
              <a:buFont typeface="Arial"/>
              <a:buNone/>
            </a:pPr>
            <a:r>
              <a:t/>
            </a:r>
            <a:endParaRPr sz="3350">
              <a:latin typeface="Arial"/>
              <a:ea typeface="Arial"/>
              <a:cs typeface="Arial"/>
              <a:sym typeface="Arial"/>
            </a:endParaRPr>
          </a:p>
          <a:p>
            <a:pPr indent="-302260" lvl="1" marL="70929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–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Explaining the requirements of Title I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1" marL="0" rtl="0" algn="l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SzPts val="3350"/>
              <a:buFont typeface="Arial"/>
              <a:buNone/>
            </a:pPr>
            <a:r>
              <a:t/>
            </a:r>
            <a:endParaRPr sz="3350">
              <a:latin typeface="Arial"/>
              <a:ea typeface="Arial"/>
              <a:cs typeface="Arial"/>
              <a:sym typeface="Arial"/>
            </a:endParaRPr>
          </a:p>
          <a:p>
            <a:pPr indent="-302260" lvl="1" marL="70929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–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Explaining your rights as parents to be involved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/>
          <p:nvPr>
            <p:ph type="title"/>
          </p:nvPr>
        </p:nvSpPr>
        <p:spPr>
          <a:xfrm>
            <a:off x="454025" y="893953"/>
            <a:ext cx="4077970" cy="543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/>
              <a:t>What you will learn…</a:t>
            </a:r>
            <a:endParaRPr sz="3400"/>
          </a:p>
        </p:txBody>
      </p:sp>
      <p:sp>
        <p:nvSpPr>
          <p:cNvPr id="57" name="Google Shape;57;p9"/>
          <p:cNvSpPr txBox="1"/>
          <p:nvPr/>
        </p:nvSpPr>
        <p:spPr>
          <a:xfrm>
            <a:off x="534292" y="1625600"/>
            <a:ext cx="7706400" cy="47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6200">
            <a:spAutoFit/>
          </a:bodyPr>
          <a:lstStyle/>
          <a:p>
            <a:pPr indent="-294640" lvl="0" marL="3073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Arial"/>
              <a:buChar char="•"/>
            </a:pPr>
            <a:r>
              <a:rPr lang="en-US" sz="2500">
                <a:latin typeface="Arial"/>
                <a:ea typeface="Arial"/>
                <a:cs typeface="Arial"/>
                <a:sym typeface="Arial"/>
              </a:rPr>
              <a:t>What does it mean to be a Title I school?</a:t>
            </a:r>
            <a:endParaRPr sz="2500">
              <a:latin typeface="Arial"/>
              <a:ea typeface="Arial"/>
              <a:cs typeface="Arial"/>
              <a:sym typeface="Arial"/>
            </a:endParaRPr>
          </a:p>
          <a:p>
            <a:pPr indent="-295910" lvl="0" marL="307975" marR="901700" rtl="0" algn="l">
              <a:lnSpc>
                <a:spcPct val="100800"/>
              </a:lnSpc>
              <a:spcBef>
                <a:spcPts val="475"/>
              </a:spcBef>
              <a:spcAft>
                <a:spcPts val="0"/>
              </a:spcAft>
              <a:buSzPts val="2500"/>
              <a:buFont typeface="Arial"/>
              <a:buChar char="•"/>
            </a:pPr>
            <a:r>
              <a:rPr lang="en-US" sz="2500">
                <a:latin typeface="Arial"/>
                <a:ea typeface="Arial"/>
                <a:cs typeface="Arial"/>
                <a:sym typeface="Arial"/>
              </a:rPr>
              <a:t>What is the 1% Set-Aside for parent and family engagement</a:t>
            </a:r>
            <a:endParaRPr sz="2500">
              <a:latin typeface="Arial"/>
              <a:ea typeface="Arial"/>
              <a:cs typeface="Arial"/>
              <a:sym typeface="Arial"/>
            </a:endParaRPr>
          </a:p>
          <a:p>
            <a:pPr indent="-294640" lvl="0" marL="30734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500"/>
              <a:buFont typeface="Arial"/>
              <a:buChar char="•"/>
            </a:pPr>
            <a:r>
              <a:rPr lang="en-US" sz="2500">
                <a:latin typeface="Arial"/>
                <a:ea typeface="Arial"/>
                <a:cs typeface="Arial"/>
                <a:sym typeface="Arial"/>
              </a:rPr>
              <a:t>What is the LEA Title I Plan?</a:t>
            </a:r>
            <a:endParaRPr sz="2500">
              <a:latin typeface="Arial"/>
              <a:ea typeface="Arial"/>
              <a:cs typeface="Arial"/>
              <a:sym typeface="Arial"/>
            </a:endParaRPr>
          </a:p>
          <a:p>
            <a:pPr indent="-294640" lvl="0" marL="307340" rtl="0" algn="l">
              <a:lnSpc>
                <a:spcPct val="100000"/>
              </a:lnSpc>
              <a:spcBef>
                <a:spcPts val="525"/>
              </a:spcBef>
              <a:spcAft>
                <a:spcPts val="0"/>
              </a:spcAft>
              <a:buSzPts val="2500"/>
              <a:buFont typeface="Arial"/>
              <a:buChar char="•"/>
            </a:pPr>
            <a:r>
              <a:rPr lang="en-US" sz="2500">
                <a:latin typeface="Arial"/>
                <a:ea typeface="Arial"/>
                <a:cs typeface="Arial"/>
                <a:sym typeface="Arial"/>
              </a:rPr>
              <a:t>What is the LEA Parent &amp; Family Engagement Plan?</a:t>
            </a:r>
            <a:endParaRPr sz="2500">
              <a:latin typeface="Arial"/>
              <a:ea typeface="Arial"/>
              <a:cs typeface="Arial"/>
              <a:sym typeface="Arial"/>
            </a:endParaRPr>
          </a:p>
          <a:p>
            <a:pPr indent="-294640" lvl="0" marL="307340" rtl="0" algn="l">
              <a:lnSpc>
                <a:spcPct val="100000"/>
              </a:lnSpc>
              <a:spcBef>
                <a:spcPts val="525"/>
              </a:spcBef>
              <a:spcAft>
                <a:spcPts val="0"/>
              </a:spcAft>
              <a:buSzPts val="2500"/>
              <a:buFont typeface="Arial"/>
              <a:buChar char="•"/>
            </a:pPr>
            <a:r>
              <a:rPr lang="en-US" sz="2500">
                <a:latin typeface="Arial"/>
                <a:ea typeface="Arial"/>
                <a:cs typeface="Arial"/>
                <a:sym typeface="Arial"/>
              </a:rPr>
              <a:t>What is an ACIP (Alabama Continuous Improvement Plan)?</a:t>
            </a:r>
            <a:endParaRPr sz="2500">
              <a:latin typeface="Arial"/>
              <a:ea typeface="Arial"/>
              <a:cs typeface="Arial"/>
              <a:sym typeface="Arial"/>
            </a:endParaRPr>
          </a:p>
          <a:p>
            <a:pPr indent="-294640" lvl="0" marL="307340" rtl="0" algn="l">
              <a:lnSpc>
                <a:spcPct val="100000"/>
              </a:lnSpc>
              <a:spcBef>
                <a:spcPts val="525"/>
              </a:spcBef>
              <a:spcAft>
                <a:spcPts val="0"/>
              </a:spcAft>
              <a:buSzPts val="2500"/>
              <a:buFont typeface="Arial"/>
              <a:buChar char="•"/>
            </a:pPr>
            <a:r>
              <a:rPr lang="en-US" sz="2500">
                <a:latin typeface="Arial"/>
                <a:ea typeface="Arial"/>
                <a:cs typeface="Arial"/>
                <a:sym typeface="Arial"/>
              </a:rPr>
              <a:t>What is the School/Parent Learning Compact?</a:t>
            </a:r>
            <a:endParaRPr sz="2500">
              <a:latin typeface="Arial"/>
              <a:ea typeface="Arial"/>
              <a:cs typeface="Arial"/>
              <a:sym typeface="Arial"/>
            </a:endParaRPr>
          </a:p>
          <a:p>
            <a:pPr indent="-295910" lvl="0" marL="307975" marR="713105" rtl="0" algn="l">
              <a:lnSpc>
                <a:spcPct val="100800"/>
              </a:lnSpc>
              <a:spcBef>
                <a:spcPts val="500"/>
              </a:spcBef>
              <a:spcAft>
                <a:spcPts val="0"/>
              </a:spcAft>
              <a:buSzPts val="2500"/>
              <a:buFont typeface="Arial"/>
              <a:buChar char="•"/>
            </a:pPr>
            <a:r>
              <a:rPr lang="en-US" sz="2500">
                <a:latin typeface="Arial"/>
                <a:ea typeface="Arial"/>
                <a:cs typeface="Arial"/>
                <a:sym typeface="Arial"/>
              </a:rPr>
              <a:t>How do I request the qualifications of my child’s teacher(s)?</a:t>
            </a:r>
            <a:endParaRPr sz="25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/>
          <p:nvPr/>
        </p:nvSpPr>
        <p:spPr>
          <a:xfrm>
            <a:off x="838200" y="4343400"/>
            <a:ext cx="7086600" cy="1143000"/>
          </a:xfrm>
          <a:custGeom>
            <a:rect b="b" l="l" r="r" t="t"/>
            <a:pathLst>
              <a:path extrusionOk="0" h="1143000" w="7086600">
                <a:moveTo>
                  <a:pt x="6896095" y="1142999"/>
                </a:moveTo>
                <a:lnTo>
                  <a:pt x="190503" y="1142999"/>
                </a:lnTo>
                <a:lnTo>
                  <a:pt x="146823" y="1137968"/>
                </a:lnTo>
                <a:lnTo>
                  <a:pt x="106725" y="1123636"/>
                </a:lnTo>
                <a:lnTo>
                  <a:pt x="71353" y="1101148"/>
                </a:lnTo>
                <a:lnTo>
                  <a:pt x="41851" y="1071646"/>
                </a:lnTo>
                <a:lnTo>
                  <a:pt x="19363" y="1036274"/>
                </a:lnTo>
                <a:lnTo>
                  <a:pt x="5031" y="996176"/>
                </a:lnTo>
                <a:lnTo>
                  <a:pt x="0" y="952495"/>
                </a:lnTo>
                <a:lnTo>
                  <a:pt x="0" y="190503"/>
                </a:lnTo>
                <a:lnTo>
                  <a:pt x="5031" y="146823"/>
                </a:lnTo>
                <a:lnTo>
                  <a:pt x="19363" y="106725"/>
                </a:lnTo>
                <a:lnTo>
                  <a:pt x="41851" y="71353"/>
                </a:lnTo>
                <a:lnTo>
                  <a:pt x="71353" y="41851"/>
                </a:lnTo>
                <a:lnTo>
                  <a:pt x="106725" y="19363"/>
                </a:lnTo>
                <a:lnTo>
                  <a:pt x="146823" y="5031"/>
                </a:lnTo>
                <a:lnTo>
                  <a:pt x="190503" y="0"/>
                </a:lnTo>
                <a:lnTo>
                  <a:pt x="6896095" y="0"/>
                </a:lnTo>
                <a:lnTo>
                  <a:pt x="6968998" y="14501"/>
                </a:lnTo>
                <a:lnTo>
                  <a:pt x="7030802" y="55797"/>
                </a:lnTo>
                <a:lnTo>
                  <a:pt x="7072098" y="117601"/>
                </a:lnTo>
                <a:lnTo>
                  <a:pt x="7086599" y="190503"/>
                </a:lnTo>
                <a:lnTo>
                  <a:pt x="7086599" y="952495"/>
                </a:lnTo>
                <a:lnTo>
                  <a:pt x="7081568" y="996176"/>
                </a:lnTo>
                <a:lnTo>
                  <a:pt x="7067236" y="1036274"/>
                </a:lnTo>
                <a:lnTo>
                  <a:pt x="7044748" y="1071646"/>
                </a:lnTo>
                <a:lnTo>
                  <a:pt x="7015246" y="1101148"/>
                </a:lnTo>
                <a:lnTo>
                  <a:pt x="6979874" y="1123636"/>
                </a:lnTo>
                <a:lnTo>
                  <a:pt x="6939776" y="1137968"/>
                </a:lnTo>
                <a:lnTo>
                  <a:pt x="6896095" y="1142999"/>
                </a:lnTo>
                <a:close/>
              </a:path>
            </a:pathLst>
          </a:custGeom>
          <a:solidFill>
            <a:srgbClr val="F9FA9B">
              <a:alpha val="32156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63" name="Google Shape;63;p10"/>
          <p:cNvSpPr txBox="1"/>
          <p:nvPr>
            <p:ph type="title"/>
          </p:nvPr>
        </p:nvSpPr>
        <p:spPr>
          <a:xfrm>
            <a:off x="454025" y="712978"/>
            <a:ext cx="4077970" cy="543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/>
              <a:t>What you will learn…</a:t>
            </a:r>
            <a:endParaRPr sz="3400"/>
          </a:p>
        </p:txBody>
      </p:sp>
      <p:sp>
        <p:nvSpPr>
          <p:cNvPr id="64" name="Google Shape;64;p10"/>
          <p:cNvSpPr txBox="1"/>
          <p:nvPr/>
        </p:nvSpPr>
        <p:spPr>
          <a:xfrm>
            <a:off x="454025" y="1024763"/>
            <a:ext cx="7639684" cy="4819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20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(Continued)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297815" lvl="0" marL="584200" marR="5080" rtl="0" algn="l">
              <a:lnSpc>
                <a:spcPct val="100499"/>
              </a:lnSpc>
              <a:spcBef>
                <a:spcPts val="162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How is the Annual Evaluation of the Parent &amp; Family Engagement Plan conducted?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297180" lvl="0" marL="583565" rtl="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Evaluations need to target 3 key components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297180" lvl="0" marL="583565" rtl="0" algn="l">
              <a:lnSpc>
                <a:spcPct val="100000"/>
              </a:lnSpc>
              <a:spcBef>
                <a:spcPts val="495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1. Barriers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297180" lvl="0" marL="583565" rtl="0" algn="l">
              <a:lnSpc>
                <a:spcPct val="100000"/>
              </a:lnSpc>
              <a:spcBef>
                <a:spcPts val="495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2. Ability to assist learning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297180" lvl="0" marL="583565" rtl="0" algn="l">
              <a:lnSpc>
                <a:spcPct val="100000"/>
              </a:lnSpc>
              <a:spcBef>
                <a:spcPts val="495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3. Successful interactions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Arial"/>
              <a:ea typeface="Arial"/>
              <a:cs typeface="Arial"/>
              <a:sym typeface="Arial"/>
            </a:endParaRPr>
          </a:p>
          <a:p>
            <a:pPr indent="0" lvl="0" marL="241300" marR="194310" rtl="0" algn="l">
              <a:lnSpc>
                <a:spcPct val="100000"/>
              </a:lnSpc>
              <a:spcBef>
                <a:spcPts val="2060"/>
              </a:spcBef>
              <a:spcAft>
                <a:spcPts val="0"/>
              </a:spcAft>
              <a:buNone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How can I be involved in all of these things I’m learning about?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377825" y="462279"/>
            <a:ext cx="6176645" cy="12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7700">
            <a:spAutoFit/>
          </a:bodyPr>
          <a:lstStyle/>
          <a:p>
            <a:pPr indent="0" lvl="0" marL="88265" marR="5080" rtl="0" algn="l">
              <a:lnSpc>
                <a:spcPct val="11965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What does it mean to be a Title I School?</a:t>
            </a:r>
            <a:endParaRPr sz="3200"/>
          </a:p>
        </p:txBody>
      </p:sp>
      <p:sp>
        <p:nvSpPr>
          <p:cNvPr id="70" name="Google Shape;70;p11"/>
          <p:cNvSpPr txBox="1"/>
          <p:nvPr/>
        </p:nvSpPr>
        <p:spPr>
          <a:xfrm>
            <a:off x="572125" y="1995423"/>
            <a:ext cx="8255100" cy="403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750">
            <a:spAutoFit/>
          </a:bodyPr>
          <a:lstStyle/>
          <a:p>
            <a:pPr indent="-301625" lvl="0" marL="313690" marR="353695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Being a Title I school means receiving federal funding (Title I dollars) to </a:t>
            </a:r>
            <a:r>
              <a:rPr lang="en-US" sz="2200" u="sng">
                <a:latin typeface="Arial"/>
                <a:ea typeface="Arial"/>
                <a:cs typeface="Arial"/>
                <a:sym typeface="Arial"/>
              </a:rPr>
              <a:t>supplement</a:t>
            </a:r>
            <a:r>
              <a:rPr lang="en-US" sz="2200">
                <a:latin typeface="Arial"/>
                <a:ea typeface="Arial"/>
                <a:cs typeface="Arial"/>
                <a:sym typeface="Arial"/>
              </a:rPr>
              <a:t> the school’s existing programs.	These dollars are used for…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299085" lvl="1" marL="713740" marR="5080" rtl="0" algn="l">
              <a:lnSpc>
                <a:spcPct val="101000"/>
              </a:lnSpc>
              <a:spcBef>
                <a:spcPts val="244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Identifying students experiencing academic difficulties and providing timely assistance to help these students</a:t>
            </a:r>
            <a:r>
              <a:rPr lang="en-US" sz="1800"/>
              <a:t>’</a:t>
            </a:r>
            <a:r>
              <a:rPr lang="en-US" sz="1800">
                <a:latin typeface="Arial"/>
                <a:ea typeface="Arial"/>
                <a:cs typeface="Arial"/>
                <a:sym typeface="Arial"/>
              </a:rPr>
              <a:t> meet the State’s challenging content standards.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98450" lvl="1" marL="713105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Purchasing supplemental staff/programs/materials/supplies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98450" lvl="1" marL="713105" rtl="0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Conducting parent and family engagement meetings/trainings/activities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50"/>
              <a:buFont typeface="Arial"/>
              <a:buNone/>
            </a:pPr>
            <a:r>
              <a:t/>
            </a:r>
            <a:endParaRPr sz="1850">
              <a:latin typeface="Arial"/>
              <a:ea typeface="Arial"/>
              <a:cs typeface="Arial"/>
              <a:sym typeface="Arial"/>
            </a:endParaRPr>
          </a:p>
          <a:p>
            <a:pPr indent="-301625" lvl="0" marL="313690" marR="6667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Being a Title I school also means parent and family involvement and knowing their rights under ESSA.</a:t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>
            <a:off x="454025" y="590168"/>
            <a:ext cx="5307330" cy="9988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6025">
            <a:spAutoFit/>
          </a:bodyPr>
          <a:lstStyle/>
          <a:p>
            <a:pPr indent="0" lvl="0" marL="12700" marR="5080" rtl="0" algn="l">
              <a:lnSpc>
                <a:spcPct val="11965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What is the 1% set-aside and how are parents involved?</a:t>
            </a:r>
            <a:endParaRPr sz="3200"/>
          </a:p>
        </p:txBody>
      </p:sp>
      <p:sp>
        <p:nvSpPr>
          <p:cNvPr id="76" name="Google Shape;76;p12"/>
          <p:cNvSpPr txBox="1"/>
          <p:nvPr/>
        </p:nvSpPr>
        <p:spPr>
          <a:xfrm>
            <a:off x="568334" y="2377440"/>
            <a:ext cx="7830900" cy="374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304800" lvl="0" marL="316865" marR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Any LEA with a Title I Allocation exceeding $500,000 is required by law to set aside 1% of its Title I allocation for parent and family engagement.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04800" lvl="0" marL="316865" marR="5080" rtl="0" algn="l">
              <a:lnSpc>
                <a:spcPct val="99800"/>
              </a:lnSpc>
              <a:spcBef>
                <a:spcPts val="108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Of that 1%, 10% may be reserved at the LEA for system-wide initiatives related to parent and family engagement.	The remaining 90% must be allocated to all Title I schools in the LEA.	Therefore each Title I school receives its portion of the 90% to implement school-level parent and family engagement with clear expectations and objectives for meaningful involvement.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04800" lvl="0" marL="316865" marR="490855" rtl="0" algn="l">
              <a:lnSpc>
                <a:spcPct val="119000"/>
              </a:lnSpc>
              <a:spcBef>
                <a:spcPts val="117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You, as Title I parents, have the right to be involved in how this money is spent.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>
            <a:off x="377825" y="462279"/>
            <a:ext cx="6176645" cy="12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83475">
            <a:spAutoFit/>
          </a:bodyPr>
          <a:lstStyle/>
          <a:p>
            <a:pPr indent="0" lvl="0" marL="8826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What is the LEA Title I Plan?</a:t>
            </a:r>
            <a:endParaRPr sz="3200"/>
          </a:p>
        </p:txBody>
      </p:sp>
      <p:sp>
        <p:nvSpPr>
          <p:cNvPr id="82" name="Google Shape;82;p13"/>
          <p:cNvSpPr txBox="1"/>
          <p:nvPr/>
        </p:nvSpPr>
        <p:spPr>
          <a:xfrm>
            <a:off x="572125" y="2071623"/>
            <a:ext cx="7707630" cy="41802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750">
            <a:spAutoFit/>
          </a:bodyPr>
          <a:lstStyle/>
          <a:p>
            <a:pPr indent="-301625" lvl="0" marL="313690" marR="18542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The LEA Title I Plan addresses how the LEA will use Title I funds throughout the school system .	Topics include: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299720" lvl="1" marL="713105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Font typeface="Arial"/>
              <a:buChar char="–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Student academic assessments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299720" lvl="1" marL="713105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2000"/>
              <a:buFont typeface="Arial"/>
              <a:buChar char="–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Additional assistance provided struggling students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299720" lvl="1" marL="713105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2000"/>
              <a:buFont typeface="Arial"/>
              <a:buChar char="–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Coordination and integration of federal funds and programs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00355" lvl="1" marL="713740" marR="5080" rtl="0" algn="l">
              <a:lnSpc>
                <a:spcPct val="99500"/>
              </a:lnSpc>
              <a:spcBef>
                <a:spcPts val="390"/>
              </a:spcBef>
              <a:spcAft>
                <a:spcPts val="0"/>
              </a:spcAft>
              <a:buSzPts val="2000"/>
              <a:buFont typeface="Arial"/>
              <a:buChar char="–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School programs including migrant, pre-school, school choice, EL, Homeless, and supplemental educational services as applicable.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00355" lvl="1" marL="713740" marR="146050" rtl="0" algn="l">
              <a:lnSpc>
                <a:spcPct val="119000"/>
              </a:lnSpc>
              <a:spcBef>
                <a:spcPts val="495"/>
              </a:spcBef>
              <a:spcAft>
                <a:spcPts val="0"/>
              </a:spcAft>
              <a:buSzPts val="2000"/>
              <a:buFont typeface="Arial"/>
              <a:buChar char="–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Parent and Family Engagement Strategies, which is included in the Parent and Family Engagement Plan.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01625" lvl="0" marL="313690" marR="414655" rtl="0" algn="l">
              <a:lnSpc>
                <a:spcPct val="100000"/>
              </a:lnSpc>
              <a:spcBef>
                <a:spcPts val="1025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You, as a Title I Parent, have a right to be involved in the development of the LEA Title I Plan</a:t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/>
          <p:nvPr>
            <p:ph type="title"/>
          </p:nvPr>
        </p:nvSpPr>
        <p:spPr>
          <a:xfrm>
            <a:off x="377825" y="462279"/>
            <a:ext cx="6176645" cy="12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0250">
            <a:spAutoFit/>
          </a:bodyPr>
          <a:lstStyle/>
          <a:p>
            <a:pPr indent="0" lvl="0" marL="240665" marR="5080" rtl="0" algn="l">
              <a:lnSpc>
                <a:spcPct val="100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What is the LEA Parent and Family Engagement Plan?</a:t>
            </a:r>
            <a:endParaRPr sz="2800"/>
          </a:p>
        </p:txBody>
      </p:sp>
      <p:sp>
        <p:nvSpPr>
          <p:cNvPr id="88" name="Google Shape;88;p14"/>
          <p:cNvSpPr txBox="1"/>
          <p:nvPr>
            <p:ph idx="1" type="body"/>
          </p:nvPr>
        </p:nvSpPr>
        <p:spPr>
          <a:xfrm>
            <a:off x="622944" y="2224023"/>
            <a:ext cx="7898110" cy="3256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750">
            <a:spAutoFit/>
          </a:bodyPr>
          <a:lstStyle/>
          <a:p>
            <a:pPr indent="-301625" lvl="0" marL="338455" marR="243204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-US"/>
              <a:t>This plan addresses how the LEA will implement the parent and family engagement requirements of Every Student Succeeds Act</a:t>
            </a:r>
            <a:r>
              <a:rPr i="1" lang="en-US">
                <a:latin typeface="Arial"/>
                <a:ea typeface="Arial"/>
                <a:cs typeface="Arial"/>
                <a:sym typeface="Arial"/>
              </a:rPr>
              <a:t>.	</a:t>
            </a:r>
            <a:r>
              <a:rPr lang="en-US"/>
              <a:t>It includes…</a:t>
            </a:r>
            <a:endParaRPr/>
          </a:p>
          <a:p>
            <a:pPr indent="-298450" lvl="1" marL="737870" rtl="0" algn="l">
              <a:lnSpc>
                <a:spcPct val="100000"/>
              </a:lnSpc>
              <a:spcBef>
                <a:spcPts val="94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The LEA’s expectations for parents and families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98450" lvl="1" marL="737870" rtl="0" algn="l">
              <a:lnSpc>
                <a:spcPct val="100000"/>
              </a:lnSpc>
              <a:spcBef>
                <a:spcPts val="1065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How the LEA will involve parents in decision-making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99085" lvl="1" marL="738505" marR="5080" rtl="0" algn="l">
              <a:lnSpc>
                <a:spcPct val="101400"/>
              </a:lnSpc>
              <a:spcBef>
                <a:spcPts val="1035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How the LEA will work to build the schools’ and parents’ capacity for strong parental involvement to improve student academic achievement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01625" lvl="0" marL="338455" marR="471169" rtl="0" algn="l">
              <a:lnSpc>
                <a:spcPct val="100000"/>
              </a:lnSpc>
              <a:spcBef>
                <a:spcPts val="439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-US"/>
              <a:t>You, as Title I parents, have the right to be involved in the development of this plan.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/>
          <p:nvPr>
            <p:ph type="title"/>
          </p:nvPr>
        </p:nvSpPr>
        <p:spPr>
          <a:xfrm>
            <a:off x="682624" y="909256"/>
            <a:ext cx="3279775" cy="5052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What is an ACIP?</a:t>
            </a:r>
            <a:endParaRPr sz="3200"/>
          </a:p>
        </p:txBody>
      </p:sp>
      <p:sp>
        <p:nvSpPr>
          <p:cNvPr id="94" name="Google Shape;94;p15"/>
          <p:cNvSpPr txBox="1"/>
          <p:nvPr/>
        </p:nvSpPr>
        <p:spPr>
          <a:xfrm>
            <a:off x="572125" y="1690625"/>
            <a:ext cx="7703184" cy="31229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750">
            <a:spAutoFit/>
          </a:bodyPr>
          <a:lstStyle/>
          <a:p>
            <a:pPr indent="-301625" lvl="0" marL="313690" marR="508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The ACIP is your school’s Continuous Improvement Plan and includes: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298450" lvl="1" marL="713105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A Needs Assessment and Summary of Data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98450" lvl="1" marL="713105" rtl="0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Goals and Strategies to Address Academic Needs of Students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98450" lvl="1" marL="713105" rtl="0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Professional Development Needs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98450" lvl="1" marL="713105" rtl="0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Coordination of Resources/Comprehensive Budget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98450" lvl="1" marL="713105" rtl="0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800"/>
              <a:buFont typeface="Arial"/>
              <a:buChar char="–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The School’s Parent and Family Engagement Plan.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01625" lvl="0" marL="313690" marR="300990" rtl="0" algn="l">
              <a:lnSpc>
                <a:spcPct val="100000"/>
              </a:lnSpc>
              <a:spcBef>
                <a:spcPts val="113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You, as Title I parents, have the right to be involved in the development of this plan.</a:t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