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0" r:id="rId9"/>
    <p:sldId id="269" r:id="rId10"/>
    <p:sldId id="262" r:id="rId11"/>
    <p:sldId id="272" r:id="rId12"/>
    <p:sldId id="273" r:id="rId13"/>
    <p:sldId id="274" r:id="rId14"/>
    <p:sldId id="275" r:id="rId15"/>
    <p:sldId id="264" r:id="rId16"/>
    <p:sldId id="265" r:id="rId17"/>
    <p:sldId id="266" r:id="rId18"/>
    <p:sldId id="268" r:id="rId19"/>
    <p:sldId id="267" r:id="rId20"/>
  </p:sldIdLst>
  <p:sldSz cx="9144000" cy="6858000" type="screen4x3"/>
  <p:notesSz cx="6858000" cy="9144000"/>
  <p:custShowLst>
    <p:custShow name="author's purpose" id="0">
      <p:sldLst>
        <p:sld r:id="rId5"/>
      </p:sldLst>
    </p:custShow>
    <p:custShow name="setting" id="1">
      <p:sldLst>
        <p:sld r:id="rId6"/>
      </p:sldLst>
    </p:custShow>
    <p:custShow name="character" id="2">
      <p:sldLst>
        <p:sld r:id="rId7"/>
      </p:sldLst>
    </p:custShow>
    <p:custShow name="plot" id="3">
      <p:sldLst>
        <p:sld r:id="rId11"/>
      </p:sldLst>
    </p:custShow>
    <p:custShow name="point of view" id="4">
      <p:sldLst>
        <p:sld r:id="rId16"/>
      </p:sldLst>
    </p:custShow>
    <p:custShow name="symbolism" id="5">
      <p:sldLst>
        <p:sld r:id="rId17"/>
      </p:sldLst>
    </p:custShow>
    <p:custShow name="style" id="6">
      <p:sldLst>
        <p:sld r:id="rId18"/>
      </p:sldLst>
    </p:custShow>
    <p:custShow name="theme" id="7">
      <p:sldLst>
        <p:sld r:id="rId19"/>
      </p:sldLst>
    </p:custShow>
    <p:custShow name="mood" id="8">
      <p:sldLst>
        <p:sld r:id="rId20"/>
      </p:sldLst>
    </p:custShow>
    <p:custShow name="character 1" id="9">
      <p:sldLst>
        <p:sld r:id="rId7"/>
      </p:sldLst>
    </p:custShow>
    <p:custShow name="characterization" id="10">
      <p:sldLst>
        <p:sld r:id="rId9"/>
      </p:sldLst>
    </p:custShow>
    <p:custShow name="character types" id="11">
      <p:sldLst>
        <p:sld r:id="rId10"/>
      </p:sldLst>
    </p:custShow>
    <p:custShow name="character page" id="12">
      <p:sldLst>
        <p:sld r:id="rId8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B2C4793-8B57-4B0A-939D-6AB2B02526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D692AF-1799-4427-ABEC-6F52FBFDCA4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018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18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018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019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019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19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019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020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20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01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CCA08-60EF-4AF7-B0E8-B537292C9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1B08A-5228-4E5E-878A-9E7B4AEC27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93503E-B39A-4662-98D1-10F6BBDE5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157746-A8AC-4B1D-A2EC-A47CA4F0A7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0B6A9C-0CC0-4704-906E-739722C5B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C4814D-A205-4690-A9F7-DD6722F1E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BF01FF-FDD2-4808-B318-220E505A9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458F6-873E-49F6-87C8-A9CC641F6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9F23D-B75B-4784-BE32-D8B7BF9A6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852ED-F5B4-438C-B373-288450C38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8FBDB-799D-410A-9C72-650574AD66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92B68-B884-44ED-9711-F30D2E08E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55004-6643-4A72-B38F-1630B06AA2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EC3AB-4860-46D5-AEDF-8624E3AF9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9C952-5BB8-4CDB-9773-9DEDDC0AF3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3E4E5B5-D335-41B2-BC55-64C3A2E233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91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91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7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917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91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1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18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91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918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91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19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919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91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19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91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92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915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915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915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915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91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6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609600"/>
            <a:ext cx="6400800" cy="2273300"/>
          </a:xfrm>
        </p:spPr>
        <p:txBody>
          <a:bodyPr/>
          <a:lstStyle/>
          <a:p>
            <a:r>
              <a:rPr lang="en-US"/>
              <a:t>IT’S STORY TIME</a:t>
            </a:r>
          </a:p>
        </p:txBody>
      </p:sp>
      <p:pic>
        <p:nvPicPr>
          <p:cNvPr id="2056" name="Picture 8" descr="o4rjenjm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971800"/>
            <a:ext cx="2133600" cy="17621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Plot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/>
              <a:t>PLOT:	</a:t>
            </a:r>
            <a:endParaRPr lang="en-US" sz="2800"/>
          </a:p>
          <a:p>
            <a:pPr>
              <a:buFontTx/>
              <a:buNone/>
            </a:pPr>
            <a:r>
              <a:rPr lang="en-US" sz="2800"/>
              <a:t>		Plot is the action of a story. It is the series of related events that the author describes from the beginning of the story to the end. Most plots follow a </a:t>
            </a:r>
            <a:r>
              <a:rPr lang="en-US" sz="2800" b="1"/>
              <a:t>chronological order</a:t>
            </a:r>
            <a:r>
              <a:rPr lang="en-US" sz="2800"/>
              <a:t>. In other words, they proceed in the order in which the events happen.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Conflict is a </a:t>
            </a:r>
            <a:r>
              <a:rPr lang="en-US" dirty="0" err="1" smtClean="0"/>
              <a:t>stuggle</a:t>
            </a:r>
            <a:r>
              <a:rPr lang="en-US" dirty="0" smtClean="0"/>
              <a:t> between opposing forces.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Every plot must contain some kind of conflict.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Stories can have more than one conflict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Climax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highest point of interest or suspense of the story.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point at which conflict ends.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Denouement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When characters go back to their life before the conflict.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457200"/>
            <a:ext cx="6870700" cy="1600200"/>
          </a:xfrm>
        </p:spPr>
        <p:txBody>
          <a:bodyPr/>
          <a:lstStyle/>
          <a:p>
            <a:r>
              <a:rPr lang="en-US"/>
              <a:t>Point of View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696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/>
              <a:t>First-person Point of View</a:t>
            </a:r>
            <a:r>
              <a:rPr lang="en-US" sz="2800"/>
              <a:t>: in the </a:t>
            </a:r>
            <a:r>
              <a:rPr lang="en-US" sz="2800" i="1"/>
              <a:t>first-person point of view</a:t>
            </a:r>
            <a:r>
              <a:rPr lang="en-US" sz="2800"/>
              <a:t>, the story is told by one of the characters. The character uses pronouns such as </a:t>
            </a:r>
            <a:r>
              <a:rPr lang="en-US" sz="2800" i="1"/>
              <a:t>I </a:t>
            </a:r>
            <a:r>
              <a:rPr lang="en-US" sz="2800"/>
              <a:t>or </a:t>
            </a:r>
            <a:r>
              <a:rPr lang="en-US" sz="2800" i="1"/>
              <a:t>we</a:t>
            </a:r>
            <a:r>
              <a:rPr lang="en-US" sz="2800"/>
              <a:t> and usually participates in much of the action.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 b="1"/>
              <a:t>Third-person Point of View</a:t>
            </a:r>
            <a:r>
              <a:rPr lang="en-US" sz="2800"/>
              <a:t>: in the </a:t>
            </a:r>
            <a:r>
              <a:rPr lang="en-US" sz="2800" i="1"/>
              <a:t>third-person point of view</a:t>
            </a:r>
            <a:r>
              <a:rPr lang="en-US" sz="2800"/>
              <a:t>, the story is told by a narrator who is not a character in the story. (Pronouns such as </a:t>
            </a:r>
            <a:r>
              <a:rPr lang="en-US" sz="2800" i="1"/>
              <a:t>she, he</a:t>
            </a:r>
            <a:r>
              <a:rPr lang="en-US" sz="2800"/>
              <a:t>, and </a:t>
            </a:r>
            <a:r>
              <a:rPr lang="en-US" sz="2800" i="1"/>
              <a:t>they </a:t>
            </a:r>
            <a:r>
              <a:rPr lang="en-US" sz="2800"/>
              <a:t>are used when writing in </a:t>
            </a:r>
            <a:r>
              <a:rPr lang="en-US" sz="2800" i="1"/>
              <a:t>third-person point of view</a:t>
            </a:r>
            <a:r>
              <a:rPr lang="en-US" sz="280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 rev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457200"/>
            <a:ext cx="6870700" cy="1600200"/>
          </a:xfrm>
        </p:spPr>
        <p:txBody>
          <a:bodyPr/>
          <a:lstStyle/>
          <a:p>
            <a:r>
              <a:rPr lang="en-US"/>
              <a:t>Symbolism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64770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 symbol is something concrete—such as a person, place, or object—that signifies something more than just itself, something abstract, such as a concept or an idea.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	Some symbols you will probably be familiar with already.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A heart symbolizes ___________________</a:t>
            </a:r>
          </a:p>
          <a:p>
            <a:pPr>
              <a:lnSpc>
                <a:spcPct val="80000"/>
              </a:lnSpc>
            </a:pPr>
            <a:r>
              <a:rPr lang="en-US" sz="2400"/>
              <a:t>A dove symbolizes ___________________</a:t>
            </a:r>
          </a:p>
        </p:txBody>
      </p:sp>
      <p:pic>
        <p:nvPicPr>
          <p:cNvPr id="22534" name="Picture 6" descr="eipc2mrc[1]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248400" y="3276600"/>
            <a:ext cx="1692275" cy="21145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457200"/>
            <a:ext cx="6870700" cy="1600200"/>
          </a:xfrm>
        </p:spPr>
        <p:txBody>
          <a:bodyPr/>
          <a:lstStyle/>
          <a:p>
            <a:r>
              <a:rPr lang="en-US" b="1">
                <a:latin typeface="Kristen ITC" pitchFamily="66" charset="0"/>
              </a:rPr>
              <a:t>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69620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latin typeface="Kristen ITC" pitchFamily="66" charset="0"/>
              </a:rPr>
              <a:t>Style is the way writers express their ideas. It’s how they say something, not what they say. Style involves these three elements: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>
              <a:latin typeface="Kristen ITC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2800">
                <a:latin typeface="Kristen ITC" pitchFamily="66" charset="0"/>
              </a:rPr>
              <a:t>Word choice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Kristen ITC" pitchFamily="66" charset="0"/>
              </a:rPr>
              <a:t>Sentence structure and length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Kristen ITC" pitchFamily="66" charset="0"/>
              </a:rPr>
              <a:t>Literary devices, such as figurative language, symbols, dialogue, and imagery</a:t>
            </a:r>
          </a:p>
        </p:txBody>
      </p:sp>
      <p:pic>
        <p:nvPicPr>
          <p:cNvPr id="55305" name="Picture 9" descr="413pizyh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590800"/>
            <a:ext cx="1524000" cy="14271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81000"/>
            <a:ext cx="6870700" cy="1600200"/>
          </a:xfrm>
        </p:spPr>
        <p:txBody>
          <a:bodyPr/>
          <a:lstStyle/>
          <a:p>
            <a:r>
              <a:rPr lang="en-US"/>
              <a:t>Theme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7162800" cy="3657600"/>
          </a:xfrm>
        </p:spPr>
        <p:txBody>
          <a:bodyPr/>
          <a:lstStyle/>
          <a:p>
            <a:r>
              <a:rPr lang="en-US" sz="2800"/>
              <a:t>A writer’s message, or main point, is the </a:t>
            </a:r>
            <a:r>
              <a:rPr lang="en-US" sz="2800" b="1"/>
              <a:t>theme</a:t>
            </a:r>
            <a:r>
              <a:rPr lang="en-US" sz="2800"/>
              <a:t> of his or her literary work. Looking for a theme helps you look more deeply into the literature and makes for more enjoyable reading. </a:t>
            </a:r>
          </a:p>
          <a:p>
            <a:r>
              <a:rPr lang="en-US" sz="2800"/>
              <a:t>You will need to infer what the theme is from the work’s title, key scenes, characters, symbols, and plot events. </a:t>
            </a:r>
          </a:p>
        </p:txBody>
      </p:sp>
      <p:pic>
        <p:nvPicPr>
          <p:cNvPr id="57348" name="Picture 4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wavAudioFile r:embed="rId1" name="j0214098.wav"/>
          </p:nvPr>
        </p:nvPicPr>
        <p:blipFill>
          <a:blip r:embed="rId3"/>
          <a:srcRect/>
          <a:stretch>
            <a:fillRect/>
          </a:stretch>
        </p:blipFill>
        <p:spPr>
          <a:xfrm>
            <a:off x="8077200" y="6096000"/>
            <a:ext cx="304800" cy="304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7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7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16" fill="hold"/>
                                        <p:tgtEl>
                                          <p:spTgt spid="57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8"/>
                  </p:tgtEl>
                </p:cond>
              </p:nextCondLst>
            </p:seq>
            <p:audi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48"/>
                </p:tgtEl>
              </p:cMediaNode>
            </p:audio>
          </p:childTnLst>
        </p:cTn>
      </p:par>
    </p:tnLst>
    <p:bldLst>
      <p:bldP spid="57346" grpId="0"/>
      <p:bldP spid="573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800100"/>
            <a:ext cx="6870700" cy="1600200"/>
          </a:xfrm>
        </p:spPr>
        <p:txBody>
          <a:bodyPr/>
          <a:lstStyle/>
          <a:p>
            <a:r>
              <a:rPr lang="en-US"/>
              <a:t>Mood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4191000" cy="5029200"/>
          </a:xfrm>
        </p:spPr>
        <p:txBody>
          <a:bodyPr/>
          <a:lstStyle/>
          <a:p>
            <a:r>
              <a:rPr lang="en-US" sz="2400"/>
              <a:t>The mood of a literary work is the feelings that a writer wants readers to have while reading. It’s the atmosphere that’s created. Writers can choose words, phrases, and images to create a whole range of moods—from anger and sadness to excitement and fear. </a:t>
            </a:r>
          </a:p>
          <a:p>
            <a:endParaRPr lang="en-US" sz="2400"/>
          </a:p>
        </p:txBody>
      </p:sp>
      <p:pic>
        <p:nvPicPr>
          <p:cNvPr id="56327" name="Picture 7" descr="qmrw0r1l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295400"/>
            <a:ext cx="3403600" cy="4419600"/>
          </a:xfrm>
        </p:spPr>
      </p:pic>
      <p:pic>
        <p:nvPicPr>
          <p:cNvPr id="5632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867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716" fill="hold"/>
                                        <p:tgtEl>
                                          <p:spTgt spid="56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8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28"/>
                </p:tgtEl>
              </p:cMediaNode>
            </p:audio>
          </p:childTnLst>
        </p:cTn>
      </p:par>
    </p:tnLst>
    <p:bldLst>
      <p:bldP spid="56322" grpId="0"/>
      <p:bldP spid="56322" grpId="1"/>
      <p:bldP spid="56322" grpId="2"/>
      <p:bldP spid="56323" grpId="0" build="p"/>
      <p:bldP spid="56323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6400800" cy="2273300"/>
          </a:xfrm>
        </p:spPr>
        <p:txBody>
          <a:bodyPr/>
          <a:lstStyle/>
          <a:p>
            <a:r>
              <a:rPr lang="en-US"/>
              <a:t>HISTORICAL FICTION—SHORT STORIES	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19600"/>
            <a:ext cx="6032500" cy="1003300"/>
          </a:xfrm>
        </p:spPr>
        <p:txBody>
          <a:bodyPr/>
          <a:lstStyle/>
          <a:p>
            <a:r>
              <a:rPr lang="en-US"/>
              <a:t>Elements of Fiction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ELEMENTS OF FICTION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0386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hlinkClick r:id="" action="ppaction://customshow?id=0&amp;return=true"/>
              </a:rPr>
              <a:t>Author’s Purpose</a:t>
            </a:r>
            <a:r>
              <a:rPr lang="en-US" sz="2400"/>
              <a:t>	</a:t>
            </a:r>
          </a:p>
          <a:p>
            <a:pPr>
              <a:lnSpc>
                <a:spcPct val="90000"/>
              </a:lnSpc>
            </a:pPr>
            <a:r>
              <a:rPr lang="en-US" sz="2400">
                <a:hlinkClick r:id="" action="ppaction://customshow?id=1&amp;return=true"/>
              </a:rPr>
              <a:t>Setting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>
                <a:hlinkClick r:id="" action="ppaction://customshow?id=12&amp;return=true"/>
              </a:rPr>
              <a:t>Character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>
                <a:hlinkClick r:id="" action="ppaction://customshow?id=3&amp;return=true"/>
              </a:rPr>
              <a:t>Plot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>
                <a:hlinkClick r:id="" action="ppaction://customshow?id=4&amp;return=true"/>
              </a:rPr>
              <a:t>Point of View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>
                <a:hlinkClick r:id="" action="ppaction://customshow?id=5&amp;return=true"/>
              </a:rPr>
              <a:t>Symbolism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>
                <a:hlinkClick r:id="" action="ppaction://customshow?id=6&amp;return=true"/>
              </a:rPr>
              <a:t>Style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>
                <a:hlinkClick r:id="" action="ppaction://customshow?id=8&amp;return=true"/>
              </a:rPr>
              <a:t>Mood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>
                <a:hlinkClick r:id="" action="ppaction://customshow?id=7&amp;return=true"/>
              </a:rPr>
              <a:t>Theme</a:t>
            </a: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5131" name="Picture 11" descr="30yyu_2w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676400"/>
            <a:ext cx="3616325" cy="4419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870700" cy="1600200"/>
          </a:xfrm>
        </p:spPr>
        <p:txBody>
          <a:bodyPr/>
          <a:lstStyle/>
          <a:p>
            <a:r>
              <a:rPr lang="en-US"/>
              <a:t>			Author’s 			Purpose</a:t>
            </a:r>
          </a:p>
        </p:txBody>
      </p:sp>
      <p:pic>
        <p:nvPicPr>
          <p:cNvPr id="8199" name="Picture 7" descr="pc30548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666875" cy="2143125"/>
          </a:xfrm>
          <a:ln/>
        </p:spPr>
      </p:pic>
      <p:sp>
        <p:nvSpPr>
          <p:cNvPr id="819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09800"/>
            <a:ext cx="8458200" cy="3657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	An author’s reason for creating a particular work is called the </a:t>
            </a:r>
            <a:r>
              <a:rPr lang="en-US" sz="2000" b="1"/>
              <a:t>author’s purpose</a:t>
            </a:r>
            <a:r>
              <a:rPr lang="en-US" sz="2000"/>
              <a:t>. Sometimes the author will state his or her purpose up front. Other times you’ll need to make inferences (reasonable guesses) about the author’s purpose.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There are</a:t>
            </a:r>
            <a:r>
              <a:rPr lang="en-US" sz="2000" b="1" i="1"/>
              <a:t> four</a:t>
            </a:r>
            <a:r>
              <a:rPr lang="en-US" sz="2000" b="1"/>
              <a:t> basic reasons an author might choose to write: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to explain or inform</a:t>
            </a:r>
          </a:p>
          <a:p>
            <a:pPr>
              <a:lnSpc>
                <a:spcPct val="80000"/>
              </a:lnSpc>
            </a:pPr>
            <a:r>
              <a:rPr lang="en-US" sz="2000"/>
              <a:t>to entertain</a:t>
            </a:r>
          </a:p>
          <a:p>
            <a:pPr>
              <a:lnSpc>
                <a:spcPct val="80000"/>
              </a:lnSpc>
            </a:pPr>
            <a:r>
              <a:rPr lang="en-US" sz="2000"/>
              <a:t>to persuade</a:t>
            </a:r>
          </a:p>
          <a:p>
            <a:pPr>
              <a:lnSpc>
                <a:spcPct val="80000"/>
              </a:lnSpc>
            </a:pPr>
            <a:r>
              <a:rPr lang="en-US" sz="2000"/>
              <a:t>to enlighten or reveal an important truth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6870700" cy="1600200"/>
          </a:xfrm>
        </p:spPr>
        <p:txBody>
          <a:bodyPr/>
          <a:lstStyle/>
          <a:p>
            <a:r>
              <a:rPr lang="en-US"/>
              <a:t>Setting</a:t>
            </a:r>
          </a:p>
        </p:txBody>
      </p:sp>
      <p:pic>
        <p:nvPicPr>
          <p:cNvPr id="11274" name="Picture 10" descr="j009038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752600"/>
            <a:ext cx="2698750" cy="2309813"/>
          </a:xfrm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581400" y="1752600"/>
            <a:ext cx="4876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	If you could talk about the where and when of a story, what you’re really talking about is the story’s </a:t>
            </a:r>
            <a:r>
              <a:rPr lang="en-US" sz="2400" b="1"/>
              <a:t>setting</a:t>
            </a:r>
            <a:r>
              <a:rPr lang="en-US" sz="2400"/>
              <a:t>. </a:t>
            </a:r>
          </a:p>
          <a:p>
            <a:r>
              <a:rPr lang="en-US" sz="2400"/>
              <a:t>	Understanding a story’s setting can give you a context for the events of the plot. It can also give you clues about the mood, or atmosphere, of a story.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04800"/>
            <a:ext cx="7696200" cy="1752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CHARACTER:</a:t>
            </a:r>
            <a:endParaRPr lang="en-US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	</a:t>
            </a:r>
            <a:r>
              <a:rPr lang="en-US" sz="2600"/>
              <a:t>A character is a person, an animal, or an imaginary creature that takes part in the action of a story. Sometimes the author will directly describe a character’s appearance, personality, or feelings. Other times the author will leave clues and expect you to draw conclusions about what the person or animal is like. </a:t>
            </a:r>
            <a:endParaRPr lang="en-US" sz="2600" b="1"/>
          </a:p>
        </p:txBody>
      </p:sp>
      <p:pic>
        <p:nvPicPr>
          <p:cNvPr id="16428" name="Picture 44" descr="index_b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3429000"/>
            <a:ext cx="5334000" cy="2819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447800"/>
            <a:ext cx="4800600" cy="3124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>
                <a:hlinkClick r:id="" action="ppaction://customshow?id=9&amp;return=true"/>
              </a:rPr>
              <a:t>Character</a:t>
            </a:r>
            <a:endParaRPr lang="en-US" sz="4000"/>
          </a:p>
          <a:p>
            <a:pPr>
              <a:lnSpc>
                <a:spcPct val="80000"/>
              </a:lnSpc>
              <a:buFontTx/>
              <a:buNone/>
            </a:pPr>
            <a:endParaRPr lang="en-US" sz="4000"/>
          </a:p>
          <a:p>
            <a:pPr>
              <a:lnSpc>
                <a:spcPct val="80000"/>
              </a:lnSpc>
            </a:pPr>
            <a:r>
              <a:rPr lang="en-US" sz="4000">
                <a:hlinkClick r:id="" action="ppaction://customshow?id=10&amp;return=true"/>
              </a:rPr>
              <a:t>Characterization</a:t>
            </a:r>
            <a:endParaRPr lang="en-US" sz="4000"/>
          </a:p>
          <a:p>
            <a:pPr>
              <a:lnSpc>
                <a:spcPct val="80000"/>
              </a:lnSpc>
              <a:buFontTx/>
              <a:buNone/>
            </a:pPr>
            <a:endParaRPr lang="en-US" sz="4000"/>
          </a:p>
          <a:p>
            <a:pPr>
              <a:lnSpc>
                <a:spcPct val="80000"/>
              </a:lnSpc>
            </a:pPr>
            <a:r>
              <a:rPr lang="en-US" sz="4000">
                <a:hlinkClick r:id="" action="ppaction://customshow?id=11&amp;return=true"/>
              </a:rPr>
              <a:t>Character Types</a:t>
            </a:r>
            <a:endParaRPr lang="en-US" sz="4000"/>
          </a:p>
        </p:txBody>
      </p:sp>
      <p:pic>
        <p:nvPicPr>
          <p:cNvPr id="63510" name="Picture 22" descr="nav_mon_o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219200"/>
            <a:ext cx="3200400" cy="5257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04800"/>
            <a:ext cx="3771900" cy="518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CHARACTERIZATION: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</a:t>
            </a:r>
            <a:r>
              <a:rPr lang="en-US" sz="2400"/>
              <a:t>An author can give information about a character by describing several aspects of the character: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Physical appearance and personality</a:t>
            </a:r>
          </a:p>
          <a:p>
            <a:pPr>
              <a:lnSpc>
                <a:spcPct val="80000"/>
              </a:lnSpc>
            </a:pPr>
            <a:r>
              <a:rPr lang="en-US" sz="2400"/>
              <a:t>Speech, behavior, and actions</a:t>
            </a:r>
          </a:p>
          <a:p>
            <a:pPr>
              <a:lnSpc>
                <a:spcPct val="80000"/>
              </a:lnSpc>
            </a:pPr>
            <a:r>
              <a:rPr lang="en-US" sz="2400"/>
              <a:t>Thoughts and feelings</a:t>
            </a:r>
          </a:p>
          <a:p>
            <a:pPr>
              <a:lnSpc>
                <a:spcPct val="80000"/>
              </a:lnSpc>
            </a:pPr>
            <a:r>
              <a:rPr lang="en-US" sz="2400"/>
              <a:t>Interactions with other characters  </a:t>
            </a:r>
            <a:endParaRPr lang="en-US" sz="2400" b="1"/>
          </a:p>
          <a:p>
            <a:pPr>
              <a:lnSpc>
                <a:spcPct val="80000"/>
              </a:lnSpc>
            </a:pPr>
            <a:endParaRPr lang="en-US" sz="2400"/>
          </a:p>
        </p:txBody>
      </p:sp>
      <p:pic>
        <p:nvPicPr>
          <p:cNvPr id="62485" name="Picture 21" descr="spac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6491288" y="4605338"/>
            <a:ext cx="9525" cy="9525"/>
          </a:xfrm>
        </p:spPr>
      </p:pic>
      <p:pic>
        <p:nvPicPr>
          <p:cNvPr id="62486" name="Picture 22"/>
          <p:cNvPicPr>
            <a:picLocks noChangeAspect="1" noChangeArrowheads="1"/>
          </p:cNvPicPr>
          <p:nvPr/>
        </p:nvPicPr>
        <p:blipFill>
          <a:blip r:embed="rId3"/>
          <a:srcRect l="3999" t="30667" r="25999" b="17334"/>
          <a:stretch>
            <a:fillRect/>
          </a:stretch>
        </p:blipFill>
        <p:spPr bwMode="auto">
          <a:xfrm>
            <a:off x="4419600" y="20574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533400" y="304800"/>
            <a:ext cx="77724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/>
              <a:t>CHARACTER TYPES:</a:t>
            </a:r>
            <a:endParaRPr lang="en-US" sz="3200"/>
          </a:p>
          <a:p>
            <a:r>
              <a:rPr lang="en-US" sz="2400"/>
              <a:t>	</a:t>
            </a:r>
          </a:p>
          <a:p>
            <a:r>
              <a:rPr lang="en-US" sz="2400"/>
              <a:t>	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	</a:t>
            </a:r>
          </a:p>
          <a:p>
            <a:r>
              <a:rPr lang="en-US" sz="2800"/>
              <a:t>	Most stories have both main and minor characters. The main character, or protagonist, is the most important character. </a:t>
            </a:r>
          </a:p>
          <a:p>
            <a:r>
              <a:rPr lang="en-US" sz="2800"/>
              <a:t>	The action of the plot revolves around him or her. Often the antagonist, the person or thing working against the protagonist, is also a main character. 	</a:t>
            </a:r>
          </a:p>
        </p:txBody>
      </p:sp>
      <p:pic>
        <p:nvPicPr>
          <p:cNvPr id="60425" name="Picture 9" descr="incredib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914400"/>
            <a:ext cx="3824288" cy="14859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640</TotalTime>
  <Words>369</Words>
  <Application>Microsoft PowerPoint</Application>
  <PresentationFormat>On-screen Show (4:3)</PresentationFormat>
  <Paragraphs>83</Paragraphs>
  <Slides>19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13</vt:i4>
      </vt:variant>
    </vt:vector>
  </HeadingPairs>
  <TitlesOfParts>
    <vt:vector size="33" baseType="lpstr">
      <vt:lpstr>Crayons</vt:lpstr>
      <vt:lpstr>IT’S STORY TIME</vt:lpstr>
      <vt:lpstr>HISTORICAL FICTION—SHORT STORIES </vt:lpstr>
      <vt:lpstr>ELEMENTS OF FICTION</vt:lpstr>
      <vt:lpstr>   Author’s    Purpose</vt:lpstr>
      <vt:lpstr>Setting</vt:lpstr>
      <vt:lpstr>Slide 6</vt:lpstr>
      <vt:lpstr>Slide 7</vt:lpstr>
      <vt:lpstr>Slide 8</vt:lpstr>
      <vt:lpstr>Slide 9</vt:lpstr>
      <vt:lpstr>Plot</vt:lpstr>
      <vt:lpstr>Conflict</vt:lpstr>
      <vt:lpstr>Climax </vt:lpstr>
      <vt:lpstr>Resolution </vt:lpstr>
      <vt:lpstr>Denouement </vt:lpstr>
      <vt:lpstr>Point of View</vt:lpstr>
      <vt:lpstr>Symbolism</vt:lpstr>
      <vt:lpstr>Style</vt:lpstr>
      <vt:lpstr>Theme</vt:lpstr>
      <vt:lpstr>Mood</vt:lpstr>
      <vt:lpstr>author's purpose</vt:lpstr>
      <vt:lpstr>setting</vt:lpstr>
      <vt:lpstr>character</vt:lpstr>
      <vt:lpstr>plot</vt:lpstr>
      <vt:lpstr>point of view</vt:lpstr>
      <vt:lpstr>symbolism</vt:lpstr>
      <vt:lpstr>style</vt:lpstr>
      <vt:lpstr>theme</vt:lpstr>
      <vt:lpstr>mood</vt:lpstr>
      <vt:lpstr>character 1</vt:lpstr>
      <vt:lpstr>characterization</vt:lpstr>
      <vt:lpstr>character types</vt:lpstr>
      <vt:lpstr>character page</vt:lpstr>
    </vt:vector>
  </TitlesOfParts>
  <Company>Nebo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Reward</dc:creator>
  <cp:lastModifiedBy> </cp:lastModifiedBy>
  <cp:revision>65</cp:revision>
  <dcterms:created xsi:type="dcterms:W3CDTF">2004-06-02T19:20:32Z</dcterms:created>
  <dcterms:modified xsi:type="dcterms:W3CDTF">2009-03-11T20:01:04Z</dcterms:modified>
</cp:coreProperties>
</file>