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8" r:id="rId6"/>
    <p:sldId id="259" r:id="rId7"/>
    <p:sldId id="261" r:id="rId8"/>
    <p:sldId id="266"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61" d="100"/>
          <a:sy n="61" d="100"/>
        </p:scale>
        <p:origin x="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12/20/2019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12/20/2019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12" Type="http://schemas.openxmlformats.org/officeDocument/2006/relationships/image" Target="../media/image23.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WCSD</a:t>
            </a:r>
            <a:br>
              <a:rPr lang="en-US" sz="4800" dirty="0"/>
            </a:br>
            <a:r>
              <a:rPr lang="en-US" sz="4800" dirty="0"/>
              <a:t>Elementary</a:t>
            </a:r>
          </a:p>
        </p:txBody>
      </p:sp>
      <p:sp>
        <p:nvSpPr>
          <p:cNvPr id="3" name="Subtitle 2"/>
          <p:cNvSpPr>
            <a:spLocks noGrp="1"/>
          </p:cNvSpPr>
          <p:nvPr>
            <p:ph type="subTitle" idx="1"/>
          </p:nvPr>
        </p:nvSpPr>
        <p:spPr/>
        <p:txBody>
          <a:bodyPr>
            <a:normAutofit/>
          </a:bodyPr>
          <a:lstStyle/>
          <a:p>
            <a:r>
              <a:rPr lang="en-US" sz="4800" dirty="0"/>
              <a:t>Reading Instruction</a:t>
            </a:r>
          </a:p>
          <a:p>
            <a:r>
              <a:rPr lang="en-US" sz="1600" dirty="0"/>
              <a:t>Antoniette Barbosa and Barbara Curiale</a:t>
            </a:r>
          </a:p>
        </p:txBody>
      </p:sp>
    </p:spTree>
    <p:extLst>
      <p:ext uri="{BB962C8B-B14F-4D97-AF65-F5344CB8AC3E}">
        <p14:creationId xmlns:p14="http://schemas.microsoft.com/office/powerpoint/2010/main" val="346831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Reading Instruction Continuum </a:t>
            </a:r>
            <a:br>
              <a:rPr lang="en-US" dirty="0"/>
            </a:br>
            <a:r>
              <a:rPr lang="en-US" dirty="0"/>
              <a:t>at School</a:t>
            </a:r>
          </a:p>
        </p:txBody>
      </p:sp>
      <p:sp>
        <p:nvSpPr>
          <p:cNvPr id="3" name="Content Placeholder 2"/>
          <p:cNvSpPr>
            <a:spLocks noGrp="1"/>
          </p:cNvSpPr>
          <p:nvPr>
            <p:ph idx="1"/>
          </p:nvPr>
        </p:nvSpPr>
        <p:spPr>
          <a:xfrm>
            <a:off x="1066800" y="2014194"/>
            <a:ext cx="10058400" cy="3931920"/>
          </a:xfrm>
        </p:spPr>
        <p:txBody>
          <a:bodyPr>
            <a:normAutofit fontScale="92500" lnSpcReduction="20000"/>
          </a:bodyPr>
          <a:lstStyle/>
          <a:p>
            <a:pPr marL="0" indent="0">
              <a:buNone/>
            </a:pPr>
            <a:endParaRPr lang="en-US" dirty="0"/>
          </a:p>
          <a:p>
            <a:r>
              <a:rPr lang="en-US" sz="2400" dirty="0"/>
              <a:t>Reading Instruction in the classroom </a:t>
            </a:r>
          </a:p>
          <a:p>
            <a:pPr lvl="1"/>
            <a:r>
              <a:rPr lang="en-US" sz="2400" dirty="0"/>
              <a:t>Small group reinforcement in the classroom </a:t>
            </a:r>
          </a:p>
          <a:p>
            <a:pPr lvl="1"/>
            <a:r>
              <a:rPr lang="en-US" sz="2400" dirty="0"/>
              <a:t>Consult with reading specialists as needed</a:t>
            </a:r>
          </a:p>
          <a:p>
            <a:pPr lvl="1"/>
            <a:endParaRPr lang="en-US" sz="2400" dirty="0"/>
          </a:p>
          <a:p>
            <a:r>
              <a:rPr lang="en-US" sz="2400" dirty="0"/>
              <a:t>Reading Lab/AIS </a:t>
            </a:r>
          </a:p>
          <a:p>
            <a:pPr lvl="1"/>
            <a:r>
              <a:rPr lang="en-US" sz="2400" dirty="0"/>
              <a:t>State Assessments             *Benchmark Scores </a:t>
            </a:r>
          </a:p>
          <a:p>
            <a:pPr lvl="1"/>
            <a:r>
              <a:rPr lang="en-US" sz="2400" dirty="0"/>
              <a:t>STAR                                    *Individual assessments </a:t>
            </a:r>
          </a:p>
          <a:p>
            <a:pPr lvl="1"/>
            <a:r>
              <a:rPr lang="en-US" sz="2400" dirty="0"/>
              <a:t>RtI – goals and strategies</a:t>
            </a:r>
          </a:p>
          <a:p>
            <a:pPr marL="0"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4" name="Picture 3" descr="Reading in KG | IST Kindergarten - Welc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9817" y="1914006"/>
            <a:ext cx="2978497" cy="2230722"/>
          </a:xfrm>
          <a:prstGeom prst="rect">
            <a:avLst/>
          </a:prstGeom>
        </p:spPr>
      </p:pic>
    </p:spTree>
    <p:extLst>
      <p:ext uri="{BB962C8B-B14F-4D97-AF65-F5344CB8AC3E}">
        <p14:creationId xmlns:p14="http://schemas.microsoft.com/office/powerpoint/2010/main" val="230219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Reading Instruction Continuum </a:t>
            </a:r>
            <a:br>
              <a:rPr lang="en-US" dirty="0"/>
            </a:br>
            <a:r>
              <a:rPr lang="en-US" dirty="0"/>
              <a:t>at School   (slide 2)</a:t>
            </a:r>
          </a:p>
        </p:txBody>
      </p:sp>
      <p:sp>
        <p:nvSpPr>
          <p:cNvPr id="3" name="Content Placeholder 2"/>
          <p:cNvSpPr>
            <a:spLocks noGrp="1"/>
          </p:cNvSpPr>
          <p:nvPr>
            <p:ph idx="1"/>
          </p:nvPr>
        </p:nvSpPr>
        <p:spPr/>
        <p:txBody>
          <a:bodyPr>
            <a:normAutofit fontScale="70000" lnSpcReduction="20000"/>
          </a:bodyPr>
          <a:lstStyle/>
          <a:p>
            <a:r>
              <a:rPr lang="en-US" dirty="0"/>
              <a:t>Inclusion setting (ICT) </a:t>
            </a:r>
          </a:p>
          <a:p>
            <a:pPr lvl="1"/>
            <a:r>
              <a:rPr lang="en-US" sz="1800" dirty="0"/>
              <a:t>General education curriculum, as well as work on specific IEP goals</a:t>
            </a:r>
          </a:p>
          <a:p>
            <a:r>
              <a:rPr lang="en-US" dirty="0"/>
              <a:t>Resource Room (RR)</a:t>
            </a:r>
          </a:p>
          <a:p>
            <a:pPr lvl="1"/>
            <a:r>
              <a:rPr lang="en-US" sz="1800" dirty="0"/>
              <a:t>Work on IEP goals </a:t>
            </a:r>
          </a:p>
          <a:p>
            <a:pPr lvl="1"/>
            <a:r>
              <a:rPr lang="en-US" sz="1800" dirty="0"/>
              <a:t>Can be a mix of students with IEPs, 504 plans and without IEPs (if room)	</a:t>
            </a:r>
          </a:p>
          <a:p>
            <a:pPr lvl="1"/>
            <a:r>
              <a:rPr lang="en-US" sz="1800" dirty="0"/>
              <a:t>Students’ primary reading instruction is still in the general education classroom</a:t>
            </a:r>
          </a:p>
          <a:p>
            <a:r>
              <a:rPr lang="en-US" dirty="0"/>
              <a:t>Special Class Reading  (SC-Reading)</a:t>
            </a:r>
          </a:p>
          <a:p>
            <a:pPr lvl="1"/>
            <a:r>
              <a:rPr lang="en-US" sz="1800" dirty="0"/>
              <a:t>Work on IEP reading goals </a:t>
            </a:r>
          </a:p>
          <a:p>
            <a:pPr lvl="1"/>
            <a:r>
              <a:rPr lang="en-US" sz="1800" dirty="0"/>
              <a:t>Only classified students</a:t>
            </a:r>
          </a:p>
          <a:p>
            <a:pPr lvl="1"/>
            <a:r>
              <a:rPr lang="en-US" sz="1800" dirty="0"/>
              <a:t>More intensive program </a:t>
            </a:r>
          </a:p>
          <a:p>
            <a:pPr lvl="1"/>
            <a:r>
              <a:rPr lang="en-US" sz="1800" dirty="0"/>
              <a:t>Students grouped based on complexity of reading needs</a:t>
            </a:r>
          </a:p>
          <a:p>
            <a:endParaRPr lang="en-US" dirty="0"/>
          </a:p>
        </p:txBody>
      </p:sp>
      <p:pic>
        <p:nvPicPr>
          <p:cNvPr id="4" name="Picture 3" descr="First grade reading - small group breakout | One of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419" y="4323746"/>
            <a:ext cx="3066471" cy="2045911"/>
          </a:xfrm>
          <a:prstGeom prst="rect">
            <a:avLst/>
          </a:prstGeom>
        </p:spPr>
      </p:pic>
    </p:spTree>
    <p:extLst>
      <p:ext uri="{BB962C8B-B14F-4D97-AF65-F5344CB8AC3E}">
        <p14:creationId xmlns:p14="http://schemas.microsoft.com/office/powerpoint/2010/main" val="127810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Training</a:t>
            </a:r>
          </a:p>
        </p:txBody>
      </p:sp>
      <p:sp>
        <p:nvSpPr>
          <p:cNvPr id="3" name="Content Placeholder 2"/>
          <p:cNvSpPr>
            <a:spLocks noGrp="1"/>
          </p:cNvSpPr>
          <p:nvPr>
            <p:ph sz="half" idx="1"/>
          </p:nvPr>
        </p:nvSpPr>
        <p:spPr/>
        <p:txBody>
          <a:bodyPr>
            <a:normAutofit fontScale="85000" lnSpcReduction="20000"/>
          </a:bodyPr>
          <a:lstStyle/>
          <a:p>
            <a:pPr algn="ctr"/>
            <a:r>
              <a:rPr lang="en-US" u="sng" dirty="0"/>
              <a:t>Previous Training</a:t>
            </a:r>
          </a:p>
          <a:p>
            <a:r>
              <a:rPr lang="en-US" dirty="0"/>
              <a:t>October 2019 – Reading teachers attended conference at Manhattanville College. Keynote speaker presented an Orton Gillingham lesson.</a:t>
            </a:r>
          </a:p>
          <a:p>
            <a:r>
              <a:rPr lang="en-US" dirty="0"/>
              <a:t>Summer 2019 – two reading teachers received beginning OG training</a:t>
            </a:r>
          </a:p>
          <a:p>
            <a:r>
              <a:rPr lang="en-US" dirty="0"/>
              <a:t>June 2019 – a teacher attended Lindamood Bell Visualizing Verbalizing</a:t>
            </a:r>
          </a:p>
          <a:p>
            <a:r>
              <a:rPr lang="en-US" dirty="0"/>
              <a:t>October 2018 – PESCI Dyslexia training</a:t>
            </a:r>
          </a:p>
          <a:p>
            <a:endParaRPr lang="en-US" dirty="0"/>
          </a:p>
        </p:txBody>
      </p:sp>
      <p:sp>
        <p:nvSpPr>
          <p:cNvPr id="4" name="Content Placeholder 3"/>
          <p:cNvSpPr>
            <a:spLocks noGrp="1"/>
          </p:cNvSpPr>
          <p:nvPr>
            <p:ph sz="half" idx="2"/>
          </p:nvPr>
        </p:nvSpPr>
        <p:spPr/>
        <p:txBody>
          <a:bodyPr>
            <a:normAutofit fontScale="85000" lnSpcReduction="20000"/>
          </a:bodyPr>
          <a:lstStyle/>
          <a:p>
            <a:pPr algn="ctr"/>
            <a:r>
              <a:rPr lang="en-US" u="sng" dirty="0"/>
              <a:t>Upcoming Training</a:t>
            </a:r>
          </a:p>
          <a:p>
            <a:r>
              <a:rPr lang="en-US" dirty="0"/>
              <a:t>Winter/Spring 2020 – all elementary reading teachers and ICT teachers will receive 30 hours of Orton Gillingham training with Dawn Nieman, a Fellow of the Academy of Orton Gillingham.</a:t>
            </a:r>
          </a:p>
          <a:p>
            <a:r>
              <a:rPr lang="en-US" dirty="0"/>
              <a:t>Fall 2020 – this group will continue with additional OG training.</a:t>
            </a:r>
          </a:p>
        </p:txBody>
      </p:sp>
    </p:spTree>
    <p:extLst>
      <p:ext uri="{BB962C8B-B14F-4D97-AF65-F5344CB8AC3E}">
        <p14:creationId xmlns:p14="http://schemas.microsoft.com/office/powerpoint/2010/main" val="428339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Strategies to help at home</a:t>
            </a:r>
          </a:p>
        </p:txBody>
      </p:sp>
      <p:sp>
        <p:nvSpPr>
          <p:cNvPr id="3" name="Content Placeholder 2"/>
          <p:cNvSpPr>
            <a:spLocks noGrp="1"/>
          </p:cNvSpPr>
          <p:nvPr>
            <p:ph idx="1"/>
          </p:nvPr>
        </p:nvSpPr>
        <p:spPr/>
        <p:txBody>
          <a:bodyPr>
            <a:normAutofit fontScale="70000" lnSpcReduction="20000"/>
          </a:bodyPr>
          <a:lstStyle/>
          <a:p>
            <a:r>
              <a:rPr lang="en-US" dirty="0"/>
              <a:t>Keep reading relaxed and fun</a:t>
            </a:r>
          </a:p>
          <a:p>
            <a:r>
              <a:rPr lang="en-US" dirty="0"/>
              <a:t>These are ideas, not requirements. Students who struggle expend a lot of effort and energy to get through their day. They are tired when they get home. Feel free to read homework questions, passages, etc. to them. This can separate reading issues from learning science, social studies or math concepts.</a:t>
            </a:r>
          </a:p>
          <a:p>
            <a:r>
              <a:rPr lang="en-US" dirty="0"/>
              <a:t>Read road signs, billboards, any environmental print.</a:t>
            </a:r>
          </a:p>
          <a:p>
            <a:r>
              <a:rPr lang="en-US" dirty="0"/>
              <a:t>Let them choose from the take-out menu and write down everyone’s orders.</a:t>
            </a:r>
          </a:p>
          <a:p>
            <a:r>
              <a:rPr lang="en-US" dirty="0"/>
              <a:t>Leave a short note for your child. Encourage them to write back.</a:t>
            </a:r>
          </a:p>
          <a:p>
            <a:r>
              <a:rPr lang="en-US" dirty="0"/>
              <a:t>Holidays are approaching. Fill a stocking or box with office supplies. (post its, highlighter tape, highlighters, pens markers, magnetic letters for the fridge, index cards, …)</a:t>
            </a:r>
          </a:p>
          <a:p>
            <a:r>
              <a:rPr lang="en-US" dirty="0"/>
              <a:t>Hang up index cards with words they need to learn. Say the word each time you pass it or see it. Keep a tally. Set a goal (Can you read </a:t>
            </a:r>
            <a:r>
              <a:rPr lang="en-US" b="1" u="sng" dirty="0"/>
              <a:t>were</a:t>
            </a:r>
            <a:r>
              <a:rPr lang="en-US" dirty="0"/>
              <a:t> 50 times?)</a:t>
            </a:r>
          </a:p>
          <a:p>
            <a:endParaRPr lang="en-US" dirty="0"/>
          </a:p>
          <a:p>
            <a:endParaRPr lang="en-US" dirty="0"/>
          </a:p>
        </p:txBody>
      </p:sp>
      <p:pic>
        <p:nvPicPr>
          <p:cNvPr id="4" name="Picture 3" descr="RED ROBIN :: ' READY - TO - ROLL '; Take-out menu 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0054" y="362732"/>
            <a:ext cx="2259327" cy="1740388"/>
          </a:xfrm>
          <a:prstGeom prst="rect">
            <a:avLst/>
          </a:prstGeom>
        </p:spPr>
      </p:pic>
      <p:pic>
        <p:nvPicPr>
          <p:cNvPr id="5" name="Picture 4" descr="Philosophy Of A Borderline: Note to sel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077" y="3466208"/>
            <a:ext cx="1292304" cy="1188920"/>
          </a:xfrm>
          <a:prstGeom prst="rect">
            <a:avLst/>
          </a:prstGeom>
        </p:spPr>
      </p:pic>
      <p:pic>
        <p:nvPicPr>
          <p:cNvPr id="6" name="Picture 5" descr="AOL Knows You Hate Your Boss [Job Ad Billboard]- woik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619" y="553668"/>
            <a:ext cx="1731818" cy="1298864"/>
          </a:xfrm>
          <a:prstGeom prst="rect">
            <a:avLst/>
          </a:prstGeom>
        </p:spPr>
      </p:pic>
      <p:pic>
        <p:nvPicPr>
          <p:cNvPr id="7" name="Picture 6" descr="Neon Ball Markers Free Stock Photo HD - Public Domain Pictur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9409120" y="5704404"/>
            <a:ext cx="1624109" cy="839123"/>
          </a:xfrm>
          <a:prstGeom prst="rect">
            <a:avLst/>
          </a:prstGeom>
        </p:spPr>
      </p:pic>
    </p:spTree>
    <p:extLst>
      <p:ext uri="{BB962C8B-B14F-4D97-AF65-F5344CB8AC3E}">
        <p14:creationId xmlns:p14="http://schemas.microsoft.com/office/powerpoint/2010/main" val="350074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Children are more than their reading problems. Celebrate their strengths, talents, interests and childhood.</a:t>
            </a:r>
          </a:p>
        </p:txBody>
      </p:sp>
      <p:pic>
        <p:nvPicPr>
          <p:cNvPr id="4" name="Content Placeholder 3" descr="10 redenen om tekstboeken achter ons te laten | Droog'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9104" y="3136868"/>
            <a:ext cx="5193792" cy="1865376"/>
          </a:xfrm>
          <a:prstGeom prst="rect">
            <a:avLst/>
          </a:prstGeom>
        </p:spPr>
      </p:pic>
      <p:pic>
        <p:nvPicPr>
          <p:cNvPr id="7" name="Picture 6" descr="Different Kinds of Wind Instru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5772" y="4372808"/>
            <a:ext cx="3126205" cy="2084337"/>
          </a:xfrm>
          <a:prstGeom prst="rect">
            <a:avLst/>
          </a:prstGeom>
        </p:spPr>
      </p:pic>
      <p:pic>
        <p:nvPicPr>
          <p:cNvPr id="8" name="Picture 7" descr="la cosecha de almas: Elimina tus etiquet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24" y="3136868"/>
            <a:ext cx="3277389" cy="2179463"/>
          </a:xfrm>
          <a:prstGeom prst="rect">
            <a:avLst/>
          </a:prstGeom>
        </p:spPr>
      </p:pic>
      <p:pic>
        <p:nvPicPr>
          <p:cNvPr id="9" name="Picture 8" descr="Jump!! | Flickr - Photo Shar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8675" y="2365760"/>
            <a:ext cx="2509886" cy="1647113"/>
          </a:xfrm>
          <a:prstGeom prst="rect">
            <a:avLst/>
          </a:prstGeom>
        </p:spPr>
      </p:pic>
      <p:pic>
        <p:nvPicPr>
          <p:cNvPr id="10" name="Picture 9" descr="Stage Door Dance | Sarasota Dance Lessons | Flickr - Photo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2031" y="4857741"/>
            <a:ext cx="2513741" cy="1743908"/>
          </a:xfrm>
          <a:prstGeom prst="rect">
            <a:avLst/>
          </a:prstGeom>
        </p:spPr>
      </p:pic>
      <p:pic>
        <p:nvPicPr>
          <p:cNvPr id="11" name="Picture 10" descr="Kids Playing Monopoly Chicago | Family Travel with Colleen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3404" y="2431367"/>
            <a:ext cx="3012188" cy="1581936"/>
          </a:xfrm>
          <a:prstGeom prst="rect">
            <a:avLst/>
          </a:prstGeom>
        </p:spPr>
      </p:pic>
      <p:pic>
        <p:nvPicPr>
          <p:cNvPr id="12" name="Picture 11" descr="Children And Lego Robots At Family Math Club | Explore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9113" y="5037313"/>
            <a:ext cx="2795794" cy="1606455"/>
          </a:xfrm>
          <a:prstGeom prst="rect">
            <a:avLst/>
          </a:prstGeom>
        </p:spPr>
      </p:pic>
      <p:pic>
        <p:nvPicPr>
          <p:cNvPr id="5" name="Picture 4" descr="File:Painting kid.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258146" flipH="1">
            <a:off x="538391" y="1958167"/>
            <a:ext cx="2539851" cy="1690051"/>
          </a:xfrm>
          <a:prstGeom prst="rect">
            <a:avLst/>
          </a:prstGeom>
        </p:spPr>
      </p:pic>
      <p:pic>
        <p:nvPicPr>
          <p:cNvPr id="13" name="Picture 12" descr="Boy Play Dog · Free photo on Pixabay"/>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5497" y="5329748"/>
            <a:ext cx="2275054" cy="1300602"/>
          </a:xfrm>
          <a:prstGeom prst="rect">
            <a:avLst/>
          </a:prstGeom>
        </p:spPr>
      </p:pic>
      <p:pic>
        <p:nvPicPr>
          <p:cNvPr id="6" name="Picture 5" descr="File:Children playing Gaelic football Ajax Ontario.jpg ..."/>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859959">
            <a:off x="9108463" y="2048572"/>
            <a:ext cx="2453768" cy="1756456"/>
          </a:xfrm>
          <a:prstGeom prst="rect">
            <a:avLst/>
          </a:prstGeom>
        </p:spPr>
      </p:pic>
      <p:pic>
        <p:nvPicPr>
          <p:cNvPr id="14" name="Picture 13" descr="E-Pinoy Kite- | Kite flying in GUimaras Island Philippines ..."/>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04067" y="3258029"/>
            <a:ext cx="1969508" cy="1249819"/>
          </a:xfrm>
          <a:prstGeom prst="rect">
            <a:avLst/>
          </a:prstGeom>
        </p:spPr>
      </p:pic>
    </p:spTree>
    <p:extLst>
      <p:ext uri="{BB962C8B-B14F-4D97-AF65-F5344CB8AC3E}">
        <p14:creationId xmlns:p14="http://schemas.microsoft.com/office/powerpoint/2010/main" val="9595340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d093f227-82a8-45ce-9486-f0aae071fff7">
      <UserInfo>
        <DisplayName/>
        <AccountId xsi:nil="true"/>
        <AccountType/>
      </UserInfo>
    </Owner>
    <Math_Settings xmlns="d093f227-82a8-45ce-9486-f0aae071fff7" xsi:nil="true"/>
    <Student_Groups xmlns="d093f227-82a8-45ce-9486-f0aae071fff7">
      <UserInfo>
        <DisplayName/>
        <AccountId xsi:nil="true"/>
        <AccountType/>
      </UserInfo>
    </Student_Groups>
    <AppVersion xmlns="d093f227-82a8-45ce-9486-f0aae071fff7" xsi:nil="true"/>
    <Invited_Students xmlns="d093f227-82a8-45ce-9486-f0aae071fff7" xsi:nil="true"/>
    <Teachers xmlns="d093f227-82a8-45ce-9486-f0aae071fff7">
      <UserInfo>
        <DisplayName/>
        <AccountId xsi:nil="true"/>
        <AccountType/>
      </UserInfo>
    </Teachers>
    <Students xmlns="d093f227-82a8-45ce-9486-f0aae071fff7">
      <UserInfo>
        <DisplayName/>
        <AccountId xsi:nil="true"/>
        <AccountType/>
      </UserInfo>
    </Students>
    <DefaultSectionNames xmlns="d093f227-82a8-45ce-9486-f0aae071fff7" xsi:nil="true"/>
    <TeamsChannelId xmlns="d093f227-82a8-45ce-9486-f0aae071fff7" xsi:nil="true"/>
    <FolderType xmlns="d093f227-82a8-45ce-9486-f0aae071fff7" xsi:nil="true"/>
    <CultureName xmlns="d093f227-82a8-45ce-9486-f0aae071fff7" xsi:nil="true"/>
    <Distribution_Groups xmlns="d093f227-82a8-45ce-9486-f0aae071fff7" xsi:nil="true"/>
    <Templates xmlns="d093f227-82a8-45ce-9486-f0aae071fff7" xsi:nil="true"/>
    <Self_Registration_Enabled xmlns="d093f227-82a8-45ce-9486-f0aae071fff7" xsi:nil="true"/>
    <Has_Teacher_Only_SectionGroup xmlns="d093f227-82a8-45ce-9486-f0aae071fff7" xsi:nil="true"/>
    <Is_Collaboration_Space_Locked xmlns="d093f227-82a8-45ce-9486-f0aae071fff7" xsi:nil="true"/>
    <Invited_Teachers xmlns="d093f227-82a8-45ce-9486-f0aae071fff7" xsi:nil="true"/>
    <IsNotebookLocked xmlns="d093f227-82a8-45ce-9486-f0aae071fff7" xsi:nil="true"/>
    <NotebookType xmlns="d093f227-82a8-45ce-9486-f0aae071fff7" xsi:nil="true"/>
    <LMS_Mappings xmlns="d093f227-82a8-45ce-9486-f0aae071fff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160B5E1A0C214DAA55C5D70FF90D91" ma:contentTypeVersion="25" ma:contentTypeDescription="Create a new document." ma:contentTypeScope="" ma:versionID="d81bba8de02fe96044c2aa211580f4b8">
  <xsd:schema xmlns:xsd="http://www.w3.org/2001/XMLSchema" xmlns:xs="http://www.w3.org/2001/XMLSchema" xmlns:p="http://schemas.microsoft.com/office/2006/metadata/properties" xmlns:ns3="beca4244-6992-4caa-9231-5e7e4601d763" xmlns:ns4="d093f227-82a8-45ce-9486-f0aae071fff7" targetNamespace="http://schemas.microsoft.com/office/2006/metadata/properties" ma:root="true" ma:fieldsID="86d4495b79d0261cdfeb11f33985980e" ns3:_="" ns4:_="">
    <xsd:import namespace="beca4244-6992-4caa-9231-5e7e4601d763"/>
    <xsd:import namespace="d093f227-82a8-45ce-9486-f0aae071fff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ca4244-6992-4caa-9231-5e7e4601d7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93f227-82a8-45ce-9486-f0aae071fff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9" nillable="true" ma:displayName="Math Settings" ma:internalName="Math_Settings">
      <xsd:simpleType>
        <xsd:restriction base="dms:Text"/>
      </xsd:simple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5" nillable="true" ma:displayName="Distribution Groups" ma:internalName="Distribution_Groups">
      <xsd:simpleType>
        <xsd:restriction base="dms:Note">
          <xsd:maxLength value="255"/>
        </xsd:restriction>
      </xsd:simpleType>
    </xsd:element>
    <xsd:element name="LMS_Mappings" ma:index="26" nillable="true" ma:displayName="LMS Mappings" ma:internalName="LMS_Mappings">
      <xsd:simpleType>
        <xsd:restriction base="dms:Note">
          <xsd:maxLength value="255"/>
        </xsd:restriction>
      </xsd:simpleType>
    </xsd:element>
    <xsd:element name="Invited_Teachers" ma:index="27" nillable="true" ma:displayName="Invited Teachers" ma:internalName="Invited_Teachers">
      <xsd:simpleType>
        <xsd:restriction base="dms:Note">
          <xsd:maxLength value="255"/>
        </xsd:restriction>
      </xsd:simpleType>
    </xsd:element>
    <xsd:element name="Invited_Students" ma:index="28" nillable="true" ma:displayName="Invited Students" ma:internalName="Invited_Students">
      <xsd:simpleType>
        <xsd:restriction base="dms:Note">
          <xsd:maxLength value="255"/>
        </xsd:restriction>
      </xsd:simpleType>
    </xsd:element>
    <xsd:element name="Self_Registration_Enabled" ma:index="29" nillable="true" ma:displayName="Self Registration Enabled" ma:internalName="Self_Registration_Enabled">
      <xsd:simpleType>
        <xsd:restriction base="dms:Boolean"/>
      </xsd:simpleType>
    </xsd:element>
    <xsd:element name="Has_Teacher_Only_SectionGroup" ma:index="30" nillable="true" ma:displayName="Has Teacher Only SectionGroup" ma:internalName="Has_Teacher_Only_SectionGroup">
      <xsd:simpleType>
        <xsd:restriction base="dms:Boolean"/>
      </xsd:simpleType>
    </xsd:element>
    <xsd:element name="Is_Collaboration_Space_Locked" ma:index="31" nillable="true" ma:displayName="Is Collaboration Space Locked" ma:internalName="Is_Collaboration_Space_Locked">
      <xsd:simpleType>
        <xsd:restriction base="dms:Boolean"/>
      </xsd:simpleType>
    </xsd:element>
    <xsd:element name="IsNotebookLocked" ma:index="32" nillable="true" ma:displayName="Is Notebook Locked" ma:internalName="IsNotebookLock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0A9793-FE81-4027-A0F6-49AA50BDCBEE}">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d093f227-82a8-45ce-9486-f0aae071fff7"/>
    <ds:schemaRef ds:uri="http://schemas.microsoft.com/office/infopath/2007/PartnerControls"/>
    <ds:schemaRef ds:uri="http://purl.org/dc/elements/1.1/"/>
    <ds:schemaRef ds:uri="beca4244-6992-4caa-9231-5e7e4601d763"/>
    <ds:schemaRef ds:uri="http://www.w3.org/XML/1998/namespace"/>
    <ds:schemaRef ds:uri="http://purl.org/dc/dcmitype/"/>
  </ds:schemaRefs>
</ds:datastoreItem>
</file>

<file path=customXml/itemProps2.xml><?xml version="1.0" encoding="utf-8"?>
<ds:datastoreItem xmlns:ds="http://schemas.openxmlformats.org/officeDocument/2006/customXml" ds:itemID="{DB684AB2-7B87-4C16-9DC3-41FB37B6AB84}">
  <ds:schemaRefs>
    <ds:schemaRef ds:uri="http://schemas.microsoft.com/sharepoint/v3/contenttype/forms"/>
  </ds:schemaRefs>
</ds:datastoreItem>
</file>

<file path=customXml/itemProps3.xml><?xml version="1.0" encoding="utf-8"?>
<ds:datastoreItem xmlns:ds="http://schemas.openxmlformats.org/officeDocument/2006/customXml" ds:itemID="{0614A589-7C04-4382-8BF2-3CCA41A58A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ca4244-6992-4caa-9231-5e7e4601d763"/>
    <ds:schemaRef ds:uri="d093f227-82a8-45ce-9486-f0aae071ff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54</TotalTime>
  <Words>437</Words>
  <Application>Microsoft Office PowerPoint</Application>
  <PresentationFormat>Widescreen</PresentationFormat>
  <Paragraphs>51</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WCSD Elementary</vt:lpstr>
      <vt:lpstr>Reading Instruction Continuum  at School</vt:lpstr>
      <vt:lpstr>Reading Instruction Continuum  at School   (slide 2)</vt:lpstr>
      <vt:lpstr>Reading Training</vt:lpstr>
      <vt:lpstr>Strategies to help at home</vt:lpstr>
      <vt:lpstr>Children are more than their reading problems. Celebrate their strengths, talents, interests and childhood.</vt:lpstr>
    </vt:vector>
  </TitlesOfParts>
  <Company>Wallkill Centrral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WCSD Elementary</dc:title>
  <dc:creator>Curiale, Barbara</dc:creator>
  <cp:lastModifiedBy>Hein, Thomas</cp:lastModifiedBy>
  <cp:revision>9</cp:revision>
  <dcterms:created xsi:type="dcterms:W3CDTF">2019-12-13T18:09:07Z</dcterms:created>
  <dcterms:modified xsi:type="dcterms:W3CDTF">2019-12-20T16:30:34Z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0x01010050160B5E1A0C214DAA55C5D70FF90D91</vt:lpwstr>
  </property>
</Properties>
</file>