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7BDE81-2441-488E-A01A-EBA100007595}">
  <a:tblStyle styleId="{117BDE81-2441-488E-A01A-EBA1000075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A894C6-6E20-4C44-85A9-D51F7DE79C0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9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d72c7e54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d72c7e54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d72c7e54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d72c7e5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d72c7e54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d72c7e54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a3b8c91e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a3b8c91e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d72c7e5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d72c7e5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d72c7e54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bd72c7e54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d72c7e54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d72c7e54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d72c7e54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d72c7e54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d72c7e5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d72c7e5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d72c7e54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d72c7e54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d72c7e54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d72c7e54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2whDax6JjXlLNm-AfplDVJ1mTTtwZkOsxemg_xIB2PQ/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docs.google.com/document/d/19pk48SEGJ4NRvu4yTHt1Bjl9glSTazIUmrb2MbaTgC0/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nDsOjyH5cj_if86MPuKYwlI8g9PTWXjZv-BVb8eVpTk/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ACC Dual Credit Cohort Program</a:t>
            </a:r>
            <a:endParaRPr b="1"/>
          </a:p>
        </p:txBody>
      </p:sp>
      <p:sp>
        <p:nvSpPr>
          <p:cNvPr id="135" name="Google Shape;135;p13"/>
          <p:cNvSpPr txBox="1">
            <a:spLocks noGrp="1"/>
          </p:cNvSpPr>
          <p:nvPr>
            <p:ph type="subTitle" idx="1"/>
          </p:nvPr>
        </p:nvSpPr>
        <p:spPr>
          <a:xfrm>
            <a:off x="3885375" y="3880525"/>
            <a:ext cx="53286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Pflugerville ISD and Austin Community College Partnership</a:t>
            </a:r>
            <a:endParaRPr sz="1500" b="1"/>
          </a:p>
        </p:txBody>
      </p:sp>
      <p:sp>
        <p:nvSpPr>
          <p:cNvPr id="136" name="Google Shape;136;p13"/>
          <p:cNvSpPr txBox="1"/>
          <p:nvPr/>
        </p:nvSpPr>
        <p:spPr>
          <a:xfrm>
            <a:off x="3685575" y="3293325"/>
            <a:ext cx="4262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Lato"/>
                <a:ea typeface="Lato"/>
                <a:cs typeface="Lato"/>
                <a:sym typeface="Lato"/>
              </a:rPr>
              <a:t>Earn High School AND College Credit</a:t>
            </a:r>
            <a:endParaRPr sz="1900" b="1">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94"/>
        <p:cNvGrpSpPr/>
        <p:nvPr/>
      </p:nvGrpSpPr>
      <p:grpSpPr>
        <a:xfrm>
          <a:off x="0" y="0"/>
          <a:ext cx="0" cy="0"/>
          <a:chOff x="0" y="0"/>
          <a:chExt cx="0" cy="0"/>
        </a:xfrm>
      </p:grpSpPr>
      <p:sp>
        <p:nvSpPr>
          <p:cNvPr id="195" name="Google Shape;195;p22"/>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dirty="0"/>
              <a:t>ACC Summer 2023 Schedule</a:t>
            </a:r>
            <a:endParaRPr sz="2600" b="1" dirty="0"/>
          </a:p>
        </p:txBody>
      </p:sp>
      <p:sp>
        <p:nvSpPr>
          <p:cNvPr id="197" name="Google Shape;197;p22"/>
          <p:cNvSpPr txBox="1"/>
          <p:nvPr/>
        </p:nvSpPr>
        <p:spPr>
          <a:xfrm>
            <a:off x="214624" y="199825"/>
            <a:ext cx="5086145"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chemeClr val="lt1"/>
                </a:solidFill>
                <a:latin typeface="Lato"/>
                <a:ea typeface="Lato"/>
                <a:cs typeface="Lato"/>
                <a:sym typeface="Lato"/>
              </a:rPr>
              <a:t>Classes this summer!  Look for courses offered for PfISD students to avoid fees. </a:t>
            </a:r>
            <a:endParaRPr dirty="0"/>
          </a:p>
        </p:txBody>
      </p:sp>
      <p:pic>
        <p:nvPicPr>
          <p:cNvPr id="3" name="Picture 2">
            <a:extLst>
              <a:ext uri="{FF2B5EF4-FFF2-40B4-BE49-F238E27FC236}">
                <a16:creationId xmlns:a16="http://schemas.microsoft.com/office/drawing/2014/main" id="{58DCD484-CF36-4785-87F4-25369C7D98A7}"/>
              </a:ext>
            </a:extLst>
          </p:cNvPr>
          <p:cNvPicPr>
            <a:picLocks noChangeAspect="1"/>
          </p:cNvPicPr>
          <p:nvPr/>
        </p:nvPicPr>
        <p:blipFill>
          <a:blip r:embed="rId3"/>
          <a:stretch>
            <a:fillRect/>
          </a:stretch>
        </p:blipFill>
        <p:spPr>
          <a:xfrm>
            <a:off x="267025" y="837260"/>
            <a:ext cx="8215850" cy="3116865"/>
          </a:xfrm>
          <a:prstGeom prst="rect">
            <a:avLst/>
          </a:prstGeom>
        </p:spPr>
      </p:pic>
      <p:sp>
        <p:nvSpPr>
          <p:cNvPr id="4" name="TextBox 3">
            <a:extLst>
              <a:ext uri="{FF2B5EF4-FFF2-40B4-BE49-F238E27FC236}">
                <a16:creationId xmlns:a16="http://schemas.microsoft.com/office/drawing/2014/main" id="{669BD936-EB14-422C-BEBB-3E9C17789C44}"/>
              </a:ext>
            </a:extLst>
          </p:cNvPr>
          <p:cNvSpPr txBox="1"/>
          <p:nvPr/>
        </p:nvSpPr>
        <p:spPr>
          <a:xfrm>
            <a:off x="6105167" y="4207615"/>
            <a:ext cx="2578195" cy="523220"/>
          </a:xfrm>
          <a:prstGeom prst="rect">
            <a:avLst/>
          </a:prstGeom>
          <a:noFill/>
        </p:spPr>
        <p:txBody>
          <a:bodyPr wrap="square" rtlCol="0">
            <a:spAutoFit/>
          </a:bodyPr>
          <a:lstStyle/>
          <a:p>
            <a:r>
              <a:rPr lang="en-US" dirty="0"/>
              <a:t>Student is responsible to pay for summer classes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11"/>
        <p:cNvGrpSpPr/>
        <p:nvPr/>
      </p:nvGrpSpPr>
      <p:grpSpPr>
        <a:xfrm>
          <a:off x="0" y="0"/>
          <a:ext cx="0" cy="0"/>
          <a:chOff x="0" y="0"/>
          <a:chExt cx="0" cy="0"/>
        </a:xfrm>
      </p:grpSpPr>
      <p:sp>
        <p:nvSpPr>
          <p:cNvPr id="212" name="Google Shape;212;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t>Steps To Being a Dual Credit Student</a:t>
            </a:r>
            <a:endParaRPr sz="2700" b="1"/>
          </a:p>
        </p:txBody>
      </p:sp>
      <p:sp>
        <p:nvSpPr>
          <p:cNvPr id="213" name="Google Shape;213;p24"/>
          <p:cNvSpPr txBox="1">
            <a:spLocks noGrp="1"/>
          </p:cNvSpPr>
          <p:nvPr>
            <p:ph type="body" idx="1"/>
          </p:nvPr>
        </p:nvSpPr>
        <p:spPr>
          <a:xfrm>
            <a:off x="947300" y="1465350"/>
            <a:ext cx="7741200" cy="33303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dirty="0"/>
              <a:t>Attend / View PfISD ACC information Session / Orientation</a:t>
            </a:r>
            <a:br>
              <a:rPr lang="en" sz="1900" dirty="0"/>
            </a:br>
            <a:endParaRPr sz="1900" dirty="0"/>
          </a:p>
          <a:p>
            <a:pPr marL="457200" lvl="0" indent="-349250" algn="l" rtl="0">
              <a:spcBef>
                <a:spcPts val="0"/>
              </a:spcBef>
              <a:spcAft>
                <a:spcPts val="0"/>
              </a:spcAft>
              <a:buSzPts val="1900"/>
              <a:buChar char="➔"/>
            </a:pPr>
            <a:r>
              <a:rPr lang="en" sz="1900" dirty="0"/>
              <a:t>Talk to your HS counselor to see if this is the right fit for you</a:t>
            </a:r>
            <a:br>
              <a:rPr lang="en" sz="1900" dirty="0"/>
            </a:br>
            <a:endParaRPr sz="1900" dirty="0"/>
          </a:p>
          <a:p>
            <a:pPr marL="457200" lvl="0" indent="-349250" algn="l" rtl="0">
              <a:spcBef>
                <a:spcPts val="0"/>
              </a:spcBef>
              <a:spcAft>
                <a:spcPts val="0"/>
              </a:spcAft>
              <a:buSzPts val="1900"/>
              <a:buChar char="➔"/>
            </a:pPr>
            <a:r>
              <a:rPr lang="en" sz="1900" dirty="0"/>
              <a:t>Follow steps outlined in </a:t>
            </a:r>
            <a:r>
              <a:rPr lang="en" sz="1900" u="sng" dirty="0">
                <a:solidFill>
                  <a:srgbClr val="FBBC04"/>
                </a:solidFill>
                <a:hlinkClick r:id="rId3">
                  <a:extLst>
                    <a:ext uri="{A12FA001-AC4F-418D-AE19-62706E023703}">
                      <ahyp:hlinkClr xmlns:ahyp="http://schemas.microsoft.com/office/drawing/2018/hyperlinkcolor" val="tx"/>
                    </a:ext>
                  </a:extLst>
                </a:hlinkClick>
              </a:rPr>
              <a:t>Steps to Being a Dual Credit Student </a:t>
            </a:r>
            <a:endParaRPr sz="1900" dirty="0">
              <a:solidFill>
                <a:srgbClr val="FBBC04"/>
              </a:solidFill>
            </a:endParaRPr>
          </a:p>
          <a:p>
            <a:pPr marL="457200" lvl="0" indent="0" algn="l" rtl="0">
              <a:spcBef>
                <a:spcPts val="1200"/>
              </a:spcBef>
              <a:spcAft>
                <a:spcPts val="0"/>
              </a:spcAft>
              <a:buNone/>
            </a:pPr>
            <a:endParaRPr sz="1700" dirty="0">
              <a:solidFill>
                <a:srgbClr val="FFFFFF"/>
              </a:solidFill>
            </a:endParaRPr>
          </a:p>
          <a:p>
            <a:pPr marL="914400" lvl="0" indent="0" algn="l" rtl="0">
              <a:spcBef>
                <a:spcPts val="1200"/>
              </a:spcBef>
              <a:spcAft>
                <a:spcPts val="1200"/>
              </a:spcAft>
              <a:buNone/>
            </a:pPr>
            <a:endParaRPr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a:t>Questions?</a:t>
            </a:r>
            <a:endParaRPr sz="3200" b="1"/>
          </a:p>
        </p:txBody>
      </p:sp>
      <p:sp>
        <p:nvSpPr>
          <p:cNvPr id="219" name="Google Shape;219;p25"/>
          <p:cNvSpPr txBox="1">
            <a:spLocks noGrp="1"/>
          </p:cNvSpPr>
          <p:nvPr>
            <p:ph type="body" idx="1"/>
          </p:nvPr>
        </p:nvSpPr>
        <p:spPr>
          <a:xfrm>
            <a:off x="1297500" y="1042100"/>
            <a:ext cx="7038900" cy="34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ACC High School Campus Counselor</a:t>
            </a:r>
            <a:endParaRPr sz="17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900" b="1"/>
              <a:t>What is Dual Credit?</a:t>
            </a:r>
            <a:endParaRPr sz="3900" b="1"/>
          </a:p>
        </p:txBody>
      </p:sp>
      <p:sp>
        <p:nvSpPr>
          <p:cNvPr id="142" name="Google Shape;142;p14"/>
          <p:cNvSpPr txBox="1">
            <a:spLocks noGrp="1"/>
          </p:cNvSpPr>
          <p:nvPr>
            <p:ph type="body" idx="1"/>
          </p:nvPr>
        </p:nvSpPr>
        <p:spPr>
          <a:xfrm>
            <a:off x="1334500" y="1116150"/>
            <a:ext cx="7038900" cy="29112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Opportunity to earn college credit BEFORE graduating from high school </a:t>
            </a:r>
            <a:endParaRPr sz="1600"/>
          </a:p>
          <a:p>
            <a:pPr marL="457200" lvl="0" indent="-330200" algn="l" rtl="0">
              <a:spcBef>
                <a:spcPts val="0"/>
              </a:spcBef>
              <a:spcAft>
                <a:spcPts val="0"/>
              </a:spcAft>
              <a:buSzPts val="1600"/>
              <a:buChar char="★"/>
            </a:pPr>
            <a:r>
              <a:rPr lang="en" sz="1600"/>
              <a:t>Experience college enrollment process and college course </a:t>
            </a:r>
            <a:endParaRPr sz="1600"/>
          </a:p>
          <a:p>
            <a:pPr marL="457200" lvl="0" indent="-330200" algn="l" rtl="0">
              <a:spcBef>
                <a:spcPts val="0"/>
              </a:spcBef>
              <a:spcAft>
                <a:spcPts val="0"/>
              </a:spcAft>
              <a:buSzPts val="1600"/>
              <a:buChar char="★"/>
            </a:pPr>
            <a:r>
              <a:rPr lang="en" sz="1600"/>
              <a:t>Credit for high school course AND college course</a:t>
            </a:r>
            <a:endParaRPr sz="1600"/>
          </a:p>
          <a:p>
            <a:pPr marL="457200" lvl="0" indent="-330200" algn="l" rtl="0">
              <a:spcBef>
                <a:spcPts val="0"/>
              </a:spcBef>
              <a:spcAft>
                <a:spcPts val="0"/>
              </a:spcAft>
              <a:buSzPts val="1600"/>
              <a:buChar char="★"/>
            </a:pPr>
            <a:r>
              <a:rPr lang="en" sz="1600"/>
              <a:t>NO course fee for courses </a:t>
            </a:r>
            <a:r>
              <a:rPr lang="en" sz="1600" b="1"/>
              <a:t>taken on PFISD campus</a:t>
            </a:r>
            <a:endParaRPr sz="1600" b="1"/>
          </a:p>
          <a:p>
            <a:pPr marL="914400" lvl="1" indent="-330200" algn="l" rtl="0">
              <a:spcBef>
                <a:spcPts val="0"/>
              </a:spcBef>
              <a:spcAft>
                <a:spcPts val="0"/>
              </a:spcAft>
              <a:buSzPts val="1600"/>
              <a:buChar char="○"/>
            </a:pPr>
            <a:r>
              <a:rPr lang="en" sz="1600"/>
              <a:t>May have minimum textbook / supply fees</a:t>
            </a:r>
            <a:endParaRPr sz="1600"/>
          </a:p>
          <a:p>
            <a:pPr marL="457200" lvl="0" indent="-330200" algn="l" rtl="0">
              <a:spcBef>
                <a:spcPts val="0"/>
              </a:spcBef>
              <a:spcAft>
                <a:spcPts val="0"/>
              </a:spcAft>
              <a:buSzPts val="1600"/>
              <a:buChar char="★"/>
            </a:pPr>
            <a:r>
              <a:rPr lang="en" sz="1600"/>
              <a:t>Partnership with Austin Community College</a:t>
            </a:r>
            <a:endParaRPr sz="1600"/>
          </a:p>
        </p:txBody>
      </p:sp>
      <p:pic>
        <p:nvPicPr>
          <p:cNvPr id="143" name="Google Shape;143;p14"/>
          <p:cNvPicPr preferRelativeResize="0"/>
          <p:nvPr/>
        </p:nvPicPr>
        <p:blipFill>
          <a:blip r:embed="rId3">
            <a:alphaModFix/>
          </a:blip>
          <a:stretch>
            <a:fillRect/>
          </a:stretch>
        </p:blipFill>
        <p:spPr>
          <a:xfrm>
            <a:off x="5562600" y="3286113"/>
            <a:ext cx="3581400" cy="1857375"/>
          </a:xfrm>
          <a:prstGeom prst="rect">
            <a:avLst/>
          </a:prstGeom>
          <a:noFill/>
          <a:ln>
            <a:noFill/>
          </a:ln>
        </p:spPr>
      </p:pic>
      <p:sp>
        <p:nvSpPr>
          <p:cNvPr id="144" name="Google Shape;144;p14"/>
          <p:cNvSpPr txBox="1"/>
          <p:nvPr/>
        </p:nvSpPr>
        <p:spPr>
          <a:xfrm>
            <a:off x="717875" y="4262825"/>
            <a:ext cx="426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accent2"/>
                </a:solidFill>
                <a:latin typeface="Lato"/>
                <a:ea typeface="Lato"/>
                <a:cs typeface="Lato"/>
                <a:sym typeface="Lato"/>
                <a:hlinkClick r:id="rId4">
                  <a:extLst>
                    <a:ext uri="{A12FA001-AC4F-418D-AE19-62706E023703}">
                      <ahyp:hlinkClr xmlns:ahyp="http://schemas.microsoft.com/office/drawing/2018/hyperlinkcolor" val="tx"/>
                    </a:ext>
                  </a:extLst>
                </a:hlinkClick>
              </a:rPr>
              <a:t>ACC Dual Credit Information </a:t>
            </a:r>
            <a:endParaRPr>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1297500" y="393750"/>
            <a:ext cx="6317700" cy="9141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6133" b="1"/>
              <a:t>ACC vs. AP</a:t>
            </a:r>
            <a:r>
              <a:rPr lang="en"/>
              <a:t> </a:t>
            </a:r>
            <a:endParaRPr/>
          </a:p>
        </p:txBody>
      </p:sp>
      <p:sp>
        <p:nvSpPr>
          <p:cNvPr id="150" name="Google Shape;150;p15"/>
          <p:cNvSpPr txBox="1">
            <a:spLocks noGrp="1"/>
          </p:cNvSpPr>
          <p:nvPr>
            <p:ph type="body" idx="1"/>
          </p:nvPr>
        </p:nvSpPr>
        <p:spPr>
          <a:xfrm>
            <a:off x="162825" y="1567550"/>
            <a:ext cx="4085100" cy="2911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000" b="1"/>
              <a:t>ACC Classes</a:t>
            </a:r>
            <a:endParaRPr sz="2000" b="1"/>
          </a:p>
          <a:p>
            <a:pPr marL="457200" lvl="0" indent="-317500" algn="l" rtl="0">
              <a:spcBef>
                <a:spcPts val="1200"/>
              </a:spcBef>
              <a:spcAft>
                <a:spcPts val="0"/>
              </a:spcAft>
              <a:buSzPts val="1400"/>
              <a:buChar char="●"/>
            </a:pPr>
            <a:r>
              <a:rPr lang="en" sz="1400"/>
              <a:t>Tier 2 (5.0) weighted course (Class of 2023 and beyond)</a:t>
            </a:r>
            <a:endParaRPr sz="1400"/>
          </a:p>
          <a:p>
            <a:pPr marL="457200" lvl="0" indent="-317500" algn="l" rtl="0">
              <a:spcBef>
                <a:spcPts val="0"/>
              </a:spcBef>
              <a:spcAft>
                <a:spcPts val="0"/>
              </a:spcAft>
              <a:buSzPts val="1400"/>
              <a:buChar char="●"/>
            </a:pPr>
            <a:r>
              <a:rPr lang="en" sz="1400"/>
              <a:t>Academically challenging - College Course</a:t>
            </a:r>
            <a:endParaRPr sz="1400"/>
          </a:p>
          <a:p>
            <a:pPr marL="457200" lvl="0" indent="-317500" algn="l" rtl="0">
              <a:spcBef>
                <a:spcPts val="0"/>
              </a:spcBef>
              <a:spcAft>
                <a:spcPts val="0"/>
              </a:spcAft>
              <a:buSzPts val="1400"/>
              <a:buChar char="●"/>
            </a:pPr>
            <a:r>
              <a:rPr lang="en" sz="1400"/>
              <a:t>Free (up to 12 credits); pay for textbook</a:t>
            </a:r>
            <a:endParaRPr sz="1400"/>
          </a:p>
          <a:p>
            <a:pPr marL="457200" lvl="0" indent="-317500" algn="l" rtl="0">
              <a:spcBef>
                <a:spcPts val="0"/>
              </a:spcBef>
              <a:spcAft>
                <a:spcPts val="0"/>
              </a:spcAft>
              <a:buSzPts val="1400"/>
              <a:buChar char="●"/>
            </a:pPr>
            <a:r>
              <a:rPr lang="en" sz="1400"/>
              <a:t>Pass for college credit</a:t>
            </a:r>
            <a:endParaRPr sz="1400"/>
          </a:p>
          <a:p>
            <a:pPr marL="457200" lvl="0" indent="-317500" algn="l" rtl="0">
              <a:spcBef>
                <a:spcPts val="0"/>
              </a:spcBef>
              <a:spcAft>
                <a:spcPts val="0"/>
              </a:spcAft>
              <a:buSzPts val="1400"/>
              <a:buChar char="●"/>
            </a:pPr>
            <a:r>
              <a:rPr lang="en" sz="1400"/>
              <a:t>Transfers to TX public universities; not guaranteed for others</a:t>
            </a:r>
            <a:endParaRPr sz="1400"/>
          </a:p>
          <a:p>
            <a:pPr marL="457200" lvl="0" indent="-317500" algn="l" rtl="0">
              <a:spcBef>
                <a:spcPts val="0"/>
              </a:spcBef>
              <a:spcAft>
                <a:spcPts val="0"/>
              </a:spcAft>
              <a:buSzPts val="1400"/>
              <a:buChar char="●"/>
            </a:pPr>
            <a:r>
              <a:rPr lang="en" sz="1400"/>
              <a:t>Results may impact college GPA</a:t>
            </a:r>
            <a:endParaRPr sz="1400"/>
          </a:p>
          <a:p>
            <a:pPr marL="457200" lvl="0" indent="-317500" algn="l" rtl="0">
              <a:spcBef>
                <a:spcPts val="0"/>
              </a:spcBef>
              <a:spcAft>
                <a:spcPts val="0"/>
              </a:spcAft>
              <a:buSzPts val="1400"/>
              <a:buChar char="●"/>
            </a:pPr>
            <a:r>
              <a:rPr lang="en" sz="1400"/>
              <a:t>Seats are limited/First come, first served</a:t>
            </a:r>
            <a:endParaRPr sz="1400"/>
          </a:p>
          <a:p>
            <a:pPr marL="457200" lvl="0" indent="-317500" algn="l" rtl="0">
              <a:spcBef>
                <a:spcPts val="0"/>
              </a:spcBef>
              <a:spcAft>
                <a:spcPts val="0"/>
              </a:spcAft>
              <a:buSzPts val="1400"/>
              <a:buChar char="●"/>
            </a:pPr>
            <a:r>
              <a:rPr lang="en" sz="1400"/>
              <a:t>Professors have office hours</a:t>
            </a:r>
            <a:endParaRPr sz="1400"/>
          </a:p>
          <a:p>
            <a:pPr marL="457200" lvl="0" indent="-317500" algn="l" rtl="0">
              <a:spcBef>
                <a:spcPts val="0"/>
              </a:spcBef>
              <a:spcAft>
                <a:spcPts val="0"/>
              </a:spcAft>
              <a:buSzPts val="1400"/>
              <a:buChar char="●"/>
            </a:pPr>
            <a:r>
              <a:rPr lang="en" sz="1400"/>
              <a:t>No summer assignments</a:t>
            </a:r>
            <a:endParaRPr sz="1400"/>
          </a:p>
        </p:txBody>
      </p:sp>
      <p:sp>
        <p:nvSpPr>
          <p:cNvPr id="151" name="Google Shape;151;p15"/>
          <p:cNvSpPr txBox="1">
            <a:spLocks noGrp="1"/>
          </p:cNvSpPr>
          <p:nvPr>
            <p:ph type="body" idx="2"/>
          </p:nvPr>
        </p:nvSpPr>
        <p:spPr>
          <a:xfrm>
            <a:off x="4662450" y="1567550"/>
            <a:ext cx="4374000" cy="2911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000" b="1"/>
              <a:t>AP Classes</a:t>
            </a:r>
            <a:endParaRPr sz="2000" b="1"/>
          </a:p>
          <a:p>
            <a:pPr marL="457200" lvl="0" indent="-317500" algn="l" rtl="0">
              <a:spcBef>
                <a:spcPts val="1200"/>
              </a:spcBef>
              <a:spcAft>
                <a:spcPts val="0"/>
              </a:spcAft>
              <a:buSzPts val="1400"/>
              <a:buChar char="●"/>
            </a:pPr>
            <a:r>
              <a:rPr lang="en" sz="1400"/>
              <a:t>Tier 1 (6.0) weighted course</a:t>
            </a:r>
            <a:endParaRPr sz="1400"/>
          </a:p>
          <a:p>
            <a:pPr marL="457200" lvl="0" indent="-317500" algn="l" rtl="0">
              <a:spcBef>
                <a:spcPts val="0"/>
              </a:spcBef>
              <a:spcAft>
                <a:spcPts val="0"/>
              </a:spcAft>
              <a:buSzPts val="1400"/>
              <a:buChar char="●"/>
            </a:pPr>
            <a:r>
              <a:rPr lang="en" sz="1400"/>
              <a:t>Academically challenging - High School course</a:t>
            </a:r>
            <a:endParaRPr sz="1400"/>
          </a:p>
          <a:p>
            <a:pPr marL="457200" lvl="0" indent="-317500" algn="l" rtl="0">
              <a:spcBef>
                <a:spcPts val="0"/>
              </a:spcBef>
              <a:spcAft>
                <a:spcPts val="0"/>
              </a:spcAft>
              <a:buSzPts val="1400"/>
              <a:buChar char="●"/>
            </a:pPr>
            <a:r>
              <a:rPr lang="en" sz="1400"/>
              <a:t>High school course prep free; pay for AP exam</a:t>
            </a:r>
            <a:endParaRPr sz="1400"/>
          </a:p>
          <a:p>
            <a:pPr marL="457200" lvl="0" indent="-317500" algn="l" rtl="0">
              <a:spcBef>
                <a:spcPts val="0"/>
              </a:spcBef>
              <a:spcAft>
                <a:spcPts val="0"/>
              </a:spcAft>
              <a:buSzPts val="1400"/>
              <a:buChar char="●"/>
            </a:pPr>
            <a:r>
              <a:rPr lang="en" sz="1400"/>
              <a:t>Earn qualifying score (3+) for potential college credit</a:t>
            </a:r>
            <a:endParaRPr sz="1400"/>
          </a:p>
          <a:p>
            <a:pPr marL="457200" lvl="0" indent="-317500" algn="l" rtl="0">
              <a:spcBef>
                <a:spcPts val="0"/>
              </a:spcBef>
              <a:spcAft>
                <a:spcPts val="0"/>
              </a:spcAft>
              <a:buSzPts val="1400"/>
              <a:buChar char="●"/>
            </a:pPr>
            <a:r>
              <a:rPr lang="en" sz="1400"/>
              <a:t>Each university has AP credit policy - research those you plan to attend</a:t>
            </a:r>
            <a:endParaRPr sz="1400"/>
          </a:p>
          <a:p>
            <a:pPr marL="457200" lvl="0" indent="-317500" algn="l" rtl="0">
              <a:spcBef>
                <a:spcPts val="0"/>
              </a:spcBef>
              <a:spcAft>
                <a:spcPts val="0"/>
              </a:spcAft>
              <a:buSzPts val="1400"/>
              <a:buChar char="●"/>
            </a:pPr>
            <a:r>
              <a:rPr lang="en" sz="1400"/>
              <a:t>Results do not impact college GPA</a:t>
            </a:r>
            <a:endParaRPr sz="1400"/>
          </a:p>
          <a:p>
            <a:pPr marL="457200" lvl="0" indent="-317500" algn="l" rtl="0">
              <a:spcBef>
                <a:spcPts val="0"/>
              </a:spcBef>
              <a:spcAft>
                <a:spcPts val="0"/>
              </a:spcAft>
              <a:buSzPts val="1400"/>
              <a:buChar char="●"/>
            </a:pPr>
            <a:r>
              <a:rPr lang="en" sz="1400"/>
              <a:t>Open enrollment</a:t>
            </a:r>
            <a:endParaRPr sz="1400"/>
          </a:p>
          <a:p>
            <a:pPr marL="457200" lvl="0" indent="-317500" algn="l" rtl="0">
              <a:spcBef>
                <a:spcPts val="0"/>
              </a:spcBef>
              <a:spcAft>
                <a:spcPts val="0"/>
              </a:spcAft>
              <a:buSzPts val="1400"/>
              <a:buChar char="●"/>
            </a:pPr>
            <a:r>
              <a:rPr lang="en" sz="1400"/>
              <a:t>Teachers have tutorials </a:t>
            </a:r>
            <a:endParaRPr sz="1400"/>
          </a:p>
          <a:p>
            <a:pPr marL="457200" lvl="0" indent="-317500" algn="l" rtl="0">
              <a:spcBef>
                <a:spcPts val="0"/>
              </a:spcBef>
              <a:spcAft>
                <a:spcPts val="0"/>
              </a:spcAft>
              <a:buSzPts val="1400"/>
              <a:buChar char="●"/>
            </a:pPr>
            <a:r>
              <a:rPr lang="en" sz="1400"/>
              <a:t>May have summer assignments</a:t>
            </a:r>
            <a:endParaRPr sz="1400"/>
          </a:p>
        </p:txBody>
      </p:sp>
      <p:sp>
        <p:nvSpPr>
          <p:cNvPr id="152" name="Google Shape;152;p15"/>
          <p:cNvSpPr txBox="1"/>
          <p:nvPr/>
        </p:nvSpPr>
        <p:spPr>
          <a:xfrm>
            <a:off x="1303650" y="4404600"/>
            <a:ext cx="6717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dirty="0">
                <a:solidFill>
                  <a:schemeClr val="lt2"/>
                </a:solidFill>
                <a:latin typeface="Lato"/>
                <a:ea typeface="Lato"/>
                <a:cs typeface="Lato"/>
                <a:sym typeface="Lato"/>
              </a:rPr>
              <a:t>BOTH proven to promote student success in college.</a:t>
            </a:r>
            <a:endParaRPr sz="2200" b="1" dirty="0">
              <a:solidFill>
                <a:schemeClr val="lt2"/>
              </a:solidFill>
              <a:latin typeface="Lato"/>
              <a:ea typeface="Lato"/>
              <a:cs typeface="Lato"/>
              <a:sym typeface="Lato"/>
            </a:endParaRPr>
          </a:p>
          <a:p>
            <a:pPr marL="0" lvl="0" indent="0" algn="ctr" rtl="0">
              <a:spcBef>
                <a:spcPts val="0"/>
              </a:spcBef>
              <a:spcAft>
                <a:spcPts val="0"/>
              </a:spcAft>
              <a:buNone/>
            </a:pPr>
            <a:endParaRPr dirty="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How is grade credit awarded?</a:t>
            </a:r>
            <a:endParaRPr b="1"/>
          </a:p>
        </p:txBody>
      </p:sp>
      <p:sp>
        <p:nvSpPr>
          <p:cNvPr id="158" name="Google Shape;158;p16"/>
          <p:cNvSpPr txBox="1">
            <a:spLocks noGrp="1"/>
          </p:cNvSpPr>
          <p:nvPr>
            <p:ph type="body" idx="1"/>
          </p:nvPr>
        </p:nvSpPr>
        <p:spPr>
          <a:xfrm>
            <a:off x="1297500" y="954700"/>
            <a:ext cx="7583400" cy="3598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400">
                <a:solidFill>
                  <a:srgbClr val="FFFFFF"/>
                </a:solidFill>
              </a:rPr>
              <a:t>The transfer of letter grades from other accredited high schools or institutions for District approved courses will be recorded as follows:</a:t>
            </a:r>
            <a:br>
              <a:rPr lang="en" sz="1400">
                <a:solidFill>
                  <a:srgbClr val="FFFFFF"/>
                </a:solidFill>
              </a:rPr>
            </a:br>
            <a:br>
              <a:rPr lang="en" sz="1400">
                <a:solidFill>
                  <a:srgbClr val="FFFFFF"/>
                </a:solidFill>
              </a:rPr>
            </a:br>
            <a:r>
              <a:rPr lang="en" sz="1400" b="1" u="sng">
                <a:solidFill>
                  <a:srgbClr val="FFFFFF"/>
                </a:solidFill>
              </a:rPr>
              <a:t>Conversion Scale 	</a:t>
            </a:r>
            <a:br>
              <a:rPr lang="en" sz="1400" b="1" u="sng">
                <a:solidFill>
                  <a:srgbClr val="FFFFFF"/>
                </a:solidFill>
              </a:rPr>
            </a:br>
            <a:r>
              <a:rPr lang="en" sz="1400" b="1">
                <a:solidFill>
                  <a:srgbClr val="FFFFFF"/>
                </a:solidFill>
              </a:rPr>
              <a:t>A+   = 98  	</a:t>
            </a:r>
            <a:br>
              <a:rPr lang="en" sz="1400" b="1">
                <a:solidFill>
                  <a:srgbClr val="FFFFFF"/>
                </a:solidFill>
              </a:rPr>
            </a:br>
            <a:r>
              <a:rPr lang="en" sz="1400" b="1">
                <a:solidFill>
                  <a:srgbClr val="FFFFFF"/>
                </a:solidFill>
              </a:rPr>
              <a:t>A      = 95 	</a:t>
            </a:r>
            <a:br>
              <a:rPr lang="en" sz="1400" b="1">
                <a:solidFill>
                  <a:srgbClr val="FFFFFF"/>
                </a:solidFill>
              </a:rPr>
            </a:br>
            <a:r>
              <a:rPr lang="en" sz="1400" b="1">
                <a:solidFill>
                  <a:srgbClr val="FFFFFF"/>
                </a:solidFill>
              </a:rPr>
              <a:t>A-    = 90  	</a:t>
            </a:r>
            <a:br>
              <a:rPr lang="en" sz="1400" b="1">
                <a:solidFill>
                  <a:srgbClr val="FFFFFF"/>
                </a:solidFill>
              </a:rPr>
            </a:br>
            <a:r>
              <a:rPr lang="en" sz="1400" b="1">
                <a:solidFill>
                  <a:srgbClr val="FFFFFF"/>
                </a:solidFill>
              </a:rPr>
              <a:t>B+   = 88  	</a:t>
            </a:r>
            <a:br>
              <a:rPr lang="en" sz="1400" b="1">
                <a:solidFill>
                  <a:srgbClr val="FFFFFF"/>
                </a:solidFill>
              </a:rPr>
            </a:br>
            <a:r>
              <a:rPr lang="en" sz="1400" b="1">
                <a:solidFill>
                  <a:srgbClr val="FFFFFF"/>
                </a:solidFill>
              </a:rPr>
              <a:t>B      = 85  	</a:t>
            </a:r>
            <a:br>
              <a:rPr lang="en" sz="1400" b="1">
                <a:solidFill>
                  <a:srgbClr val="FFFFFF"/>
                </a:solidFill>
              </a:rPr>
            </a:br>
            <a:r>
              <a:rPr lang="en" sz="1400" b="1">
                <a:solidFill>
                  <a:srgbClr val="FFFFFF"/>
                </a:solidFill>
              </a:rPr>
              <a:t>B-    = 80  	</a:t>
            </a:r>
            <a:br>
              <a:rPr lang="en" sz="1400" b="1">
                <a:solidFill>
                  <a:srgbClr val="FFFFFF"/>
                </a:solidFill>
              </a:rPr>
            </a:br>
            <a:r>
              <a:rPr lang="en" sz="1400" b="1">
                <a:solidFill>
                  <a:srgbClr val="FFFFFF"/>
                </a:solidFill>
              </a:rPr>
              <a:t>C+   = 78  	</a:t>
            </a:r>
            <a:br>
              <a:rPr lang="en" sz="1400" b="1">
                <a:solidFill>
                  <a:srgbClr val="FFFFFF"/>
                </a:solidFill>
              </a:rPr>
            </a:br>
            <a:r>
              <a:rPr lang="en" sz="1400" b="1">
                <a:solidFill>
                  <a:srgbClr val="FFFFFF"/>
                </a:solidFill>
              </a:rPr>
              <a:t>C      = 75  	</a:t>
            </a:r>
            <a:br>
              <a:rPr lang="en" sz="1400" b="1">
                <a:solidFill>
                  <a:srgbClr val="FFFFFF"/>
                </a:solidFill>
              </a:rPr>
            </a:br>
            <a:r>
              <a:rPr lang="en" sz="1400" b="1">
                <a:solidFill>
                  <a:srgbClr val="FFFFFF"/>
                </a:solidFill>
              </a:rPr>
              <a:t>C-     = 70        	</a:t>
            </a:r>
            <a:endParaRPr sz="1400" b="1">
              <a:solidFill>
                <a:srgbClr val="FFFFFF"/>
              </a:solidFill>
            </a:endParaRPr>
          </a:p>
          <a:p>
            <a:pPr marL="0" lvl="0" indent="0" algn="l" rtl="0">
              <a:lnSpc>
                <a:spcPct val="100000"/>
              </a:lnSpc>
              <a:spcBef>
                <a:spcPts val="1200"/>
              </a:spcBef>
              <a:spcAft>
                <a:spcPts val="0"/>
              </a:spcAft>
              <a:buNone/>
            </a:pPr>
            <a:r>
              <a:rPr lang="en" sz="1400" b="1">
                <a:solidFill>
                  <a:srgbClr val="FFFFFF"/>
                </a:solidFill>
              </a:rPr>
              <a:t> 	</a:t>
            </a:r>
            <a:endParaRPr sz="1400" b="1">
              <a:solidFill>
                <a:srgbClr val="FFFFFF"/>
              </a:solidFill>
            </a:endParaRPr>
          </a:p>
          <a:p>
            <a:pPr marL="0" lvl="0" indent="0" algn="l" rtl="0">
              <a:lnSpc>
                <a:spcPct val="100000"/>
              </a:lnSpc>
              <a:spcBef>
                <a:spcPts val="0"/>
              </a:spcBef>
              <a:spcAft>
                <a:spcPts val="0"/>
              </a:spcAft>
              <a:buNone/>
            </a:pPr>
            <a:r>
              <a:rPr lang="en" sz="1400" b="1">
                <a:solidFill>
                  <a:srgbClr val="FFFFFF"/>
                </a:solidFill>
              </a:rPr>
              <a:t>F       = 65  </a:t>
            </a:r>
            <a:br>
              <a:rPr lang="en" sz="1400" b="1">
                <a:solidFill>
                  <a:srgbClr val="000000"/>
                </a:solidFill>
              </a:rPr>
            </a:br>
            <a:endParaRPr sz="1400" i="1">
              <a:solidFill>
                <a:srgbClr val="000000"/>
              </a:solidFill>
            </a:endParaRPr>
          </a:p>
          <a:p>
            <a:pPr marL="0" lvl="0" indent="0" algn="l" rtl="0">
              <a:spcBef>
                <a:spcPts val="1200"/>
              </a:spcBef>
              <a:spcAft>
                <a:spcPts val="0"/>
              </a:spcAft>
              <a:buNone/>
            </a:pPr>
            <a:endParaRPr sz="1400">
              <a:solidFill>
                <a:srgbClr val="000000"/>
              </a:solidFill>
            </a:endParaRPr>
          </a:p>
          <a:p>
            <a:pPr marL="0" lvl="0" indent="0" algn="l" rtl="0">
              <a:spcBef>
                <a:spcPts val="1200"/>
              </a:spcBef>
              <a:spcAft>
                <a:spcPts val="0"/>
              </a:spcAft>
              <a:buNone/>
            </a:pPr>
            <a:endParaRPr sz="1400">
              <a:solidFill>
                <a:srgbClr val="000000"/>
              </a:solidFill>
            </a:endParaRPr>
          </a:p>
          <a:p>
            <a:pPr marL="0" lvl="0" indent="0" algn="l" rtl="0">
              <a:spcBef>
                <a:spcPts val="1200"/>
              </a:spcBef>
              <a:spcAft>
                <a:spcPts val="1200"/>
              </a:spcAft>
              <a:buNone/>
            </a:pPr>
            <a:endParaRPr sz="1400"/>
          </a:p>
        </p:txBody>
      </p:sp>
      <p:sp>
        <p:nvSpPr>
          <p:cNvPr id="159" name="Google Shape;159;p16"/>
          <p:cNvSpPr txBox="1"/>
          <p:nvPr/>
        </p:nvSpPr>
        <p:spPr>
          <a:xfrm>
            <a:off x="4248025" y="2035200"/>
            <a:ext cx="4262700" cy="205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1800">
                <a:solidFill>
                  <a:srgbClr val="FBBC04"/>
                </a:solidFill>
                <a:latin typeface="Lato"/>
                <a:ea typeface="Lato"/>
                <a:cs typeface="Lato"/>
                <a:sym typeface="Lato"/>
              </a:rPr>
              <a:t>A student must pass a dual credit class with a C or higher to earn both high school and college credit.  A credit of D will earn college credit through ACC, but </a:t>
            </a:r>
            <a:r>
              <a:rPr lang="en" sz="1800" b="1">
                <a:solidFill>
                  <a:srgbClr val="FBBC04"/>
                </a:solidFill>
                <a:latin typeface="Lato"/>
                <a:ea typeface="Lato"/>
                <a:cs typeface="Lato"/>
                <a:sym typeface="Lato"/>
              </a:rPr>
              <a:t>a grade of D will not earn high school credit</a:t>
            </a:r>
            <a:r>
              <a:rPr lang="en" sz="1800">
                <a:solidFill>
                  <a:srgbClr val="FBBC04"/>
                </a:solidFill>
                <a:latin typeface="Lato"/>
                <a:ea typeface="Lato"/>
                <a:cs typeface="Lato"/>
                <a:sym typeface="Lato"/>
              </a:rPr>
              <a:t>.</a:t>
            </a:r>
            <a:endParaRPr sz="1800">
              <a:solidFill>
                <a:srgbClr val="FBBC04"/>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1169325" y="408550"/>
            <a:ext cx="77190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11" b="1"/>
              <a:t>How do ACC courses fit in high school schedule?</a:t>
            </a:r>
            <a:endParaRPr sz="2511" b="1"/>
          </a:p>
        </p:txBody>
      </p:sp>
      <p:sp>
        <p:nvSpPr>
          <p:cNvPr id="165" name="Google Shape;165;p17"/>
          <p:cNvSpPr txBox="1">
            <a:spLocks noGrp="1"/>
          </p:cNvSpPr>
          <p:nvPr>
            <p:ph type="body" idx="1"/>
          </p:nvPr>
        </p:nvSpPr>
        <p:spPr>
          <a:xfrm>
            <a:off x="1297500" y="1322650"/>
            <a:ext cx="7038900" cy="31560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Classroom courses at your high school </a:t>
            </a:r>
            <a:r>
              <a:rPr lang="en" sz="1200"/>
              <a:t>(No fee for class on PFISD campus)</a:t>
            </a:r>
            <a:endParaRPr sz="1200"/>
          </a:p>
          <a:p>
            <a:pPr marL="914400" lvl="1" indent="-311150" algn="l" rtl="0">
              <a:spcBef>
                <a:spcPts val="0"/>
              </a:spcBef>
              <a:spcAft>
                <a:spcPts val="0"/>
              </a:spcAft>
              <a:buSzPts val="1300"/>
              <a:buChar char="○"/>
            </a:pPr>
            <a:r>
              <a:rPr lang="en" sz="1300"/>
              <a:t>Only select courses offered based on Dual Credit Cohort plan</a:t>
            </a:r>
            <a:endParaRPr sz="1300"/>
          </a:p>
          <a:p>
            <a:pPr marL="914400" lvl="1" indent="-311150" algn="l" rtl="0">
              <a:spcBef>
                <a:spcPts val="0"/>
              </a:spcBef>
              <a:spcAft>
                <a:spcPts val="0"/>
              </a:spcAft>
              <a:buSzPts val="1300"/>
              <a:buChar char="○"/>
            </a:pPr>
            <a:r>
              <a:rPr lang="en" sz="1300"/>
              <a:t>PFISD provides ACC the space to hold on PFISD HS campus (can be ACC or PFISD ACC instructor)</a:t>
            </a:r>
            <a:endParaRPr sz="1300"/>
          </a:p>
          <a:p>
            <a:pPr marL="457200" lvl="0" indent="-323850" algn="l" rtl="0">
              <a:spcBef>
                <a:spcPts val="0"/>
              </a:spcBef>
              <a:spcAft>
                <a:spcPts val="0"/>
              </a:spcAft>
              <a:buSzPts val="1500"/>
              <a:buChar char="●"/>
            </a:pPr>
            <a:r>
              <a:rPr lang="en" sz="1500"/>
              <a:t>Online courses </a:t>
            </a:r>
            <a:r>
              <a:rPr lang="en" sz="1200"/>
              <a:t>(if available)</a:t>
            </a:r>
            <a:endParaRPr sz="1200"/>
          </a:p>
          <a:p>
            <a:pPr marL="914400" lvl="1" indent="-311150" algn="l" rtl="0">
              <a:spcBef>
                <a:spcPts val="0"/>
              </a:spcBef>
              <a:spcAft>
                <a:spcPts val="0"/>
              </a:spcAft>
              <a:buSzPts val="1300"/>
              <a:buChar char="○"/>
            </a:pPr>
            <a:r>
              <a:rPr lang="en" sz="1300"/>
              <a:t>Self-motivated students</a:t>
            </a:r>
            <a:endParaRPr sz="1300"/>
          </a:p>
          <a:p>
            <a:pPr marL="914400" lvl="1" indent="-311150" algn="l" rtl="0">
              <a:spcBef>
                <a:spcPts val="0"/>
              </a:spcBef>
              <a:spcAft>
                <a:spcPts val="0"/>
              </a:spcAft>
              <a:buSzPts val="1300"/>
              <a:buChar char="○"/>
            </a:pPr>
            <a:r>
              <a:rPr lang="en" sz="1300"/>
              <a:t>Good at time management</a:t>
            </a:r>
            <a:endParaRPr sz="1300"/>
          </a:p>
          <a:p>
            <a:pPr marL="914400" lvl="1" indent="-311150" algn="l" rtl="0">
              <a:spcBef>
                <a:spcPts val="0"/>
              </a:spcBef>
              <a:spcAft>
                <a:spcPts val="0"/>
              </a:spcAft>
              <a:buSzPts val="1300"/>
              <a:buChar char="○"/>
            </a:pPr>
            <a:r>
              <a:rPr lang="en" sz="1300"/>
              <a:t>Tight schedule or lack of transportation</a:t>
            </a:r>
            <a:endParaRPr sz="1300"/>
          </a:p>
          <a:p>
            <a:pPr marL="1371600" lvl="2" indent="-311150" algn="l" rtl="0">
              <a:spcBef>
                <a:spcPts val="0"/>
              </a:spcBef>
              <a:spcAft>
                <a:spcPts val="0"/>
              </a:spcAft>
              <a:buSzPts val="1300"/>
              <a:buChar char="■"/>
            </a:pPr>
            <a:r>
              <a:rPr lang="en" sz="1300"/>
              <a:t>Look to see if course requires you to take exams at ACC</a:t>
            </a:r>
            <a:endParaRPr sz="1300"/>
          </a:p>
          <a:p>
            <a:pPr marL="457200" lvl="0" indent="-323850" algn="l" rtl="0">
              <a:spcBef>
                <a:spcPts val="0"/>
              </a:spcBef>
              <a:spcAft>
                <a:spcPts val="0"/>
              </a:spcAft>
              <a:buSzPts val="1500"/>
              <a:buChar char="●"/>
            </a:pPr>
            <a:r>
              <a:rPr lang="en" sz="1500"/>
              <a:t>Classroom courses at ACC campus </a:t>
            </a:r>
            <a:r>
              <a:rPr lang="en" sz="1200"/>
              <a:t>(students may encounter fees on ACC campus)</a:t>
            </a:r>
            <a:endParaRPr sz="1200"/>
          </a:p>
          <a:p>
            <a:pPr marL="914400" lvl="1" indent="-311150" algn="l" rtl="0">
              <a:spcBef>
                <a:spcPts val="0"/>
              </a:spcBef>
              <a:spcAft>
                <a:spcPts val="0"/>
              </a:spcAft>
              <a:buSzPts val="1300"/>
              <a:buChar char="○"/>
            </a:pPr>
            <a:r>
              <a:rPr lang="en" sz="1300"/>
              <a:t>Be careful about </a:t>
            </a:r>
            <a:r>
              <a:rPr lang="en" sz="1300" i="1"/>
              <a:t>which </a:t>
            </a:r>
            <a:r>
              <a:rPr lang="en" sz="1300"/>
              <a:t>campus you select</a:t>
            </a:r>
            <a:endParaRPr sz="1300"/>
          </a:p>
          <a:p>
            <a:pPr marL="914400" lvl="1" indent="-311150" algn="l" rtl="0">
              <a:spcBef>
                <a:spcPts val="0"/>
              </a:spcBef>
              <a:spcAft>
                <a:spcPts val="0"/>
              </a:spcAft>
              <a:buSzPts val="1300"/>
              <a:buChar char="○"/>
            </a:pPr>
            <a:r>
              <a:rPr lang="en" sz="1300"/>
              <a:t>Courses offered at various time throughout the day and weekends</a:t>
            </a:r>
            <a:endParaRPr sz="1300"/>
          </a:p>
          <a:p>
            <a:pPr marL="1371600" lvl="2" indent="-311150" algn="l" rtl="0">
              <a:spcBef>
                <a:spcPts val="0"/>
              </a:spcBef>
              <a:spcAft>
                <a:spcPts val="0"/>
              </a:spcAft>
              <a:buSzPts val="1300"/>
              <a:buChar char="■"/>
            </a:pPr>
            <a:r>
              <a:rPr lang="en" sz="1300"/>
              <a:t>Must be taken outside of the regular school day - only cohort courses offered during regular school day</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69"/>
        <p:cNvGrpSpPr/>
        <p:nvPr/>
      </p:nvGrpSpPr>
      <p:grpSpPr>
        <a:xfrm>
          <a:off x="0" y="0"/>
          <a:ext cx="0" cy="0"/>
          <a:chOff x="0" y="0"/>
          <a:chExt cx="0" cy="0"/>
        </a:xfrm>
      </p:grpSpPr>
      <p:sp>
        <p:nvSpPr>
          <p:cNvPr id="170" name="Google Shape;170;p18"/>
          <p:cNvSpPr txBox="1">
            <a:spLocks noGrp="1"/>
          </p:cNvSpPr>
          <p:nvPr>
            <p:ph type="title"/>
          </p:nvPr>
        </p:nvSpPr>
        <p:spPr>
          <a:xfrm>
            <a:off x="1297500" y="393750"/>
            <a:ext cx="74502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60" b="1"/>
              <a:t>Which classes do students commonly take?</a:t>
            </a:r>
            <a:endParaRPr sz="2460" b="1"/>
          </a:p>
        </p:txBody>
      </p:sp>
      <p:graphicFrame>
        <p:nvGraphicFramePr>
          <p:cNvPr id="171" name="Google Shape;171;p18"/>
          <p:cNvGraphicFramePr/>
          <p:nvPr>
            <p:extLst>
              <p:ext uri="{D42A27DB-BD31-4B8C-83A1-F6EECF244321}">
                <p14:modId xmlns:p14="http://schemas.microsoft.com/office/powerpoint/2010/main" val="2170547769"/>
              </p:ext>
            </p:extLst>
          </p:nvPr>
        </p:nvGraphicFramePr>
        <p:xfrm>
          <a:off x="971988" y="921338"/>
          <a:ext cx="8101225" cy="3713074"/>
        </p:xfrm>
        <a:graphic>
          <a:graphicData uri="http://schemas.openxmlformats.org/drawingml/2006/table">
            <a:tbl>
              <a:tblPr>
                <a:noFill/>
                <a:tableStyleId>{117BDE81-2441-488E-A01A-EBA100007595}</a:tableStyleId>
              </a:tblPr>
              <a:tblGrid>
                <a:gridCol w="688975">
                  <a:extLst>
                    <a:ext uri="{9D8B030D-6E8A-4147-A177-3AD203B41FA5}">
                      <a16:colId xmlns:a16="http://schemas.microsoft.com/office/drawing/2014/main" val="20000"/>
                    </a:ext>
                  </a:extLst>
                </a:gridCol>
                <a:gridCol w="2551525">
                  <a:extLst>
                    <a:ext uri="{9D8B030D-6E8A-4147-A177-3AD203B41FA5}">
                      <a16:colId xmlns:a16="http://schemas.microsoft.com/office/drawing/2014/main" val="20001"/>
                    </a:ext>
                  </a:extLst>
                </a:gridCol>
                <a:gridCol w="392950">
                  <a:extLst>
                    <a:ext uri="{9D8B030D-6E8A-4147-A177-3AD203B41FA5}">
                      <a16:colId xmlns:a16="http://schemas.microsoft.com/office/drawing/2014/main" val="20002"/>
                    </a:ext>
                  </a:extLst>
                </a:gridCol>
                <a:gridCol w="3056875">
                  <a:extLst>
                    <a:ext uri="{9D8B030D-6E8A-4147-A177-3AD203B41FA5}">
                      <a16:colId xmlns:a16="http://schemas.microsoft.com/office/drawing/2014/main" val="20003"/>
                    </a:ext>
                  </a:extLst>
                </a:gridCol>
                <a:gridCol w="1410900">
                  <a:extLst>
                    <a:ext uri="{9D8B030D-6E8A-4147-A177-3AD203B41FA5}">
                      <a16:colId xmlns:a16="http://schemas.microsoft.com/office/drawing/2014/main" val="20004"/>
                    </a:ext>
                  </a:extLst>
                </a:gridCol>
              </a:tblGrid>
              <a:tr h="457175">
                <a:tc gridSpan="2">
                  <a:txBody>
                    <a:bodyPr/>
                    <a:lstStyle/>
                    <a:p>
                      <a:pPr marL="0" lvl="0" indent="0" algn="ctr" rtl="0">
                        <a:spcBef>
                          <a:spcPts val="0"/>
                        </a:spcBef>
                        <a:spcAft>
                          <a:spcPts val="0"/>
                        </a:spcAft>
                        <a:buNone/>
                      </a:pPr>
                      <a:r>
                        <a:rPr lang="en" sz="1800" b="1">
                          <a:solidFill>
                            <a:schemeClr val="accent2"/>
                          </a:solidFill>
                        </a:rPr>
                        <a:t>College Course</a:t>
                      </a:r>
                      <a:endParaRPr sz="1800" b="1">
                        <a:solidFill>
                          <a:schemeClr val="accent2"/>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0" lvl="0" indent="0" algn="ctr" rtl="0">
                        <a:spcBef>
                          <a:spcPts val="0"/>
                        </a:spcBef>
                        <a:spcAft>
                          <a:spcPts val="0"/>
                        </a:spcAft>
                        <a:buNone/>
                      </a:pPr>
                      <a:r>
                        <a:rPr lang="en" sz="1800" b="1">
                          <a:solidFill>
                            <a:schemeClr val="accent2"/>
                          </a:solidFill>
                        </a:rPr>
                        <a:t>High School Course</a:t>
                      </a:r>
                      <a:endParaRPr sz="1800" b="1">
                        <a:solidFill>
                          <a:schemeClr val="accent2"/>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r>
                        <a:rPr lang="en" sz="1800" b="1">
                          <a:solidFill>
                            <a:schemeClr val="accent2"/>
                          </a:solidFill>
                        </a:rPr>
                        <a:t>HS Credit</a:t>
                      </a:r>
                      <a:endParaRPr sz="1800" b="1">
                        <a:solidFill>
                          <a:schemeClr val="accent2"/>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ECON 2301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Principles of Macroeconomics* (sr.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2211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Economics</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0.5 credit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62175">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GOVT 2305</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United States Government* (sr.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2201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Government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0.5 credit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72600">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HIST 1301</a:t>
                      </a:r>
                      <a:endParaRPr sz="1000">
                        <a:solidFill>
                          <a:schemeClr val="lt1"/>
                        </a:solidFill>
                        <a:latin typeface="Calibri"/>
                        <a:ea typeface="Calibri"/>
                        <a:cs typeface="Calibri"/>
                        <a:sym typeface="Calibri"/>
                      </a:endParaRPr>
                    </a:p>
                    <a:p>
                      <a:pPr marL="0" lvl="0" indent="0" algn="l" rtl="0">
                        <a:spcBef>
                          <a:spcPts val="0"/>
                        </a:spcBef>
                        <a:spcAft>
                          <a:spcPts val="0"/>
                        </a:spcAft>
                        <a:buNone/>
                      </a:pPr>
                      <a:r>
                        <a:rPr lang="en" sz="1000" b="1" u="sng">
                          <a:solidFill>
                            <a:schemeClr val="lt1"/>
                          </a:solidFill>
                          <a:latin typeface="Calibri"/>
                          <a:ea typeface="Calibri"/>
                          <a:cs typeface="Calibri"/>
                          <a:sym typeface="Calibri"/>
                        </a:rPr>
                        <a:t>AND</a:t>
                      </a:r>
                      <a:endParaRPr sz="1000" b="1" u="sng">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 History I* (jr.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2131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 History (must complete the </a:t>
                      </a:r>
                      <a:r>
                        <a:rPr lang="en" sz="1000" b="1" u="sng">
                          <a:solidFill>
                            <a:schemeClr val="lt1"/>
                          </a:solidFill>
                          <a:latin typeface="Calibri"/>
                          <a:ea typeface="Calibri"/>
                          <a:cs typeface="Calibri"/>
                          <a:sym typeface="Calibri"/>
                        </a:rPr>
                        <a:t>two</a:t>
                      </a:r>
                      <a:r>
                        <a:rPr lang="en" sz="1000">
                          <a:solidFill>
                            <a:schemeClr val="lt1"/>
                          </a:solidFill>
                          <a:latin typeface="Calibri"/>
                          <a:ea typeface="Calibri"/>
                          <a:cs typeface="Calibri"/>
                          <a:sym typeface="Calibri"/>
                        </a:rPr>
                        <a:t> ACC classes to earn PfISD credit)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1 credit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3400">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HIST 1302 </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U.S. History II* (jr.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66375">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PSYC 2301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Introduction to Psychology* (sr.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2411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Psychology</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chemeClr val="lt1"/>
                          </a:solidFill>
                          <a:latin typeface="Calibri"/>
                          <a:ea typeface="Calibri"/>
                          <a:cs typeface="Calibri"/>
                          <a:sym typeface="Calibri"/>
                        </a:rPr>
                        <a:t>0.5 credit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4650">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ENGL 1301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solidFill>
                            <a:schemeClr val="lt1"/>
                          </a:solidFill>
                          <a:latin typeface="Calibri"/>
                          <a:ea typeface="Calibri"/>
                          <a:cs typeface="Calibri"/>
                          <a:sym typeface="Calibri"/>
                        </a:rPr>
                        <a:t>English Composition I *(ACC Eng. 3) jr. cohort</a:t>
                      </a:r>
                      <a:endParaRPr sz="1000" dirty="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r>
                        <a:rPr lang="en" sz="1000" dirty="0">
                          <a:solidFill>
                            <a:schemeClr val="lt1"/>
                          </a:solidFill>
                          <a:latin typeface="Calibri"/>
                          <a:ea typeface="Calibri"/>
                          <a:cs typeface="Calibri"/>
                          <a:sym typeface="Calibri"/>
                        </a:rPr>
                        <a:t>                        </a:t>
                      </a:r>
                      <a:r>
                        <a:rPr lang="en" sz="1000" b="1" u="sng" dirty="0">
                          <a:solidFill>
                            <a:schemeClr val="lt1"/>
                          </a:solidFill>
                          <a:latin typeface="Calibri"/>
                          <a:ea typeface="Calibri"/>
                          <a:cs typeface="Calibri"/>
                          <a:sym typeface="Calibri"/>
                        </a:rPr>
                        <a:t>AND</a:t>
                      </a:r>
                      <a:endParaRPr sz="1000" b="1" u="sng" dirty="0">
                        <a:solidFill>
                          <a:schemeClr val="lt1"/>
                        </a:solidFill>
                        <a:latin typeface="Calibri"/>
                        <a:ea typeface="Calibri"/>
                        <a:cs typeface="Calibri"/>
                        <a:sym typeface="Calibri"/>
                      </a:endParaRPr>
                    </a:p>
                  </a:txBody>
                  <a:tcPr marL="63500" marR="63500" marT="63500" marB="63500">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1131</a:t>
                      </a:r>
                      <a:endParaRPr sz="1000">
                        <a:solidFill>
                          <a:schemeClr val="lt1"/>
                        </a:solidFill>
                        <a:latin typeface="Calibri"/>
                        <a:ea typeface="Calibri"/>
                        <a:cs typeface="Calibri"/>
                        <a:sym typeface="Calibri"/>
                      </a:endParaRPr>
                    </a:p>
                  </a:txBody>
                  <a:tcPr marL="63500" marR="63500" marT="63500" marB="63500">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English III</a:t>
                      </a:r>
                      <a:endParaRPr sz="100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r>
                        <a:rPr lang="en" sz="1000" i="1">
                          <a:solidFill>
                            <a:schemeClr val="lt1"/>
                          </a:solidFill>
                          <a:latin typeface="Calibri"/>
                          <a:ea typeface="Calibri"/>
                          <a:cs typeface="Calibri"/>
                          <a:sym typeface="Calibri"/>
                        </a:rPr>
                        <a:t>(If ACC course taken </a:t>
                      </a:r>
                      <a:r>
                        <a:rPr lang="en" sz="1000" b="1" i="1">
                          <a:solidFill>
                            <a:schemeClr val="lt1"/>
                          </a:solidFill>
                          <a:latin typeface="Calibri"/>
                          <a:ea typeface="Calibri"/>
                          <a:cs typeface="Calibri"/>
                          <a:sym typeface="Calibri"/>
                        </a:rPr>
                        <a:t>on PfISD Campus</a:t>
                      </a:r>
                      <a:r>
                        <a:rPr lang="en" sz="1000" i="1">
                          <a:solidFill>
                            <a:schemeClr val="lt1"/>
                          </a:solidFill>
                          <a:latin typeface="Calibri"/>
                          <a:ea typeface="Calibri"/>
                          <a:cs typeface="Calibri"/>
                          <a:sym typeface="Calibri"/>
                        </a:rPr>
                        <a:t> only)</a:t>
                      </a:r>
                      <a:endParaRPr sz="1000" i="1">
                        <a:solidFill>
                          <a:schemeClr val="lt1"/>
                        </a:solidFill>
                        <a:latin typeface="Calibri"/>
                        <a:ea typeface="Calibri"/>
                        <a:cs typeface="Calibri"/>
                        <a:sym typeface="Calibri"/>
                      </a:endParaRPr>
                    </a:p>
                  </a:txBody>
                  <a:tcPr marL="63500" marR="63500" marT="63500" marB="63500">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solidFill>
                            <a:schemeClr val="lt1"/>
                          </a:solidFill>
                          <a:latin typeface="Calibri"/>
                          <a:ea typeface="Calibri"/>
                          <a:cs typeface="Calibri"/>
                          <a:sym typeface="Calibri"/>
                        </a:rPr>
                        <a:t>1 Credit</a:t>
                      </a:r>
                      <a:endParaRPr sz="1000" dirty="0">
                        <a:solidFill>
                          <a:schemeClr val="lt1"/>
                        </a:solidFill>
                        <a:latin typeface="Calibri"/>
                        <a:ea typeface="Calibri"/>
                        <a:cs typeface="Calibri"/>
                        <a:sym typeface="Calibri"/>
                      </a:endParaRPr>
                    </a:p>
                  </a:txBody>
                  <a:tcPr marL="63500" marR="63500" marT="63500" marB="63500">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40350">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ENGL 1302</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English Composition II* (ACC Eng. 3) jr.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b="1">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b="1">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54650">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ENGL 2322</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British Literature: Anglo-Saxon Through 18th Century* (ACC Eng. 4) sr. cohort</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1141</a:t>
                      </a:r>
                      <a:endParaRPr sz="100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lt1"/>
                          </a:solidFill>
                          <a:latin typeface="Calibri"/>
                          <a:ea typeface="Calibri"/>
                          <a:cs typeface="Calibri"/>
                          <a:sym typeface="Calibri"/>
                        </a:rPr>
                        <a:t>English IV</a:t>
                      </a:r>
                      <a:endParaRPr sz="100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r>
                        <a:rPr lang="en" sz="1000" i="1">
                          <a:solidFill>
                            <a:schemeClr val="lt1"/>
                          </a:solidFill>
                          <a:latin typeface="Calibri"/>
                          <a:ea typeface="Calibri"/>
                          <a:cs typeface="Calibri"/>
                          <a:sym typeface="Calibri"/>
                        </a:rPr>
                        <a:t>(If ACC English III </a:t>
                      </a:r>
                      <a:r>
                        <a:rPr lang="en" sz="1000" b="1" i="1" u="sng">
                          <a:solidFill>
                            <a:schemeClr val="lt1"/>
                          </a:solidFill>
                          <a:latin typeface="Calibri"/>
                          <a:ea typeface="Calibri"/>
                          <a:cs typeface="Calibri"/>
                          <a:sym typeface="Calibri"/>
                        </a:rPr>
                        <a:t>and</a:t>
                      </a:r>
                      <a:r>
                        <a:rPr lang="en" sz="1000" i="1">
                          <a:solidFill>
                            <a:schemeClr val="lt1"/>
                          </a:solidFill>
                          <a:latin typeface="Calibri"/>
                          <a:ea typeface="Calibri"/>
                          <a:cs typeface="Calibri"/>
                          <a:sym typeface="Calibri"/>
                        </a:rPr>
                        <a:t> English IV taken on PfISD Campus)</a:t>
                      </a:r>
                      <a:endParaRPr sz="1000" i="1">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dirty="0">
                          <a:solidFill>
                            <a:schemeClr val="lt1"/>
                          </a:solidFill>
                          <a:latin typeface="Calibri"/>
                          <a:ea typeface="Calibri"/>
                          <a:cs typeface="Calibri"/>
                          <a:sym typeface="Calibri"/>
                        </a:rPr>
                        <a:t>1 Credit</a:t>
                      </a:r>
                      <a:endParaRPr sz="1000" dirty="0">
                        <a:solidFill>
                          <a:schemeClr val="lt1"/>
                        </a:solidFill>
                        <a:latin typeface="Calibri"/>
                        <a:ea typeface="Calibri"/>
                        <a:cs typeface="Calibri"/>
                        <a:sym typeface="Calibri"/>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72" name="Google Shape;172;p18"/>
          <p:cNvSpPr txBox="1"/>
          <p:nvPr/>
        </p:nvSpPr>
        <p:spPr>
          <a:xfrm>
            <a:off x="5950175" y="169225"/>
            <a:ext cx="306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980000"/>
                </a:solidFill>
                <a:latin typeface="Lato"/>
                <a:ea typeface="Lato"/>
                <a:cs typeface="Lato"/>
                <a:sym typeface="Lato"/>
                <a:hlinkClick r:id="rId3">
                  <a:extLst>
                    <a:ext uri="{A12FA001-AC4F-418D-AE19-62706E023703}">
                      <ahyp:hlinkClr xmlns:ahyp="http://schemas.microsoft.com/office/drawing/2018/hyperlinkcolor" val="tx"/>
                    </a:ext>
                  </a:extLst>
                </a:hlinkClick>
              </a:rPr>
              <a:t>PfISD Approved Dual Credit List</a:t>
            </a:r>
            <a:endParaRPr>
              <a:solidFill>
                <a:srgbClr val="98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6"/>
        <p:cNvGrpSpPr/>
        <p:nvPr/>
      </p:nvGrpSpPr>
      <p:grpSpPr>
        <a:xfrm>
          <a:off x="0" y="0"/>
          <a:ext cx="0" cy="0"/>
          <a:chOff x="0" y="0"/>
          <a:chExt cx="0" cy="0"/>
        </a:xfrm>
      </p:grpSpPr>
      <p:graphicFrame>
        <p:nvGraphicFramePr>
          <p:cNvPr id="177" name="Google Shape;177;p19"/>
          <p:cNvGraphicFramePr/>
          <p:nvPr>
            <p:extLst>
              <p:ext uri="{D42A27DB-BD31-4B8C-83A1-F6EECF244321}">
                <p14:modId xmlns:p14="http://schemas.microsoft.com/office/powerpoint/2010/main" val="2518575620"/>
              </p:ext>
            </p:extLst>
          </p:nvPr>
        </p:nvGraphicFramePr>
        <p:xfrm>
          <a:off x="352825" y="259685"/>
          <a:ext cx="8253300" cy="4531004"/>
        </p:xfrm>
        <a:graphic>
          <a:graphicData uri="http://schemas.openxmlformats.org/drawingml/2006/table">
            <a:tbl>
              <a:tblPr>
                <a:noFill/>
                <a:tableStyleId>{DEA894C6-6E20-4C44-85A9-D51F7DE79C01}</a:tableStyleId>
              </a:tblPr>
              <a:tblGrid>
                <a:gridCol w="617900">
                  <a:extLst>
                    <a:ext uri="{9D8B030D-6E8A-4147-A177-3AD203B41FA5}">
                      <a16:colId xmlns:a16="http://schemas.microsoft.com/office/drawing/2014/main" val="20000"/>
                    </a:ext>
                  </a:extLst>
                </a:gridCol>
                <a:gridCol w="1478550">
                  <a:extLst>
                    <a:ext uri="{9D8B030D-6E8A-4147-A177-3AD203B41FA5}">
                      <a16:colId xmlns:a16="http://schemas.microsoft.com/office/drawing/2014/main" val="20001"/>
                    </a:ext>
                  </a:extLst>
                </a:gridCol>
                <a:gridCol w="1522650">
                  <a:extLst>
                    <a:ext uri="{9D8B030D-6E8A-4147-A177-3AD203B41FA5}">
                      <a16:colId xmlns:a16="http://schemas.microsoft.com/office/drawing/2014/main" val="20002"/>
                    </a:ext>
                  </a:extLst>
                </a:gridCol>
                <a:gridCol w="1555775">
                  <a:extLst>
                    <a:ext uri="{9D8B030D-6E8A-4147-A177-3AD203B41FA5}">
                      <a16:colId xmlns:a16="http://schemas.microsoft.com/office/drawing/2014/main" val="20003"/>
                    </a:ext>
                  </a:extLst>
                </a:gridCol>
                <a:gridCol w="1555775">
                  <a:extLst>
                    <a:ext uri="{9D8B030D-6E8A-4147-A177-3AD203B41FA5}">
                      <a16:colId xmlns:a16="http://schemas.microsoft.com/office/drawing/2014/main" val="20004"/>
                    </a:ext>
                  </a:extLst>
                </a:gridCol>
                <a:gridCol w="1522650">
                  <a:extLst>
                    <a:ext uri="{9D8B030D-6E8A-4147-A177-3AD203B41FA5}">
                      <a16:colId xmlns:a16="http://schemas.microsoft.com/office/drawing/2014/main" val="20005"/>
                    </a:ext>
                  </a:extLst>
                </a:gridCol>
              </a:tblGrid>
              <a:tr h="369850">
                <a:tc gridSpan="6">
                  <a:txBody>
                    <a:bodyPr/>
                    <a:lstStyle/>
                    <a:p>
                      <a:pPr marL="0" lvl="0" indent="0" algn="ctr" rtl="0">
                        <a:lnSpc>
                          <a:spcPct val="115000"/>
                        </a:lnSpc>
                        <a:spcBef>
                          <a:spcPts val="0"/>
                        </a:spcBef>
                        <a:spcAft>
                          <a:spcPts val="0"/>
                        </a:spcAft>
                        <a:buNone/>
                      </a:pPr>
                      <a:r>
                        <a:rPr lang="en" sz="1800" b="1"/>
                        <a:t>PfISD Two-Year ACC Cohort - Junior and Senior Years</a:t>
                      </a:r>
                      <a:endParaRPr sz="18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4325">
                <a:tc>
                  <a:txBody>
                    <a:bodyPr/>
                    <a:lstStyle/>
                    <a:p>
                      <a:pPr marL="0" lvl="0" indent="0" algn="l" rtl="0">
                        <a:spcBef>
                          <a:spcPts val="0"/>
                        </a:spcBef>
                        <a:spcAft>
                          <a:spcPts val="0"/>
                        </a:spcAft>
                        <a:buNone/>
                      </a:pPr>
                      <a:endParaRPr/>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600" b="1"/>
                        <a:t>Fall Course</a:t>
                      </a:r>
                      <a:endParaRPr sz="16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600" b="1"/>
                        <a:t>HS Credit</a:t>
                      </a:r>
                      <a:endParaRPr sz="16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600" b="1"/>
                        <a:t>Spring Course</a:t>
                      </a:r>
                      <a:endParaRPr sz="16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600" b="1"/>
                        <a:t>HS Credit</a:t>
                      </a:r>
                      <a:endParaRPr sz="16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600" b="1"/>
                        <a:t>Credits</a:t>
                      </a:r>
                      <a:endParaRPr sz="16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267175">
                <a:tc gridSpan="6">
                  <a:txBody>
                    <a:bodyPr/>
                    <a:lstStyle/>
                    <a:p>
                      <a:pPr marL="0" lvl="0" indent="0" algn="ctr" rtl="0">
                        <a:lnSpc>
                          <a:spcPct val="115000"/>
                        </a:lnSpc>
                        <a:spcBef>
                          <a:spcPts val="0"/>
                        </a:spcBef>
                        <a:spcAft>
                          <a:spcPts val="0"/>
                        </a:spcAft>
                        <a:buNone/>
                      </a:pPr>
                      <a:r>
                        <a:rPr lang="en" sz="1200" b="1"/>
                        <a:t>Summer Courses (OPTIONAL)</a:t>
                      </a:r>
                      <a:endParaRPr sz="1200" b="1"/>
                    </a:p>
                  </a:txBody>
                  <a:tcPr marL="28575" marR="28575" marT="19050" marB="1905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BBC0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95975">
                <a:tc rowSpan="2">
                  <a:txBody>
                    <a:bodyPr/>
                    <a:lstStyle/>
                    <a:p>
                      <a:pPr marL="0" lvl="0" indent="0" algn="ctr" rtl="0">
                        <a:lnSpc>
                          <a:spcPct val="115000"/>
                        </a:lnSpc>
                        <a:spcBef>
                          <a:spcPts val="0"/>
                        </a:spcBef>
                        <a:spcAft>
                          <a:spcPts val="0"/>
                        </a:spcAft>
                        <a:buNone/>
                      </a:pPr>
                      <a:r>
                        <a:rPr lang="en" sz="1200" b="1"/>
                        <a:t>Junior Year</a:t>
                      </a:r>
                      <a:endParaRPr sz="1200" b="1"/>
                    </a:p>
                  </a:txBody>
                  <a:tcPr marL="28575" marR="28575" marT="19050" marB="1905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b="1"/>
                        <a:t>ENGL 1301:</a:t>
                      </a:r>
                      <a:r>
                        <a:rPr lang="en" sz="1000"/>
                        <a:t> English Comp I w/ American Lit</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English 3A (0.5)</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b="1"/>
                        <a:t>ENGL 1302*</a:t>
                      </a:r>
                      <a:r>
                        <a:rPr lang="en" sz="1000"/>
                        <a:t>: English Comp II w/ American Lit</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English 3B (0.5)</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rowSpan="2">
                  <a:txBody>
                    <a:bodyPr/>
                    <a:lstStyle/>
                    <a:p>
                      <a:pPr marL="0" lvl="0" indent="0" algn="l" rtl="0">
                        <a:lnSpc>
                          <a:spcPct val="115000"/>
                        </a:lnSpc>
                        <a:spcBef>
                          <a:spcPts val="0"/>
                        </a:spcBef>
                        <a:spcAft>
                          <a:spcPts val="0"/>
                        </a:spcAft>
                        <a:buNone/>
                      </a:pPr>
                      <a:r>
                        <a:rPr lang="en" sz="1000"/>
                        <a:t>Junior year earn 2 high school credits and 12 college course hours</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extLst>
                  <a:ext uri="{0D108BD9-81ED-4DB2-BD59-A6C34878D82A}">
                    <a16:rowId xmlns:a16="http://schemas.microsoft.com/office/drawing/2014/main" val="10003"/>
                  </a:ext>
                </a:extLst>
              </a:tr>
              <a:tr h="411000">
                <a:tc vMerge="1">
                  <a:txBody>
                    <a:bodyPr/>
                    <a:lstStyle/>
                    <a:p>
                      <a:endParaRPr lang="en-US"/>
                    </a:p>
                  </a:txBody>
                  <a:tcPr/>
                </a:tc>
                <a:tc>
                  <a:txBody>
                    <a:bodyPr/>
                    <a:lstStyle/>
                    <a:p>
                      <a:pPr marL="0" lvl="0" indent="0" algn="l" rtl="0">
                        <a:lnSpc>
                          <a:spcPct val="115000"/>
                        </a:lnSpc>
                        <a:spcBef>
                          <a:spcPts val="0"/>
                        </a:spcBef>
                        <a:spcAft>
                          <a:spcPts val="0"/>
                        </a:spcAft>
                        <a:buNone/>
                      </a:pPr>
                      <a:r>
                        <a:rPr lang="en" sz="1000" b="1"/>
                        <a:t>HIST 1301: </a:t>
                      </a:r>
                      <a:r>
                        <a:rPr lang="en" sz="1000"/>
                        <a:t>US History</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US History A (0.5)</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b="1"/>
                        <a:t>HIST 1302: </a:t>
                      </a:r>
                      <a:r>
                        <a:rPr lang="en" sz="1000"/>
                        <a:t>US History</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US History B (0.5)</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en-US"/>
                    </a:p>
                  </a:txBody>
                  <a:tcPr/>
                </a:tc>
                <a:extLst>
                  <a:ext uri="{0D108BD9-81ED-4DB2-BD59-A6C34878D82A}">
                    <a16:rowId xmlns:a16="http://schemas.microsoft.com/office/drawing/2014/main" val="10004"/>
                  </a:ext>
                </a:extLst>
              </a:tr>
              <a:tr h="267175">
                <a:tc gridSpan="6">
                  <a:txBody>
                    <a:bodyPr/>
                    <a:lstStyle/>
                    <a:p>
                      <a:pPr marL="0" lvl="0" indent="0" algn="ctr" rtl="0">
                        <a:lnSpc>
                          <a:spcPct val="115000"/>
                        </a:lnSpc>
                        <a:spcBef>
                          <a:spcPts val="0"/>
                        </a:spcBef>
                        <a:spcAft>
                          <a:spcPts val="0"/>
                        </a:spcAft>
                        <a:buNone/>
                      </a:pPr>
                      <a:r>
                        <a:rPr lang="en" sz="1200" b="1"/>
                        <a:t>Summer Courses (OPTIONAL)</a:t>
                      </a:r>
                      <a:endParaRPr sz="12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BBC0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2375">
                <a:tc rowSpan="2">
                  <a:txBody>
                    <a:bodyPr/>
                    <a:lstStyle/>
                    <a:p>
                      <a:pPr marL="0" lvl="0" indent="0" algn="ctr" rtl="0">
                        <a:lnSpc>
                          <a:spcPct val="115000"/>
                        </a:lnSpc>
                        <a:spcBef>
                          <a:spcPts val="0"/>
                        </a:spcBef>
                        <a:spcAft>
                          <a:spcPts val="0"/>
                        </a:spcAft>
                        <a:buNone/>
                      </a:pPr>
                      <a:r>
                        <a:rPr lang="en" sz="1200" b="1"/>
                        <a:t>Senior Year</a:t>
                      </a:r>
                      <a:endParaRPr sz="1200" b="1"/>
                    </a:p>
                  </a:txBody>
                  <a:tcPr marL="28575" marR="28575" marT="19050" marB="19050"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b="1"/>
                        <a:t>ENGL 2322*:</a:t>
                      </a:r>
                      <a:r>
                        <a:rPr lang="en" sz="1000"/>
                        <a:t> British Literature</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English 4 (1.0)</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b="1" dirty="0"/>
                        <a:t>PSYC 2301</a:t>
                      </a:r>
                      <a:endParaRPr sz="1000" b="1" dirty="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dirty="0"/>
                        <a:t>Psychology (0.5)</a:t>
                      </a:r>
                      <a:endParaRPr sz="1000" dirty="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rowSpan="2">
                  <a:txBody>
                    <a:bodyPr/>
                    <a:lstStyle/>
                    <a:p>
                      <a:pPr marL="0" lvl="0" indent="0" algn="l" rtl="0">
                        <a:lnSpc>
                          <a:spcPct val="115000"/>
                        </a:lnSpc>
                        <a:spcBef>
                          <a:spcPts val="0"/>
                        </a:spcBef>
                        <a:spcAft>
                          <a:spcPts val="0"/>
                        </a:spcAft>
                        <a:buNone/>
                      </a:pPr>
                      <a:r>
                        <a:rPr lang="en" sz="1000"/>
                        <a:t>Senior year earn 2.5 high school credits and 12 college course hours</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extLst>
                  <a:ext uri="{0D108BD9-81ED-4DB2-BD59-A6C34878D82A}">
                    <a16:rowId xmlns:a16="http://schemas.microsoft.com/office/drawing/2014/main" val="10006"/>
                  </a:ext>
                </a:extLst>
              </a:tr>
              <a:tr h="411000">
                <a:tc vMerge="1">
                  <a:txBody>
                    <a:bodyPr/>
                    <a:lstStyle/>
                    <a:p>
                      <a:endParaRPr lang="en-US"/>
                    </a:p>
                  </a:txBody>
                  <a:tcPr/>
                </a:tc>
                <a:tc>
                  <a:txBody>
                    <a:bodyPr/>
                    <a:lstStyle/>
                    <a:p>
                      <a:pPr marL="0" lvl="0" indent="0" algn="l" rtl="0">
                        <a:lnSpc>
                          <a:spcPct val="115000"/>
                        </a:lnSpc>
                        <a:spcBef>
                          <a:spcPts val="0"/>
                        </a:spcBef>
                        <a:spcAft>
                          <a:spcPts val="0"/>
                        </a:spcAft>
                        <a:buNone/>
                      </a:pPr>
                      <a:r>
                        <a:rPr lang="en" sz="1000" b="1"/>
                        <a:t>GOVT 2305</a:t>
                      </a:r>
                      <a:endParaRPr sz="1000" b="1"/>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US Government (0.5)</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b="1" dirty="0"/>
                        <a:t>ECON 2301</a:t>
                      </a:r>
                      <a:endParaRPr sz="1000" b="1" dirty="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a:txBody>
                    <a:bodyPr/>
                    <a:lstStyle/>
                    <a:p>
                      <a:pPr marL="0" lvl="0" indent="0" algn="l" rtl="0">
                        <a:lnSpc>
                          <a:spcPct val="115000"/>
                        </a:lnSpc>
                        <a:spcBef>
                          <a:spcPts val="0"/>
                        </a:spcBef>
                        <a:spcAft>
                          <a:spcPts val="0"/>
                        </a:spcAft>
                        <a:buNone/>
                      </a:pPr>
                      <a:r>
                        <a:rPr lang="en" sz="1000"/>
                        <a:t>Economics (0.5)</a:t>
                      </a:r>
                      <a:endParaRPr sz="100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CCCCCC"/>
                    </a:solidFill>
                  </a:tcPr>
                </a:tc>
                <a:tc vMerge="1">
                  <a:txBody>
                    <a:bodyPr/>
                    <a:lstStyle/>
                    <a:p>
                      <a:endParaRPr lang="en-US"/>
                    </a:p>
                  </a:txBody>
                  <a:tcPr/>
                </a:tc>
                <a:extLst>
                  <a:ext uri="{0D108BD9-81ED-4DB2-BD59-A6C34878D82A}">
                    <a16:rowId xmlns:a16="http://schemas.microsoft.com/office/drawing/2014/main" val="10007"/>
                  </a:ext>
                </a:extLst>
              </a:tr>
              <a:tr h="1150825">
                <a:tc gridSpan="6">
                  <a:txBody>
                    <a:bodyPr/>
                    <a:lstStyle/>
                    <a:p>
                      <a:pPr marL="0" lvl="0" indent="0" algn="l" rtl="0">
                        <a:lnSpc>
                          <a:spcPct val="115000"/>
                        </a:lnSpc>
                        <a:spcBef>
                          <a:spcPts val="0"/>
                        </a:spcBef>
                        <a:spcAft>
                          <a:spcPts val="0"/>
                        </a:spcAft>
                        <a:buNone/>
                      </a:pPr>
                      <a:r>
                        <a:rPr lang="en" sz="1200" i="1" dirty="0"/>
                        <a:t>Completed the Junior and Senior Year, the PFISD ACC Cohort allows students to earn 24 college credit hours during the last two years of high school. You may take an additional four courses with your dual credit contract, which is typically two credits before junior year and two before senior year. If you successfully complete all 12 courses as a dual credit student, you will have earned 36 college hours before you graduate high school. Basically, you will be able to enter college with enough credit to graduate in three years or less. Other than textbooks this cost your family nothing AND it allows you to spend less on your bachelor's degree.  </a:t>
                      </a:r>
                      <a:endParaRPr sz="1200" i="1" dirty="0"/>
                    </a:p>
                  </a:txBody>
                  <a:tcPr marL="28575" marR="28575" marT="19050" marB="19050" anchor="b">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graphicFrame>
        <p:nvGraphicFramePr>
          <p:cNvPr id="182" name="Google Shape;182;p20"/>
          <p:cNvGraphicFramePr/>
          <p:nvPr/>
        </p:nvGraphicFramePr>
        <p:xfrm>
          <a:off x="751850" y="1037688"/>
          <a:ext cx="7653875" cy="3265869"/>
        </p:xfrm>
        <a:graphic>
          <a:graphicData uri="http://schemas.openxmlformats.org/drawingml/2006/table">
            <a:tbl>
              <a:tblPr>
                <a:noFill/>
                <a:tableStyleId>{DEA894C6-6E20-4C44-85A9-D51F7DE79C01}</a:tableStyleId>
              </a:tblPr>
              <a:tblGrid>
                <a:gridCol w="573025">
                  <a:extLst>
                    <a:ext uri="{9D8B030D-6E8A-4147-A177-3AD203B41FA5}">
                      <a16:colId xmlns:a16="http://schemas.microsoft.com/office/drawing/2014/main" val="20000"/>
                    </a:ext>
                  </a:extLst>
                </a:gridCol>
                <a:gridCol w="1867000">
                  <a:extLst>
                    <a:ext uri="{9D8B030D-6E8A-4147-A177-3AD203B41FA5}">
                      <a16:colId xmlns:a16="http://schemas.microsoft.com/office/drawing/2014/main" val="20001"/>
                    </a:ext>
                  </a:extLst>
                </a:gridCol>
                <a:gridCol w="649800">
                  <a:extLst>
                    <a:ext uri="{9D8B030D-6E8A-4147-A177-3AD203B41FA5}">
                      <a16:colId xmlns:a16="http://schemas.microsoft.com/office/drawing/2014/main" val="20002"/>
                    </a:ext>
                  </a:extLst>
                </a:gridCol>
                <a:gridCol w="1709200">
                  <a:extLst>
                    <a:ext uri="{9D8B030D-6E8A-4147-A177-3AD203B41FA5}">
                      <a16:colId xmlns:a16="http://schemas.microsoft.com/office/drawing/2014/main" val="20003"/>
                    </a:ext>
                  </a:extLst>
                </a:gridCol>
                <a:gridCol w="784125">
                  <a:extLst>
                    <a:ext uri="{9D8B030D-6E8A-4147-A177-3AD203B41FA5}">
                      <a16:colId xmlns:a16="http://schemas.microsoft.com/office/drawing/2014/main" val="20004"/>
                    </a:ext>
                  </a:extLst>
                </a:gridCol>
                <a:gridCol w="2070725">
                  <a:extLst>
                    <a:ext uri="{9D8B030D-6E8A-4147-A177-3AD203B41FA5}">
                      <a16:colId xmlns:a16="http://schemas.microsoft.com/office/drawing/2014/main" val="20005"/>
                    </a:ext>
                  </a:extLst>
                </a:gridCol>
              </a:tblGrid>
              <a:tr h="312850">
                <a:tc gridSpan="6">
                  <a:txBody>
                    <a:bodyPr/>
                    <a:lstStyle/>
                    <a:p>
                      <a:pPr marL="0" lvl="0" indent="0" algn="l" rtl="0">
                        <a:lnSpc>
                          <a:spcPct val="115000"/>
                        </a:lnSpc>
                        <a:spcBef>
                          <a:spcPts val="0"/>
                        </a:spcBef>
                        <a:spcAft>
                          <a:spcPts val="0"/>
                        </a:spcAft>
                        <a:buNone/>
                      </a:pPr>
                      <a:r>
                        <a:rPr lang="en" sz="2500" b="1"/>
                        <a:t>PfISD's procedure to earn English 3 &amp; 4 credit as part of two-year ACC cohort:</a:t>
                      </a:r>
                      <a:endParaRPr sz="2500" b="1"/>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7900">
                <a:tc>
                  <a:txBody>
                    <a:bodyPr/>
                    <a:lstStyle/>
                    <a:p>
                      <a:pPr marL="0" lvl="0" indent="0" algn="l" rtl="0">
                        <a:lnSpc>
                          <a:spcPct val="115000"/>
                        </a:lnSpc>
                        <a:spcBef>
                          <a:spcPts val="0"/>
                        </a:spcBef>
                        <a:spcAft>
                          <a:spcPts val="0"/>
                        </a:spcAft>
                        <a:buNone/>
                      </a:pPr>
                      <a:r>
                        <a:rPr lang="en" sz="1500" b="1">
                          <a:latin typeface="Calibri"/>
                          <a:ea typeface="Calibri"/>
                          <a:cs typeface="Calibri"/>
                          <a:sym typeface="Calibri"/>
                        </a:rPr>
                        <a:t>ENGL 1301</a:t>
                      </a:r>
                      <a:endParaRPr sz="1500" b="1">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English Composition I *(ACC Eng. 3)</a:t>
                      </a:r>
                      <a:endParaRPr sz="1300">
                        <a:latin typeface="Calibri"/>
                        <a:ea typeface="Calibri"/>
                        <a:cs typeface="Calibri"/>
                        <a:sym typeface="Calibri"/>
                      </a:endParaRPr>
                    </a:p>
                    <a:p>
                      <a:pPr marL="0" lvl="0" indent="0" algn="l" rtl="0">
                        <a:lnSpc>
                          <a:spcPct val="115000"/>
                        </a:lnSpc>
                        <a:spcBef>
                          <a:spcPts val="0"/>
                        </a:spcBef>
                        <a:spcAft>
                          <a:spcPts val="0"/>
                        </a:spcAft>
                        <a:buNone/>
                      </a:pPr>
                      <a:r>
                        <a:rPr lang="en" sz="1300" b="1">
                          <a:latin typeface="Calibri"/>
                          <a:ea typeface="Calibri"/>
                          <a:cs typeface="Calibri"/>
                          <a:sym typeface="Calibri"/>
                        </a:rPr>
                        <a:t>AND</a:t>
                      </a:r>
                      <a:endParaRPr sz="1300" b="1">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1131</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English III</a:t>
                      </a:r>
                      <a:endParaRPr sz="1300">
                        <a:latin typeface="Calibri"/>
                        <a:ea typeface="Calibri"/>
                        <a:cs typeface="Calibri"/>
                        <a:sym typeface="Calibri"/>
                      </a:endParaRPr>
                    </a:p>
                    <a:p>
                      <a:pPr marL="0" lvl="0" indent="0" algn="l" rtl="0">
                        <a:lnSpc>
                          <a:spcPct val="115000"/>
                        </a:lnSpc>
                        <a:spcBef>
                          <a:spcPts val="0"/>
                        </a:spcBef>
                        <a:spcAft>
                          <a:spcPts val="0"/>
                        </a:spcAft>
                        <a:buNone/>
                      </a:pPr>
                      <a:r>
                        <a:rPr lang="en" sz="1300">
                          <a:latin typeface="Calibri"/>
                          <a:ea typeface="Calibri"/>
                          <a:cs typeface="Calibri"/>
                          <a:sym typeface="Calibri"/>
                        </a:rPr>
                        <a:t>(If ACC course taken on PfISD Campus only)</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 Credit</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rowSpan="3">
                  <a:txBody>
                    <a:bodyPr/>
                    <a:lstStyle/>
                    <a:p>
                      <a:pPr marL="0" lvl="0" indent="0" algn="l" rtl="0">
                        <a:lnSpc>
                          <a:spcPct val="115000"/>
                        </a:lnSpc>
                        <a:spcBef>
                          <a:spcPts val="0"/>
                        </a:spcBef>
                        <a:spcAft>
                          <a:spcPts val="0"/>
                        </a:spcAft>
                        <a:buNone/>
                      </a:pPr>
                      <a:r>
                        <a:rPr lang="en" sz="1500">
                          <a:latin typeface="Calibri"/>
                          <a:ea typeface="Calibri"/>
                          <a:cs typeface="Calibri"/>
                          <a:sym typeface="Calibri"/>
                        </a:rPr>
                        <a:t>Courses must be taken on PfISD campus with approved faculty/curriculum. American Literature TEKS embedded in English Composition I and II for English 3 high school credit.</a:t>
                      </a:r>
                      <a:endParaRPr sz="15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481325">
                <a:tc>
                  <a:txBody>
                    <a:bodyPr/>
                    <a:lstStyle/>
                    <a:p>
                      <a:pPr marL="0" lvl="0" indent="0" algn="l" rtl="0">
                        <a:lnSpc>
                          <a:spcPct val="115000"/>
                        </a:lnSpc>
                        <a:spcBef>
                          <a:spcPts val="0"/>
                        </a:spcBef>
                        <a:spcAft>
                          <a:spcPts val="0"/>
                        </a:spcAft>
                        <a:buNone/>
                      </a:pPr>
                      <a:r>
                        <a:rPr lang="en" sz="1500" b="1">
                          <a:latin typeface="Calibri"/>
                          <a:ea typeface="Calibri"/>
                          <a:cs typeface="Calibri"/>
                          <a:sym typeface="Calibri"/>
                        </a:rPr>
                        <a:t>ENGL 1302</a:t>
                      </a:r>
                      <a:endParaRPr sz="1500" b="1">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English Composition II* (ACC Eng. 3)</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700"/>
                    </a:p>
                  </a:txBody>
                  <a:tcPr marL="28575" marR="28575" marT="19050" marB="19050">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700"/>
                    </a:p>
                  </a:txBody>
                  <a:tcPr marL="28575" marR="28575" marT="19050" marB="19050">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700"/>
                    </a:p>
                  </a:txBody>
                  <a:tcPr marL="28575" marR="28575" marT="19050" marB="19050">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vMerge="1">
                  <a:txBody>
                    <a:bodyPr/>
                    <a:lstStyle/>
                    <a:p>
                      <a:endParaRPr lang="en-US"/>
                    </a:p>
                  </a:txBody>
                  <a:tcPr/>
                </a:tc>
                <a:extLst>
                  <a:ext uri="{0D108BD9-81ED-4DB2-BD59-A6C34878D82A}">
                    <a16:rowId xmlns:a16="http://schemas.microsoft.com/office/drawing/2014/main" val="10002"/>
                  </a:ext>
                </a:extLst>
              </a:tr>
              <a:tr h="1046875">
                <a:tc>
                  <a:txBody>
                    <a:bodyPr/>
                    <a:lstStyle/>
                    <a:p>
                      <a:pPr marL="0" lvl="0" indent="0" algn="l" rtl="0">
                        <a:lnSpc>
                          <a:spcPct val="115000"/>
                        </a:lnSpc>
                        <a:spcBef>
                          <a:spcPts val="0"/>
                        </a:spcBef>
                        <a:spcAft>
                          <a:spcPts val="0"/>
                        </a:spcAft>
                        <a:buNone/>
                      </a:pPr>
                      <a:r>
                        <a:rPr lang="en" sz="1500" b="1">
                          <a:latin typeface="Calibri"/>
                          <a:ea typeface="Calibri"/>
                          <a:cs typeface="Calibri"/>
                          <a:sym typeface="Calibri"/>
                        </a:rPr>
                        <a:t>ENGL 2322</a:t>
                      </a:r>
                      <a:endParaRPr sz="1500" b="1">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British Literature: Anglo-Saxon Through 18th Century* (ACC Eng. 4)</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1141</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1300">
                          <a:latin typeface="Calibri"/>
                          <a:ea typeface="Calibri"/>
                          <a:cs typeface="Calibri"/>
                          <a:sym typeface="Calibri"/>
                        </a:rPr>
                        <a:t>English IV</a:t>
                      </a:r>
                      <a:endParaRPr sz="1300">
                        <a:latin typeface="Calibri"/>
                        <a:ea typeface="Calibri"/>
                        <a:cs typeface="Calibri"/>
                        <a:sym typeface="Calibri"/>
                      </a:endParaRPr>
                    </a:p>
                    <a:p>
                      <a:pPr marL="0" lvl="0" indent="0" algn="l" rtl="0">
                        <a:lnSpc>
                          <a:spcPct val="115000"/>
                        </a:lnSpc>
                        <a:spcBef>
                          <a:spcPts val="0"/>
                        </a:spcBef>
                        <a:spcAft>
                          <a:spcPts val="0"/>
                        </a:spcAft>
                        <a:buNone/>
                      </a:pPr>
                      <a:r>
                        <a:rPr lang="en" sz="1300">
                          <a:latin typeface="Calibri"/>
                          <a:ea typeface="Calibri"/>
                          <a:cs typeface="Calibri"/>
                          <a:sym typeface="Calibri"/>
                        </a:rPr>
                        <a:t>(If ACC English III and English IV taken on PfISD Campus)</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 Credit</a:t>
                      </a:r>
                      <a:endParaRPr sz="1300">
                        <a:latin typeface="Calibri"/>
                        <a:ea typeface="Calibri"/>
                        <a:cs typeface="Calibri"/>
                        <a:sym typeface="Calibri"/>
                      </a:endParaRPr>
                    </a:p>
                  </a:txBody>
                  <a:tcPr marL="28575" marR="28575" marT="19050" marB="19050" anchor="b">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chemeClr val="dk2"/>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83" name="Google Shape;183;p20"/>
          <p:cNvSpPr txBox="1"/>
          <p:nvPr/>
        </p:nvSpPr>
        <p:spPr>
          <a:xfrm>
            <a:off x="751850" y="288625"/>
            <a:ext cx="7522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FFFFFF"/>
                </a:solidFill>
                <a:latin typeface="Lato"/>
                <a:ea typeface="Lato"/>
                <a:cs typeface="Lato"/>
                <a:sym typeface="Lato"/>
              </a:rPr>
              <a:t>ACC English and PFISD HS English III and IV Credits</a:t>
            </a:r>
            <a:endParaRPr sz="2400" b="1">
              <a:solidFill>
                <a:srgbClr val="FFFFFF"/>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Dual Credit ACC Cohort Bonuses</a:t>
            </a:r>
            <a:endParaRPr b="1"/>
          </a:p>
        </p:txBody>
      </p:sp>
      <p:sp>
        <p:nvSpPr>
          <p:cNvPr id="189" name="Google Shape;189;p21"/>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a:t>Benefits</a:t>
            </a:r>
            <a:endParaRPr sz="1500" b="1"/>
          </a:p>
          <a:p>
            <a:pPr marL="457200" lvl="0" indent="-311150" algn="l" rtl="0">
              <a:spcBef>
                <a:spcPts val="1200"/>
              </a:spcBef>
              <a:spcAft>
                <a:spcPts val="0"/>
              </a:spcAft>
              <a:buSzPts val="1300"/>
              <a:buChar char="★"/>
            </a:pPr>
            <a:r>
              <a:rPr lang="en"/>
              <a:t>Easy to follow schedule</a:t>
            </a:r>
            <a:endParaRPr/>
          </a:p>
          <a:p>
            <a:pPr marL="457200" lvl="0" indent="-311150" algn="l" rtl="0">
              <a:spcBef>
                <a:spcPts val="0"/>
              </a:spcBef>
              <a:spcAft>
                <a:spcPts val="0"/>
              </a:spcAft>
              <a:buSzPts val="1300"/>
              <a:buChar char="★"/>
            </a:pPr>
            <a:r>
              <a:rPr lang="en"/>
              <a:t>Freedom to take or not take summer classes</a:t>
            </a:r>
            <a:endParaRPr/>
          </a:p>
          <a:p>
            <a:pPr marL="457200" lvl="0" indent="-311150" algn="l" rtl="0">
              <a:spcBef>
                <a:spcPts val="0"/>
              </a:spcBef>
              <a:spcAft>
                <a:spcPts val="0"/>
              </a:spcAft>
              <a:buSzPts val="1300"/>
              <a:buChar char="★"/>
            </a:pPr>
            <a:r>
              <a:rPr lang="en"/>
              <a:t>Earn required high school and college credits at the same time</a:t>
            </a:r>
            <a:endParaRPr/>
          </a:p>
          <a:p>
            <a:pPr marL="914400" lvl="1" indent="-298450" algn="l" rtl="0">
              <a:spcBef>
                <a:spcPts val="0"/>
              </a:spcBef>
              <a:spcAft>
                <a:spcPts val="0"/>
              </a:spcAft>
              <a:buSzPts val="1100"/>
              <a:buChar char="○"/>
            </a:pPr>
            <a:r>
              <a:rPr lang="en"/>
              <a:t>24 college credits</a:t>
            </a:r>
            <a:endParaRPr/>
          </a:p>
          <a:p>
            <a:pPr marL="914400" lvl="1" indent="-298450" algn="l" rtl="0">
              <a:spcBef>
                <a:spcPts val="0"/>
              </a:spcBef>
              <a:spcAft>
                <a:spcPts val="0"/>
              </a:spcAft>
              <a:buSzPts val="1100"/>
              <a:buChar char="○"/>
            </a:pPr>
            <a:r>
              <a:rPr lang="en"/>
              <a:t>4.5 high school credits</a:t>
            </a:r>
            <a:endParaRPr/>
          </a:p>
          <a:p>
            <a:pPr marL="457200" lvl="0" indent="-311150" algn="l" rtl="0">
              <a:spcBef>
                <a:spcPts val="0"/>
              </a:spcBef>
              <a:spcAft>
                <a:spcPts val="0"/>
              </a:spcAft>
              <a:buSzPts val="1300"/>
              <a:buChar char="★"/>
            </a:pPr>
            <a:r>
              <a:rPr lang="en"/>
              <a:t>Classes at your HS campus = no transportation issues</a:t>
            </a:r>
            <a:endParaRPr/>
          </a:p>
        </p:txBody>
      </p:sp>
      <p:sp>
        <p:nvSpPr>
          <p:cNvPr id="190" name="Google Shape;190;p21"/>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500" b="1"/>
              <a:t>Cost Savings</a:t>
            </a:r>
            <a:endParaRPr sz="1500" b="1"/>
          </a:p>
          <a:p>
            <a:pPr marL="457200" lvl="0" indent="-311150" algn="l" rtl="0">
              <a:spcBef>
                <a:spcPts val="1200"/>
              </a:spcBef>
              <a:spcAft>
                <a:spcPts val="0"/>
              </a:spcAft>
              <a:buSzPts val="1300"/>
              <a:buChar char="★"/>
            </a:pPr>
            <a:r>
              <a:rPr lang="en"/>
              <a:t>Dual Credit</a:t>
            </a:r>
            <a:endParaRPr/>
          </a:p>
          <a:p>
            <a:pPr marL="914400" lvl="1" indent="-298450" algn="l" rtl="0">
              <a:spcBef>
                <a:spcPts val="0"/>
              </a:spcBef>
              <a:spcAft>
                <a:spcPts val="0"/>
              </a:spcAft>
              <a:buSzPts val="1100"/>
              <a:buChar char="○"/>
            </a:pPr>
            <a:r>
              <a:rPr lang="en"/>
              <a:t>Free* courses</a:t>
            </a:r>
            <a:endParaRPr/>
          </a:p>
          <a:p>
            <a:pPr marL="457200" lvl="0" indent="-311150" algn="l" rtl="0">
              <a:spcBef>
                <a:spcPts val="0"/>
              </a:spcBef>
              <a:spcAft>
                <a:spcPts val="0"/>
              </a:spcAft>
              <a:buSzPts val="1300"/>
              <a:buChar char="★"/>
            </a:pPr>
            <a:r>
              <a:rPr lang="en"/>
              <a:t>ACC 3 credit hours</a:t>
            </a:r>
            <a:endParaRPr/>
          </a:p>
          <a:p>
            <a:pPr marL="914400" lvl="1" indent="-298450" algn="l" rtl="0">
              <a:spcBef>
                <a:spcPts val="0"/>
              </a:spcBef>
              <a:spcAft>
                <a:spcPts val="0"/>
              </a:spcAft>
              <a:buSzPts val="1100"/>
              <a:buChar char="○"/>
            </a:pPr>
            <a:r>
              <a:rPr lang="en"/>
              <a:t>$255 (in-district); $1,083 (out of district)</a:t>
            </a:r>
            <a:endParaRPr/>
          </a:p>
          <a:p>
            <a:pPr marL="914400" lvl="1" indent="-298450" algn="l" rtl="0">
              <a:spcBef>
                <a:spcPts val="0"/>
              </a:spcBef>
              <a:spcAft>
                <a:spcPts val="0"/>
              </a:spcAft>
              <a:buSzPts val="1100"/>
              <a:buChar char="○"/>
            </a:pPr>
            <a:r>
              <a:rPr lang="en"/>
              <a:t>$2,040 saving for 8  college courses; $8,664 (out of district savings)</a:t>
            </a:r>
            <a:endParaRPr/>
          </a:p>
          <a:p>
            <a:pPr marL="457200" lvl="0" indent="-311150" algn="l" rtl="0">
              <a:spcBef>
                <a:spcPts val="0"/>
              </a:spcBef>
              <a:spcAft>
                <a:spcPts val="0"/>
              </a:spcAft>
              <a:buSzPts val="1300"/>
              <a:buChar char="★"/>
            </a:pPr>
            <a:r>
              <a:rPr lang="en"/>
              <a:t>Texas State University</a:t>
            </a:r>
            <a:endParaRPr/>
          </a:p>
          <a:p>
            <a:pPr marL="914400" lvl="1" indent="-298450" algn="l" rtl="0">
              <a:spcBef>
                <a:spcPts val="0"/>
              </a:spcBef>
              <a:spcAft>
                <a:spcPts val="0"/>
              </a:spcAft>
              <a:buSzPts val="1100"/>
              <a:buChar char="○"/>
            </a:pPr>
            <a:r>
              <a:rPr lang="en"/>
              <a:t>$1,508.93/class</a:t>
            </a:r>
            <a:endParaRPr/>
          </a:p>
          <a:p>
            <a:pPr marL="1371600" lvl="2" indent="-298450" algn="l" rtl="0">
              <a:spcBef>
                <a:spcPts val="0"/>
              </a:spcBef>
              <a:spcAft>
                <a:spcPts val="0"/>
              </a:spcAft>
              <a:buSzPts val="1100"/>
              <a:buChar char="■"/>
            </a:pPr>
            <a:r>
              <a:rPr lang="en"/>
              <a:t>Tuition only, not including room/board, etc. savings</a:t>
            </a:r>
            <a:endParaRPr/>
          </a:p>
          <a:p>
            <a:pPr marL="914400" lvl="1" indent="-298450" algn="l" rtl="0">
              <a:spcBef>
                <a:spcPts val="0"/>
              </a:spcBef>
              <a:spcAft>
                <a:spcPts val="0"/>
              </a:spcAft>
              <a:buSzPts val="1100"/>
              <a:buChar char="○"/>
            </a:pPr>
            <a:r>
              <a:rPr lang="en"/>
              <a:t>$12,071.44 savings for 8 college courses</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1252</Words>
  <Application>Microsoft Office PowerPoint</Application>
  <PresentationFormat>On-screen Show (16:9)</PresentationFormat>
  <Paragraphs>169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Montserrat</vt:lpstr>
      <vt:lpstr>Lato</vt:lpstr>
      <vt:lpstr>Calibri</vt:lpstr>
      <vt:lpstr>Arial</vt:lpstr>
      <vt:lpstr>Focus</vt:lpstr>
      <vt:lpstr>ACC Dual Credit Cohort Program</vt:lpstr>
      <vt:lpstr>What is Dual Credit?</vt:lpstr>
      <vt:lpstr>ACC vs. AP </vt:lpstr>
      <vt:lpstr>How is grade credit awarded?</vt:lpstr>
      <vt:lpstr>How do ACC courses fit in high school schedule?</vt:lpstr>
      <vt:lpstr>Which classes do students commonly take?</vt:lpstr>
      <vt:lpstr>PowerPoint Presentation</vt:lpstr>
      <vt:lpstr>PowerPoint Presentation</vt:lpstr>
      <vt:lpstr>Dual Credit ACC Cohort Bonuses</vt:lpstr>
      <vt:lpstr>PowerPoint Presentation</vt:lpstr>
      <vt:lpstr>Steps To Being a Dual Credit Student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 Dual Credit Cohort Program</dc:title>
  <dc:creator>Leslie Jackson</dc:creator>
  <cp:lastModifiedBy>Ashleigh Jones</cp:lastModifiedBy>
  <cp:revision>5</cp:revision>
  <dcterms:modified xsi:type="dcterms:W3CDTF">2023-02-22T20:53:08Z</dcterms:modified>
</cp:coreProperties>
</file>