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
      <p:font typeface="Montserra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La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1d1b404fe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1d1b404fe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986cf1c3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986cf1c3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87eb120be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87eb120be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1456cbb0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1456cbb0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1456cbb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1456cbb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1456cbb0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1456cbb0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87eb120be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87eb120be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986cf1c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986cf1c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pfisd.net/Page/5144"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www.pfisd.net/Page/5144" TargetMode="External"/><Relationship Id="rId5" Type="http://schemas.openxmlformats.org/officeDocument/2006/relationships/image" Target="../media/image6.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5" name="Shape 85"/>
        <p:cNvGrpSpPr/>
        <p:nvPr/>
      </p:nvGrpSpPr>
      <p:grpSpPr>
        <a:xfrm>
          <a:off x="0" y="0"/>
          <a:ext cx="0" cy="0"/>
          <a:chOff x="0" y="0"/>
          <a:chExt cx="0" cy="0"/>
        </a:xfrm>
      </p:grpSpPr>
      <p:sp>
        <p:nvSpPr>
          <p:cNvPr id="86" name="Google Shape;86;p13"/>
          <p:cNvSpPr txBox="1"/>
          <p:nvPr>
            <p:ph idx="4294967295" type="body"/>
          </p:nvPr>
        </p:nvSpPr>
        <p:spPr>
          <a:xfrm>
            <a:off x="2196750" y="4377075"/>
            <a:ext cx="4619700" cy="666000"/>
          </a:xfrm>
          <a:prstGeom prst="rect">
            <a:avLst/>
          </a:prstGeom>
          <a:solidFill>
            <a:srgbClr val="D0E0E3"/>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77500"/>
          </a:bodyPr>
          <a:lstStyle/>
          <a:p>
            <a:pPr indent="0" lvl="0" marL="0" rtl="0" algn="l">
              <a:lnSpc>
                <a:spcPct val="100000"/>
              </a:lnSpc>
              <a:spcBef>
                <a:spcPts val="0"/>
              </a:spcBef>
              <a:spcAft>
                <a:spcPts val="0"/>
              </a:spcAft>
              <a:buNone/>
            </a:pPr>
            <a:r>
              <a:rPr lang="en">
                <a:solidFill>
                  <a:srgbClr val="000000"/>
                </a:solidFill>
              </a:rPr>
              <a:t>PFISD MS Course Guide:</a:t>
            </a:r>
            <a:endParaRPr>
              <a:solidFill>
                <a:srgbClr val="000000"/>
              </a:solidFill>
            </a:endParaRPr>
          </a:p>
          <a:p>
            <a:pPr indent="0" lvl="0" marL="0" rtl="0" algn="l">
              <a:lnSpc>
                <a:spcPct val="100000"/>
              </a:lnSpc>
              <a:spcBef>
                <a:spcPts val="0"/>
              </a:spcBef>
              <a:spcAft>
                <a:spcPts val="0"/>
              </a:spcAft>
              <a:buClr>
                <a:srgbClr val="000000"/>
              </a:buClr>
              <a:buSzPct val="36666"/>
              <a:buFont typeface="Arial"/>
              <a:buNone/>
            </a:pPr>
            <a:r>
              <a:rPr lang="en" sz="2700" u="sng">
                <a:solidFill>
                  <a:schemeClr val="hlink"/>
                </a:solidFill>
                <a:latin typeface="Montserrat"/>
                <a:ea typeface="Montserrat"/>
                <a:cs typeface="Montserrat"/>
                <a:sym typeface="Montserrat"/>
                <a:hlinkClick r:id="rId3"/>
              </a:rPr>
              <a:t>http://www.pfisd.net/Page/5144</a:t>
            </a:r>
            <a:endParaRPr sz="1100"/>
          </a:p>
        </p:txBody>
      </p:sp>
      <p:sp>
        <p:nvSpPr>
          <p:cNvPr id="87" name="Google Shape;87;p13"/>
          <p:cNvSpPr txBox="1"/>
          <p:nvPr>
            <p:ph type="ctrTitle"/>
          </p:nvPr>
        </p:nvSpPr>
        <p:spPr>
          <a:xfrm>
            <a:off x="801975" y="1513250"/>
            <a:ext cx="7459500" cy="1853400"/>
          </a:xfrm>
          <a:prstGeom prst="rect">
            <a:avLst/>
          </a:prstGeom>
          <a:solidFill>
            <a:schemeClr val="accent6"/>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6500">
                <a:solidFill>
                  <a:srgbClr val="0000FF"/>
                </a:solidFill>
              </a:rPr>
              <a:t>Rising 8th Grader</a:t>
            </a:r>
            <a:endParaRPr sz="6500">
              <a:solidFill>
                <a:srgbClr val="000000"/>
              </a:solidFill>
            </a:endParaRPr>
          </a:p>
        </p:txBody>
      </p:sp>
      <p:sp>
        <p:nvSpPr>
          <p:cNvPr id="88" name="Google Shape;88;p13"/>
          <p:cNvSpPr/>
          <p:nvPr/>
        </p:nvSpPr>
        <p:spPr>
          <a:xfrm>
            <a:off x="1994939" y="2779436"/>
            <a:ext cx="5073575" cy="38896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Panthers</a:t>
            </a:r>
          </a:p>
        </p:txBody>
      </p:sp>
      <p:sp>
        <p:nvSpPr>
          <p:cNvPr id="89" name="Google Shape;89;p13"/>
          <p:cNvSpPr txBox="1"/>
          <p:nvPr/>
        </p:nvSpPr>
        <p:spPr>
          <a:xfrm>
            <a:off x="2001900" y="3587163"/>
            <a:ext cx="5009400" cy="569400"/>
          </a:xfrm>
          <a:prstGeom prst="rect">
            <a:avLst/>
          </a:prstGeom>
          <a:solidFill>
            <a:schemeClr val="accent6"/>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500">
                <a:latin typeface="Calibri"/>
                <a:ea typeface="Calibri"/>
                <a:cs typeface="Calibri"/>
                <a:sym typeface="Calibri"/>
              </a:rPr>
              <a:t>Class Information and Choice Sheets</a:t>
            </a:r>
            <a:endParaRPr sz="1300">
              <a:solidFill>
                <a:schemeClr val="accent1"/>
              </a:solidFill>
              <a:latin typeface="Lato"/>
              <a:ea typeface="Lato"/>
              <a:cs typeface="Lato"/>
              <a:sym typeface="Lato"/>
            </a:endParaRPr>
          </a:p>
        </p:txBody>
      </p:sp>
      <p:pic>
        <p:nvPicPr>
          <p:cNvPr id="90" name="Google Shape;90;p13"/>
          <p:cNvPicPr preferRelativeResize="0"/>
          <p:nvPr/>
        </p:nvPicPr>
        <p:blipFill rotWithShape="1">
          <a:blip r:embed="rId4">
            <a:alphaModFix/>
          </a:blip>
          <a:srcRect b="38893" l="61783" r="0" t="0"/>
          <a:stretch/>
        </p:blipFill>
        <p:spPr>
          <a:xfrm>
            <a:off x="7442225" y="0"/>
            <a:ext cx="1701775" cy="18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4" name="Shape 94"/>
        <p:cNvGrpSpPr/>
        <p:nvPr/>
      </p:nvGrpSpPr>
      <p:grpSpPr>
        <a:xfrm>
          <a:off x="0" y="0"/>
          <a:ext cx="0" cy="0"/>
          <a:chOff x="0" y="0"/>
          <a:chExt cx="0" cy="0"/>
        </a:xfrm>
      </p:grpSpPr>
      <p:sp>
        <p:nvSpPr>
          <p:cNvPr id="95" name="Google Shape;95;p14"/>
          <p:cNvSpPr txBox="1"/>
          <p:nvPr>
            <p:ph type="title"/>
          </p:nvPr>
        </p:nvSpPr>
        <p:spPr>
          <a:xfrm>
            <a:off x="198075" y="103300"/>
            <a:ext cx="8844900" cy="2547900"/>
          </a:xfrm>
          <a:prstGeom prst="rect">
            <a:avLst/>
          </a:prstGeom>
          <a:solidFill>
            <a:schemeClr val="accent6"/>
          </a:solidFill>
        </p:spPr>
        <p:txBody>
          <a:bodyPr anchorCtr="0" anchor="t" bIns="91425" lIns="91425" spcFirstLastPara="1" rIns="91425" wrap="square" tIns="91425">
            <a:normAutofit fontScale="90000"/>
          </a:bodyPr>
          <a:lstStyle/>
          <a:p>
            <a:pPr indent="0" lvl="0" marL="0" rtl="0" algn="l">
              <a:spcBef>
                <a:spcPts val="0"/>
              </a:spcBef>
              <a:spcAft>
                <a:spcPts val="0"/>
              </a:spcAft>
              <a:buSzPct val="29444"/>
              <a:buNone/>
            </a:pPr>
            <a:r>
              <a:rPr lang="en" sz="3362" u="sng">
                <a:solidFill>
                  <a:srgbClr val="0000FF"/>
                </a:solidFill>
              </a:rPr>
              <a:t>Choice Sheets</a:t>
            </a:r>
            <a:endParaRPr sz="3262">
              <a:solidFill>
                <a:srgbClr val="0000FF"/>
              </a:solidFill>
            </a:endParaRPr>
          </a:p>
          <a:p>
            <a:pPr indent="0" lvl="0" marL="0" rtl="0" algn="l">
              <a:spcBef>
                <a:spcPts val="0"/>
              </a:spcBef>
              <a:spcAft>
                <a:spcPts val="0"/>
              </a:spcAft>
              <a:buSzPct val="32565"/>
              <a:buNone/>
            </a:pPr>
            <a:r>
              <a:t/>
            </a:r>
            <a:endParaRPr sz="3040">
              <a:solidFill>
                <a:schemeClr val="dk2"/>
              </a:solidFill>
            </a:endParaRPr>
          </a:p>
          <a:p>
            <a:pPr indent="0" lvl="0" marL="0" rtl="0" algn="l">
              <a:spcBef>
                <a:spcPts val="0"/>
              </a:spcBef>
              <a:spcAft>
                <a:spcPts val="0"/>
              </a:spcAft>
              <a:buSzPct val="133783"/>
              <a:buNone/>
            </a:pPr>
            <a:r>
              <a:t/>
            </a:r>
            <a:endParaRPr sz="740">
              <a:solidFill>
                <a:schemeClr val="dk2"/>
              </a:solidFill>
            </a:endParaRPr>
          </a:p>
          <a:p>
            <a:pPr indent="-334645" lvl="0" marL="457200" rtl="0" algn="l">
              <a:lnSpc>
                <a:spcPct val="115000"/>
              </a:lnSpc>
              <a:spcBef>
                <a:spcPts val="0"/>
              </a:spcBef>
              <a:spcAft>
                <a:spcPts val="0"/>
              </a:spcAft>
              <a:buClr>
                <a:schemeClr val="dk2"/>
              </a:buClr>
              <a:buSzPct val="100000"/>
              <a:buFont typeface="Calibri"/>
              <a:buChar char="●"/>
            </a:pPr>
            <a:r>
              <a:rPr b="0" lang="en" sz="1855">
                <a:solidFill>
                  <a:schemeClr val="dk2"/>
                </a:solidFill>
                <a:latin typeface="Calibri"/>
                <a:ea typeface="Calibri"/>
                <a:cs typeface="Calibri"/>
                <a:sym typeface="Calibri"/>
              </a:rPr>
              <a:t>Every </a:t>
            </a:r>
            <a:r>
              <a:rPr b="0" lang="en" sz="1855">
                <a:solidFill>
                  <a:schemeClr val="dk2"/>
                </a:solidFill>
                <a:latin typeface="Calibri"/>
                <a:ea typeface="Calibri"/>
                <a:cs typeface="Calibri"/>
                <a:sym typeface="Calibri"/>
              </a:rPr>
              <a:t>eighth</a:t>
            </a:r>
            <a:r>
              <a:rPr b="0" lang="en" sz="1855">
                <a:solidFill>
                  <a:schemeClr val="dk2"/>
                </a:solidFill>
                <a:latin typeface="Calibri"/>
                <a:ea typeface="Calibri"/>
                <a:cs typeface="Calibri"/>
                <a:sym typeface="Calibri"/>
              </a:rPr>
              <a:t> grade student will </a:t>
            </a:r>
            <a:r>
              <a:rPr b="0" lang="en" sz="1855">
                <a:solidFill>
                  <a:schemeClr val="dk2"/>
                </a:solidFill>
                <a:latin typeface="Calibri"/>
                <a:ea typeface="Calibri"/>
                <a:cs typeface="Calibri"/>
                <a:sym typeface="Calibri"/>
              </a:rPr>
              <a:t>receive</a:t>
            </a:r>
            <a:r>
              <a:rPr b="0" lang="en" sz="1855">
                <a:solidFill>
                  <a:schemeClr val="dk2"/>
                </a:solidFill>
                <a:latin typeface="Calibri"/>
                <a:ea typeface="Calibri"/>
                <a:cs typeface="Calibri"/>
                <a:sym typeface="Calibri"/>
              </a:rPr>
              <a:t> a blue form. On the form, you will have the </a:t>
            </a:r>
            <a:r>
              <a:rPr b="0" lang="en" sz="1855">
                <a:solidFill>
                  <a:schemeClr val="dk2"/>
                </a:solidFill>
                <a:latin typeface="Calibri"/>
                <a:ea typeface="Calibri"/>
                <a:cs typeface="Calibri"/>
                <a:sym typeface="Calibri"/>
              </a:rPr>
              <a:t>opportunity</a:t>
            </a:r>
            <a:r>
              <a:rPr b="0" lang="en" sz="1855">
                <a:solidFill>
                  <a:schemeClr val="dk2"/>
                </a:solidFill>
                <a:latin typeface="Calibri"/>
                <a:ea typeface="Calibri"/>
                <a:cs typeface="Calibri"/>
                <a:sym typeface="Calibri"/>
              </a:rPr>
              <a:t> to select the courses you will take for the next school year. </a:t>
            </a:r>
            <a:r>
              <a:rPr b="0" lang="en" sz="1855">
                <a:solidFill>
                  <a:schemeClr val="dk2"/>
                </a:solidFill>
                <a:latin typeface="Calibri"/>
                <a:ea typeface="Calibri"/>
                <a:cs typeface="Calibri"/>
                <a:sym typeface="Calibri"/>
              </a:rPr>
              <a:t> You will have EIGHT classes total.</a:t>
            </a:r>
            <a:endParaRPr b="0" sz="1855">
              <a:solidFill>
                <a:schemeClr val="dk2"/>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1855">
              <a:solidFill>
                <a:schemeClr val="dk2"/>
              </a:solidFill>
              <a:latin typeface="Calibri"/>
              <a:ea typeface="Calibri"/>
              <a:cs typeface="Calibri"/>
              <a:sym typeface="Calibri"/>
            </a:endParaRPr>
          </a:p>
          <a:p>
            <a:pPr indent="-334645" lvl="0" marL="457200" rtl="0" algn="l">
              <a:lnSpc>
                <a:spcPct val="115000"/>
              </a:lnSpc>
              <a:spcBef>
                <a:spcPts val="1200"/>
              </a:spcBef>
              <a:spcAft>
                <a:spcPts val="0"/>
              </a:spcAft>
              <a:buClr>
                <a:schemeClr val="dk2"/>
              </a:buClr>
              <a:buSzPct val="100000"/>
              <a:buFont typeface="Calibri"/>
              <a:buChar char="●"/>
            </a:pPr>
            <a:r>
              <a:rPr lang="en" sz="1855">
                <a:solidFill>
                  <a:schemeClr val="dk2"/>
                </a:solidFill>
                <a:latin typeface="Calibri"/>
                <a:ea typeface="Calibri"/>
                <a:cs typeface="Calibri"/>
                <a:sym typeface="Calibri"/>
              </a:rPr>
              <a:t>REQUIREMENTS</a:t>
            </a:r>
            <a:endParaRPr sz="1855">
              <a:solidFill>
                <a:schemeClr val="dk2"/>
              </a:solidFill>
              <a:latin typeface="Calibri"/>
              <a:ea typeface="Calibri"/>
              <a:cs typeface="Calibri"/>
              <a:sym typeface="Calibri"/>
            </a:endParaRPr>
          </a:p>
          <a:p>
            <a:pPr indent="-323215" lvl="1" marL="9144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Four core classes (English, History, Math, Science) - put a check next to option you want</a:t>
            </a:r>
            <a:endParaRPr b="0" sz="1655">
              <a:solidFill>
                <a:schemeClr val="dk2"/>
              </a:solidFill>
              <a:latin typeface="Calibri"/>
              <a:ea typeface="Calibri"/>
              <a:cs typeface="Calibri"/>
              <a:sym typeface="Calibri"/>
            </a:endParaRPr>
          </a:p>
          <a:p>
            <a:pPr indent="-323215" lvl="1" marL="9144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Elective choices - </a:t>
            </a:r>
            <a:r>
              <a:rPr b="0" i="1" lang="en" sz="1655">
                <a:solidFill>
                  <a:schemeClr val="dk2"/>
                </a:solidFill>
                <a:latin typeface="Calibri"/>
                <a:ea typeface="Calibri"/>
                <a:cs typeface="Calibri"/>
                <a:sym typeface="Calibri"/>
              </a:rPr>
              <a:t>MUST </a:t>
            </a:r>
            <a:r>
              <a:rPr b="0" lang="en" sz="1655">
                <a:solidFill>
                  <a:schemeClr val="dk2"/>
                </a:solidFill>
                <a:latin typeface="Calibri"/>
                <a:ea typeface="Calibri"/>
                <a:cs typeface="Calibri"/>
                <a:sym typeface="Calibri"/>
              </a:rPr>
              <a:t>be numbered 1-6 by PREFERENCE</a:t>
            </a:r>
            <a:endParaRPr b="0" sz="1655">
              <a:solidFill>
                <a:schemeClr val="dk2"/>
              </a:solidFill>
              <a:latin typeface="Calibri"/>
              <a:ea typeface="Calibri"/>
              <a:cs typeface="Calibri"/>
              <a:sym typeface="Calibri"/>
            </a:endParaRPr>
          </a:p>
          <a:p>
            <a:pPr indent="-323215" lvl="2" marL="13716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8th graders do NOT have to take a PE class if they took one in 6th &amp; 7th grade</a:t>
            </a:r>
            <a:endParaRPr b="0" sz="1655">
              <a:solidFill>
                <a:schemeClr val="dk2"/>
              </a:solidFill>
              <a:latin typeface="Calibri"/>
              <a:ea typeface="Calibri"/>
              <a:cs typeface="Calibri"/>
              <a:sym typeface="Calibri"/>
            </a:endParaRPr>
          </a:p>
          <a:p>
            <a:pPr indent="-323215" lvl="2" marL="13716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Rank your choices</a:t>
            </a:r>
            <a:endParaRPr b="0" sz="1655">
              <a:solidFill>
                <a:schemeClr val="dk2"/>
              </a:solidFill>
              <a:latin typeface="Calibri"/>
              <a:ea typeface="Calibri"/>
              <a:cs typeface="Calibri"/>
              <a:sym typeface="Calibri"/>
            </a:endParaRPr>
          </a:p>
          <a:p>
            <a:pPr indent="-323215" lvl="3" marL="18288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Whichever class you put a 1 by is your first choice</a:t>
            </a:r>
            <a:endParaRPr b="0" sz="1655">
              <a:solidFill>
                <a:schemeClr val="dk2"/>
              </a:solidFill>
              <a:latin typeface="Calibri"/>
              <a:ea typeface="Calibri"/>
              <a:cs typeface="Calibri"/>
              <a:sym typeface="Calibri"/>
            </a:endParaRPr>
          </a:p>
          <a:p>
            <a:pPr indent="-323215" lvl="4" marL="2286000" rtl="0" algn="l">
              <a:lnSpc>
                <a:spcPct val="115000"/>
              </a:lnSpc>
              <a:spcBef>
                <a:spcPts val="0"/>
              </a:spcBef>
              <a:spcAft>
                <a:spcPts val="0"/>
              </a:spcAft>
              <a:buClr>
                <a:schemeClr val="dk2"/>
              </a:buClr>
              <a:buSzPct val="100000"/>
              <a:buFont typeface="Calibri"/>
              <a:buChar char="○"/>
            </a:pPr>
            <a:r>
              <a:rPr b="0" lang="en" sz="1655">
                <a:solidFill>
                  <a:schemeClr val="dk2"/>
                </a:solidFill>
                <a:latin typeface="Calibri"/>
                <a:ea typeface="Calibri"/>
                <a:cs typeface="Calibri"/>
                <a:sym typeface="Calibri"/>
              </a:rPr>
              <a:t>This will be the class you want most and we will do our best to give you that option</a:t>
            </a:r>
            <a:endParaRPr b="0" sz="1655">
              <a:solidFill>
                <a:schemeClr val="dk2"/>
              </a:solidFill>
              <a:latin typeface="Calibri"/>
              <a:ea typeface="Calibri"/>
              <a:cs typeface="Calibri"/>
              <a:sym typeface="Calibri"/>
            </a:endParaRPr>
          </a:p>
          <a:p>
            <a:pPr indent="0" lvl="0" marL="2286000" rtl="0" algn="l">
              <a:lnSpc>
                <a:spcPct val="115000"/>
              </a:lnSpc>
              <a:spcBef>
                <a:spcPts val="1200"/>
              </a:spcBef>
              <a:spcAft>
                <a:spcPts val="1200"/>
              </a:spcAft>
              <a:buNone/>
            </a:pPr>
            <a:r>
              <a:t/>
            </a:r>
            <a:endParaRPr sz="3595">
              <a:solidFill>
                <a:srgbClr val="000000"/>
              </a:solidFill>
              <a:highlight>
                <a:schemeClr val="accent6"/>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9" name="Shape 99"/>
        <p:cNvGrpSpPr/>
        <p:nvPr/>
      </p:nvGrpSpPr>
      <p:grpSpPr>
        <a:xfrm>
          <a:off x="0" y="0"/>
          <a:ext cx="0" cy="0"/>
          <a:chOff x="0" y="0"/>
          <a:chExt cx="0" cy="0"/>
        </a:xfrm>
      </p:grpSpPr>
      <p:sp>
        <p:nvSpPr>
          <p:cNvPr id="100" name="Google Shape;100;p15"/>
          <p:cNvSpPr txBox="1"/>
          <p:nvPr>
            <p:ph type="title"/>
          </p:nvPr>
        </p:nvSpPr>
        <p:spPr>
          <a:xfrm>
            <a:off x="198075" y="179500"/>
            <a:ext cx="8844900" cy="2547900"/>
          </a:xfrm>
          <a:prstGeom prst="rect">
            <a:avLst/>
          </a:prstGeom>
          <a:solidFill>
            <a:schemeClr val="accent6"/>
          </a:solidFill>
        </p:spPr>
        <p:txBody>
          <a:bodyPr anchorCtr="0" anchor="t" bIns="91425" lIns="91425" spcFirstLastPara="1" rIns="91425" wrap="square" tIns="91425">
            <a:normAutofit/>
          </a:bodyPr>
          <a:lstStyle/>
          <a:p>
            <a:pPr indent="0" lvl="0" marL="0" rtl="0" algn="ctr">
              <a:spcBef>
                <a:spcPts val="0"/>
              </a:spcBef>
              <a:spcAft>
                <a:spcPts val="0"/>
              </a:spcAft>
              <a:buSzPts val="990"/>
              <a:buNone/>
            </a:pPr>
            <a:r>
              <a:rPr b="1" lang="en" sz="3050" u="sng">
                <a:solidFill>
                  <a:srgbClr val="000000"/>
                </a:solidFill>
              </a:rPr>
              <a:t>Section 1-</a:t>
            </a:r>
            <a:r>
              <a:rPr b="1" lang="en" sz="3050" u="sng">
                <a:solidFill>
                  <a:srgbClr val="0000FF"/>
                </a:solidFill>
              </a:rPr>
              <a:t>Required Courses</a:t>
            </a:r>
            <a:r>
              <a:rPr lang="en" sz="3050">
                <a:solidFill>
                  <a:srgbClr val="000000"/>
                </a:solidFill>
              </a:rPr>
              <a:t>:</a:t>
            </a:r>
            <a:endParaRPr sz="3050">
              <a:solidFill>
                <a:srgbClr val="000000"/>
              </a:solidFill>
            </a:endParaRPr>
          </a:p>
          <a:p>
            <a:pPr indent="0" lvl="0" marL="0" rtl="0" algn="l">
              <a:spcBef>
                <a:spcPts val="0"/>
              </a:spcBef>
              <a:spcAft>
                <a:spcPts val="0"/>
              </a:spcAft>
              <a:buSzPts val="990"/>
              <a:buNone/>
            </a:pPr>
            <a:r>
              <a:t/>
            </a:r>
            <a:endParaRPr sz="740">
              <a:solidFill>
                <a:srgbClr val="000000"/>
              </a:solidFill>
            </a:endParaRPr>
          </a:p>
          <a:p>
            <a:pPr indent="0" lvl="0" marL="0" rtl="0" algn="ctr">
              <a:spcBef>
                <a:spcPts val="0"/>
              </a:spcBef>
              <a:spcAft>
                <a:spcPts val="0"/>
              </a:spcAft>
              <a:buSzPts val="990"/>
              <a:buNone/>
            </a:pPr>
            <a:r>
              <a:rPr b="0" lang="en" sz="2840">
                <a:solidFill>
                  <a:srgbClr val="000000"/>
                </a:solidFill>
                <a:latin typeface="Calibri"/>
                <a:ea typeface="Calibri"/>
                <a:cs typeface="Calibri"/>
                <a:sym typeface="Calibri"/>
              </a:rPr>
              <a:t>Check one of each subject, </a:t>
            </a:r>
            <a:endParaRPr b="0" sz="2840">
              <a:solidFill>
                <a:srgbClr val="000000"/>
              </a:solidFill>
              <a:latin typeface="Calibri"/>
              <a:ea typeface="Calibri"/>
              <a:cs typeface="Calibri"/>
              <a:sym typeface="Calibri"/>
            </a:endParaRPr>
          </a:p>
          <a:p>
            <a:pPr indent="0" lvl="0" marL="0" rtl="0" algn="ctr">
              <a:spcBef>
                <a:spcPts val="0"/>
              </a:spcBef>
              <a:spcAft>
                <a:spcPts val="0"/>
              </a:spcAft>
              <a:buSzPts val="990"/>
              <a:buNone/>
            </a:pPr>
            <a:r>
              <a:rPr b="0" lang="en" sz="2640">
                <a:solidFill>
                  <a:srgbClr val="000000"/>
                </a:solidFill>
                <a:latin typeface="Calibri"/>
                <a:ea typeface="Calibri"/>
                <a:cs typeface="Calibri"/>
                <a:sym typeface="Calibri"/>
              </a:rPr>
              <a:t>either Regular or Advanced/Accelerated</a:t>
            </a:r>
            <a:endParaRPr b="0" sz="2640">
              <a:solidFill>
                <a:srgbClr val="000000"/>
              </a:solidFill>
              <a:latin typeface="Calibri"/>
              <a:ea typeface="Calibri"/>
              <a:cs typeface="Calibri"/>
              <a:sym typeface="Calibri"/>
            </a:endParaRPr>
          </a:p>
          <a:p>
            <a:pPr indent="0" lvl="0" marL="0" rtl="0" algn="ctr">
              <a:spcBef>
                <a:spcPts val="0"/>
              </a:spcBef>
              <a:spcAft>
                <a:spcPts val="0"/>
              </a:spcAft>
              <a:buSzPts val="990"/>
              <a:buNone/>
            </a:pPr>
            <a:r>
              <a:t/>
            </a:r>
            <a:endParaRPr b="0" sz="440">
              <a:solidFill>
                <a:srgbClr val="000000"/>
              </a:solidFill>
              <a:latin typeface="Calibri"/>
              <a:ea typeface="Calibri"/>
              <a:cs typeface="Calibri"/>
              <a:sym typeface="Calibri"/>
            </a:endParaRPr>
          </a:p>
          <a:p>
            <a:pPr indent="0" lvl="0" marL="0" rtl="0" algn="ctr">
              <a:spcBef>
                <a:spcPts val="0"/>
              </a:spcBef>
              <a:spcAft>
                <a:spcPts val="0"/>
              </a:spcAft>
              <a:buSzPts val="990"/>
              <a:buNone/>
            </a:pPr>
            <a:r>
              <a:rPr b="0" lang="en" sz="2040">
                <a:solidFill>
                  <a:srgbClr val="000000"/>
                </a:solidFill>
                <a:latin typeface="Calibri"/>
                <a:ea typeface="Calibri"/>
                <a:cs typeface="Calibri"/>
                <a:sym typeface="Calibri"/>
              </a:rPr>
              <a:t>(Continue with accelerated math if you are currently in it unless your parent or teacher has notified me that you are </a:t>
            </a:r>
            <a:r>
              <a:rPr b="0" lang="en" sz="2140">
                <a:solidFill>
                  <a:srgbClr val="000000"/>
                </a:solidFill>
                <a:latin typeface="Calibri"/>
                <a:ea typeface="Calibri"/>
                <a:cs typeface="Calibri"/>
                <a:sym typeface="Calibri"/>
              </a:rPr>
              <a:t>changing)</a:t>
            </a:r>
            <a:endParaRPr b="0" sz="2140">
              <a:solidFill>
                <a:srgbClr val="000000"/>
              </a:solidFill>
              <a:latin typeface="Calibri"/>
              <a:ea typeface="Calibri"/>
              <a:cs typeface="Calibri"/>
              <a:sym typeface="Calibri"/>
            </a:endParaRPr>
          </a:p>
        </p:txBody>
      </p:sp>
      <p:pic>
        <p:nvPicPr>
          <p:cNvPr id="101" name="Google Shape;101;p15"/>
          <p:cNvPicPr preferRelativeResize="0"/>
          <p:nvPr/>
        </p:nvPicPr>
        <p:blipFill>
          <a:blip r:embed="rId3">
            <a:alphaModFix/>
          </a:blip>
          <a:stretch>
            <a:fillRect/>
          </a:stretch>
        </p:blipFill>
        <p:spPr>
          <a:xfrm>
            <a:off x="152400" y="2879800"/>
            <a:ext cx="8839201" cy="189976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1653000" y="179050"/>
            <a:ext cx="5838000" cy="96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117"/>
              <a:buFont typeface="Arial"/>
              <a:buNone/>
            </a:pPr>
            <a:r>
              <a:rPr b="1" lang="en" sz="3400" u="sng">
                <a:solidFill>
                  <a:srgbClr val="000000"/>
                </a:solidFill>
              </a:rPr>
              <a:t>Section 2- </a:t>
            </a:r>
            <a:r>
              <a:rPr b="1" lang="en" sz="3400" u="sng">
                <a:solidFill>
                  <a:srgbClr val="0000FF"/>
                </a:solidFill>
              </a:rPr>
              <a:t>Regular Electives</a:t>
            </a:r>
            <a:r>
              <a:rPr lang="en" sz="3400">
                <a:solidFill>
                  <a:srgbClr val="000000"/>
                </a:solidFill>
              </a:rPr>
              <a:t>:</a:t>
            </a:r>
            <a:endParaRPr sz="3400">
              <a:solidFill>
                <a:srgbClr val="000000"/>
              </a:solidFill>
            </a:endParaRPr>
          </a:p>
          <a:p>
            <a:pPr indent="0" lvl="0" marL="0" rtl="0" algn="ctr">
              <a:spcBef>
                <a:spcPts val="0"/>
              </a:spcBef>
              <a:spcAft>
                <a:spcPts val="0"/>
              </a:spcAft>
              <a:buNone/>
            </a:pPr>
            <a:r>
              <a:rPr b="1" lang="en" sz="3266">
                <a:solidFill>
                  <a:srgbClr val="FFFFFF"/>
                </a:solidFill>
              </a:rPr>
              <a:t>READ THE DIRECTIONS !</a:t>
            </a:r>
            <a:endParaRPr sz="3066">
              <a:solidFill>
                <a:srgbClr val="FFFFFF"/>
              </a:solidFill>
            </a:endParaRPr>
          </a:p>
        </p:txBody>
      </p:sp>
      <p:pic>
        <p:nvPicPr>
          <p:cNvPr id="107" name="Google Shape;107;p16"/>
          <p:cNvPicPr preferRelativeResize="0"/>
          <p:nvPr/>
        </p:nvPicPr>
        <p:blipFill>
          <a:blip r:embed="rId3">
            <a:alphaModFix/>
          </a:blip>
          <a:stretch>
            <a:fillRect/>
          </a:stretch>
        </p:blipFill>
        <p:spPr>
          <a:xfrm>
            <a:off x="142400" y="1242812"/>
            <a:ext cx="8839203" cy="940195"/>
          </a:xfrm>
          <a:prstGeom prst="rect">
            <a:avLst/>
          </a:prstGeom>
          <a:noFill/>
          <a:ln cap="flat" cmpd="sng" w="9525">
            <a:solidFill>
              <a:schemeClr val="dk2"/>
            </a:solidFill>
            <a:prstDash val="solid"/>
            <a:round/>
            <a:headEnd len="sm" w="sm" type="none"/>
            <a:tailEnd len="sm" w="sm" type="none"/>
          </a:ln>
        </p:spPr>
      </p:pic>
      <p:sp>
        <p:nvSpPr>
          <p:cNvPr id="108" name="Google Shape;108;p16"/>
          <p:cNvSpPr txBox="1"/>
          <p:nvPr/>
        </p:nvSpPr>
        <p:spPr>
          <a:xfrm>
            <a:off x="182750" y="2183000"/>
            <a:ext cx="8758500" cy="26826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990"/>
              <a:buFont typeface="Arial"/>
              <a:buNone/>
            </a:pPr>
            <a:r>
              <a:rPr b="1" lang="en" sz="1470">
                <a:latin typeface="Calibri"/>
                <a:ea typeface="Calibri"/>
                <a:cs typeface="Calibri"/>
                <a:sym typeface="Calibri"/>
              </a:rPr>
              <a:t>R</a:t>
            </a:r>
            <a:r>
              <a:rPr b="1" lang="en" sz="1300">
                <a:latin typeface="Calibri"/>
                <a:ea typeface="Calibri"/>
                <a:cs typeface="Calibri"/>
                <a:sym typeface="Calibri"/>
              </a:rPr>
              <a:t>egular Electives Notes</a:t>
            </a:r>
            <a:r>
              <a:rPr lang="en" sz="1300">
                <a:latin typeface="Calibri"/>
                <a:ea typeface="Calibri"/>
                <a:cs typeface="Calibri"/>
                <a:sym typeface="Calibri"/>
              </a:rPr>
              <a:t>-</a:t>
            </a:r>
            <a:endParaRPr sz="1300">
              <a:latin typeface="Calibri"/>
              <a:ea typeface="Calibri"/>
              <a:cs typeface="Calibri"/>
              <a:sym typeface="Calibri"/>
            </a:endParaRPr>
          </a:p>
          <a:p>
            <a:pPr indent="-311150" lvl="0" marL="914400" rtl="0" algn="l">
              <a:lnSpc>
                <a:spcPct val="100000"/>
              </a:lnSpc>
              <a:spcBef>
                <a:spcPts val="0"/>
              </a:spcBef>
              <a:spcAft>
                <a:spcPts val="0"/>
              </a:spcAft>
              <a:buClr>
                <a:srgbClr val="000000"/>
              </a:buClr>
              <a:buSzPts val="1300"/>
              <a:buFont typeface="Calibri"/>
              <a:buChar char="-"/>
            </a:pPr>
            <a:r>
              <a:rPr lang="en" sz="1300">
                <a:latin typeface="Calibri"/>
                <a:ea typeface="Calibri"/>
                <a:cs typeface="Calibri"/>
                <a:sym typeface="Calibri"/>
              </a:rPr>
              <a:t>PE elective is optional not required (unless you did not take 2 years of a PE in 6th and 7th)</a:t>
            </a:r>
            <a:endParaRPr sz="1300">
              <a:latin typeface="Calibri"/>
              <a:ea typeface="Calibri"/>
              <a:cs typeface="Calibri"/>
              <a:sym typeface="Calibri"/>
            </a:endParaRPr>
          </a:p>
          <a:p>
            <a:pPr indent="-311150" lvl="0" marL="914400" rtl="0" algn="l">
              <a:lnSpc>
                <a:spcPct val="100000"/>
              </a:lnSpc>
              <a:spcBef>
                <a:spcPts val="0"/>
              </a:spcBef>
              <a:spcAft>
                <a:spcPts val="0"/>
              </a:spcAft>
              <a:buClr>
                <a:srgbClr val="000000"/>
              </a:buClr>
              <a:buSzPts val="1300"/>
              <a:buFont typeface="Calibri"/>
              <a:buChar char="-"/>
            </a:pPr>
            <a:r>
              <a:rPr lang="en" sz="1300">
                <a:latin typeface="Calibri"/>
                <a:ea typeface="Calibri"/>
                <a:cs typeface="Calibri"/>
                <a:sym typeface="Calibri"/>
              </a:rPr>
              <a:t>Athletics is available and requires a physical form completed </a:t>
            </a:r>
            <a:endParaRPr i="1" sz="1300">
              <a:latin typeface="Calibri"/>
              <a:ea typeface="Calibri"/>
              <a:cs typeface="Calibri"/>
              <a:sym typeface="Calibri"/>
            </a:endParaRPr>
          </a:p>
          <a:p>
            <a:pPr indent="-311150" lvl="0" marL="914400" rtl="0" algn="l">
              <a:lnSpc>
                <a:spcPct val="100000"/>
              </a:lnSpc>
              <a:spcBef>
                <a:spcPts val="0"/>
              </a:spcBef>
              <a:spcAft>
                <a:spcPts val="0"/>
              </a:spcAft>
              <a:buClr>
                <a:srgbClr val="000000"/>
              </a:buClr>
              <a:buSzPts val="1300"/>
              <a:buFont typeface="Calibri"/>
              <a:buChar char="-"/>
            </a:pPr>
            <a:r>
              <a:rPr lang="en" sz="1300">
                <a:latin typeface="Calibri"/>
                <a:ea typeface="Calibri"/>
                <a:cs typeface="Calibri"/>
                <a:sym typeface="Calibri"/>
              </a:rPr>
              <a:t>Some classes on the choice sheet are not available at all campuses</a:t>
            </a:r>
            <a:endParaRPr sz="1300">
              <a:latin typeface="Calibri"/>
              <a:ea typeface="Calibri"/>
              <a:cs typeface="Calibri"/>
              <a:sym typeface="Calibri"/>
            </a:endParaRPr>
          </a:p>
          <a:p>
            <a:pPr indent="0" lvl="0" marL="0" rtl="0" algn="l">
              <a:lnSpc>
                <a:spcPct val="100000"/>
              </a:lnSpc>
              <a:spcBef>
                <a:spcPts val="0"/>
              </a:spcBef>
              <a:spcAft>
                <a:spcPts val="0"/>
              </a:spcAft>
              <a:buNone/>
            </a:pPr>
            <a:r>
              <a:t/>
            </a:r>
            <a:endParaRPr b="1" sz="900">
              <a:latin typeface="Calibri"/>
              <a:ea typeface="Calibri"/>
              <a:cs typeface="Calibri"/>
              <a:sym typeface="Calibri"/>
            </a:endParaRPr>
          </a:p>
          <a:p>
            <a:pPr indent="0" lvl="0" marL="0" rtl="0" algn="l">
              <a:lnSpc>
                <a:spcPct val="100000"/>
              </a:lnSpc>
              <a:spcBef>
                <a:spcPts val="0"/>
              </a:spcBef>
              <a:spcAft>
                <a:spcPts val="0"/>
              </a:spcAft>
              <a:buNone/>
            </a:pPr>
            <a:r>
              <a:rPr b="1" lang="en" sz="1300">
                <a:latin typeface="Calibri"/>
                <a:ea typeface="Calibri"/>
                <a:cs typeface="Calibri"/>
                <a:sym typeface="Calibri"/>
              </a:rPr>
              <a:t>AVID </a:t>
            </a:r>
            <a:r>
              <a:rPr lang="en" sz="1300">
                <a:latin typeface="Calibri"/>
                <a:ea typeface="Calibri"/>
                <a:cs typeface="Calibri"/>
                <a:sym typeface="Calibri"/>
              </a:rPr>
              <a:t>- If you are currently in AVID you will be put in there again for 8th grade according to the contract. </a:t>
            </a:r>
            <a:endParaRPr sz="1300">
              <a:latin typeface="Calibri"/>
              <a:ea typeface="Calibri"/>
              <a:cs typeface="Calibri"/>
              <a:sym typeface="Calibri"/>
            </a:endParaRPr>
          </a:p>
          <a:p>
            <a:pPr indent="0" lvl="0" marL="457200" rtl="0" algn="l">
              <a:lnSpc>
                <a:spcPct val="100000"/>
              </a:lnSpc>
              <a:spcBef>
                <a:spcPts val="0"/>
              </a:spcBef>
              <a:spcAft>
                <a:spcPts val="0"/>
              </a:spcAft>
              <a:buClr>
                <a:srgbClr val="000000"/>
              </a:buClr>
              <a:buSzPts val="990"/>
              <a:buFont typeface="Arial"/>
              <a:buNone/>
            </a:pPr>
            <a:r>
              <a:rPr lang="en" sz="1300">
                <a:latin typeface="Calibri"/>
                <a:ea typeface="Calibri"/>
                <a:cs typeface="Calibri"/>
                <a:sym typeface="Calibri"/>
              </a:rPr>
              <a:t>-AVID changes- If wanting to get out of AVID, please have your parent talk with the AVID teacher about exit procedures</a:t>
            </a:r>
            <a:endParaRPr sz="1300">
              <a:latin typeface="Calibri"/>
              <a:ea typeface="Calibri"/>
              <a:cs typeface="Calibri"/>
              <a:sym typeface="Calibri"/>
            </a:endParaRPr>
          </a:p>
          <a:p>
            <a:pPr indent="0" lvl="0" marL="0" rtl="0" algn="l">
              <a:lnSpc>
                <a:spcPct val="100000"/>
              </a:lnSpc>
              <a:spcBef>
                <a:spcPts val="1200"/>
              </a:spcBef>
              <a:spcAft>
                <a:spcPts val="0"/>
              </a:spcAft>
              <a:buClr>
                <a:srgbClr val="000000"/>
              </a:buClr>
              <a:buSzPts val="990"/>
              <a:buFont typeface="Arial"/>
              <a:buNone/>
            </a:pPr>
            <a:r>
              <a:rPr b="1" lang="en" sz="1300">
                <a:latin typeface="Calibri"/>
                <a:ea typeface="Calibri"/>
                <a:cs typeface="Calibri"/>
                <a:sym typeface="Calibri"/>
              </a:rPr>
              <a:t>Fine Arts Requirement</a:t>
            </a:r>
            <a:r>
              <a:rPr lang="en" sz="1300">
                <a:latin typeface="Calibri"/>
                <a:ea typeface="Calibri"/>
                <a:cs typeface="Calibri"/>
                <a:sym typeface="Calibri"/>
              </a:rPr>
              <a:t>- All students must take a fine arts class in 8th grade</a:t>
            </a:r>
            <a:r>
              <a:rPr b="1" lang="en" sz="1300" u="sng">
                <a:latin typeface="Calibri"/>
                <a:ea typeface="Calibri"/>
                <a:cs typeface="Calibri"/>
                <a:sym typeface="Calibri"/>
              </a:rPr>
              <a:t> IF</a:t>
            </a:r>
            <a:r>
              <a:rPr lang="en" sz="1300">
                <a:latin typeface="Calibri"/>
                <a:ea typeface="Calibri"/>
                <a:cs typeface="Calibri"/>
                <a:sym typeface="Calibri"/>
              </a:rPr>
              <a:t> you </a:t>
            </a:r>
            <a:r>
              <a:rPr lang="en" sz="1300" u="sng">
                <a:latin typeface="Calibri"/>
                <a:ea typeface="Calibri"/>
                <a:cs typeface="Calibri"/>
                <a:sym typeface="Calibri"/>
              </a:rPr>
              <a:t>did not take one in 6th or 7th grade</a:t>
            </a:r>
            <a:r>
              <a:rPr lang="en" sz="1300">
                <a:latin typeface="Calibri"/>
                <a:ea typeface="Calibri"/>
                <a:cs typeface="Calibri"/>
                <a:sym typeface="Calibri"/>
              </a:rPr>
              <a:t>. Fine Arts Classes are: Art, Band, Choir, Theater, Dance-if taken along with another PE elective</a:t>
            </a:r>
            <a:endParaRPr sz="1300">
              <a:latin typeface="Calibri"/>
              <a:ea typeface="Calibri"/>
              <a:cs typeface="Calibri"/>
              <a:sym typeface="Calibri"/>
            </a:endParaRPr>
          </a:p>
          <a:p>
            <a:pPr indent="0" lvl="0" marL="0" rtl="0" algn="l">
              <a:lnSpc>
                <a:spcPct val="100000"/>
              </a:lnSpc>
              <a:spcBef>
                <a:spcPts val="1200"/>
              </a:spcBef>
              <a:spcAft>
                <a:spcPts val="0"/>
              </a:spcAft>
              <a:buClr>
                <a:srgbClr val="000000"/>
              </a:buClr>
              <a:buSzPts val="990"/>
              <a:buFont typeface="Arial"/>
              <a:buNone/>
            </a:pPr>
            <a:r>
              <a:rPr b="1" lang="en" sz="1300" u="sng">
                <a:latin typeface="Calibri"/>
                <a:ea typeface="Calibri"/>
                <a:cs typeface="Calibri"/>
                <a:sym typeface="Calibri"/>
              </a:rPr>
              <a:t>High School Credit Electives Notes</a:t>
            </a:r>
            <a:r>
              <a:rPr lang="en" sz="1300" u="sng">
                <a:latin typeface="Calibri"/>
                <a:ea typeface="Calibri"/>
                <a:cs typeface="Calibri"/>
                <a:sym typeface="Calibri"/>
              </a:rPr>
              <a:t>-</a:t>
            </a:r>
            <a:endParaRPr sz="1300" u="sng">
              <a:latin typeface="Calibri"/>
              <a:ea typeface="Calibri"/>
              <a:cs typeface="Calibri"/>
              <a:sym typeface="Calibri"/>
            </a:endParaRPr>
          </a:p>
          <a:p>
            <a:pPr indent="-311150" lvl="0" marL="457200" rtl="0" algn="l">
              <a:lnSpc>
                <a:spcPct val="100000"/>
              </a:lnSpc>
              <a:spcBef>
                <a:spcPts val="0"/>
              </a:spcBef>
              <a:spcAft>
                <a:spcPts val="0"/>
              </a:spcAft>
              <a:buClr>
                <a:srgbClr val="000000"/>
              </a:buClr>
              <a:buSzPts val="1300"/>
              <a:buFont typeface="Calibri"/>
              <a:buChar char="-"/>
            </a:pPr>
            <a:r>
              <a:rPr lang="en" sz="1300">
                <a:latin typeface="Calibri"/>
                <a:ea typeface="Calibri"/>
                <a:cs typeface="Calibri"/>
                <a:sym typeface="Calibri"/>
              </a:rPr>
              <a:t>High school credits are available and will be included in your high school GPA (Grade Point Average) and transcript</a:t>
            </a:r>
            <a:endParaRPr sz="13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1236450" y="287475"/>
            <a:ext cx="6671100" cy="72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50" u="sng">
                <a:solidFill>
                  <a:srgbClr val="000000"/>
                </a:solidFill>
              </a:rPr>
              <a:t>Electives that have Prerequisites</a:t>
            </a:r>
            <a:endParaRPr sz="3050"/>
          </a:p>
        </p:txBody>
      </p:sp>
      <p:sp>
        <p:nvSpPr>
          <p:cNvPr id="114" name="Google Shape;114;p17"/>
          <p:cNvSpPr txBox="1"/>
          <p:nvPr/>
        </p:nvSpPr>
        <p:spPr>
          <a:xfrm>
            <a:off x="1174500" y="1180700"/>
            <a:ext cx="6795000" cy="3774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latin typeface="Calibri"/>
                <a:ea typeface="Calibri"/>
                <a:cs typeface="Calibri"/>
                <a:sym typeface="Calibri"/>
              </a:rPr>
              <a:t>Accelerated Spanish II, III and IV</a:t>
            </a:r>
            <a:r>
              <a:rPr lang="en" sz="1600">
                <a:latin typeface="Calibri"/>
                <a:ea typeface="Calibri"/>
                <a:cs typeface="Calibri"/>
                <a:sym typeface="Calibri"/>
              </a:rPr>
              <a:t>- must have been in the previous year, or passed CBE- Fluent in Spanish</a:t>
            </a:r>
            <a:endParaRPr sz="1600">
              <a:highlight>
                <a:schemeClr val="dk1"/>
              </a:highlight>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PFLEX </a:t>
            </a:r>
            <a:r>
              <a:rPr lang="en" sz="1600">
                <a:latin typeface="Calibri"/>
                <a:ea typeface="Calibri"/>
                <a:cs typeface="Calibri"/>
                <a:sym typeface="Calibri"/>
              </a:rPr>
              <a:t>- must be in the Gifted and Talented Program</a:t>
            </a:r>
            <a:endParaRPr sz="1600">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AVID </a:t>
            </a:r>
            <a:r>
              <a:rPr lang="en" sz="1600">
                <a:latin typeface="Calibri"/>
                <a:ea typeface="Calibri"/>
                <a:cs typeface="Calibri"/>
                <a:sym typeface="Calibri"/>
              </a:rPr>
              <a:t>- Application or in it this year</a:t>
            </a:r>
            <a:endParaRPr sz="1600">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Library/Office Aide </a:t>
            </a:r>
            <a:r>
              <a:rPr lang="en" sz="1600">
                <a:latin typeface="Calibri"/>
                <a:ea typeface="Calibri"/>
                <a:cs typeface="Calibri"/>
                <a:sym typeface="Calibri"/>
              </a:rPr>
              <a:t>- Application required (see Ms. Guardiola)</a:t>
            </a:r>
            <a:endParaRPr sz="1600">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Art II or III </a:t>
            </a:r>
            <a:r>
              <a:rPr lang="en" sz="1600">
                <a:latin typeface="Calibri"/>
                <a:ea typeface="Calibri"/>
                <a:cs typeface="Calibri"/>
                <a:sym typeface="Calibri"/>
              </a:rPr>
              <a:t>- Successful completion of Art I or Art II</a:t>
            </a:r>
            <a:endParaRPr sz="1600">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Band </a:t>
            </a:r>
            <a:r>
              <a:rPr lang="en" sz="1600">
                <a:latin typeface="Calibri"/>
                <a:ea typeface="Calibri"/>
                <a:cs typeface="Calibri"/>
                <a:sym typeface="Calibri"/>
              </a:rPr>
              <a:t>- Higher bands are assigned by directors</a:t>
            </a:r>
            <a:endParaRPr sz="1600">
              <a:latin typeface="Calibri"/>
              <a:ea typeface="Calibri"/>
              <a:cs typeface="Calibri"/>
              <a:sym typeface="Calibri"/>
            </a:endParaRPr>
          </a:p>
          <a:p>
            <a:pPr indent="0" lvl="0" marL="0" rtl="0" algn="l">
              <a:lnSpc>
                <a:spcPct val="115000"/>
              </a:lnSpc>
              <a:spcBef>
                <a:spcPts val="1200"/>
              </a:spcBef>
              <a:spcAft>
                <a:spcPts val="0"/>
              </a:spcAft>
              <a:buNone/>
            </a:pPr>
            <a:r>
              <a:rPr b="1" lang="en" sz="1600">
                <a:latin typeface="Calibri"/>
                <a:ea typeface="Calibri"/>
                <a:cs typeface="Calibri"/>
                <a:sym typeface="Calibri"/>
              </a:rPr>
              <a:t>Choir </a:t>
            </a:r>
            <a:r>
              <a:rPr lang="en" sz="1600">
                <a:latin typeface="Calibri"/>
                <a:ea typeface="Calibri"/>
                <a:cs typeface="Calibri"/>
                <a:sym typeface="Calibri"/>
              </a:rPr>
              <a:t>- Higher choirs are assigned by director</a:t>
            </a:r>
            <a:endParaRPr sz="1600">
              <a:latin typeface="Calibri"/>
              <a:ea typeface="Calibri"/>
              <a:cs typeface="Calibri"/>
              <a:sym typeface="Calibri"/>
            </a:endParaRPr>
          </a:p>
          <a:p>
            <a:pPr indent="0" lvl="0" marL="0" rtl="0" algn="l">
              <a:lnSpc>
                <a:spcPct val="115000"/>
              </a:lnSpc>
              <a:spcBef>
                <a:spcPts val="1200"/>
              </a:spcBef>
              <a:spcAft>
                <a:spcPts val="1200"/>
              </a:spcAft>
              <a:buNone/>
            </a:pPr>
            <a:r>
              <a:rPr b="1" lang="en" sz="1600">
                <a:latin typeface="Calibri"/>
                <a:ea typeface="Calibri"/>
                <a:cs typeface="Calibri"/>
                <a:sym typeface="Calibri"/>
              </a:rPr>
              <a:t>Theater II, III, or Musical Theater </a:t>
            </a:r>
            <a:r>
              <a:rPr lang="en" sz="1600">
                <a:latin typeface="Calibri"/>
                <a:ea typeface="Calibri"/>
                <a:cs typeface="Calibri"/>
                <a:sym typeface="Calibri"/>
              </a:rPr>
              <a:t>- Successful completion of Theater I</a:t>
            </a:r>
            <a:endParaRPr b="1"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1417650" y="114450"/>
            <a:ext cx="6308700" cy="711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b="1" lang="en" sz="3050" u="sng">
                <a:solidFill>
                  <a:srgbClr val="000000"/>
                </a:solidFill>
              </a:rPr>
              <a:t>Section 2- </a:t>
            </a:r>
            <a:r>
              <a:rPr b="1" lang="en" sz="3050" u="sng">
                <a:solidFill>
                  <a:srgbClr val="0000FF"/>
                </a:solidFill>
              </a:rPr>
              <a:t>Regular Electives</a:t>
            </a:r>
            <a:r>
              <a:rPr lang="en" sz="3050">
                <a:solidFill>
                  <a:srgbClr val="0000FF"/>
                </a:solidFill>
              </a:rPr>
              <a:t>:</a:t>
            </a:r>
            <a:endParaRPr sz="3050">
              <a:solidFill>
                <a:srgbClr val="0000FF"/>
              </a:solidFill>
            </a:endParaRPr>
          </a:p>
        </p:txBody>
      </p:sp>
      <p:pic>
        <p:nvPicPr>
          <p:cNvPr id="120" name="Google Shape;120;p18"/>
          <p:cNvPicPr preferRelativeResize="0"/>
          <p:nvPr/>
        </p:nvPicPr>
        <p:blipFill>
          <a:blip r:embed="rId3">
            <a:alphaModFix/>
          </a:blip>
          <a:stretch>
            <a:fillRect/>
          </a:stretch>
        </p:blipFill>
        <p:spPr>
          <a:xfrm>
            <a:off x="1222875" y="990850"/>
            <a:ext cx="7223530" cy="40328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4" name="Shape 124"/>
        <p:cNvGrpSpPr/>
        <p:nvPr/>
      </p:nvGrpSpPr>
      <p:grpSpPr>
        <a:xfrm>
          <a:off x="0" y="0"/>
          <a:ext cx="0" cy="0"/>
          <a:chOff x="0" y="0"/>
          <a:chExt cx="0" cy="0"/>
        </a:xfrm>
      </p:grpSpPr>
      <p:sp>
        <p:nvSpPr>
          <p:cNvPr id="125" name="Google Shape;125;p19"/>
          <p:cNvSpPr txBox="1"/>
          <p:nvPr>
            <p:ph type="title"/>
          </p:nvPr>
        </p:nvSpPr>
        <p:spPr>
          <a:xfrm>
            <a:off x="1869075" y="714400"/>
            <a:ext cx="5571300" cy="1118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solidFill>
                  <a:srgbClr val="000000"/>
                </a:solidFill>
              </a:rPr>
              <a:t>High School Credit Courses</a:t>
            </a:r>
            <a:endParaRPr sz="3400">
              <a:solidFill>
                <a:srgbClr val="000000"/>
              </a:solidFill>
            </a:endParaRPr>
          </a:p>
        </p:txBody>
      </p:sp>
      <p:sp>
        <p:nvSpPr>
          <p:cNvPr id="126" name="Google Shape;126;p19"/>
          <p:cNvSpPr txBox="1"/>
          <p:nvPr/>
        </p:nvSpPr>
        <p:spPr>
          <a:xfrm>
            <a:off x="1923025" y="3592725"/>
            <a:ext cx="5091300" cy="1005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0000FF"/>
                </a:solidFill>
                <a:latin typeface="Calibri"/>
                <a:ea typeface="Calibri"/>
                <a:cs typeface="Calibri"/>
                <a:sym typeface="Calibri"/>
              </a:rPr>
              <a:t>Important Note:</a:t>
            </a:r>
            <a:r>
              <a:rPr lang="en" sz="1300">
                <a:solidFill>
                  <a:srgbClr val="0000FF"/>
                </a:solidFill>
                <a:latin typeface="Calibri"/>
                <a:ea typeface="Calibri"/>
                <a:cs typeface="Calibri"/>
                <a:sym typeface="Calibri"/>
              </a:rPr>
              <a:t> The grade that you receive in these HS credit electives will be calculated into your High School grade point average (GPA). Therefore, it is important that you do your best. These HS electives are more </a:t>
            </a:r>
            <a:r>
              <a:rPr lang="en" sz="1300">
                <a:solidFill>
                  <a:srgbClr val="0000FF"/>
                </a:solidFill>
                <a:latin typeface="Calibri"/>
                <a:ea typeface="Calibri"/>
                <a:cs typeface="Calibri"/>
                <a:sym typeface="Calibri"/>
              </a:rPr>
              <a:t>rigorous</a:t>
            </a:r>
            <a:r>
              <a:rPr lang="en" sz="1300">
                <a:solidFill>
                  <a:srgbClr val="0000FF"/>
                </a:solidFill>
                <a:latin typeface="Calibri"/>
                <a:ea typeface="Calibri"/>
                <a:cs typeface="Calibri"/>
                <a:sym typeface="Calibri"/>
              </a:rPr>
              <a:t> that regular electives.</a:t>
            </a:r>
            <a:endParaRPr sz="1300">
              <a:solidFill>
                <a:srgbClr val="0000FF"/>
              </a:solidFill>
              <a:latin typeface="Calibri"/>
              <a:ea typeface="Calibri"/>
              <a:cs typeface="Calibri"/>
              <a:sym typeface="Calibri"/>
            </a:endParaRPr>
          </a:p>
        </p:txBody>
      </p:sp>
      <p:pic>
        <p:nvPicPr>
          <p:cNvPr id="127" name="Google Shape;127;p19"/>
          <p:cNvPicPr preferRelativeResize="0"/>
          <p:nvPr/>
        </p:nvPicPr>
        <p:blipFill>
          <a:blip r:embed="rId3">
            <a:alphaModFix/>
          </a:blip>
          <a:stretch>
            <a:fillRect/>
          </a:stretch>
        </p:blipFill>
        <p:spPr>
          <a:xfrm>
            <a:off x="944600" y="3649063"/>
            <a:ext cx="897925" cy="892625"/>
          </a:xfrm>
          <a:prstGeom prst="rect">
            <a:avLst/>
          </a:prstGeom>
          <a:noFill/>
          <a:ln>
            <a:noFill/>
          </a:ln>
        </p:spPr>
      </p:pic>
      <p:pic>
        <p:nvPicPr>
          <p:cNvPr id="128" name="Google Shape;128;p19"/>
          <p:cNvPicPr preferRelativeResize="0"/>
          <p:nvPr/>
        </p:nvPicPr>
        <p:blipFill>
          <a:blip r:embed="rId3">
            <a:alphaModFix/>
          </a:blip>
          <a:stretch>
            <a:fillRect/>
          </a:stretch>
        </p:blipFill>
        <p:spPr>
          <a:xfrm>
            <a:off x="7094825" y="3649063"/>
            <a:ext cx="897925" cy="892625"/>
          </a:xfrm>
          <a:prstGeom prst="rect">
            <a:avLst/>
          </a:prstGeom>
          <a:noFill/>
          <a:ln>
            <a:noFill/>
          </a:ln>
        </p:spPr>
      </p:pic>
      <p:sp>
        <p:nvSpPr>
          <p:cNvPr id="129" name="Google Shape;129;p19"/>
          <p:cNvSpPr txBox="1"/>
          <p:nvPr/>
        </p:nvSpPr>
        <p:spPr>
          <a:xfrm>
            <a:off x="7577150" y="463925"/>
            <a:ext cx="1231500" cy="111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300">
                <a:latin typeface="Calibri"/>
                <a:ea typeface="Calibri"/>
                <a:cs typeface="Calibri"/>
                <a:sym typeface="Calibri"/>
              </a:rPr>
              <a:t>Some electives are only one semester so you will need to pick two</a:t>
            </a:r>
            <a:endParaRPr i="1" sz="1300">
              <a:latin typeface="Calibri"/>
              <a:ea typeface="Calibri"/>
              <a:cs typeface="Calibri"/>
              <a:sym typeface="Calibri"/>
            </a:endParaRPr>
          </a:p>
        </p:txBody>
      </p:sp>
      <p:pic>
        <p:nvPicPr>
          <p:cNvPr id="130" name="Google Shape;130;p19"/>
          <p:cNvPicPr preferRelativeResize="0"/>
          <p:nvPr/>
        </p:nvPicPr>
        <p:blipFill>
          <a:blip r:embed="rId4">
            <a:alphaModFix/>
          </a:blip>
          <a:stretch>
            <a:fillRect/>
          </a:stretch>
        </p:blipFill>
        <p:spPr>
          <a:xfrm>
            <a:off x="310613" y="1943563"/>
            <a:ext cx="8522766" cy="1005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4" name="Shape 134"/>
        <p:cNvGrpSpPr/>
        <p:nvPr/>
      </p:nvGrpSpPr>
      <p:grpSpPr>
        <a:xfrm>
          <a:off x="0" y="0"/>
          <a:ext cx="0" cy="0"/>
          <a:chOff x="0" y="0"/>
          <a:chExt cx="0" cy="0"/>
        </a:xfrm>
      </p:grpSpPr>
      <p:pic>
        <p:nvPicPr>
          <p:cNvPr id="135" name="Google Shape;135;p20"/>
          <p:cNvPicPr preferRelativeResize="0"/>
          <p:nvPr/>
        </p:nvPicPr>
        <p:blipFill>
          <a:blip r:embed="rId3">
            <a:alphaModFix/>
          </a:blip>
          <a:stretch>
            <a:fillRect/>
          </a:stretch>
        </p:blipFill>
        <p:spPr>
          <a:xfrm>
            <a:off x="5858500" y="2400375"/>
            <a:ext cx="2933575" cy="2050450"/>
          </a:xfrm>
          <a:prstGeom prst="rect">
            <a:avLst/>
          </a:prstGeom>
          <a:noFill/>
          <a:ln>
            <a:noFill/>
          </a:ln>
        </p:spPr>
      </p:pic>
      <p:sp>
        <p:nvSpPr>
          <p:cNvPr id="136" name="Google Shape;136;p20"/>
          <p:cNvSpPr txBox="1"/>
          <p:nvPr/>
        </p:nvSpPr>
        <p:spPr>
          <a:xfrm rot="899991">
            <a:off x="5841235" y="1246847"/>
            <a:ext cx="3106448" cy="879796"/>
          </a:xfrm>
          <a:prstGeom prst="rect">
            <a:avLst/>
          </a:prstGeom>
          <a:solidFill>
            <a:srgbClr val="FFFF00"/>
          </a:solidFill>
          <a:ln cap="flat" cmpd="sng" w="9525">
            <a:solidFill>
              <a:srgbClr val="000000"/>
            </a:solidFill>
            <a:prstDash val="lgDashDot"/>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100">
                <a:solidFill>
                  <a:srgbClr val="0000FF"/>
                </a:solidFill>
                <a:latin typeface="Calibri"/>
                <a:ea typeface="Calibri"/>
                <a:cs typeface="Calibri"/>
                <a:sym typeface="Calibri"/>
              </a:rPr>
              <a:t>DON’T FORGET TO TURN IN YOUR CHOICE SHEET</a:t>
            </a:r>
            <a:endParaRPr b="1" sz="1100">
              <a:solidFill>
                <a:srgbClr val="0000FF"/>
              </a:solidFill>
              <a:latin typeface="Calibri"/>
              <a:ea typeface="Calibri"/>
              <a:cs typeface="Calibri"/>
              <a:sym typeface="Calibri"/>
            </a:endParaRPr>
          </a:p>
        </p:txBody>
      </p:sp>
      <p:sp>
        <p:nvSpPr>
          <p:cNvPr id="137" name="Google Shape;137;p20"/>
          <p:cNvSpPr txBox="1"/>
          <p:nvPr>
            <p:ph type="title"/>
          </p:nvPr>
        </p:nvSpPr>
        <p:spPr>
          <a:xfrm>
            <a:off x="232275" y="1502650"/>
            <a:ext cx="5312400" cy="1998900"/>
          </a:xfrm>
          <a:prstGeom prst="rect">
            <a:avLst/>
          </a:prstGeom>
          <a:solidFill>
            <a:srgbClr val="0000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34137"/>
              <a:buNone/>
            </a:pPr>
            <a:r>
              <a:rPr lang="en" sz="2900">
                <a:solidFill>
                  <a:schemeClr val="accent6"/>
                </a:solidFill>
              </a:rPr>
              <a:t>Course Descriptions Website</a:t>
            </a:r>
            <a:endParaRPr sz="2900">
              <a:solidFill>
                <a:schemeClr val="accent6"/>
              </a:solidFill>
            </a:endParaRPr>
          </a:p>
          <a:p>
            <a:pPr indent="0" lvl="0" marL="0" rtl="0" algn="l">
              <a:lnSpc>
                <a:spcPct val="100000"/>
              </a:lnSpc>
              <a:spcBef>
                <a:spcPts val="0"/>
              </a:spcBef>
              <a:spcAft>
                <a:spcPts val="0"/>
              </a:spcAft>
              <a:buSzPct val="34137"/>
              <a:buNone/>
            </a:pPr>
            <a:r>
              <a:rPr lang="en" sz="2900">
                <a:solidFill>
                  <a:schemeClr val="accent6"/>
                </a:solidFill>
              </a:rPr>
              <a:t>Let’s Check Them Out!</a:t>
            </a:r>
            <a:endParaRPr sz="2900">
              <a:solidFill>
                <a:schemeClr val="accent6"/>
              </a:solidFill>
            </a:endParaRPr>
          </a:p>
          <a:p>
            <a:pPr indent="0" lvl="0" marL="0" rtl="0" algn="l">
              <a:lnSpc>
                <a:spcPct val="100000"/>
              </a:lnSpc>
              <a:spcBef>
                <a:spcPts val="0"/>
              </a:spcBef>
              <a:spcAft>
                <a:spcPts val="0"/>
              </a:spcAft>
              <a:buSzPct val="63191"/>
              <a:buNone/>
            </a:pPr>
            <a:r>
              <a:t/>
            </a:r>
            <a:endParaRPr sz="1566">
              <a:solidFill>
                <a:srgbClr val="0000FF"/>
              </a:solidFill>
            </a:endParaRPr>
          </a:p>
          <a:p>
            <a:pPr indent="0" lvl="0" marL="0" rtl="0" algn="l">
              <a:lnSpc>
                <a:spcPct val="100000"/>
              </a:lnSpc>
              <a:spcBef>
                <a:spcPts val="0"/>
              </a:spcBef>
              <a:spcAft>
                <a:spcPts val="0"/>
              </a:spcAft>
              <a:buNone/>
            </a:pPr>
            <a:r>
              <a:rPr lang="en" sz="1300">
                <a:solidFill>
                  <a:srgbClr val="0000FF"/>
                </a:solidFill>
                <a:latin typeface="Calibri"/>
                <a:ea typeface="Calibri"/>
                <a:cs typeface="Calibri"/>
                <a:sym typeface="Calibri"/>
              </a:rPr>
              <a:t>PFISD MS Course Guide:</a:t>
            </a:r>
            <a:endParaRPr sz="1300">
              <a:solidFill>
                <a:srgbClr val="0000FF"/>
              </a:solidFill>
              <a:latin typeface="Calibri"/>
              <a:ea typeface="Calibri"/>
              <a:cs typeface="Calibri"/>
              <a:sym typeface="Calibri"/>
            </a:endParaRPr>
          </a:p>
          <a:p>
            <a:pPr indent="0" lvl="0" marL="0" rtl="0" algn="l">
              <a:lnSpc>
                <a:spcPct val="100000"/>
              </a:lnSpc>
              <a:spcBef>
                <a:spcPts val="0"/>
              </a:spcBef>
              <a:spcAft>
                <a:spcPts val="0"/>
              </a:spcAft>
              <a:buSzPct val="39600"/>
              <a:buNone/>
            </a:pPr>
            <a:r>
              <a:rPr lang="en" sz="2500" u="sng">
                <a:latin typeface="Montserrat"/>
                <a:ea typeface="Montserrat"/>
                <a:cs typeface="Montserrat"/>
                <a:sym typeface="Montserrat"/>
                <a:hlinkClick r:id="rId4"/>
              </a:rPr>
              <a:t>http://www.pfisd.net/Page/5144</a:t>
            </a:r>
            <a:endParaRPr sz="2700"/>
          </a:p>
        </p:txBody>
      </p:sp>
      <p:pic>
        <p:nvPicPr>
          <p:cNvPr id="138" name="Google Shape;138;p20"/>
          <p:cNvPicPr preferRelativeResize="0"/>
          <p:nvPr/>
        </p:nvPicPr>
        <p:blipFill>
          <a:blip r:embed="rId5">
            <a:alphaModFix/>
          </a:blip>
          <a:stretch>
            <a:fillRect/>
          </a:stretch>
        </p:blipFill>
        <p:spPr>
          <a:xfrm>
            <a:off x="3297850" y="295525"/>
            <a:ext cx="5557850" cy="361950"/>
          </a:xfrm>
          <a:prstGeom prst="rect">
            <a:avLst/>
          </a:prstGeom>
          <a:noFill/>
          <a:ln cap="flat" cmpd="sng" w="9525">
            <a:solidFill>
              <a:schemeClr val="dk2"/>
            </a:solidFill>
            <a:prstDash val="solid"/>
            <a:round/>
            <a:headEnd len="sm" w="sm" type="none"/>
            <a:tailEnd len="sm" w="sm" type="none"/>
          </a:ln>
        </p:spPr>
      </p:pic>
      <p:pic>
        <p:nvPicPr>
          <p:cNvPr id="139" name="Google Shape;139;p20"/>
          <p:cNvPicPr preferRelativeResize="0"/>
          <p:nvPr/>
        </p:nvPicPr>
        <p:blipFill>
          <a:blip r:embed="rId6">
            <a:alphaModFix/>
          </a:blip>
          <a:stretch>
            <a:fillRect/>
          </a:stretch>
        </p:blipFill>
        <p:spPr>
          <a:xfrm>
            <a:off x="325475" y="4091147"/>
            <a:ext cx="689750" cy="685700"/>
          </a:xfrm>
          <a:prstGeom prst="rect">
            <a:avLst/>
          </a:prstGeom>
          <a:noFill/>
          <a:ln>
            <a:noFill/>
          </a:ln>
        </p:spPr>
      </p:pic>
      <p:sp>
        <p:nvSpPr>
          <p:cNvPr id="140" name="Google Shape;140;p20"/>
          <p:cNvSpPr txBox="1"/>
          <p:nvPr/>
        </p:nvSpPr>
        <p:spPr>
          <a:xfrm>
            <a:off x="1167500" y="4114200"/>
            <a:ext cx="4445100" cy="639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FF"/>
                </a:solidFill>
                <a:latin typeface="Calibri"/>
                <a:ea typeface="Calibri"/>
                <a:cs typeface="Calibri"/>
                <a:sym typeface="Calibri"/>
              </a:rPr>
              <a:t>*** If not turned in by due date, academic and elective choices will be made by the school staff. ***</a:t>
            </a:r>
            <a:endParaRPr b="1" sz="1500">
              <a:solidFill>
                <a:srgbClr val="0000FF"/>
              </a:solidFill>
              <a:latin typeface="Calibri"/>
              <a:ea typeface="Calibri"/>
              <a:cs typeface="Calibri"/>
              <a:sym typeface="Calibri"/>
            </a:endParaRPr>
          </a:p>
        </p:txBody>
      </p:sp>
      <p:sp>
        <p:nvSpPr>
          <p:cNvPr id="141" name="Google Shape;141;p20"/>
          <p:cNvSpPr txBox="1"/>
          <p:nvPr/>
        </p:nvSpPr>
        <p:spPr>
          <a:xfrm>
            <a:off x="4669088" y="102575"/>
            <a:ext cx="5312400" cy="4311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1200"/>
              </a:spcAft>
              <a:buNone/>
            </a:pPr>
            <a:r>
              <a:rPr b="1" i="1" lang="en" sz="1600">
                <a:highlight>
                  <a:srgbClr val="EEFF41"/>
                </a:highlight>
              </a:rPr>
              <a:t>Friday</a:t>
            </a:r>
            <a:r>
              <a:rPr b="1" i="1" lang="en" sz="1600">
                <a:highlight>
                  <a:srgbClr val="EEFF41"/>
                </a:highlight>
              </a:rPr>
              <a:t>, March 8th</a:t>
            </a:r>
            <a:endParaRPr b="1" i="1" sz="1600">
              <a:highlight>
                <a:srgbClr val="EEFF41"/>
              </a:highlight>
            </a:endParaRPr>
          </a:p>
        </p:txBody>
      </p:sp>
      <p:sp>
        <p:nvSpPr>
          <p:cNvPr id="142" name="Google Shape;142;p20"/>
          <p:cNvSpPr txBox="1"/>
          <p:nvPr/>
        </p:nvSpPr>
        <p:spPr>
          <a:xfrm rot="933403">
            <a:off x="5863004" y="2127454"/>
            <a:ext cx="2934089" cy="384685"/>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300">
                <a:solidFill>
                  <a:srgbClr val="FF0000"/>
                </a:solidFill>
              </a:rPr>
              <a:t>***</a:t>
            </a:r>
            <a:r>
              <a:rPr b="1" lang="en" sz="1300">
                <a:solidFill>
                  <a:srgbClr val="FF0000"/>
                </a:solidFill>
              </a:rPr>
              <a:t>SIGNATURE REQUIRED ***</a:t>
            </a:r>
            <a:endParaRPr b="1" sz="2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6" name="Shape 146"/>
        <p:cNvGrpSpPr/>
        <p:nvPr/>
      </p:nvGrpSpPr>
      <p:grpSpPr>
        <a:xfrm>
          <a:off x="0" y="0"/>
          <a:ext cx="0" cy="0"/>
          <a:chOff x="0" y="0"/>
          <a:chExt cx="0" cy="0"/>
        </a:xfrm>
      </p:grpSpPr>
      <p:sp>
        <p:nvSpPr>
          <p:cNvPr id="147" name="Google Shape;147;p21"/>
          <p:cNvSpPr txBox="1"/>
          <p:nvPr>
            <p:ph type="title"/>
          </p:nvPr>
        </p:nvSpPr>
        <p:spPr>
          <a:xfrm>
            <a:off x="2890950" y="2803800"/>
            <a:ext cx="5925600" cy="529800"/>
          </a:xfrm>
          <a:prstGeom prst="rect">
            <a:avLst/>
          </a:prstGeom>
          <a:solidFill>
            <a:srgbClr val="0000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20">
                <a:solidFill>
                  <a:schemeClr val="accent6"/>
                </a:solidFill>
                <a:latin typeface="Arial"/>
                <a:ea typeface="Arial"/>
                <a:cs typeface="Arial"/>
                <a:sym typeface="Arial"/>
              </a:rPr>
              <a:t>If you have ANY questions about your choice sheet</a:t>
            </a:r>
            <a:endParaRPr sz="1820">
              <a:solidFill>
                <a:schemeClr val="accent6"/>
              </a:solidFill>
              <a:latin typeface="Arial"/>
              <a:ea typeface="Arial"/>
              <a:cs typeface="Arial"/>
              <a:sym typeface="Arial"/>
            </a:endParaRPr>
          </a:p>
          <a:p>
            <a:pPr indent="0" lvl="0" marL="0" rtl="0" algn="l">
              <a:lnSpc>
                <a:spcPct val="115000"/>
              </a:lnSpc>
              <a:spcBef>
                <a:spcPts val="1200"/>
              </a:spcBef>
              <a:spcAft>
                <a:spcPts val="1200"/>
              </a:spcAft>
              <a:buNone/>
            </a:pPr>
            <a:r>
              <a:t/>
            </a:r>
            <a:endParaRPr sz="3080"/>
          </a:p>
        </p:txBody>
      </p:sp>
      <p:pic>
        <p:nvPicPr>
          <p:cNvPr id="148" name="Google Shape;148;p21"/>
          <p:cNvPicPr preferRelativeResize="0"/>
          <p:nvPr/>
        </p:nvPicPr>
        <p:blipFill>
          <a:blip r:embed="rId3">
            <a:alphaModFix/>
          </a:blip>
          <a:stretch>
            <a:fillRect/>
          </a:stretch>
        </p:blipFill>
        <p:spPr>
          <a:xfrm>
            <a:off x="107153" y="719725"/>
            <a:ext cx="2541475" cy="3594376"/>
          </a:xfrm>
          <a:prstGeom prst="rect">
            <a:avLst/>
          </a:prstGeom>
          <a:noFill/>
          <a:ln cap="flat" cmpd="sng" w="76200">
            <a:solidFill>
              <a:schemeClr val="dk2"/>
            </a:solidFill>
            <a:prstDash val="solid"/>
            <a:round/>
            <a:headEnd len="sm" w="sm" type="none"/>
            <a:tailEnd len="sm" w="sm" type="none"/>
          </a:ln>
        </p:spPr>
      </p:pic>
      <p:sp>
        <p:nvSpPr>
          <p:cNvPr id="149" name="Google Shape;149;p21"/>
          <p:cNvSpPr/>
          <p:nvPr/>
        </p:nvSpPr>
        <p:spPr>
          <a:xfrm>
            <a:off x="3125678" y="1351436"/>
            <a:ext cx="5109876" cy="4814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Mrs. Lane</a:t>
            </a:r>
          </a:p>
        </p:txBody>
      </p:sp>
      <p:sp>
        <p:nvSpPr>
          <p:cNvPr id="150" name="Google Shape;150;p21"/>
          <p:cNvSpPr txBox="1"/>
          <p:nvPr/>
        </p:nvSpPr>
        <p:spPr>
          <a:xfrm>
            <a:off x="4299475" y="1823713"/>
            <a:ext cx="2480400" cy="40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460">
                <a:solidFill>
                  <a:schemeClr val="lt1"/>
                </a:solidFill>
              </a:rPr>
              <a:t>(nikishia.lane@pfisd.net)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