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9" r:id="rId8"/>
    <p:sldMasterId id="2147483762" r:id="rId9"/>
    <p:sldMasterId id="2147483774" r:id="rId10"/>
    <p:sldMasterId id="2147483786" r:id="rId11"/>
    <p:sldMasterId id="2147483798" r:id="rId12"/>
    <p:sldMasterId id="2147484029" r:id="rId13"/>
    <p:sldMasterId id="2147484032" r:id="rId14"/>
  </p:sldMasterIdLst>
  <p:notesMasterIdLst>
    <p:notesMasterId r:id="rId50"/>
  </p:notesMasterIdLst>
  <p:handoutMasterIdLst>
    <p:handoutMasterId r:id="rId51"/>
  </p:handoutMasterIdLst>
  <p:sldIdLst>
    <p:sldId id="368" r:id="rId15"/>
    <p:sldId id="430" r:id="rId16"/>
    <p:sldId id="256" r:id="rId17"/>
    <p:sldId id="372" r:id="rId18"/>
    <p:sldId id="376" r:id="rId19"/>
    <p:sldId id="407" r:id="rId20"/>
    <p:sldId id="408" r:id="rId21"/>
    <p:sldId id="383" r:id="rId22"/>
    <p:sldId id="404" r:id="rId23"/>
    <p:sldId id="378" r:id="rId24"/>
    <p:sldId id="409" r:id="rId25"/>
    <p:sldId id="410" r:id="rId26"/>
    <p:sldId id="411" r:id="rId27"/>
    <p:sldId id="263" r:id="rId28"/>
    <p:sldId id="412" r:id="rId29"/>
    <p:sldId id="413" r:id="rId30"/>
    <p:sldId id="390" r:id="rId31"/>
    <p:sldId id="405" r:id="rId32"/>
    <p:sldId id="414" r:id="rId33"/>
    <p:sldId id="415" r:id="rId34"/>
    <p:sldId id="419" r:id="rId35"/>
    <p:sldId id="420" r:id="rId36"/>
    <p:sldId id="421" r:id="rId37"/>
    <p:sldId id="416" r:id="rId38"/>
    <p:sldId id="418" r:id="rId39"/>
    <p:sldId id="417" r:id="rId40"/>
    <p:sldId id="406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60" y="17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14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D4C71A-4F64-45AD-A952-CC723CA5A3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5163AD-4930-4A76-B7B0-787323698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E4F334-4E37-4B8B-B657-C965EC8455B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C4D9B6-0EAF-4329-841F-9F8F0FEC7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700E5-4A7B-4913-AE4F-A5CC22404D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7C45E-C4AC-45EF-854D-5BB0885D79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CA28F-964D-4C0A-91AC-2848EC920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11BD7C-23F8-442F-B9EE-87CCA7E4F7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A98582-3C85-4D7C-A351-173382C1F5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8978C5-DD6B-4EE8-A980-6126EEA19D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290E0-8568-4574-B214-EE7320AFB9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338C1-DC8F-4E29-92F1-BCCC39A45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6F740-4A9A-4765-AC27-1EBE0B27E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8D22C-5ABC-4431-99C7-7D13595F6D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93097-5683-4E0F-A699-D6BA614CA6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8BF13E-6E22-4918-A88D-557DDA492D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F9AC4-BB09-4AEF-AB70-7C070157D6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B6CD1-5636-4DB0-9C4E-161AF59DD4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C9E3E4-39DC-481D-ADAE-26BDD227A8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78A62D-647D-4D98-9FE9-4EE89444DD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5C592A-3384-45B5-963E-0BF3EBDD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2632D-66F5-4DD5-9C61-8E23E700EE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2347A-D539-4733-B252-E268453412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F7562-0870-4CF4-B8D7-59D1FDBDE9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02337-BB1A-4570-ACBC-EE75134CDC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0D4A59-CE20-4515-B0F9-AFB5091164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EAA5C-189E-49BA-BDF7-233E5F6B8D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B80FA-9689-4621-A990-E4E5F41923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986B0-6FD9-4D79-BB37-42BD0D098D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3650E4-93F8-4D6E-97E9-E50D38EF6A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0D8AE3-F23F-4214-8EE4-BA60619A20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FCC21-14D9-4C05-B8E3-4CCC1D3C1F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A8DA1-FA36-4785-B6B1-B3C102F96B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841F2-189D-4AB5-92A4-53B100196E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E9B111-74ED-4998-8F29-B66EF28517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F34A6-824E-4E10-9BD3-D6E009AA1C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48733-D002-478A-9C4F-E7E81AD868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8D0DC-1EC2-4B3D-AE30-37422691A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95C874-207F-427D-AA29-C622487624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E791-C12A-4333-9846-0F1AD6DAD6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91E4-3A42-431A-8801-1B314E960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E938-A8EB-4B5E-BDEF-69A027308AC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7C93-7E4A-48AB-876F-9C236F84E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17FC9-BFA4-41E9-9916-7341AC1305F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C7AA9D-3F53-48ED-BBE4-CD2DB111B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98BC-2AF6-4B3C-B3F0-E2A8A7362B4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E15BF-632F-4F6F-83ED-27F6B0C5A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BEB5C8-172F-439F-A950-F0944548150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CBB4DE-6551-4706-B40E-700887D23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2CAEC4-0F67-46CF-BAB0-0ED7A253B91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574A60-A82E-4CC7-986E-12EE6BE15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D974B0-94DC-4B6E-AE1D-888604F7291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4A777A-53FF-45A7-849E-55881305D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698397-8CED-4F1C-8D43-9144058C600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C5302-1A49-4ABE-9431-BFB97772B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BC409-CE76-4008-8E9B-F6DA6090B5E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B389FF-F78E-437B-B446-81D283884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B09BC-9B37-4A9F-ADAD-AEE20BF41E3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630ABD-DE7A-4E92-9473-67FD114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2EB0-96E8-4AA9-9D08-F0D45B93836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4EE2-1AA6-4415-8CD3-BA0279696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0C783C-D2C1-467D-AA5A-62179902C86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5B228B-4DCC-4F22-8C44-BC7F6754D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2624A9-6E94-41BF-A1CC-C086ED61941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6E404B-521A-4C39-B716-0CA190886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DD462-68A3-4D59-858A-D424B13D010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0663A4-8AA2-49BD-8761-34617DDAA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7BEFBC-A0DA-4191-83C7-93A5A38FB55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94EC75-F9CB-4C05-8B12-194B8ECE3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4F5F1-5F61-420C-A680-DFDD2F2B3A2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A951D-9CC0-4192-A59B-7323749D5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20F0B-E735-4F20-B7DE-BA0E3BE944C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D7BBE1-D85A-469E-815A-4D2E4A349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EDAE6-131E-490B-BE55-C9A7298BAD6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8E321-22F2-4E96-A9AC-AB0D95521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ECAFB-D6E2-4B0E-B7F6-DCE29A39D6F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406C91-7FD6-4946-8F28-C186701F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F476A4-D7AF-455D-AB7F-CA06BE40E3F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E6C8F-7A12-479A-93CD-3CFC1EA93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38A4D6-71F4-4B2A-BE3C-0547AB2D1EE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10132F-6407-4A0E-9D43-C556E0FAF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0B7696-BC44-4477-A473-35C59E4C990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B10ED8-047D-4167-8810-9DA112149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2B94D3-40AA-426E-BC2D-E3487576447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349105-CDE7-43F3-9C81-90A5DC719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3571D-44B0-4C16-8749-386F5A4A196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9F5816-8E22-49EE-8065-964D4552E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F5C01-61A7-4DC1-BF10-97879FBD76D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05E048-501A-4449-8C15-81901F602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3E5F6-C17D-4BEF-AF52-2C560F9F114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44DD4A-05CB-44C3-9D31-ECD539830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37C006-BB3D-49C3-BDFB-808AB0839B4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11D5AA-82D8-4CCF-8930-2E2A2BB74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94D330-091A-46E3-9979-6126DBFCBAA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36B258-210F-428E-B02A-2934F4BF7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1A8A6-7FD7-460F-B4A2-ACD2AC556C6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A855DC-3A2C-4715-BEEB-25FE4E139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7C7B36-6077-4EA6-9B6E-68DACE71870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A7BE8D-E699-4EA5-999F-FE4F3894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2311CF-2065-4100-B676-330D4629905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993165-D55E-45DF-B139-8FB4A8A8E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29C7B-51AA-4D01-99D1-51682EBD518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BCC57-419F-46CD-A00D-46B0DEA76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F0A1C1-FD15-480F-93A9-AED1AE3E817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B33B65-7610-4256-B41D-C8ED68A88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E74493-5A9C-49BB-8277-C204913DD1B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C09D4E-E54D-4919-8ACF-F9C6920AC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CAE61D-F727-48A4-B15A-DB6D3905A67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4AF64D-6411-47A3-A148-EA3D4FFD3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4666CD-EEBB-4CE3-88C3-1566762C71F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BF966C-0589-4603-A3B0-B1FBE38E9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DFF15-0B36-4E59-AF78-94CB328F04D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F07333-820E-4D26-93CE-BB1157632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6CBE88-5D79-4E15-BA6B-604D2CD40AC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86807-21AB-40A1-B4FB-CFD3C3C1B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413E-4532-4F21-ABF7-6C282C4E8DE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FE7B-DC9B-476B-A992-D2F91F83C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12CE-C1DC-4C48-879F-E45F58C931F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5D59-29BA-4EBE-81DF-E9D716BF6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1AD0EB-DEB2-41A8-BBB8-33F43FB216F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AEAC1A-E585-4952-BE61-61552010E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113B-C5AC-4CBC-A926-25E13A011CF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B29B-2908-432B-8F45-8C698D6A4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F40A15-894B-4437-850B-9DB3A069912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0685D8-A743-4DA1-A7A4-8FC1EBE69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8857F-615C-4914-9145-C4108EECF2D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367573-5D9C-4FE5-A294-A15AC07ED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296571-1B9E-41EA-AA17-76AEA835462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6FE0CB-795D-4561-8FF0-97B1C6093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4D0F7C-B4AB-4C25-9734-07B225270D6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7D3A2A-5E96-463B-A967-FED7EB637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832C46-3542-4F1A-8EA2-17E18668053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36911-CAE5-48F8-BD49-1B254062A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637E88-108A-4EAF-9076-504B3806FD9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0F2BF5-6BAB-4EFE-B1B2-7347C597E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AAEE95-6655-4C4F-8FF7-53944B46281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85284A-844C-42D9-9698-864927FB3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464456-D9C2-4E01-A910-6E1128BACE3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8DC72-C8EB-4351-A280-8739889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6BF17A-05AE-401A-8D44-CFFECA839C8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A71B4-33B8-42F1-BE9A-8BE0E9D39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E97A7-603F-47FF-B56D-00D1E1E2189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AC4F52-7977-4D2F-9BDD-FADC6A575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B8C6-1DA6-4ECB-978B-C68634DDCAB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B3F4-66AB-4C2E-BC0C-898382A11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 anchor="b"/>
          <a:lstStyle>
            <a:lvl1pPr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6AE259-60E3-4B0A-84A1-D382CFA740A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AC4F1A-0C60-4865-9B66-6548B9662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3AE368-B604-4E75-A349-F7D3208CBD0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34D0CD-07EF-4FBE-B614-FD1CB8BD8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E1743-B205-4146-9EF7-2D863980198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8C8F55-9F5F-4EB6-9E44-27A3E6818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596E98-AAAF-4DD5-8525-481446686B0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73400-D4EA-4089-93F8-2E8A4B9C8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F66281-368E-476B-9ECE-6F3A8376880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1DB33-4083-44DF-BF36-09E204978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9A9BD1-27CF-4100-BEB5-BF73D06D6DB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C9D63C-5A33-4F4B-A75A-2D2949069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0DF67-970C-4747-988B-71E4B266E0D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C8AA0-85A8-4823-9A1D-5EB84EE81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D048A5-CA16-4002-90E3-6EE5118BABF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BDA5B8-18F9-4393-A5E5-A119BB747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F3379F-F75A-4B95-B3E7-10E5E953E7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1F339A-0FCF-4EFA-8796-96ECED44E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BAD8-92F9-41E5-BB91-B98230BB0C6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16F3-D585-4C8C-8B2A-D6F93FC9F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56910-CF2E-4AF8-8597-86C07CBE16C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51A77-855C-4148-B522-059FA714B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B232C-9A9F-4F98-9FE9-1656A3902E1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64DBFE-FCFC-4877-AC9F-64FE9D598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CB028-52A3-42B3-9435-D422DC1BAAB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90A87-D1B4-430F-8FD1-B88346BCF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63CCB1-6FA8-4FC3-9AB2-250F121CB6D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13E63E-3B15-495C-810A-3EFC80A15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7D03E5-15FF-455D-8458-6900E2045BF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383AE5-9747-4661-96BA-960E802B4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0CA290-F634-453B-B277-0F728DB4C3A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761963-9A2E-46D9-86AF-AFC8D511A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7A1C33-B98E-48FF-BB65-ADC7CAD042B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81937-DD8C-4FFE-84DF-DE22817B2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AC9993-277E-4ADB-9FF4-933AF1D95FC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08854E-DB43-4A25-A7C7-940CBD0BE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9C24-7D86-42DE-8E47-EE4B670A043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9CE4-5776-4CA0-95BA-C92FEF174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FEA3F-ABA5-496D-ACF5-14DEED58B4D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58FD79-BFBB-4C0F-AE75-39B00E2D1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071472-DB28-491A-9D61-CC62C7357E6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4C4251-C826-4548-B7A8-6878E84C3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900A3-6532-4425-82B7-C81BE60CE52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C091C9-87FA-4071-A7EB-68049F20E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AF6AAC-6C9E-4FBC-A4A4-8EE24A0327B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D1BE58-02D5-4AA6-B692-A27F8BB12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9E469F-E8B6-4C9C-8C24-029F439234D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0AD557-7B8A-4B2F-8A0A-94C75751E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03B6D5-C23C-4BE3-B9D7-5E532F80466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562EFF-B691-43F8-B8B0-CD4713512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514BA2-77B3-43A5-BEB7-AF1E74DB89E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00F30-C1DD-4A69-BD91-8DABA3218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70C5C1-5563-4A8A-BC4B-9688397F00B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0979D2-A234-4A95-BC3E-842D33FD9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C1932-1EC1-4F94-A364-838ECD8091A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4FDD3D-D0F7-4F5C-AD28-B97CCB74B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1CD7-E4B1-4071-AA37-381E282EF3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0CA5-C2E2-4C59-A023-0FFDA8641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4D791-8920-4B3A-BB07-811157E93E4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AA5889-95FD-4445-B7A0-FB7DD2EC3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FEEFA2-F7D3-46A9-AD2C-750114A653F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431734-190B-43C2-A9D0-017C36566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3EE00E-45B4-4996-91ED-E371A8129A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46843C-D197-4470-B4BF-B28073D0A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B850-8F9D-4348-BCC8-856E958E08E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5167-6285-4CA3-8880-E6C4AD0B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E59DC5-E21C-477F-8280-6D4219896D0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FF152E-38F8-4C68-94C8-63043C215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B800F9-B30D-4B55-BDC6-6F8F892DBE1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B4DB82-BC19-4290-875C-DC8C8CBF9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35318-25F2-4306-9126-2413FBB6E8C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E424D-3856-4174-A1F4-C7FDD16AE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7E21FA-1B22-4111-98DE-7862AABE156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D8C74-AD6E-4895-89B9-EDE4AE9DF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D80D8-F678-4F88-9515-1E087E2B3D3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4A579-78AC-41D7-9372-AC20682C8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45" r:id="rId2"/>
    <p:sldLayoutId id="2147484000" r:id="rId3"/>
    <p:sldLayoutId id="214748394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6147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47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717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2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29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30" r:id="rId12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31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4099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44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The Body’s Biological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572000" cy="42973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circadian rhythms are controlled by the body’s master biological “clock,” the suprachiasmatic nucleus (SCN)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SCN controls…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sleep-wake cycle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temperature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Hormone levels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wave activity</a:t>
            </a:r>
          </a:p>
        </p:txBody>
      </p:sp>
      <p:sp>
        <p:nvSpPr>
          <p:cNvPr id="99332" name="Rectangle 7"/>
          <p:cNvSpPr>
            <a:spLocks noChangeArrowheads="1"/>
          </p:cNvSpPr>
          <p:nvPr/>
        </p:nvSpPr>
        <p:spPr bwMode="auto">
          <a:xfrm>
            <a:off x="0" y="6627813"/>
            <a:ext cx="20441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DigitalHand</a:t>
            </a:r>
            <a:r>
              <a:rPr lang="en-US" sz="900" dirty="0"/>
              <a:t> Studio/shutterstock.com</a:t>
            </a:r>
          </a:p>
        </p:txBody>
      </p:sp>
      <p:pic>
        <p:nvPicPr>
          <p:cNvPr id="99333" name="Picture 5" descr="shutterstock_677374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276600" cy="2270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Sleep and Circadian Rhythm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7696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Your body’s biological clock determines when you feel tired and when you feel awake.</a:t>
            </a:r>
          </a:p>
        </p:txBody>
      </p:sp>
      <p:pic>
        <p:nvPicPr>
          <p:cNvPr id="100357" name="Picture 6" descr="07-04 copy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6019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7813"/>
            <a:ext cx="3581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00" dirty="0"/>
              <a:t>© Body Scientific International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Disruptions to Circadian Rhythm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267200" y="1752600"/>
            <a:ext cx="40386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When the natural circadian rhythm is disrupted, the body’s biological clock takes a while to readjust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Jet lag is a fatigue that people feel after changing time zones when they travel</a:t>
            </a:r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0" y="6627813"/>
            <a:ext cx="3276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Monkey Business Images/thinkstock.com</a:t>
            </a:r>
          </a:p>
        </p:txBody>
      </p:sp>
      <p:pic>
        <p:nvPicPr>
          <p:cNvPr id="101381" name="Picture 5" descr="7.11_845213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733800" cy="2590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Stages of Sleep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Each night, you usually pass through five distinct stages of sleep.</a:t>
            </a:r>
          </a:p>
        </p:txBody>
      </p:sp>
      <p:pic>
        <p:nvPicPr>
          <p:cNvPr id="102404" name="Picture 5" descr="07-05 copy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614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038600"/>
          </a:xfrm>
        </p:spPr>
        <p:txBody>
          <a:bodyPr>
            <a:noAutofit/>
          </a:bodyPr>
          <a:lstStyle/>
          <a:p>
            <a:pPr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In what sleep stage do sleep spindles occur?</a:t>
            </a:r>
          </a:p>
          <a:p>
            <a:pPr marL="80010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Stage 2</a:t>
            </a:r>
          </a:p>
          <a:p>
            <a:pPr indent="0">
              <a:buFont typeface="Arial" charset="0"/>
              <a:buNone/>
              <a:defRPr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happens during REM sleep?</a:t>
            </a:r>
          </a:p>
          <a:p>
            <a:pPr marL="796925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Your breathing becomes shallow and more rapid</a:t>
            </a:r>
          </a:p>
          <a:p>
            <a:pPr marL="796925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Your heart rate and blood pressure rise</a:t>
            </a:r>
          </a:p>
          <a:p>
            <a:pPr marL="796925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Your eyes dart about rapidly </a:t>
            </a:r>
          </a:p>
          <a:p>
            <a:pPr marL="796925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Your muscles are temporarily paralyzed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Dreaming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76400"/>
            <a:ext cx="3962400" cy="444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On most nights, you spend more than two hours dreaming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Most dreams last between 5 and 20 minutes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Dreams that occur during REM sleep are remarkably vivid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0" y="6627813"/>
            <a:ext cx="3581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Monkey Business Images/thinkstock.com</a:t>
            </a:r>
          </a:p>
        </p:txBody>
      </p:sp>
      <p:pic>
        <p:nvPicPr>
          <p:cNvPr id="104453" name="Picture 5" descr="7.1_-Ope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3581400" cy="2590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Sleep Impacts Body Systems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86200" y="1905000"/>
            <a:ext cx="41910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Researchers believe that sleep benefits the nervous, immune, and endocrine systems. It helps the body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Learn and remember new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Fight infections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Regulate hormones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Repair damaged cells</a:t>
            </a: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0" y="6627813"/>
            <a:ext cx="1749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leungchopan</a:t>
            </a:r>
            <a:r>
              <a:rPr lang="en-US" sz="900" dirty="0"/>
              <a:t>/shutterstock.com</a:t>
            </a:r>
          </a:p>
        </p:txBody>
      </p:sp>
      <p:pic>
        <p:nvPicPr>
          <p:cNvPr id="105477" name="Picture 6" descr="shutterstock_1423570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943225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06499" name="TextBox 4"/>
          <p:cNvSpPr txBox="1">
            <a:spLocks noChangeArrowheads="1"/>
          </p:cNvSpPr>
          <p:nvPr/>
        </p:nvSpPr>
        <p:spPr bwMode="auto">
          <a:xfrm>
            <a:off x="381000" y="1905000"/>
            <a:ext cx="5410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Sleep and the Immune System</a:t>
            </a:r>
          </a:p>
          <a:p>
            <a:endParaRPr lang="en-US" sz="2600"/>
          </a:p>
          <a:p>
            <a:r>
              <a:rPr lang="en-US" sz="2600"/>
              <a:t>Have you noticed that you are more likely to get a cold or other health problem when you don’t get enough sleep?</a:t>
            </a:r>
          </a:p>
          <a:p>
            <a:endParaRPr lang="en-US" sz="2600"/>
          </a:p>
          <a:p>
            <a:r>
              <a:rPr lang="en-US" sz="2600" i="1"/>
              <a:t>How does the amount of sleep you get affect your immune system?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06500" name="TextBox 5"/>
          <p:cNvSpPr txBox="1">
            <a:spLocks noChangeArrowheads="1"/>
          </p:cNvSpPr>
          <p:nvPr/>
        </p:nvSpPr>
        <p:spPr bwMode="auto">
          <a:xfrm>
            <a:off x="0" y="6627813"/>
            <a:ext cx="2971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AntonioGuillem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06501" name="Picture 6" descr="RIA-Image_1855205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66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3657600"/>
            <a:ext cx="80772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Common Sleeping Problems</a:t>
            </a:r>
          </a:p>
        </p:txBody>
      </p:sp>
      <p:sp>
        <p:nvSpPr>
          <p:cNvPr id="10752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7.3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Insomnia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inability to fall asleep or stay asleep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 (short-term) insomnia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condition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Caused by daily stressors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 (long-term) insomnia 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Lasts a month or longer 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be related to another health problem</a:t>
            </a:r>
          </a:p>
        </p:txBody>
      </p:sp>
      <p:sp>
        <p:nvSpPr>
          <p:cNvPr id="108548" name="Rectangle 7"/>
          <p:cNvSpPr>
            <a:spLocks noChangeArrowheads="1"/>
          </p:cNvSpPr>
          <p:nvPr/>
        </p:nvSpPr>
        <p:spPr bwMode="auto">
          <a:xfrm>
            <a:off x="0" y="6627813"/>
            <a:ext cx="18325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VGstockstudio</a:t>
            </a:r>
            <a:r>
              <a:rPr lang="en-US" sz="900" dirty="0"/>
              <a:t>/shutterstock.com</a:t>
            </a:r>
          </a:p>
        </p:txBody>
      </p:sp>
      <p:pic>
        <p:nvPicPr>
          <p:cNvPr id="108549" name="Picture 6" descr="shutterstock_2140674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430588" cy="22907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486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Palatino Linotype" pitchFamily="18" charset="0"/>
                <a:cs typeface="Arial" charset="0"/>
              </a:rPr>
              <a:t>Chapter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Palatino Linotype" pitchFamily="18" charset="0"/>
              </a:rPr>
              <a:t>Sleep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5800" y="2819400"/>
            <a:ext cx="8153400" cy="2743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7.1 Getting Enough Sleep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7.2 The Science behind Sleep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7.3 Common Sleeping Problems</a:t>
            </a:r>
          </a:p>
          <a:p>
            <a:pPr marL="1709738" indent="-1709738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7.4 Strategies for Getting the Sleep You Need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Parasomnia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962400" y="1676400"/>
            <a:ext cx="41910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Sleep disorders that occur when people are partially, but not completely, aroused from sleep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Can occur when people are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First falling asleep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Between sleep stages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Aroused from sleep</a:t>
            </a:r>
          </a:p>
        </p:txBody>
      </p:sp>
      <p:sp>
        <p:nvSpPr>
          <p:cNvPr id="109572" name="Rectangle 7"/>
          <p:cNvSpPr>
            <a:spLocks noChangeArrowheads="1"/>
          </p:cNvSpPr>
          <p:nvPr/>
        </p:nvSpPr>
        <p:spPr bwMode="auto">
          <a:xfrm>
            <a:off x="0" y="6627813"/>
            <a:ext cx="19607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wavebreakmedia</a:t>
            </a:r>
            <a:r>
              <a:rPr lang="en-US" sz="900" dirty="0"/>
              <a:t>/shutterstock.com</a:t>
            </a:r>
          </a:p>
        </p:txBody>
      </p:sp>
      <p:pic>
        <p:nvPicPr>
          <p:cNvPr id="109573" name="Picture 5" descr="shutterstock_2193649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200400" cy="2133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Nightmares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7772400" cy="4373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Highly disturbing dreams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associated with negative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feelings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possible causes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Daily life stresses or</a:t>
            </a:r>
            <a:b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 changes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Trauma, such as an</a:t>
            </a:r>
            <a:b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accident or injury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Exposure to books or movies right before sleep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Illness, especially if accompanied by a fever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Alcohol, illegal drugs, and some medications</a:t>
            </a:r>
          </a:p>
        </p:txBody>
      </p:sp>
      <p:sp>
        <p:nvSpPr>
          <p:cNvPr id="110596" name="Rectangle 7"/>
          <p:cNvSpPr>
            <a:spLocks noChangeArrowheads="1"/>
          </p:cNvSpPr>
          <p:nvPr/>
        </p:nvSpPr>
        <p:spPr bwMode="auto">
          <a:xfrm>
            <a:off x="0" y="6627813"/>
            <a:ext cx="15953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beemanja</a:t>
            </a:r>
            <a:r>
              <a:rPr lang="en-US" sz="900" dirty="0"/>
              <a:t>/shutterstock.com</a:t>
            </a:r>
          </a:p>
        </p:txBody>
      </p:sp>
      <p:pic>
        <p:nvPicPr>
          <p:cNvPr id="110597" name="Picture 6" descr="shutterstock_769353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572" y="1868487"/>
            <a:ext cx="2860028" cy="24749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3886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Sleepwalking is a sleep disorder that leads people to get out of bed and walk around while they are in a state of deep sleep.</a:t>
            </a:r>
          </a:p>
          <a:p>
            <a:pPr marL="0" indent="0">
              <a:buFont typeface="Arial" charset="0"/>
              <a:buNone/>
            </a:pPr>
            <a:endParaRPr lang="en-US" sz="1000" i="1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i="1" dirty="0">
                <a:latin typeface="Arial" charset="0"/>
                <a:cs typeface="Arial" charset="0"/>
              </a:rPr>
              <a:t>Will a person who sleepwalks typically remember the experience?</a:t>
            </a:r>
          </a:p>
          <a:p>
            <a:pPr marL="0" indent="0">
              <a:buFont typeface="Arial" charset="0"/>
              <a:buNone/>
            </a:pPr>
            <a:endParaRPr lang="en-US" sz="1000" i="1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i="1" dirty="0">
                <a:latin typeface="Arial" charset="0"/>
                <a:cs typeface="Arial" charset="0"/>
              </a:rPr>
              <a:t>What are some factors that may cause sleepwalking?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Teeth Grinding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Bruxism is a condition in which a person grinds or clenches his or her teeth while sleeping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Teeth grinding can lead to tooth damage, a sore jaw, or headaches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Reducing caffeine may be helpful</a:t>
            </a:r>
          </a:p>
        </p:txBody>
      </p:sp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0" y="6627813"/>
            <a:ext cx="2895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Fuse/thinkstock.com</a:t>
            </a:r>
          </a:p>
        </p:txBody>
      </p:sp>
      <p:pic>
        <p:nvPicPr>
          <p:cNvPr id="113669" name="Picture 5" descr="7.9_787483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2590800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752600"/>
            <a:ext cx="4191000" cy="44497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disorder in which a person stops breathing for short periods during sleep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types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Obstructive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Central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with sleep apnea can suffer numerous side effects</a:t>
            </a:r>
          </a:p>
        </p:txBody>
      </p:sp>
      <p:sp>
        <p:nvSpPr>
          <p:cNvPr id="112644" name="Rectangle 7"/>
          <p:cNvSpPr>
            <a:spLocks noChangeArrowheads="1"/>
          </p:cNvSpPr>
          <p:nvPr/>
        </p:nvSpPr>
        <p:spPr bwMode="auto">
          <a:xfrm>
            <a:off x="0" y="6627813"/>
            <a:ext cx="16530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Tom Wang/shutterstock.com</a:t>
            </a:r>
          </a:p>
        </p:txBody>
      </p:sp>
      <p:pic>
        <p:nvPicPr>
          <p:cNvPr id="112645" name="Picture 5" descr="shutterstock_1750529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3352800" cy="223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Narcolepsy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828800"/>
            <a:ext cx="4038600" cy="4267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disorder that causes people to have difficulty regulating their sleep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cause sleep attacks at various times of the day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treated with drugs that help control the symptoms</a:t>
            </a: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0" y="6627813"/>
            <a:ext cx="18774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MickyWiswedel</a:t>
            </a:r>
            <a:r>
              <a:rPr lang="en-US" sz="900" dirty="0"/>
              <a:t>/shutterstock.com</a:t>
            </a:r>
          </a:p>
        </p:txBody>
      </p:sp>
      <p:pic>
        <p:nvPicPr>
          <p:cNvPr id="114693" name="Picture 5" descr="shutterstock_1384185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276600" cy="2286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15715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40386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Sleep Attacks</a:t>
            </a:r>
          </a:p>
          <a:p>
            <a:endParaRPr lang="en-US" dirty="0"/>
          </a:p>
          <a:p>
            <a:r>
              <a:rPr lang="en-US" sz="2600" i="1" dirty="0"/>
              <a:t>What might be some dangerous consequences of having sleep attacks?</a:t>
            </a:r>
          </a:p>
          <a:p>
            <a:endParaRPr lang="en-US" sz="2600" i="1" dirty="0"/>
          </a:p>
          <a:p>
            <a:r>
              <a:rPr lang="en-US" sz="2600" i="1" dirty="0"/>
              <a:t>What may sometimes trigger sleep attacks?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115716" name="TextBox 5"/>
          <p:cNvSpPr txBox="1">
            <a:spLocks noChangeArrowheads="1"/>
          </p:cNvSpPr>
          <p:nvPr/>
        </p:nvSpPr>
        <p:spPr bwMode="auto">
          <a:xfrm>
            <a:off x="0" y="6627813"/>
            <a:ext cx="2743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Rommel </a:t>
            </a:r>
            <a:r>
              <a:rPr lang="en-US" sz="900" dirty="0" err="1"/>
              <a:t>Canlas</a:t>
            </a:r>
            <a:r>
              <a:rPr lang="en-US" sz="900" dirty="0"/>
              <a:t>/shutterstock.com</a:t>
            </a:r>
          </a:p>
        </p:txBody>
      </p:sp>
      <p:pic>
        <p:nvPicPr>
          <p:cNvPr id="115717" name="Picture 6" descr="7.0_1338740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43000" y="3276600"/>
            <a:ext cx="6858000" cy="16764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Strategies for Getting the Sleep You Need</a:t>
            </a:r>
          </a:p>
        </p:txBody>
      </p:sp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7.4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Set (and Follow) a Schedule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1000" y="1828800"/>
            <a:ext cx="41910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To make sure you get enough sleep, use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 sleep-wake schedule that is in sync with your body’s natural circadian rhythm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 same schedule throughout the week, even on weekends</a:t>
            </a:r>
          </a:p>
        </p:txBody>
      </p:sp>
      <p:sp>
        <p:nvSpPr>
          <p:cNvPr id="117764" name="Rectangle 7"/>
          <p:cNvSpPr>
            <a:spLocks noChangeArrowheads="1"/>
          </p:cNvSpPr>
          <p:nvPr/>
        </p:nvSpPr>
        <p:spPr bwMode="auto">
          <a:xfrm>
            <a:off x="0" y="6627813"/>
            <a:ext cx="18838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lightwavemedia</a:t>
            </a:r>
            <a:r>
              <a:rPr lang="en-US" sz="900" dirty="0"/>
              <a:t>/shutterstock.com</a:t>
            </a:r>
          </a:p>
        </p:txBody>
      </p:sp>
      <p:pic>
        <p:nvPicPr>
          <p:cNvPr id="117765" name="Picture 5" descr="shutterstock_1627066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429000" cy="2438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Nap Strategically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38600" y="1752600"/>
            <a:ext cx="41910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Napping can help you get extra sleep without disrupting your regular sleep schedule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Set an alarm so you don’t sleep too much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Nap in the early afternoon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Do not nap after dinner</a:t>
            </a:r>
          </a:p>
        </p:txBody>
      </p:sp>
      <p:sp>
        <p:nvSpPr>
          <p:cNvPr id="118788" name="Rectangle 7"/>
          <p:cNvSpPr>
            <a:spLocks noChangeArrowheads="1"/>
          </p:cNvSpPr>
          <p:nvPr/>
        </p:nvSpPr>
        <p:spPr bwMode="auto">
          <a:xfrm>
            <a:off x="0" y="6627813"/>
            <a:ext cx="19351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naka-stockphoto</a:t>
            </a:r>
            <a:r>
              <a:rPr lang="en-US" sz="900" dirty="0"/>
              <a:t>/shutterstock.com</a:t>
            </a:r>
          </a:p>
        </p:txBody>
      </p:sp>
      <p:pic>
        <p:nvPicPr>
          <p:cNvPr id="118789" name="Picture 5" descr="shutterstock_2217309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3314700" cy="2209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3505200"/>
            <a:ext cx="6324600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Getting Enough Sleep</a:t>
            </a:r>
          </a:p>
        </p:txBody>
      </p:sp>
      <p:sp>
        <p:nvSpPr>
          <p:cNvPr id="9216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7.1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Exercise Regularly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1000" y="2057400"/>
            <a:ext cx="41910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Exercising for as little as 20 to 30 minutes a day can help you sleep better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Try to exercise at least five or six hours before you plan to go to sleep</a:t>
            </a:r>
          </a:p>
        </p:txBody>
      </p:sp>
      <p:sp>
        <p:nvSpPr>
          <p:cNvPr id="119812" name="Rectangle 7"/>
          <p:cNvSpPr>
            <a:spLocks noChangeArrowheads="1"/>
          </p:cNvSpPr>
          <p:nvPr/>
        </p:nvSpPr>
        <p:spPr bwMode="auto">
          <a:xfrm>
            <a:off x="0" y="6627813"/>
            <a:ext cx="17812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Rob </a:t>
            </a:r>
            <a:r>
              <a:rPr lang="en-US" sz="900" dirty="0" err="1"/>
              <a:t>Marmion</a:t>
            </a:r>
            <a:r>
              <a:rPr lang="en-US" sz="900" dirty="0"/>
              <a:t>/shutterstock.com</a:t>
            </a:r>
          </a:p>
        </p:txBody>
      </p:sp>
      <p:pic>
        <p:nvPicPr>
          <p:cNvPr id="119813" name="Picture 5" descr="shutterstock_1515605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200400" cy="26558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Substances That Interfere with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76400"/>
            <a:ext cx="43434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stimulant is a substance that increases the body’s activity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Caffeine (soda)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Nicotine (cigarettes)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Taking stimulants makes it more difficult to sleep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Trytophan in a turkey sandwich can help you fall asleep</a:t>
            </a:r>
          </a:p>
        </p:txBody>
      </p:sp>
      <p:sp>
        <p:nvSpPr>
          <p:cNvPr id="120836" name="TextBox 8"/>
          <p:cNvSpPr txBox="1">
            <a:spLocks noChangeArrowheads="1"/>
          </p:cNvSpPr>
          <p:nvPr/>
        </p:nvSpPr>
        <p:spPr bwMode="auto">
          <a:xfrm>
            <a:off x="0" y="6350000"/>
            <a:ext cx="281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Karin Lau/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  <a:p>
            <a:r>
              <a:rPr lang="en-US" sz="900" dirty="0"/>
              <a:t>David </a:t>
            </a:r>
            <a:r>
              <a:rPr lang="en-US" sz="900" dirty="0" err="1"/>
              <a:t>Koscheck</a:t>
            </a:r>
            <a:r>
              <a:rPr lang="en-US" sz="900" dirty="0"/>
              <a:t>/shutterstock.com</a:t>
            </a:r>
          </a:p>
          <a:p>
            <a:r>
              <a:rPr lang="en-US" sz="900" dirty="0" err="1"/>
              <a:t>eurobanks</a:t>
            </a:r>
            <a:r>
              <a:rPr lang="en-US" sz="900" dirty="0"/>
              <a:t>/shutterstock.com</a:t>
            </a:r>
          </a:p>
        </p:txBody>
      </p:sp>
      <p:pic>
        <p:nvPicPr>
          <p:cNvPr id="120837" name="Picture 9" descr="Ch9_lesson-1-warm-up_shutterstock_317050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18224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0" descr="4.9A_934734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1895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12" descr="shutterstock_8852996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14800"/>
            <a:ext cx="2438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Relax before Bedtime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038600" cy="43735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peaceful bedtime routine sends a signal to your brain that it’s time to relax and sleep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 can’t sleep, do something relaxing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stimulating activities, such as using a phone or computer</a:t>
            </a:r>
          </a:p>
        </p:txBody>
      </p:sp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0" y="6627813"/>
            <a:ext cx="13965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MJTH/shutterstock.com</a:t>
            </a:r>
          </a:p>
        </p:txBody>
      </p:sp>
      <p:pic>
        <p:nvPicPr>
          <p:cNvPr id="121861" name="Picture 5" descr="shutterstock_1239599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2489200" cy="3733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648200" cy="48006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Getting to sleep is easier in an environment that you find comfortable.</a:t>
            </a:r>
          </a:p>
          <a:p>
            <a:pPr marL="0" indent="0">
              <a:buFont typeface="Arial" charset="0"/>
              <a:buNone/>
              <a:defRPr/>
            </a:pPr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What can you do to create a comfortable sleep environment?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Reduce the room’s temperature and light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Maintain quiet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Make your bed as comfortable as you can</a:t>
            </a:r>
          </a:p>
          <a:p>
            <a:pPr marL="0" indent="0">
              <a:buFont typeface="Arial" charset="0"/>
              <a:buNone/>
              <a:defRPr/>
            </a:pPr>
            <a:endParaRPr lang="en-US" sz="2400" i="1" dirty="0"/>
          </a:p>
        </p:txBody>
      </p:sp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0" y="6627813"/>
            <a:ext cx="2743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Paul Matthew Photography/shutterstock.com</a:t>
            </a:r>
          </a:p>
        </p:txBody>
      </p:sp>
      <p:pic>
        <p:nvPicPr>
          <p:cNvPr id="122884" name="Picture 5" descr="Figure-L4Ashutterstock_22904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052763" cy="28543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Control Exposure to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Melatonin is a naturally occurring hormone that helps regulate the sleep-wake cycle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it is light, less melatonin is produced, making you feel awake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it is dark, more melatonin is produced, making you sleepy</a:t>
            </a:r>
          </a:p>
        </p:txBody>
      </p:sp>
      <p:sp>
        <p:nvSpPr>
          <p:cNvPr id="123908" name="Rectangle 7"/>
          <p:cNvSpPr>
            <a:spLocks noChangeArrowheads="1"/>
          </p:cNvSpPr>
          <p:nvPr/>
        </p:nvSpPr>
        <p:spPr bwMode="auto">
          <a:xfrm>
            <a:off x="0" y="6627813"/>
            <a:ext cx="17107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gpointstudio</a:t>
            </a:r>
            <a:r>
              <a:rPr lang="en-US" sz="900" dirty="0"/>
              <a:t>/shutterstock.com</a:t>
            </a:r>
          </a:p>
        </p:txBody>
      </p:sp>
      <p:pic>
        <p:nvPicPr>
          <p:cNvPr id="123909" name="Picture 5" descr="shutterstock_1474620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124200" cy="2387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24931" name="TextBox 4"/>
          <p:cNvSpPr txBox="1">
            <a:spLocks noChangeArrowheads="1"/>
          </p:cNvSpPr>
          <p:nvPr/>
        </p:nvSpPr>
        <p:spPr bwMode="auto">
          <a:xfrm>
            <a:off x="4724400" y="2057400"/>
            <a:ext cx="3657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Regulating Your Sleep Schedule</a:t>
            </a:r>
          </a:p>
          <a:p>
            <a:endParaRPr lang="en-US" dirty="0"/>
          </a:p>
          <a:p>
            <a:r>
              <a:rPr lang="en-US" sz="2800" i="1" dirty="0"/>
              <a:t>What are some natural methods you can use to regulate your sleep schedule?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124932" name="Picture 5" descr="Ch07_shutterstock_1401148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627813"/>
            <a:ext cx="14157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racorn</a:t>
            </a:r>
            <a:r>
              <a:rPr lang="en-US" sz="900" dirty="0"/>
              <a:t>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267200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Warm-Up</a:t>
            </a:r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419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Your Sleep Habits</a:t>
            </a:r>
          </a:p>
          <a:p>
            <a:endParaRPr lang="en-US" dirty="0"/>
          </a:p>
          <a:p>
            <a:r>
              <a:rPr lang="en-US" sz="2600" i="1" dirty="0"/>
              <a:t>How many hours per night do you sleep on average?</a:t>
            </a:r>
          </a:p>
          <a:p>
            <a:endParaRPr lang="en-US" sz="2600" i="1" dirty="0"/>
          </a:p>
          <a:p>
            <a:r>
              <a:rPr lang="en-US" sz="2600" i="1" dirty="0"/>
              <a:t>Do you think you get enough sleep?</a:t>
            </a:r>
          </a:p>
          <a:p>
            <a:endParaRPr lang="en-US" sz="2600" i="1" dirty="0"/>
          </a:p>
          <a:p>
            <a:r>
              <a:rPr lang="en-US" sz="2600" i="1" dirty="0"/>
              <a:t>How do you think the amount of sleep you get affects your health?</a:t>
            </a:r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0" y="6627813"/>
            <a:ext cx="3276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Vava</a:t>
            </a:r>
            <a:r>
              <a:rPr lang="en-US" sz="900" dirty="0"/>
              <a:t> Vladimir </a:t>
            </a:r>
            <a:r>
              <a:rPr lang="en-US" sz="900" dirty="0" err="1"/>
              <a:t>Jovanovic</a:t>
            </a:r>
            <a:r>
              <a:rPr lang="en-US" sz="900" dirty="0"/>
              <a:t>/shutterstock.com</a:t>
            </a:r>
          </a:p>
        </p:txBody>
      </p:sp>
      <p:pic>
        <p:nvPicPr>
          <p:cNvPr id="93189" name="Picture 6" descr="Figure-L1Ashutterstock_236106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35814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Varying Sleep Needs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1905000"/>
            <a:ext cx="4495800" cy="4221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 amount of sleep that people need varies at different ages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Teenagers need about nine hours of sleep per night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 shortage of sleep is called a sleep deficit</a:t>
            </a:r>
          </a:p>
        </p:txBody>
      </p:sp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0" y="6627813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takayuki</a:t>
            </a:r>
            <a:r>
              <a:rPr lang="en-US" sz="900" dirty="0"/>
              <a:t>/shutterstock.com</a:t>
            </a:r>
          </a:p>
        </p:txBody>
      </p:sp>
      <p:pic>
        <p:nvPicPr>
          <p:cNvPr id="94213" name="Picture 5" descr="shutterstock_714787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429000" cy="2484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The Impact of Insufficient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76400"/>
            <a:ext cx="4114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sleep is related to various health problems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Diabetes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Cardiovascular disease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Hypertension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Stroke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Coronary heart disease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Irregular heartbeats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Obesity</a:t>
            </a: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0" y="6627813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JPC-PROD/shutterstock.com</a:t>
            </a:r>
          </a:p>
        </p:txBody>
      </p:sp>
      <p:pic>
        <p:nvPicPr>
          <p:cNvPr id="95237" name="Picture 5" descr="shutterstock_1654517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352800" cy="223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5029200" cy="35814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who are sleep deprived have impairments in their ability to pay attention, concentrate, and react quickly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Sleep deprivation can lead to accidents and injuries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 accidents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Workplace accidents</a:t>
            </a: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0" y="6627813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Photographee.eu/shutterstock.com</a:t>
            </a:r>
          </a:p>
        </p:txBody>
      </p:sp>
      <p:pic>
        <p:nvPicPr>
          <p:cNvPr id="96261" name="Picture 5" descr="shutterstock_2114886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1828800"/>
            <a:ext cx="2457450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Autofit/>
          </a:bodyPr>
          <a:lstStyle/>
          <a:p>
            <a:pPr marL="228600"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The amount of sleep you get does not affect your school performance.</a:t>
            </a:r>
          </a:p>
          <a:p>
            <a:pPr indent="0">
              <a:buFont typeface="Arial" charset="0"/>
              <a:buNone/>
              <a:defRPr/>
            </a:pP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MYTH</a:t>
            </a:r>
          </a:p>
          <a:p>
            <a:pPr marL="857250" lvl="1">
              <a:buFont typeface="Arial" pitchFamily="34" charset="0"/>
              <a:buChar char="–"/>
              <a:defRPr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dirty="0">
                <a:latin typeface="Arial" pitchFamily="34" charset="0"/>
                <a:cs typeface="Arial" pitchFamily="34" charset="0"/>
              </a:rPr>
              <a:t>Students who have slept too little often have problems concentrating, solving problems, and retaining information.</a:t>
            </a:r>
          </a:p>
          <a:p>
            <a:pPr marL="857250" lvl="1"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dirty="0">
                <a:latin typeface="Arial" pitchFamily="34" charset="0"/>
                <a:cs typeface="Arial" pitchFamily="34" charset="0"/>
              </a:rPr>
              <a:t> Insufficient sleep leads to lower grades and poor academic performance.</a:t>
            </a:r>
          </a:p>
        </p:txBody>
      </p:sp>
      <p:sp>
        <p:nvSpPr>
          <p:cNvPr id="972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  </a:t>
            </a:r>
            <a:r>
              <a:rPr lang="en-US" sz="2600" i="1">
                <a:latin typeface="Arial" charset="0"/>
                <a:cs typeface="Arial" charset="0"/>
              </a:rPr>
              <a:t>Myth or Fact?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35814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Science behind Sleep</a:t>
            </a:r>
          </a:p>
        </p:txBody>
      </p:sp>
      <p:sp>
        <p:nvSpPr>
          <p:cNvPr id="9830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7.2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EssHealth2015</Template>
  <TotalTime>0</TotalTime>
  <Words>1202</Words>
  <Application>Microsoft Macintosh PowerPoint</Application>
  <PresentationFormat>On-screen Show (4:3)</PresentationFormat>
  <Paragraphs>229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Arial</vt:lpstr>
      <vt:lpstr>Calibri</vt:lpstr>
      <vt:lpstr>Helvetica</vt:lpstr>
      <vt:lpstr>Palatino Linotype</vt:lpstr>
      <vt:lpstr>Tahoma</vt:lpstr>
      <vt:lpstr>Verdana</vt:lpstr>
      <vt:lpstr>Custom Design</vt:lpstr>
      <vt:lpstr>Title Slide</vt:lpstr>
      <vt:lpstr>Title</vt:lpstr>
      <vt:lpstr>Lesson</vt:lpstr>
      <vt:lpstr>Content</vt:lpstr>
      <vt:lpstr>Warm-Up</vt:lpstr>
      <vt:lpstr>Think Further</vt:lpstr>
      <vt:lpstr>1_Title</vt:lpstr>
      <vt:lpstr>1_Lesson</vt:lpstr>
      <vt:lpstr>1_Content</vt:lpstr>
      <vt:lpstr>1_Warm-Up</vt:lpstr>
      <vt:lpstr>1_Think Further</vt:lpstr>
      <vt:lpstr>1_Title Slide</vt:lpstr>
      <vt:lpstr>2_Title Slide</vt:lpstr>
      <vt:lpstr>PowerPoint Presentation</vt:lpstr>
      <vt:lpstr>Chapter 7</vt:lpstr>
      <vt:lpstr>Lesson 7.1</vt:lpstr>
      <vt:lpstr>Warm-Up</vt:lpstr>
      <vt:lpstr>Varying Sleep Needs</vt:lpstr>
      <vt:lpstr>The Impact of Insufficient Sleep</vt:lpstr>
      <vt:lpstr>Accidents</vt:lpstr>
      <vt:lpstr>   Myth or Fact? </vt:lpstr>
      <vt:lpstr>Lesson 7.2</vt:lpstr>
      <vt:lpstr>The Body’s Biological Clock</vt:lpstr>
      <vt:lpstr>Sleep and Circadian Rhythm</vt:lpstr>
      <vt:lpstr>Disruptions to Circadian Rhythm</vt:lpstr>
      <vt:lpstr>Stages of Sleep</vt:lpstr>
      <vt:lpstr>PowerPoint Presentation</vt:lpstr>
      <vt:lpstr>Dreaming</vt:lpstr>
      <vt:lpstr>Sleep Impacts Body Systems</vt:lpstr>
      <vt:lpstr>Critical Thinking</vt:lpstr>
      <vt:lpstr>Lesson 7.3</vt:lpstr>
      <vt:lpstr>Insomnia</vt:lpstr>
      <vt:lpstr>Parasomnia</vt:lpstr>
      <vt:lpstr>Nightmares</vt:lpstr>
      <vt:lpstr>PowerPoint Presentation</vt:lpstr>
      <vt:lpstr>Teeth Grinding</vt:lpstr>
      <vt:lpstr>Sleep Apnea</vt:lpstr>
      <vt:lpstr>Narcolepsy</vt:lpstr>
      <vt:lpstr>Critical Thinking</vt:lpstr>
      <vt:lpstr>Lesson 7.4</vt:lpstr>
      <vt:lpstr>Set (and Follow) a Schedule</vt:lpstr>
      <vt:lpstr>Nap Strategically</vt:lpstr>
      <vt:lpstr>Exercise Regularly</vt:lpstr>
      <vt:lpstr>Substances That Interfere with Sleep</vt:lpstr>
      <vt:lpstr>Relax before Bedtime</vt:lpstr>
      <vt:lpstr>PowerPoint Presentation</vt:lpstr>
      <vt:lpstr>Control Exposure to Light</vt:lpstr>
      <vt:lpstr>Critical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2014-11-18T18:06:05Z</dcterms:created>
  <dcterms:modified xsi:type="dcterms:W3CDTF">2019-03-05T12:48:53Z</dcterms:modified>
</cp:coreProperties>
</file>