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9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0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11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2" r:id="rId2"/>
    <p:sldMasterId id="2147483684" r:id="rId3"/>
    <p:sldMasterId id="2147483697" r:id="rId4"/>
    <p:sldMasterId id="2147483709" r:id="rId5"/>
    <p:sldMasterId id="2147483721" r:id="rId6"/>
    <p:sldMasterId id="2147483733" r:id="rId7"/>
    <p:sldMasterId id="2147483749" r:id="rId8"/>
    <p:sldMasterId id="2147483762" r:id="rId9"/>
    <p:sldMasterId id="2147483774" r:id="rId10"/>
    <p:sldMasterId id="2147483810" r:id="rId11"/>
    <p:sldMasterId id="2147483813" r:id="rId12"/>
  </p:sldMasterIdLst>
  <p:notesMasterIdLst>
    <p:notesMasterId r:id="rId50"/>
  </p:notesMasterIdLst>
  <p:handoutMasterIdLst>
    <p:handoutMasterId r:id="rId51"/>
  </p:handoutMasterIdLst>
  <p:sldIdLst>
    <p:sldId id="368" r:id="rId13"/>
    <p:sldId id="464" r:id="rId14"/>
    <p:sldId id="256" r:id="rId15"/>
    <p:sldId id="372" r:id="rId16"/>
    <p:sldId id="392" r:id="rId17"/>
    <p:sldId id="438" r:id="rId18"/>
    <p:sldId id="439" r:id="rId19"/>
    <p:sldId id="471" r:id="rId20"/>
    <p:sldId id="389" r:id="rId21"/>
    <p:sldId id="436" r:id="rId22"/>
    <p:sldId id="472" r:id="rId23"/>
    <p:sldId id="473" r:id="rId24"/>
    <p:sldId id="474" r:id="rId25"/>
    <p:sldId id="390" r:id="rId26"/>
    <p:sldId id="475" r:id="rId27"/>
    <p:sldId id="477" r:id="rId28"/>
    <p:sldId id="284" r:id="rId29"/>
    <p:sldId id="443" r:id="rId30"/>
    <p:sldId id="437" r:id="rId31"/>
    <p:sldId id="447" r:id="rId32"/>
    <p:sldId id="448" r:id="rId33"/>
    <p:sldId id="454" r:id="rId34"/>
    <p:sldId id="478" r:id="rId35"/>
    <p:sldId id="479" r:id="rId36"/>
    <p:sldId id="480" r:id="rId37"/>
    <p:sldId id="481" r:id="rId38"/>
    <p:sldId id="432" r:id="rId39"/>
    <p:sldId id="458" r:id="rId40"/>
    <p:sldId id="456" r:id="rId41"/>
    <p:sldId id="466" r:id="rId42"/>
    <p:sldId id="457" r:id="rId43"/>
    <p:sldId id="463" r:id="rId44"/>
    <p:sldId id="467" r:id="rId45"/>
    <p:sldId id="461" r:id="rId46"/>
    <p:sldId id="469" r:id="rId47"/>
    <p:sldId id="462" r:id="rId48"/>
    <p:sldId id="470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6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07" autoAdjust="0"/>
    <p:restoredTop sz="50000" autoAdjust="0"/>
  </p:normalViewPr>
  <p:slideViewPr>
    <p:cSldViewPr>
      <p:cViewPr varScale="1">
        <p:scale>
          <a:sx n="74" d="100"/>
          <a:sy n="74" d="100"/>
        </p:scale>
        <p:origin x="1560" y="176"/>
      </p:cViewPr>
      <p:guideLst>
        <p:guide orient="horz" pos="2160"/>
        <p:guide pos="672"/>
      </p:guideLst>
    </p:cSldViewPr>
  </p:slideViewPr>
  <p:outlineViewPr>
    <p:cViewPr>
      <p:scale>
        <a:sx n="33" d="100"/>
        <a:sy n="33" d="100"/>
      </p:scale>
      <p:origin x="0" y="1699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0" d="100"/>
        <a:sy n="60" d="100"/>
      </p:scale>
      <p:origin x="0" y="-184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8" Type="http://schemas.openxmlformats.org/officeDocument/2006/relationships/slideMaster" Target="slideMasters/slideMaster8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84F4D0-8898-4434-8CB8-B1EE3752872D}" type="datetimeFigureOut">
              <a:rPr lang="en-US" smtClean="0"/>
              <a:pPr/>
              <a:t>3/5/19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AEA2D8-5868-483F-9237-A09F0BF27B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432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501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719D85-D3FE-4CD8-A9A2-61561D81F6BB}" type="datetimeFigureOut">
              <a:rPr lang="en-US" smtClean="0"/>
              <a:pPr/>
              <a:t>3/5/19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501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225B08-5B32-4EA2-B3F1-D504851463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685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25B08-5B32-4EA2-B3F1-D5048514632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7195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25B08-5B32-4EA2-B3F1-D5048514632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9835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25B08-5B32-4EA2-B3F1-D50485146325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25B08-5B32-4EA2-B3F1-D50485146325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25B08-5B32-4EA2-B3F1-D50485146325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25B08-5B32-4EA2-B3F1-D5048514632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6668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25B08-5B32-4EA2-B3F1-D50485146325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25B08-5B32-4EA2-B3F1-D50485146325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25B08-5B32-4EA2-B3F1-D5048514632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3410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25B08-5B32-4EA2-B3F1-D5048514632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1720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25B08-5B32-4EA2-B3F1-D5048514632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486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25B08-5B32-4EA2-B3F1-D50485146325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25B08-5B32-4EA2-B3F1-D5048514632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8212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25B08-5B32-4EA2-B3F1-D5048514632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6410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25B08-5B32-4EA2-B3F1-D5048514632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551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25B08-5B32-4EA2-B3F1-D50485146325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25B08-5B32-4EA2-B3F1-D50485146325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25B08-5B32-4EA2-B3F1-D50485146325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25B08-5B32-4EA2-B3F1-D50485146325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25B08-5B32-4EA2-B3F1-D5048514632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3154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25B08-5B32-4EA2-B3F1-D5048514632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0767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25B08-5B32-4EA2-B3F1-D5048514632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600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25B08-5B32-4EA2-B3F1-D5048514632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9493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25B08-5B32-4EA2-B3F1-D50485146325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25B08-5B32-4EA2-B3F1-D5048514632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9419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25B08-5B32-4EA2-B3F1-D50485146325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1084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25B08-5B32-4EA2-B3F1-D50485146325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25B08-5B32-4EA2-B3F1-D50485146325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81947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25B08-5B32-4EA2-B3F1-D50485146325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25B08-5B32-4EA2-B3F1-D50485146325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2321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25B08-5B32-4EA2-B3F1-D50485146325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25B08-5B32-4EA2-B3F1-D5048514632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202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25B08-5B32-4EA2-B3F1-D5048514632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718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25B08-5B32-4EA2-B3F1-D5048514632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403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25B08-5B32-4EA2-B3F1-D5048514632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3298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25B08-5B32-4EA2-B3F1-D50485146325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25B08-5B32-4EA2-B3F1-D5048514632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170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3658E-B60F-4A94-9B82-4D25F31F278A}" type="datetimeFigureOut">
              <a:rPr lang="en-US" smtClean="0"/>
              <a:pPr/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70B17-E650-4769-A782-BC6F0BF911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3658E-B60F-4A94-9B82-4D25F31F278A}" type="datetimeFigureOut">
              <a:rPr lang="en-US" smtClean="0"/>
              <a:pPr/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70B17-E650-4769-A782-BC6F0BF911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E4BBEC9-BD4C-4484-8E72-6CB02D2B3F79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82E7854-5DFB-4ADD-8992-549BFB46F0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F5E3A9C-6485-4CC3-87C3-05271F0A5874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7E57D85-B3D5-4C24-BFD3-E03CC0F709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7351953-FC76-484A-AE74-190D1C9B432B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B71D482-8D72-464E-9BAF-8F72B2B19B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04CCE72-EBB3-47A5-A67C-C302C13ADFD5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B5FD3D-77AB-412C-AC67-D3B579543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7688BB5-CCA6-4262-B612-8DE076510A83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C15B70A-D866-4BD7-946F-5143BA6697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7D5D764-C1F4-4448-B78B-99DE2F303C26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696D968-F179-4EB1-A203-E606923901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"/>
            <a:ext cx="8610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D6B753-0E60-42A0-8158-F50CEFDFC2CB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F4F7AAE-2EE8-4FBE-8390-E1A4CFF287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001000" cy="1295400"/>
          </a:xfrm>
          <a:prstGeom prst="rect">
            <a:avLst/>
          </a:prstGeom>
        </p:spPr>
        <p:txBody>
          <a:bodyPr/>
          <a:lstStyle>
            <a:lvl1pPr algn="ctr">
              <a:defRPr sz="3500" b="0" i="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534400" cy="4953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1910820-C494-426C-A1FB-FEBFE7678574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F5E9795-88D6-430C-B427-1D2183C821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001000" cy="1295400"/>
          </a:xfrm>
          <a:prstGeom prst="rect">
            <a:avLst/>
          </a:prstGeom>
        </p:spPr>
        <p:txBody>
          <a:bodyPr/>
          <a:lstStyle>
            <a:lvl1pPr algn="ctr"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038600" cy="4953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4038600" cy="4953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3658E-B60F-4A94-9B82-4D25F31F278A}" type="datetimeFigureOut">
              <a:rPr lang="en-US" smtClean="0"/>
              <a:pPr/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70B17-E650-4769-A782-BC6F0BF911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7FF07D3-AF76-426B-9388-7A890912471D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4C37E8E-F965-42EB-B9C2-D58C2CAEF6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1D2D108-D0F9-45C6-B9C8-71BF384D75C1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6D319A3-C4AB-4521-B54B-6840F41741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E2A7E81-94EF-485B-BB88-0B660D01A900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649932F-EA47-4655-A9AF-AF00DA8B6A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C2DF438-E29C-4BCA-B29F-23353AD4BE03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349DEAA-D49C-462F-A9C4-51AF10DC0C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8C7794A-5A40-4A5A-948A-B39C06C0EAA8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8E4D912-BD0B-4EB3-BDA4-5CF0FAF62C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B38F2D6-D393-4B66-BC6E-57A11361DD2F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89CF6A3-C51E-4027-8445-8D727EF778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F00A4EE-E956-46C2-86DC-DD496E88C93C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5F8B4DA-F7AC-434C-86B3-4FC236DA5D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3658E-B60F-4A94-9B82-4D25F31F278A}" type="datetimeFigureOut">
              <a:rPr lang="en-US" smtClean="0"/>
              <a:pPr/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70B17-E650-4769-A782-BC6F0BF911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1007165"/>
            <a:ext cx="5486400" cy="2226365"/>
          </a:xfrm>
          <a:prstGeom prst="rect">
            <a:avLst/>
          </a:prstGeom>
          <a:noFill/>
        </p:spPr>
        <p:txBody>
          <a:bodyPr anchor="b"/>
          <a:lstStyle>
            <a:lvl1pPr algn="l">
              <a:defRPr sz="4500" b="1" i="0" baseline="0">
                <a:solidFill>
                  <a:srgbClr val="A62B31"/>
                </a:solidFill>
                <a:latin typeface="Helvetica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5486400" cy="16002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3500" b="1" spc="30" baseline="0">
                <a:solidFill>
                  <a:schemeClr val="tx1"/>
                </a:solidFill>
                <a:effectLst/>
                <a:latin typeface="Helvetic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914400" y="2971800"/>
            <a:ext cx="7772400" cy="32004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300" b="1" spc="30" baseline="0">
                <a:solidFill>
                  <a:srgbClr val="0070BB"/>
                </a:solidFill>
                <a:effectLst/>
                <a:latin typeface="Helvetic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1007165"/>
            <a:ext cx="5486400" cy="2226365"/>
          </a:xfrm>
          <a:prstGeom prst="rect">
            <a:avLst/>
          </a:prstGeom>
          <a:noFill/>
        </p:spPr>
        <p:txBody>
          <a:bodyPr anchor="b"/>
          <a:lstStyle>
            <a:lvl1pPr algn="l">
              <a:defRPr sz="4500" b="1" i="0" baseline="0">
                <a:solidFill>
                  <a:srgbClr val="A62B31"/>
                </a:solidFill>
                <a:latin typeface="Helvetica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5486400" cy="16002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3500" b="1" spc="30" baseline="0">
                <a:solidFill>
                  <a:schemeClr val="tx1"/>
                </a:solidFill>
                <a:effectLst/>
                <a:latin typeface="Helvetic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914400" y="2971800"/>
            <a:ext cx="7772400" cy="32004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300" b="1" spc="30" baseline="0">
                <a:solidFill>
                  <a:srgbClr val="0070BB"/>
                </a:solidFill>
                <a:effectLst/>
                <a:latin typeface="Helvetic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0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3658E-B60F-4A94-9B82-4D25F31F278A}" type="datetimeFigureOut">
              <a:rPr lang="en-US" smtClean="0"/>
              <a:pPr/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70B17-E650-4769-A782-BC6F0BF911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4B93539-384C-45D4-B03D-47FF8E1309E3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CF4E650-0C56-4124-8585-F91C7590F1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3352800"/>
            <a:ext cx="6858000" cy="2362200"/>
          </a:xfrm>
          <a:prstGeom prst="rect">
            <a:avLst/>
          </a:prstGeom>
        </p:spPr>
        <p:txBody>
          <a:bodyPr/>
          <a:lstStyle>
            <a:lvl1pPr>
              <a:buNone/>
              <a:defRPr sz="45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buNone/>
              <a:defRPr sz="45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buNone/>
              <a:defRPr sz="45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buNone/>
              <a:defRPr sz="45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buNone/>
              <a:defRPr sz="45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990600" y="1600200"/>
            <a:ext cx="5486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sz="5500" b="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3658E-B60F-4A94-9B82-4D25F31F278A}" type="datetimeFigureOut">
              <a:rPr lang="en-US" smtClean="0"/>
              <a:pPr/>
              <a:t>3/5/19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70B17-E650-4769-A782-BC6F0BF911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B44ABC4-7978-4ABD-9699-9E76A248208F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2D36940-03D3-4A64-B163-35818ED84C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042D82D-753C-4B4C-BE47-C1B3123C0436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D60B8F8-9D58-41AC-9695-AC4B65F1B9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9A436E8-D934-46C5-A3B8-7101F2DF8DB8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7EC322B-C761-4924-AC39-A4D17E42AB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7984664-A6EC-4DCA-984D-C1F8071F3871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480135A-9F39-4919-A79E-4360B0E17B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896EAEB-3008-4EA1-AFBE-F663E523A542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74E3D5-FCED-431B-BFAA-48ED2D5E4D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11F2859-B801-4013-860C-C8A5AF9D72DF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DA1FA28-BE05-4747-8FD3-82070D0E62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DCD686B-DF53-4B9A-A72B-D22C6C1F9868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4D04CF4-0CE7-4D4B-8328-5D6429241C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BA29F87-44D2-44E5-BAF4-854E586BB31A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E66D57D-B11E-44CB-B828-CEFE357DA2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63BD2E6-6092-4ED9-8D04-8B36C64512EC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210487-F2B8-4DED-BD32-B4048BE2BF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"/>
            <a:ext cx="8610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EB2DBAB-AA5E-4B21-B50C-172AECFF1703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31670BF-F997-4AB9-8D74-06E0F71034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3658E-B60F-4A94-9B82-4D25F31F278A}" type="datetimeFigureOut">
              <a:rPr lang="en-US" smtClean="0"/>
              <a:pPr/>
              <a:t>3/5/19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70B17-E650-4769-A782-BC6F0BF911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001000" cy="1295400"/>
          </a:xfrm>
          <a:prstGeom prst="rect">
            <a:avLst/>
          </a:prstGeom>
        </p:spPr>
        <p:txBody>
          <a:bodyPr anchor="b"/>
          <a:lstStyle>
            <a:lvl1pPr>
              <a:defRPr sz="3500" b="0" i="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534400" cy="4953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8DABC01-8777-4C8A-A13A-DF0C4F48078A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9CC8C90-8784-48A1-8A32-86250C0624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C1AFDC6-9F3E-45DE-B255-6E1807E190C3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CAE506-66D2-4D0F-8924-F5F611D3CC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DC4EE9C-966F-4B7B-96B7-2B523A2505E5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854E5F3-CF18-434A-A644-8A38B73D5C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E678340-8182-45B3-8184-5D30AE4FE966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0FE093E-A5CE-4B1F-9E44-8CB5B5EBEC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52D2CFB-8184-4052-ABBB-BADEF3CADBC0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28A2919-7F05-4BF0-A48B-4E4A6436F7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A55DE46-BDED-4F8F-9B2E-4F5B1B9564E2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8FAE2AF-6C7D-4761-9C40-3EBD363CE8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8CBFDF-70B8-49B4-8A0A-31A0F4138936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1A24BF6-377D-4320-9B8D-CAB3A8F795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4D4DA68-B83B-4ECC-AFFE-86A64A1FA679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AE2108B-8C50-4626-B119-C00021B562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348235C-3B49-4E8A-BE8E-2E9F7D6D133A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4FB4D42-D08A-4126-84F7-960817854B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3658E-B60F-4A94-9B82-4D25F31F278A}" type="datetimeFigureOut">
              <a:rPr lang="en-US" smtClean="0"/>
              <a:pPr/>
              <a:t>3/5/19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70B17-E650-4769-A782-BC6F0BF911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"/>
            <a:ext cx="8610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5CF8BEC-5BC6-4752-9CF3-DCDAD112CC68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3F901D-3C0B-402E-A41C-E084E48B97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534400" cy="47244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4267200" cy="9144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E0F9FA3-F30E-4427-9DEA-D111581B0247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793E5A2-D301-4671-B025-F71686BCDB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6B9191E-751E-4004-9E12-C1F8A2F68B00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35EC3A2-22D1-4C65-B622-A9586B02B5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6156711-DE07-4265-AE3C-1033688F1F66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41F5B-14DB-4174-8FFF-7DE7B4E1E8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73183D9-CCE0-4941-8355-D80462B43474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919FD88-7912-4232-938F-3EB0BC1ACC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3A047DF-6CBF-4445-973B-0249FADF7BA3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B619CC-DE7F-4D6E-BC67-31E386C3FB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7F46752-028E-462F-8FAD-56C196A0099A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71EEA34-89C3-4E64-BEAF-6E561168FC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2089836-520B-4E9F-8B80-F54458D0F50D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3FC04F4-9241-4736-B156-6EE21D1CDA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3658E-B60F-4A94-9B82-4D25F31F278A}" type="datetimeFigureOut">
              <a:rPr lang="en-US" smtClean="0"/>
              <a:pPr/>
              <a:t>3/5/19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70B17-E650-4769-A782-BC6F0BF911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8F0892E-4936-43BF-97EF-7399113A6814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D7A4402-9CEE-4E58-98B2-45DF3751A9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606F0D-5C6D-4651-9E0E-0A3677DEE51A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D10E577-3D1A-4CBB-93AE-9409B60A8A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"/>
            <a:ext cx="8610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F0378C5-7050-4E0A-BEEB-7FEA000D2E9F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390C4BC-62E4-40B5-9A3C-FC099FEDD5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2"/>
          <p:cNvSpPr txBox="1">
            <a:spLocks/>
          </p:cNvSpPr>
          <p:nvPr/>
        </p:nvSpPr>
        <p:spPr bwMode="auto">
          <a:xfrm>
            <a:off x="381000" y="457200"/>
            <a:ext cx="3124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>
            <a:lvl1pPr>
              <a:defRPr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eaLnBrk="0" hangingPunct="0">
              <a:defRPr/>
            </a:pPr>
            <a:r>
              <a:rPr lang="en-US" sz="3000" b="1" dirty="0">
                <a:ea typeface="Verdana" pitchFamily="34" charset="0"/>
                <a:cs typeface="Verdana" pitchFamily="34" charset="0"/>
              </a:rPr>
              <a:t>Think Further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534400" cy="4800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3657600" y="457200"/>
            <a:ext cx="5257800" cy="9144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064381F-5D6D-4542-857F-10509DCE25DE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7C51711-8351-4661-9A18-2425F863DB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D62C698-9E5D-4B45-93A1-39B0168E38CE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CD7BD8-9262-418A-B728-7785A6B153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3CAE8B8-3959-4ACE-AB0E-0808996E4E19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4D387E0-5379-4FF7-B2D2-BE1453B481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BADB80A-6645-49F4-90D7-5A30D065C884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89DCAE5-3281-4E64-A1F3-C9934DEF8A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C01D129-FC7D-40E6-9D85-763DCADCC4CA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88AB937-4722-4ADE-8948-EA3842027D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429EA6C-B377-4614-AD5E-2CD33D9E058C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62979FC-AFF1-46D6-8197-F829B135E2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3658E-B60F-4A94-9B82-4D25F31F278A}" type="datetimeFigureOut">
              <a:rPr lang="en-US" smtClean="0"/>
              <a:pPr/>
              <a:t>3/5/19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70B17-E650-4769-A782-BC6F0BF911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C6379D4-5A3F-4181-99DB-FE0B9E1B143E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A4E16F9-FE95-48F8-B9C6-69D22889B6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F0EEFF-FE15-4B5B-8D57-57ED080D2550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0BD1B53-DC0E-41EE-8064-A1CA1C4D7C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DB396EE-BFBA-4ABB-8A62-CDE46C83B953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15B64A8-5689-41FA-9724-258516E3BF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1007165"/>
            <a:ext cx="5486400" cy="2226365"/>
          </a:xfrm>
          <a:prstGeom prst="rect">
            <a:avLst/>
          </a:prstGeom>
          <a:noFill/>
        </p:spPr>
        <p:txBody>
          <a:bodyPr anchor="b"/>
          <a:lstStyle>
            <a:lvl1pPr algn="l">
              <a:defRPr sz="4500" b="1" i="0" baseline="0">
                <a:solidFill>
                  <a:srgbClr val="A62B31"/>
                </a:solidFill>
                <a:latin typeface="Helvetica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5486400" cy="16002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3500" b="1" spc="30" baseline="0">
                <a:solidFill>
                  <a:schemeClr val="tx1"/>
                </a:solidFill>
                <a:effectLst/>
                <a:latin typeface="Helvetic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914400" y="2971800"/>
            <a:ext cx="7772400" cy="32004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800" b="1" spc="30" baseline="0">
                <a:solidFill>
                  <a:srgbClr val="0070BB"/>
                </a:solidFill>
                <a:effectLst/>
                <a:latin typeface="Helvetic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0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3658E-B60F-4A94-9B82-4D25F31F278A}" type="datetimeFigureOut">
              <a:rPr lang="en-US" smtClean="0"/>
              <a:pPr/>
              <a:t>3/5/19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70B17-E650-4769-A782-BC6F0BF911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7A6A76F-F1BF-4E27-BA7F-D4DA36AEED3C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555574-5FEB-44E8-A687-A1DD777829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3352800"/>
            <a:ext cx="6858000" cy="2362200"/>
          </a:xfrm>
          <a:prstGeom prst="rect">
            <a:avLst/>
          </a:prstGeom>
        </p:spPr>
        <p:txBody>
          <a:bodyPr/>
          <a:lstStyle>
            <a:lvl1pPr>
              <a:buNone/>
              <a:defRPr sz="45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buNone/>
              <a:defRPr sz="45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buNone/>
              <a:defRPr sz="45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buNone/>
              <a:defRPr sz="45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buNone/>
              <a:defRPr sz="45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990600" y="1600200"/>
            <a:ext cx="5486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sz="5500" b="1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B3D8A64-63F6-4407-B8C6-012BC0A0983D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55A864-37BA-43CA-8802-6494C0F861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0ADF6E5-562D-47E8-B2C8-BE23F2166CDC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B3350C8-4E47-4944-A606-1AFF293EAD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F8B70F8-0B2A-40A6-9873-8D789BDE3819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B672EC1-C8D6-4847-9384-9D1D213E7C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4" Type="http://schemas.openxmlformats.org/officeDocument/2006/relationships/image" Target="../media/image7.jpe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4" Type="http://schemas.openxmlformats.org/officeDocument/2006/relationships/image" Target="../media/image8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4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image" Target="../media/image2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3658E-B60F-4A94-9B82-4D25F31F278A}" type="datetimeFigureOut">
              <a:rPr lang="en-US" smtClean="0"/>
              <a:pPr/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70B17-E650-4769-A782-BC6F0BF911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53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733800" y="6623050"/>
            <a:ext cx="51895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Copyright Goodheart-Willcox Co., Inc.  May not be posted to a publicly accessible website.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ransition>
    <p:fade thruBlk="1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 b="1" kern="1200">
          <a:solidFill>
            <a:schemeClr val="bg1"/>
          </a:solidFill>
          <a:latin typeface="Helvetica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Helvetica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Helvetica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Helvetica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Helvetica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</p:sldLayoutIdLst>
  <p:transition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</p:sldLayoutIdLst>
  <p:transition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748" r:id="rId12"/>
  </p:sldLayoutIdLst>
  <p:transition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745" r:id="rId13"/>
    <p:sldLayoutId id="2147483746" r:id="rId14"/>
  </p:sldLayoutIdLst>
  <p:transition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>
    <p:fade thruBlk="1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chemeClr val="bg1"/>
          </a:solidFill>
          <a:latin typeface="Palatino Linotype" pitchFamily="18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Palatino Linotype" pitchFamily="18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Palatino Linotype" pitchFamily="18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Palatino Linotype" pitchFamily="18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Palatino Linotype" pitchFamily="18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733800" y="6623050"/>
            <a:ext cx="51895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Copyright Goodheart-Willcox Co., Inc.  May not be posted to a publicly accessible website.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47" r:id="rId12"/>
  </p:sldLayoutIdLst>
  <p:transition>
    <p:fade thruBlk="1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 b="1" kern="1200">
          <a:solidFill>
            <a:schemeClr val="bg1"/>
          </a:solidFill>
          <a:latin typeface="Helvetica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Helvetica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Helvetica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Helvetica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Helvetica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Goodheart-Willcox Co., Inc.  May not be posted to a publicly accessible website.</a:t>
            </a:r>
          </a:p>
        </p:txBody>
      </p:sp>
      <p:sp>
        <p:nvSpPr>
          <p:cNvPr id="2051" name="Title Placeholder 2"/>
          <p:cNvSpPr>
            <a:spLocks noGrp="1"/>
          </p:cNvSpPr>
          <p:nvPr>
            <p:ph type="title"/>
          </p:nvPr>
        </p:nvSpPr>
        <p:spPr bwMode="auto">
          <a:xfrm>
            <a:off x="228600" y="304800"/>
            <a:ext cx="7391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>
    <p:fade thruBlk="1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chemeClr val="bg1"/>
          </a:solidFill>
          <a:latin typeface="Helvetica" pitchFamily="34" charset="0"/>
          <a:ea typeface="Verdana" pitchFamily="34" charset="0"/>
          <a:cs typeface="Verdan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Helvetica" pitchFamily="34" charset="0"/>
          <a:ea typeface="Verdana" pitchFamily="34" charset="0"/>
          <a:cs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Helvetica" pitchFamily="34" charset="0"/>
          <a:ea typeface="Verdana" pitchFamily="34" charset="0"/>
          <a:cs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Helvetica" pitchFamily="34" charset="0"/>
          <a:ea typeface="Verdana" pitchFamily="34" charset="0"/>
          <a:cs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Helvetica" pitchFamily="34" charset="0"/>
          <a:ea typeface="Verdana" pitchFamily="34" charset="0"/>
          <a:cs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Copyright Goodheart-Willcox Co., Inc.  May not be posted to a publicly accessible website.</a:t>
            </a:r>
          </a:p>
        </p:txBody>
      </p:sp>
      <p:sp>
        <p:nvSpPr>
          <p:cNvPr id="3075" name="Title Placeholder 2"/>
          <p:cNvSpPr>
            <a:spLocks noGrp="1"/>
          </p:cNvSpPr>
          <p:nvPr>
            <p:ph type="title"/>
          </p:nvPr>
        </p:nvSpPr>
        <p:spPr bwMode="auto">
          <a:xfrm>
            <a:off x="228600" y="609600"/>
            <a:ext cx="7391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6" name="Text Placeholder 4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ransition>
    <p:fade thruBlk="1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chemeClr val="bg1"/>
          </a:solidFill>
          <a:latin typeface="Helvetica" pitchFamily="34" charset="0"/>
          <a:ea typeface="Verdana" pitchFamily="34" charset="0"/>
          <a:cs typeface="Verdan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Helvetica" pitchFamily="34" charset="0"/>
          <a:ea typeface="Verdana" pitchFamily="34" charset="0"/>
          <a:cs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Helvetica" pitchFamily="34" charset="0"/>
          <a:ea typeface="Verdana" pitchFamily="34" charset="0"/>
          <a:cs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Helvetica" pitchFamily="34" charset="0"/>
          <a:ea typeface="Verdana" pitchFamily="34" charset="0"/>
          <a:cs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Helvetica" pitchFamily="34" charset="0"/>
          <a:ea typeface="Verdana" pitchFamily="34" charset="0"/>
          <a:cs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</p:sldLayoutIdLst>
  <p:transition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ransition>
    <p:fade thruBlk="1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chemeClr val="bg1"/>
          </a:solidFill>
          <a:latin typeface="Palatino Linotype" pitchFamily="18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Palatino Linotype" pitchFamily="18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Palatino Linotype" pitchFamily="18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Palatino Linotype" pitchFamily="18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Palatino Linotype" pitchFamily="18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077200" cy="990600"/>
          </a:xfrm>
        </p:spPr>
        <p:txBody>
          <a:bodyPr/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Bipolar Disorder and Schizophrenia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828800"/>
            <a:ext cx="4343400" cy="41148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Bipolar disorder</a:t>
            </a:r>
          </a:p>
          <a:p>
            <a:pPr lvl="1"/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Recurring depression alternating with mania</a:t>
            </a:r>
            <a:r>
              <a:rPr lang="en-US" sz="22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 hyperactive mood with poor judgment, little need for sleep, and a lack of self-control</a:t>
            </a:r>
          </a:p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Schizophrenia</a:t>
            </a:r>
          </a:p>
          <a:p>
            <a:pPr lvl="1"/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mental illness characterized by delusions, hallucinations, and irregular thoughts</a:t>
            </a:r>
          </a:p>
          <a:p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457200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People in the mania phase of bipolar disorder may show lack of self-control by overspending.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627168"/>
            <a:ext cx="3276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itchFamily="34" charset="0"/>
                <a:cs typeface="Arial" pitchFamily="34" charset="0"/>
              </a:rPr>
              <a:t>file404/shutterstock.com</a:t>
            </a:r>
          </a:p>
        </p:txBody>
      </p:sp>
      <p:pic>
        <p:nvPicPr>
          <p:cNvPr id="7" name="Picture 6" descr="shutterstock_16795774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800600" y="2209800"/>
            <a:ext cx="3352800" cy="2239080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1501619359"/>
      </p:ext>
    </p:extLst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Personality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91000" y="1752600"/>
            <a:ext cx="4114800" cy="4495800"/>
          </a:xfrm>
        </p:spPr>
        <p:txBody>
          <a:bodyPr/>
          <a:lstStyle/>
          <a:p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A consistent pattern of inappropriate behavior</a:t>
            </a:r>
          </a:p>
          <a:p>
            <a:pPr lvl="1"/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People with antisocial personality disorder disregard rules and are indifferent to other people’s rights and feelings</a:t>
            </a:r>
          </a:p>
          <a:p>
            <a:pPr lvl="1"/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People with borderline personality disorder have unstable self-esteem and relationships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472440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People with antisocial personality disorder may disregard the law and commit crimes.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627168"/>
            <a:ext cx="3352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>
                <a:latin typeface="Arial" pitchFamily="34" charset="0"/>
                <a:cs typeface="Arial" pitchFamily="34" charset="0"/>
              </a:rPr>
              <a:t>ChameleonsEye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/shutterstock.com</a:t>
            </a:r>
          </a:p>
        </p:txBody>
      </p:sp>
      <p:pic>
        <p:nvPicPr>
          <p:cNvPr id="8" name="Picture 7" descr="shutterstock_164719268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33400" y="2133600"/>
            <a:ext cx="3465905" cy="2505075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2031301707"/>
      </p:ext>
    </p:extLst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153400" cy="990600"/>
          </a:xfrm>
        </p:spPr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Autism Spectrum Disorders (ASD)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524000"/>
            <a:ext cx="4419600" cy="5029200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with ASD have problems with normal interpersonal interactions</a:t>
            </a:r>
          </a:p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Symptoms include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Avoiding eye contact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Failing to respond when spoken to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Engaging in repetitive motions or unusual behaviors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Needing a familiar routine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gestures inappropriately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Having delayed language development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627168"/>
            <a:ext cx="2362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>
                <a:latin typeface="Arial" pitchFamily="34" charset="0"/>
                <a:cs typeface="Arial" pitchFamily="34" charset="0"/>
              </a:rPr>
              <a:t>lculig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/shutterstock.com</a:t>
            </a:r>
          </a:p>
        </p:txBody>
      </p:sp>
      <p:pic>
        <p:nvPicPr>
          <p:cNvPr id="6" name="Picture 5" descr="shutterstock_201226424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648200" y="1828800"/>
            <a:ext cx="3505200" cy="2103120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619837872"/>
      </p:ext>
    </p:extLst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153400" cy="990600"/>
          </a:xfrm>
        </p:spPr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Attention Deficit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5200" y="1600200"/>
            <a:ext cx="4648200" cy="4800600"/>
          </a:xfrm>
        </p:spPr>
        <p:txBody>
          <a:bodyPr/>
          <a:lstStyle/>
          <a:p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and ADHD are the most common mental disorders in children and adolescents</a:t>
            </a:r>
          </a:p>
          <a:p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Symptoms</a:t>
            </a:r>
          </a:p>
          <a:p>
            <a:pPr lvl="1"/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Difficulty focusing, organizing and completing tasks, sitting still, and listening to instructions</a:t>
            </a:r>
          </a:p>
          <a:p>
            <a:pPr lvl="1"/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Becoming bored quickly</a:t>
            </a:r>
          </a:p>
          <a:p>
            <a:pPr lvl="1"/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Talking too much or blurting out inappropriate things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5334000"/>
            <a:ext cx="3505200" cy="914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with ADD/ADHD get bored quickly and struggle to pay attention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627168"/>
            <a:ext cx="2895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>
                <a:latin typeface="Arial" pitchFamily="34" charset="0"/>
                <a:cs typeface="Arial" pitchFamily="34" charset="0"/>
              </a:rPr>
              <a:t>Andrey_Popov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/shutterstock.com</a:t>
            </a:r>
          </a:p>
        </p:txBody>
      </p:sp>
      <p:pic>
        <p:nvPicPr>
          <p:cNvPr id="7" name="Picture 6" descr="shutterstock_12430378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09600" y="1828800"/>
            <a:ext cx="2543175" cy="3390900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808629497"/>
      </p:ext>
    </p:extLst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4449651" cy="914400"/>
          </a:xfrm>
        </p:spPr>
        <p:txBody>
          <a:bodyPr>
            <a:norm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Critical Thinking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2057400"/>
            <a:ext cx="4572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How might having attention deficit disorder (ADD) or attention deficit with hyperactivity disorder (ADHD) affect a person’s ability to cope with daily living?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627168"/>
            <a:ext cx="3276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>
                <a:latin typeface="Arial" pitchFamily="34" charset="0"/>
                <a:cs typeface="Arial" pitchFamily="34" charset="0"/>
              </a:rPr>
              <a:t>varandah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/shutterstock.com</a:t>
            </a:r>
          </a:p>
        </p:txBody>
      </p:sp>
      <p:pic>
        <p:nvPicPr>
          <p:cNvPr id="7" name="Picture 6" descr="shutterstock_14645250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410200" y="1600200"/>
            <a:ext cx="2662238" cy="400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936611"/>
      </p:ext>
    </p:extLst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Other Mental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2400" y="1676400"/>
            <a:ext cx="4572000" cy="40386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Eating disorders</a:t>
            </a:r>
          </a:p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Addiction to substances or activities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Alcohol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Nicotine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Gambling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social media</a:t>
            </a:r>
          </a:p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Self-injury</a:t>
            </a:r>
          </a:p>
          <a:p>
            <a:pPr lvl="1"/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Self-mutilation</a:t>
            </a:r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cutting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53340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Addiction to substances increases a person’s risk of depression, anxiety, and other mental illness.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627168"/>
            <a:ext cx="2895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>
                <a:latin typeface="Arial" pitchFamily="34" charset="0"/>
                <a:cs typeface="Arial" pitchFamily="34" charset="0"/>
              </a:rPr>
              <a:t>Burlingham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/shutterstock.com</a:t>
            </a:r>
          </a:p>
        </p:txBody>
      </p:sp>
      <p:pic>
        <p:nvPicPr>
          <p:cNvPr id="7" name="Picture 6" descr="shutterstock_152019266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838200" y="1828800"/>
            <a:ext cx="2413000" cy="3429000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1485003593"/>
      </p:ext>
    </p:extLst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676400"/>
            <a:ext cx="8534400" cy="4191000"/>
          </a:xfrm>
        </p:spPr>
        <p:txBody>
          <a:bodyPr/>
          <a:lstStyle/>
          <a:p>
            <a:pPr indent="0">
              <a:buNone/>
            </a:pPr>
            <a:r>
              <a:rPr lang="en-US" i="1" dirty="0">
                <a:latin typeface="Arial" pitchFamily="34" charset="0"/>
                <a:cs typeface="Arial" pitchFamily="34" charset="0"/>
              </a:rPr>
              <a:t>Eating disorders and self-injury are not real disorders, but ways for people to get attention.</a:t>
            </a:r>
          </a:p>
          <a:p>
            <a:pPr indent="0">
              <a:buNone/>
            </a:pPr>
            <a:endParaRPr lang="en-US" sz="1400" i="1" dirty="0"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r>
              <a:rPr lang="en-US" b="1" i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MYTH</a:t>
            </a:r>
          </a:p>
          <a:p>
            <a:pPr marL="857250" lvl="1"/>
            <a:r>
              <a:rPr lang="en-US" sz="2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Fact: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Eating disorders are serious mental illnesses.</a:t>
            </a:r>
          </a:p>
          <a:p>
            <a:pPr marL="857250" lvl="1">
              <a:buFont typeface="Arial" pitchFamily="34" charset="0"/>
              <a:buChar char="–"/>
            </a:pPr>
            <a:r>
              <a:rPr lang="en-US" sz="2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Fact: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 While not technically a mental disorder, self-injury is often addictive and can be linked to other mental disorders such as depression or borderline personality. People self-injure because they cannot effectively manage or control their emotions.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0" y="457200"/>
            <a:ext cx="4724400" cy="914400"/>
          </a:xfrm>
        </p:spPr>
        <p:txBody>
          <a:bodyPr>
            <a:normAutofit/>
          </a:bodyPr>
          <a:lstStyle/>
          <a:p>
            <a:r>
              <a:rPr lang="en-US" sz="2600" i="1" dirty="0">
                <a:latin typeface="Arial" pitchFamily="34" charset="0"/>
                <a:cs typeface="Arial" pitchFamily="34" charset="0"/>
              </a:rPr>
              <a:t>Myth or Fact? </a:t>
            </a:r>
          </a:p>
        </p:txBody>
      </p:sp>
    </p:spTree>
    <p:extLst>
      <p:ext uri="{BB962C8B-B14F-4D97-AF65-F5344CB8AC3E}">
        <p14:creationId xmlns:p14="http://schemas.microsoft.com/office/powerpoint/2010/main" val="51983824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990600" y="3429000"/>
            <a:ext cx="7162800" cy="1447800"/>
          </a:xfrm>
        </p:spPr>
        <p:txBody>
          <a:bodyPr/>
          <a:lstStyle/>
          <a:p>
            <a:pPr marL="0" indent="0" algn="ctr"/>
            <a:r>
              <a:rPr lang="en-US" b="1" dirty="0">
                <a:latin typeface="Arial" pitchFamily="34" charset="0"/>
                <a:cs typeface="Arial" pitchFamily="34" charset="0"/>
              </a:rPr>
              <a:t>What Causes Mental Illnesses?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Lesson 17.2</a:t>
            </a:r>
          </a:p>
        </p:txBody>
      </p:sp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001000" cy="990600"/>
          </a:xfrm>
        </p:spPr>
        <p:txBody>
          <a:bodyPr/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Causes of Mental Illness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05000"/>
            <a:ext cx="4191000" cy="41449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causes of most mental illnesses and disorders are unknown</a:t>
            </a:r>
          </a:p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They may be caused by a combination of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Biological factors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Environmental factors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Psychological factors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627168"/>
            <a:ext cx="3429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>
                <a:latin typeface="Arial" pitchFamily="34" charset="0"/>
                <a:cs typeface="Arial" pitchFamily="34" charset="0"/>
              </a:rPr>
              <a:t>Andrey_Kuzmin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/shutterstock.com</a:t>
            </a:r>
          </a:p>
        </p:txBody>
      </p:sp>
      <p:pic>
        <p:nvPicPr>
          <p:cNvPr id="6" name="Picture 5" descr="shutterstock_12599334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24400" y="2133600"/>
            <a:ext cx="3176588" cy="3153401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092574247"/>
      </p:ext>
    </p:extLst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077200" cy="990600"/>
          </a:xfrm>
        </p:spPr>
        <p:txBody>
          <a:bodyPr/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Biological Factors: Genetics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0" y="1600200"/>
            <a:ext cx="4191000" cy="48768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Certain inherited genes can give a genetic predisposition for mental illness</a:t>
            </a:r>
          </a:p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Genes influence the levels of chemicals in the brain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Low serotonin can cause depression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People with high levels of dopamine may have schizophrenia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627168"/>
            <a:ext cx="2514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>
                <a:latin typeface="Arial" pitchFamily="34" charset="0"/>
                <a:cs typeface="Arial" pitchFamily="34" charset="0"/>
              </a:rPr>
              <a:t>Kamira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/shutterstock.com</a:t>
            </a:r>
          </a:p>
        </p:txBody>
      </p:sp>
      <p:pic>
        <p:nvPicPr>
          <p:cNvPr id="6" name="Picture 5" descr="shutterstock_210886180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57200" y="2514600"/>
            <a:ext cx="3429000" cy="2447925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146990587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5486400" cy="914400"/>
          </a:xfrm>
        </p:spPr>
        <p:txBody>
          <a:bodyPr/>
          <a:lstStyle/>
          <a:p>
            <a:r>
              <a:rPr lang="en-US" dirty="0">
                <a:latin typeface="Palatino Linotype" pitchFamily="18" charset="0"/>
              </a:rPr>
              <a:t>Chapter 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5486400" cy="1371600"/>
          </a:xfrm>
        </p:spPr>
        <p:txBody>
          <a:bodyPr/>
          <a:lstStyle/>
          <a:p>
            <a:r>
              <a:rPr lang="en-US" dirty="0">
                <a:latin typeface="Palatino Linotype" pitchFamily="18" charset="0"/>
                <a:cs typeface="Arial" panose="020B0604020202020204" pitchFamily="34" charset="0"/>
              </a:rPr>
              <a:t>Mental Illnesses and Disorders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838200" y="2971800"/>
            <a:ext cx="7543800" cy="3200400"/>
          </a:xfrm>
        </p:spPr>
        <p:txBody>
          <a:bodyPr/>
          <a:lstStyle/>
          <a:p>
            <a:pPr marL="1885950" indent="-1885950"/>
            <a:r>
              <a:rPr lang="en-US" sz="2400" dirty="0">
                <a:latin typeface="Arial" pitchFamily="34" charset="0"/>
                <a:cs typeface="Arial" pitchFamily="34" charset="0"/>
              </a:rPr>
              <a:t>Lesson 17.1 Types of Mental Illnesses and Disorders</a:t>
            </a:r>
          </a:p>
          <a:p>
            <a:pPr marL="1885950" indent="-1885950"/>
            <a:r>
              <a:rPr lang="en-US" sz="2400" dirty="0">
                <a:latin typeface="Arial" pitchFamily="34" charset="0"/>
                <a:cs typeface="Arial" pitchFamily="34" charset="0"/>
              </a:rPr>
              <a:t>Lesson 17.2 What Causes Mental Illnesses?</a:t>
            </a:r>
          </a:p>
          <a:p>
            <a:pPr marL="1885950" indent="-1885950"/>
            <a:r>
              <a:rPr lang="en-US" sz="2400" dirty="0">
                <a:latin typeface="Arial" pitchFamily="34" charset="0"/>
                <a:cs typeface="Arial" pitchFamily="34" charset="0"/>
              </a:rPr>
              <a:t>Lesson 17.3 Understanding and Preventing Suicide</a:t>
            </a:r>
          </a:p>
          <a:p>
            <a:pPr marL="1885950" indent="-1885950"/>
            <a:r>
              <a:rPr lang="en-US" sz="2400" dirty="0">
                <a:latin typeface="Arial" pitchFamily="34" charset="0"/>
                <a:cs typeface="Arial" pitchFamily="34" charset="0"/>
              </a:rPr>
              <a:t>Lesson 17.4 Getting Help for Mental Illnesses and Disorders</a:t>
            </a:r>
          </a:p>
        </p:txBody>
      </p:sp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153400" cy="990600"/>
          </a:xfrm>
        </p:spPr>
        <p:txBody>
          <a:bodyPr/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Biological Factors: Brain Injury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574" y="1600200"/>
            <a:ext cx="4568826" cy="5029200"/>
          </a:xfrm>
        </p:spPr>
        <p:txBody>
          <a:bodyPr>
            <a:noAutofit/>
          </a:bodyPr>
          <a:lstStyle/>
          <a:p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Traumatic brain injury (TBI) such as a concussion results from a severe blow or jolt to the head that damages the brain</a:t>
            </a:r>
          </a:p>
          <a:p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Brain injuries can lead to temporary or permanent changes in the brain, including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Depression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Anxiety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Personality changes 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Aggression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Substance abuse to control mood and pain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627168"/>
            <a:ext cx="2514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>
                <a:latin typeface="Arial" pitchFamily="34" charset="0"/>
                <a:cs typeface="Arial" pitchFamily="34" charset="0"/>
              </a:rPr>
              <a:t>Nata-Lia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/shutterstock.com</a:t>
            </a:r>
          </a:p>
        </p:txBody>
      </p:sp>
      <p:pic>
        <p:nvPicPr>
          <p:cNvPr id="6" name="Picture 5" descr="shutterstock_117693421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724400" y="2514600"/>
            <a:ext cx="3549271" cy="2496609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4034701051"/>
      </p:ext>
    </p:extLst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 txBox="1">
            <a:spLocks/>
          </p:cNvSpPr>
          <p:nvPr/>
        </p:nvSpPr>
        <p:spPr bwMode="auto">
          <a:xfrm>
            <a:off x="533400" y="1600200"/>
            <a:ext cx="8153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6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lvl="1" indent="0">
              <a:buFont typeface="Arial" charset="0"/>
              <a:buNone/>
            </a:pPr>
            <a:r>
              <a:rPr lang="en-US" sz="2800" i="1" dirty="0">
                <a:latin typeface="Arial" pitchFamily="34" charset="0"/>
                <a:cs typeface="Arial" pitchFamily="34" charset="0"/>
              </a:rPr>
              <a:t>What are some symptoms of a concussion?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Disorientation and confusion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Nausea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Weakness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Memory loss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Unconsciousness</a:t>
            </a:r>
          </a:p>
          <a:p>
            <a:pPr lvl="1">
              <a:buNone/>
            </a:pPr>
            <a:endParaRPr lang="en-US" sz="1000" dirty="0">
              <a:latin typeface="Arial" pitchFamily="34" charset="0"/>
              <a:cs typeface="Arial" pitchFamily="34" charset="0"/>
            </a:endParaRPr>
          </a:p>
          <a:p>
            <a:pPr marL="114300" lvl="1" indent="0">
              <a:buNone/>
            </a:pPr>
            <a:r>
              <a:rPr lang="en-US" sz="2800" i="1" dirty="0">
                <a:latin typeface="Arial" pitchFamily="34" charset="0"/>
                <a:cs typeface="Arial" pitchFamily="34" charset="0"/>
              </a:rPr>
              <a:t>Why should a concussion be treated by a doctor?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742950" indent="-285750">
              <a:buFont typeface="Arial" pitchFamily="34" charset="0"/>
              <a:buChar char="–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Concussions can lead to serious complications.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400050" lvl="1" indent="0">
              <a:buFont typeface="Arial" charset="0"/>
              <a:buNone/>
            </a:pP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20815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4449651" cy="914400"/>
          </a:xfrm>
        </p:spPr>
        <p:txBody>
          <a:bodyPr>
            <a:norm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Critical Thinking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828800"/>
            <a:ext cx="81534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Brain Injury and Sports</a:t>
            </a: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  <a:p>
            <a:r>
              <a:rPr lang="en-US" sz="2600" dirty="0">
                <a:latin typeface="Arial" pitchFamily="34" charset="0"/>
                <a:cs typeface="Arial" pitchFamily="34" charset="0"/>
              </a:rPr>
              <a:t>Research shows that repeated concussions can lead to mental disorders including epilepsy and dementia. Concussion is a common injury in many sports, including football and soccer.</a:t>
            </a:r>
          </a:p>
          <a:p>
            <a:endParaRPr lang="en-US" sz="2800" dirty="0">
              <a:latin typeface="Arial" pitchFamily="34" charset="0"/>
              <a:cs typeface="Arial" pitchFamily="34" charset="0"/>
            </a:endParaRPr>
          </a:p>
          <a:p>
            <a:r>
              <a:rPr lang="en-US" sz="2400" i="1" dirty="0">
                <a:latin typeface="Arial" pitchFamily="34" charset="0"/>
                <a:cs typeface="Arial" pitchFamily="34" charset="0"/>
              </a:rPr>
              <a:t>Do you think the rules of sports should be changed to reduce the risk of concussion? If so, how? What can schools do to keep student athletes safe from brain injury?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90542927"/>
      </p:ext>
    </p:extLst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077200" cy="990600"/>
          </a:xfrm>
        </p:spPr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Biological Factors: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Environment during Pregnancy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52600"/>
            <a:ext cx="4724400" cy="4572000"/>
          </a:xfrm>
        </p:spPr>
        <p:txBody>
          <a:bodyPr/>
          <a:lstStyle/>
          <a:p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Developing babies risk mental illness if the mother:</a:t>
            </a:r>
          </a:p>
          <a:p>
            <a:pPr marL="548640" lvl="1"/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Uses alcohol or drugs</a:t>
            </a:r>
          </a:p>
          <a:p>
            <a:pPr marL="548640" lvl="1"/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Does not get proper nutrition</a:t>
            </a:r>
          </a:p>
          <a:p>
            <a:pPr marL="548640" lvl="1"/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Experiences stress or trauma</a:t>
            </a:r>
          </a:p>
          <a:p>
            <a:pPr marL="548640" lvl="1"/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 exposed to a virus, toxins, or certain chemicals</a:t>
            </a:r>
          </a:p>
          <a:p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Babies may also experience brain damage during a difficult birth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6800" y="5181600"/>
            <a:ext cx="3411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healthy environment during pregnancy may decrease a child’s risk of mental illness.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627168"/>
            <a:ext cx="381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>
                <a:latin typeface="Arial" pitchFamily="34" charset="0"/>
                <a:cs typeface="Arial" pitchFamily="34" charset="0"/>
              </a:rPr>
              <a:t>morrowlight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/shutterstock.com</a:t>
            </a:r>
          </a:p>
        </p:txBody>
      </p:sp>
      <p:pic>
        <p:nvPicPr>
          <p:cNvPr id="7" name="Picture 6" descr="shutterstock_19076638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29200" y="1905000"/>
            <a:ext cx="3162300" cy="3162300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1718809108"/>
      </p:ext>
    </p:extLst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153400" cy="990600"/>
          </a:xfrm>
        </p:spPr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Environmental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91000" y="1600200"/>
            <a:ext cx="4267200" cy="4800600"/>
          </a:xfrm>
        </p:spPr>
        <p:txBody>
          <a:bodyPr/>
          <a:lstStyle/>
          <a:p>
            <a:pPr marL="285750" indent="-228600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Mental disorders can be triggered by stressful events and experiences in a person’s environment</a:t>
            </a:r>
          </a:p>
          <a:p>
            <a:pPr lvl="1"/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Death of a loved one</a:t>
            </a:r>
          </a:p>
          <a:p>
            <a:pPr lvl="1"/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Divorce</a:t>
            </a:r>
          </a:p>
          <a:p>
            <a:pPr lvl="1"/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Family conflict</a:t>
            </a:r>
          </a:p>
          <a:p>
            <a:pPr lvl="1"/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Financial pressures</a:t>
            </a:r>
          </a:p>
          <a:p>
            <a:pPr lvl="1"/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Moving or changing jobs or schools</a:t>
            </a:r>
          </a:p>
          <a:p>
            <a:pPr lvl="1"/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Abuse or neglect</a:t>
            </a:r>
          </a:p>
          <a:p>
            <a:pPr lvl="1"/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Substance abuse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627168"/>
            <a:ext cx="2971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itchFamily="34" charset="0"/>
                <a:cs typeface="Arial" pitchFamily="34" charset="0"/>
              </a:rPr>
              <a:t>Sean Locke Photography/shutterstock.com</a:t>
            </a:r>
          </a:p>
        </p:txBody>
      </p:sp>
      <p:pic>
        <p:nvPicPr>
          <p:cNvPr id="6" name="Picture 5" descr="shutterstock_180958814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09600" y="2438400"/>
            <a:ext cx="3429000" cy="2489200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786921170"/>
      </p:ext>
    </p:extLst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Psychological Factors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19600" cy="452596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Unhealthy thinking patterns, or cognitive distortions, can lead to mental disorders</a:t>
            </a:r>
          </a:p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 include black-and-white thinking and catastrophizing</a:t>
            </a:r>
          </a:p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Changing these ways of thinking can improve mental health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76800" y="5562600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Therapy can help people change unhealthy thinking patterns, leading to improved mental health.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627168"/>
            <a:ext cx="3581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itchFamily="34" charset="0"/>
                <a:cs typeface="Arial" pitchFamily="34" charset="0"/>
              </a:rPr>
              <a:t>Photographee.eu/shutterstock.com</a:t>
            </a:r>
          </a:p>
        </p:txBody>
      </p:sp>
      <p:pic>
        <p:nvPicPr>
          <p:cNvPr id="7" name="Picture 6" descr="shutterstock_20567770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257800" y="1752600"/>
            <a:ext cx="2514600" cy="3771900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269613316"/>
      </p:ext>
    </p:extLst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4572000"/>
          </a:xfrm>
        </p:spPr>
        <p:txBody>
          <a:bodyPr/>
          <a:lstStyle/>
          <a:p>
            <a:pPr marL="0" indent="0">
              <a:buNone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Explain and give examples of each of the following types of distorted thinking.</a:t>
            </a:r>
          </a:p>
          <a:p>
            <a:pPr marL="0" indent="0">
              <a:buNone/>
            </a:pP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Black-and-white thinking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Jumping to conclusions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Catastrophizing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Control fallacies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Emotional reasoning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Fallacy of change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Always being right</a:t>
            </a:r>
          </a:p>
        </p:txBody>
      </p:sp>
    </p:spTree>
    <p:extLst>
      <p:ext uri="{BB962C8B-B14F-4D97-AF65-F5344CB8AC3E}">
        <p14:creationId xmlns:p14="http://schemas.microsoft.com/office/powerpoint/2010/main" val="205713566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990600" y="3352800"/>
            <a:ext cx="6858000" cy="2057400"/>
          </a:xfrm>
        </p:spPr>
        <p:txBody>
          <a:bodyPr/>
          <a:lstStyle/>
          <a:p>
            <a:pPr marL="0" indent="0" algn="ctr"/>
            <a:r>
              <a:rPr lang="en-US" b="1" dirty="0">
                <a:latin typeface="Arial" pitchFamily="34" charset="0"/>
                <a:cs typeface="Arial" pitchFamily="34" charset="0"/>
              </a:rPr>
              <a:t>Understanding and Preventing Suicide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Lesson 17.3</a:t>
            </a:r>
          </a:p>
        </p:txBody>
      </p:sp>
    </p:spTree>
    <p:extLst>
      <p:ext uri="{BB962C8B-B14F-4D97-AF65-F5344CB8AC3E}">
        <p14:creationId xmlns:p14="http://schemas.microsoft.com/office/powerpoint/2010/main" val="3598435769"/>
      </p:ext>
    </p:extLst>
  </p:cSld>
  <p:clrMapOvr>
    <a:masterClrMapping/>
  </p:clrMapOvr>
  <p:transition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153400" cy="990600"/>
          </a:xfrm>
        </p:spPr>
        <p:txBody>
          <a:bodyPr/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Why Do People Commit Suicide?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8600" y="1905000"/>
            <a:ext cx="4419600" cy="4267200"/>
          </a:xfrm>
        </p:spPr>
        <p:txBody>
          <a:bodyPr>
            <a:noAutofit/>
          </a:bodyPr>
          <a:lstStyle/>
          <a:p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People consider suicide because they believe their life can never get better</a:t>
            </a:r>
          </a:p>
          <a:p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mental illness such as depression is often the cause of these feelings</a:t>
            </a:r>
            <a:endParaRPr lang="en-US" sz="2600" dirty="0">
              <a:solidFill>
                <a:schemeClr val="tx1"/>
              </a:solidFill>
            </a:endParaRPr>
          </a:p>
          <a:p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It is important for people to get help if they are contemplating suicide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627168"/>
            <a:ext cx="3429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>
                <a:latin typeface="Arial" pitchFamily="34" charset="0"/>
                <a:cs typeface="Arial" pitchFamily="34" charset="0"/>
              </a:rPr>
              <a:t>PathDoc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/shutterstock.com</a:t>
            </a:r>
          </a:p>
        </p:txBody>
      </p:sp>
      <p:pic>
        <p:nvPicPr>
          <p:cNvPr id="6" name="Picture 5" descr="shutterstock_177986396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09600" y="1905000"/>
            <a:ext cx="3124200" cy="3695700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57367420"/>
      </p:ext>
    </p:extLst>
  </p:cSld>
  <p:clrMapOvr>
    <a:masterClrMapping/>
  </p:clrMapOvr>
  <p:transition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077200" cy="990600"/>
          </a:xfrm>
        </p:spPr>
        <p:txBody>
          <a:bodyPr/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Risk Factors for Suicide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76400"/>
            <a:ext cx="8153400" cy="3962400"/>
          </a:xfrm>
        </p:spPr>
        <p:txBody>
          <a:bodyPr>
            <a:noAutofit/>
          </a:bodyPr>
          <a:lstStyle/>
          <a:p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Past suicide attempts</a:t>
            </a:r>
          </a:p>
          <a:p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history of mental illness or substance abuse</a:t>
            </a:r>
          </a:p>
          <a:p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Troubled home environment</a:t>
            </a:r>
          </a:p>
          <a:p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Crisis such as financial hardship</a:t>
            </a:r>
          </a:p>
          <a:p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Experience of abuse, neglect, or bullying</a:t>
            </a:r>
          </a:p>
          <a:p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Hearing about someone else who has committed suicide (this can lead to a suicide contagion or suicide clusters</a:t>
            </a:r>
            <a:r>
              <a:rPr lang="en-US" sz="2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which others copy the behavior)</a:t>
            </a:r>
          </a:p>
        </p:txBody>
      </p:sp>
    </p:spTree>
    <p:extLst>
      <p:ext uri="{BB962C8B-B14F-4D97-AF65-F5344CB8AC3E}">
        <p14:creationId xmlns:p14="http://schemas.microsoft.com/office/powerpoint/2010/main" val="3208621365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762000" y="3352800"/>
            <a:ext cx="7467600" cy="1828800"/>
          </a:xfrm>
        </p:spPr>
        <p:txBody>
          <a:bodyPr/>
          <a:lstStyle/>
          <a:p>
            <a:pPr marL="0" indent="0" algn="ctr"/>
            <a:r>
              <a:rPr lang="en-US" b="1" dirty="0">
                <a:latin typeface="Arial" pitchFamily="34" charset="0"/>
                <a:cs typeface="Arial" pitchFamily="34" charset="0"/>
              </a:rPr>
              <a:t>Types of Mental Illnesses and Disorders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Lesson 17.1</a:t>
            </a:r>
          </a:p>
        </p:txBody>
      </p:sp>
    </p:spTree>
  </p:cSld>
  <p:clrMapOvr>
    <a:masterClrMapping/>
  </p:clrMapOvr>
  <p:transition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676400"/>
            <a:ext cx="8534400" cy="4800600"/>
          </a:xfrm>
        </p:spPr>
        <p:txBody>
          <a:bodyPr/>
          <a:lstStyle/>
          <a:p>
            <a:pPr marL="0" indent="0">
              <a:buNone/>
            </a:pPr>
            <a:r>
              <a:rPr lang="en-US" i="1" dirty="0">
                <a:latin typeface="Arial" pitchFamily="34" charset="0"/>
                <a:cs typeface="Arial" pitchFamily="34" charset="0"/>
              </a:rPr>
              <a:t>Hearing about other people’s suicides may increase the risk for certain people to commit suicide.</a:t>
            </a:r>
          </a:p>
          <a:p>
            <a:pPr marL="0" indent="0">
              <a:buNone/>
            </a:pPr>
            <a:endParaRPr lang="en-US" sz="1000" i="1" dirty="0"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r>
              <a:rPr lang="en-US" b="1" i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FACT</a:t>
            </a:r>
          </a:p>
          <a:p>
            <a:pPr marL="914400" lvl="1"/>
            <a:r>
              <a:rPr lang="en-US" sz="2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Fact: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Hearing about another person, even a stranger, who has committed suicide can lead certain people to copy the behavior. Copying of suicide attempts is known as suicide contagion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914400" lvl="1"/>
            <a:r>
              <a:rPr lang="en-US" sz="2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Fact: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 When a community or group experiences a series of suicides in a relatively short period of time, it is known as a suicide cluster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0" y="457200"/>
            <a:ext cx="4495800" cy="914400"/>
          </a:xfrm>
        </p:spPr>
        <p:txBody>
          <a:bodyPr>
            <a:normAutofit/>
          </a:bodyPr>
          <a:lstStyle/>
          <a:p>
            <a:r>
              <a:rPr lang="en-US" sz="2600" i="1" dirty="0">
                <a:latin typeface="Arial" pitchFamily="34" charset="0"/>
                <a:cs typeface="Arial" pitchFamily="34" charset="0"/>
              </a:rPr>
              <a:t>Myth or Fact?</a:t>
            </a:r>
          </a:p>
        </p:txBody>
      </p:sp>
    </p:spTree>
    <p:extLst>
      <p:ext uri="{BB962C8B-B14F-4D97-AF65-F5344CB8AC3E}">
        <p14:creationId xmlns:p14="http://schemas.microsoft.com/office/powerpoint/2010/main" val="22754352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153400" cy="990600"/>
          </a:xfrm>
        </p:spPr>
        <p:txBody>
          <a:bodyPr/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Impact of Suicide on Others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828800"/>
            <a:ext cx="4800600" cy="4343400"/>
          </a:xfrm>
        </p:spPr>
        <p:txBody>
          <a:bodyPr>
            <a:noAutofit/>
          </a:bodyPr>
          <a:lstStyle/>
          <a:p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Survivors</a:t>
            </a:r>
            <a:r>
              <a:rPr lang="en-US" sz="2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who have lost a loved one to suicide may feel</a:t>
            </a:r>
            <a:endParaRPr lang="en-US" sz="26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Guilt for not being able to prevent the death</a:t>
            </a:r>
          </a:p>
          <a:p>
            <a:pPr lvl="1"/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Abandonment and rejection</a:t>
            </a:r>
          </a:p>
          <a:p>
            <a:pPr lvl="1"/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Embarrassment or shame</a:t>
            </a:r>
          </a:p>
          <a:p>
            <a:pPr lvl="1"/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Unprepared for the loss </a:t>
            </a:r>
          </a:p>
          <a:p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Since others feel uncomfortable with the topic of suicide, survivors may not get the support they need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627168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>
                <a:latin typeface="Arial" pitchFamily="34" charset="0"/>
                <a:cs typeface="Arial" pitchFamily="34" charset="0"/>
              </a:rPr>
              <a:t>wavebreakmedia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/shutterstock.com</a:t>
            </a:r>
          </a:p>
        </p:txBody>
      </p:sp>
      <p:pic>
        <p:nvPicPr>
          <p:cNvPr id="6" name="Picture 5" descr="shutterstock_14903849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257800" y="1905000"/>
            <a:ext cx="2590800" cy="3886200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1060529605"/>
      </p:ext>
    </p:extLst>
  </p:cSld>
  <p:clrMapOvr>
    <a:masterClrMapping/>
  </p:clrMapOvr>
  <p:transition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4449651" cy="914400"/>
          </a:xfrm>
        </p:spPr>
        <p:txBody>
          <a:bodyPr>
            <a:norm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Critical Thinking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1676401"/>
            <a:ext cx="79248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Preventing Suicide</a:t>
            </a:r>
          </a:p>
          <a:p>
            <a:endParaRPr lang="en-US" sz="500" dirty="0">
              <a:latin typeface="Arial" pitchFamily="34" charset="0"/>
              <a:cs typeface="Arial" pitchFamily="34" charset="0"/>
            </a:endParaRPr>
          </a:p>
          <a:p>
            <a:r>
              <a:rPr lang="en-US" sz="2200" i="1" dirty="0">
                <a:latin typeface="Arial" pitchFamily="34" charset="0"/>
                <a:cs typeface="Arial" pitchFamily="34" charset="0"/>
              </a:rPr>
              <a:t>How can you help prevent suicide? What warning signs can you look for?</a:t>
            </a:r>
          </a:p>
          <a:p>
            <a:endParaRPr lang="en-US" sz="700" i="1" dirty="0">
              <a:latin typeface="Arial" pitchFamily="34" charset="0"/>
              <a:cs typeface="Arial" pitchFamily="34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Take any mention of suicide seriously.</a:t>
            </a:r>
          </a:p>
          <a:p>
            <a:pPr marL="274320" indent="-274320">
              <a:buFont typeface="Arial" pitchFamily="34" charset="0"/>
              <a:buChar char="•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Look for warning signs such as</a:t>
            </a:r>
          </a:p>
          <a:p>
            <a:pPr marL="548640" lvl="1" indent="-171450">
              <a:buFont typeface="Arial" pitchFamily="34" charset="0"/>
              <a:buChar char="–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Changes in eating and sleeping habits</a:t>
            </a:r>
          </a:p>
          <a:p>
            <a:pPr marL="548640" lvl="1" indent="-171450">
              <a:buFont typeface="Arial" pitchFamily="34" charset="0"/>
              <a:buChar char="–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Withdrawal from friends, family, and regular activities</a:t>
            </a:r>
          </a:p>
          <a:p>
            <a:pPr marL="548640" lvl="1" indent="-171450">
              <a:buFont typeface="Arial" pitchFamily="34" charset="0"/>
              <a:buChar char="–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Disregard for personal appearance</a:t>
            </a:r>
          </a:p>
          <a:p>
            <a:pPr marL="548640" lvl="1" indent="-171450">
              <a:buFont typeface="Arial" pitchFamily="34" charset="0"/>
              <a:buChar char="–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Giving away possessions</a:t>
            </a:r>
          </a:p>
          <a:p>
            <a:pPr marL="548640" lvl="1" indent="-171450">
              <a:buFont typeface="Arial" pitchFamily="34" charset="0"/>
              <a:buChar char="–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Loss of interest in activities previously enjoyed</a:t>
            </a:r>
          </a:p>
          <a:p>
            <a:pPr marL="274320" indent="-274320">
              <a:buFont typeface="Arial" pitchFamily="34" charset="0"/>
              <a:buChar char="•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When someone threatens suicide, or if you are thinking of suicide, get help immediately. Find a trusted adult, call 911, or phone a suicide hotline to reach a counselor. </a:t>
            </a:r>
          </a:p>
        </p:txBody>
      </p:sp>
    </p:spTree>
    <p:extLst>
      <p:ext uri="{BB962C8B-B14F-4D97-AF65-F5344CB8AC3E}">
        <p14:creationId xmlns:p14="http://schemas.microsoft.com/office/powerpoint/2010/main" val="129301444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3505200"/>
            <a:ext cx="8229600" cy="1371600"/>
          </a:xfrm>
        </p:spPr>
        <p:txBody>
          <a:bodyPr/>
          <a:lstStyle/>
          <a:p>
            <a:pPr marL="0" indent="0"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Getting Help for Mental Illnesses and Disorders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Lesson 17.4	</a:t>
            </a:r>
          </a:p>
        </p:txBody>
      </p:sp>
    </p:spTree>
    <p:extLst>
      <p:ext uri="{BB962C8B-B14F-4D97-AF65-F5344CB8AC3E}">
        <p14:creationId xmlns:p14="http://schemas.microsoft.com/office/powerpoint/2010/main" val="1245877992"/>
      </p:ext>
    </p:extLst>
  </p:cSld>
  <p:clrMapOvr>
    <a:masterClrMapping/>
  </p:clrMapOvr>
  <p:transition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153400" cy="990600"/>
          </a:xfrm>
        </p:spPr>
        <p:txBody>
          <a:bodyPr/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Barriers to Seeking Help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981200"/>
            <a:ext cx="4343400" cy="4267200"/>
          </a:xfrm>
        </p:spPr>
        <p:txBody>
          <a:bodyPr>
            <a:noAutofit/>
          </a:bodyPr>
          <a:lstStyle/>
          <a:p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Social stigma</a:t>
            </a:r>
          </a:p>
          <a:p>
            <a:pPr lvl="1"/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Negative and unfair beliefs about mental illness that can make people ashamed to seek help</a:t>
            </a:r>
          </a:p>
          <a:p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Cost of treatment</a:t>
            </a:r>
          </a:p>
          <a:p>
            <a:pPr lvl="1"/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Health insurance may cover part of the expense; some clinics offer reduced rates or no cost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627168"/>
            <a:ext cx="2590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itchFamily="34" charset="0"/>
                <a:cs typeface="Arial" pitchFamily="34" charset="0"/>
              </a:rPr>
              <a:t>Dragon Images/shutterstock.com</a:t>
            </a:r>
          </a:p>
        </p:txBody>
      </p:sp>
      <p:pic>
        <p:nvPicPr>
          <p:cNvPr id="6" name="Picture 5" descr="shutterstock_19910660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410200" y="1981200"/>
            <a:ext cx="2590800" cy="3886200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970147976"/>
      </p:ext>
    </p:extLst>
  </p:cSld>
  <p:clrMapOvr>
    <a:masterClrMapping/>
  </p:clrMapOvr>
  <p:transition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153400" cy="990600"/>
          </a:xfrm>
        </p:spPr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Treatments for Mental 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0" y="1752600"/>
            <a:ext cx="4038600" cy="444976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Individual therapy</a:t>
            </a:r>
          </a:p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Family therapy</a:t>
            </a:r>
          </a:p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Support groups</a:t>
            </a:r>
          </a:p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Medication, often used in combination with therapy</a:t>
            </a:r>
          </a:p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Inpatient treatment received around-the-clock in a hospital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627168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itchFamily="34" charset="0"/>
                <a:cs typeface="Arial" pitchFamily="34" charset="0"/>
              </a:rPr>
              <a:t>g-</a:t>
            </a:r>
            <a:r>
              <a:rPr lang="en-US" sz="900" dirty="0" err="1">
                <a:latin typeface="Arial" pitchFamily="34" charset="0"/>
                <a:cs typeface="Arial" pitchFamily="34" charset="0"/>
              </a:rPr>
              <a:t>stockstudio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/shutterstock.com</a:t>
            </a:r>
          </a:p>
        </p:txBody>
      </p:sp>
      <p:pic>
        <p:nvPicPr>
          <p:cNvPr id="6" name="Picture 5" descr="shutterstock_17831170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38200" y="1828800"/>
            <a:ext cx="2667000" cy="4015262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144496014"/>
      </p:ext>
    </p:extLst>
  </p:cSld>
  <p:clrMapOvr>
    <a:masterClrMapping/>
  </p:clrMapOvr>
  <p:transition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001000" cy="990600"/>
          </a:xfrm>
        </p:spPr>
        <p:txBody>
          <a:bodyPr/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Medications for Mental Health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6248400" cy="480060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Antidepressants treat depression by making chemicals such as serotonin more available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Stimulants for ADD/ADHD help increase norepinephrine and dopamine in the brain,  improving memory and attention span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Medication for anxiety helps slow down the central nervous system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Antipsychotics help manage schizophrenia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Lithium helps control the highs and lows of bipolar disorder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Medications may help people manage withdrawal from addictions and substance abuse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627168"/>
            <a:ext cx="3200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>
                <a:latin typeface="Arial" pitchFamily="34" charset="0"/>
                <a:cs typeface="Arial" pitchFamily="34" charset="0"/>
              </a:rPr>
              <a:t>auremar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/shutterstock.com</a:t>
            </a:r>
          </a:p>
        </p:txBody>
      </p:sp>
      <p:pic>
        <p:nvPicPr>
          <p:cNvPr id="6" name="Picture 5" descr="shutterstock_15243531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172200" y="2286000"/>
            <a:ext cx="2362200" cy="3543300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1439251397"/>
      </p:ext>
    </p:extLst>
  </p:cSld>
  <p:clrMapOvr>
    <a:masterClrMapping/>
  </p:clrMapOvr>
  <p:transition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676400"/>
            <a:ext cx="8305800" cy="4572000"/>
          </a:xfrm>
        </p:spPr>
        <p:txBody>
          <a:bodyPr/>
          <a:lstStyle/>
          <a:p>
            <a:pPr marL="0" indent="0">
              <a:buNone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What are ways you can help a loved one with a mental illness or disorder?</a:t>
            </a:r>
          </a:p>
          <a:p>
            <a:pPr marL="0" indent="0">
              <a:buNone/>
            </a:pPr>
            <a:endParaRPr lang="en-US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Express concern and offer help</a:t>
            </a:r>
          </a:p>
          <a:p>
            <a:pPr marL="228600" indent="-22860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Offer to find a mental health professional who can help  </a:t>
            </a:r>
          </a:p>
          <a:p>
            <a:pPr marL="228600" indent="-22860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Accompany your loved one to see the professional</a:t>
            </a:r>
          </a:p>
          <a:p>
            <a:pPr marL="228600" indent="-22860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Accept that it is not your responsibility to solve the problem, and the person may not want your help or may need time to realize he or she needs help</a:t>
            </a:r>
          </a:p>
          <a:p>
            <a:pPr marL="228600" indent="-22860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Do not protect someone from the consequences of their disorder or enable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them to avoid treatment</a:t>
            </a:r>
          </a:p>
          <a:p>
            <a:pPr marL="228600" indent="-22860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Take immediate action if someone talks about suicide by calling 911 or taking the person to the hospital</a:t>
            </a:r>
          </a:p>
        </p:txBody>
      </p:sp>
    </p:spTree>
    <p:extLst>
      <p:ext uri="{BB962C8B-B14F-4D97-AF65-F5344CB8AC3E}">
        <p14:creationId xmlns:p14="http://schemas.microsoft.com/office/powerpoint/2010/main" val="191535903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Warm-Up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86200" y="2057400"/>
            <a:ext cx="41910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sz="2600" i="1" dirty="0">
                <a:latin typeface="Arial" pitchFamily="34" charset="0"/>
                <a:cs typeface="Arial" pitchFamily="34" charset="0"/>
              </a:rPr>
              <a:t>What do you know about mental illnesses? </a:t>
            </a:r>
          </a:p>
          <a:p>
            <a:endParaRPr lang="en-US" sz="2600" i="1" dirty="0">
              <a:latin typeface="Arial" pitchFamily="34" charset="0"/>
              <a:cs typeface="Arial" pitchFamily="34" charset="0"/>
            </a:endParaRPr>
          </a:p>
          <a:p>
            <a:r>
              <a:rPr lang="en-US" sz="2600" i="1" dirty="0">
                <a:latin typeface="Arial" pitchFamily="34" charset="0"/>
                <a:cs typeface="Arial" pitchFamily="34" charset="0"/>
              </a:rPr>
              <a:t>Do you think people with mental illnesses are treated well in our society? Why, or why not?</a:t>
            </a:r>
          </a:p>
          <a:p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627168"/>
            <a:ext cx="3124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itchFamily="34" charset="0"/>
                <a:cs typeface="Arial" pitchFamily="34" charset="0"/>
              </a:rPr>
              <a:t>Africa Studio/shutterstock.com</a:t>
            </a:r>
          </a:p>
        </p:txBody>
      </p:sp>
      <p:pic>
        <p:nvPicPr>
          <p:cNvPr id="7" name="Picture 6" descr="shutterstock_225153520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990600" y="1981200"/>
            <a:ext cx="2590800" cy="36576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001000" cy="990600"/>
          </a:xfrm>
        </p:spPr>
        <p:txBody>
          <a:bodyPr/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Defining Mental Illness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343400" cy="4419600"/>
          </a:xfrm>
        </p:spPr>
        <p:txBody>
          <a:bodyPr>
            <a:normAutofit fontScale="92500"/>
          </a:bodyPr>
          <a:lstStyle/>
          <a:p>
            <a:r>
              <a:rPr lang="en-US" sz="2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mental illness</a:t>
            </a:r>
            <a:r>
              <a:rPr lang="en-US" sz="29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2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also called a mental disorder</a:t>
            </a:r>
            <a:r>
              <a:rPr lang="en-US" sz="29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2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is a medical condition in which a person’s mental or emotional problems are so severe that they interfere with daily living</a:t>
            </a:r>
          </a:p>
          <a:p>
            <a:r>
              <a:rPr lang="en-US" sz="2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Anxiety and depression are the most common types of mental illness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627168"/>
            <a:ext cx="2667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itchFamily="34" charset="0"/>
                <a:cs typeface="Arial" pitchFamily="34" charset="0"/>
              </a:rPr>
              <a:t>Marcos Mesa Sam </a:t>
            </a:r>
            <a:r>
              <a:rPr lang="en-US" sz="900" dirty="0" err="1">
                <a:latin typeface="Arial" pitchFamily="34" charset="0"/>
                <a:cs typeface="Arial" pitchFamily="34" charset="0"/>
              </a:rPr>
              <a:t>Wordley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/shutterstock.com</a:t>
            </a:r>
          </a:p>
        </p:txBody>
      </p:sp>
      <p:pic>
        <p:nvPicPr>
          <p:cNvPr id="6" name="Picture 5" descr="shutterstock_22013109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876800" y="1905000"/>
            <a:ext cx="2952750" cy="3886200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2497507564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077200" cy="990600"/>
          </a:xfrm>
        </p:spPr>
        <p:txBody>
          <a:bodyPr/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Anxiety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0" y="1752600"/>
            <a:ext cx="4572000" cy="4373563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Symptoms of anxiety include: 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Increased heart rate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Rapid breathing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Sweaty palms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Upset stomach</a:t>
            </a:r>
          </a:p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People who experience these symptoms on a regular basis may have an anxiety disorder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627168"/>
            <a:ext cx="2743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>
                <a:latin typeface="Arial" pitchFamily="34" charset="0"/>
                <a:cs typeface="Arial" pitchFamily="34" charset="0"/>
              </a:rPr>
              <a:t>Naypong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/shutterstock.com</a:t>
            </a:r>
          </a:p>
        </p:txBody>
      </p:sp>
      <p:pic>
        <p:nvPicPr>
          <p:cNvPr id="7" name="Picture 6" descr="shutterstock_168344684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09600" y="1981200"/>
            <a:ext cx="3048000" cy="3886200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252998373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077200" cy="990600"/>
          </a:xfrm>
        </p:spPr>
        <p:txBody>
          <a:bodyPr/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Anxiety Disorders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50292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Panic disorder causes panic attacks 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episodes of intense fear)</a:t>
            </a:r>
            <a:endParaRPr lang="en-US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Generalized anxiety disorder causes extreme or unrealistic worries over daily experiences</a:t>
            </a:r>
          </a:p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Phobias are unrealistic fears about an object or situation (e.g., social phobia or 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ocial anxiety disorder)</a:t>
            </a:r>
          </a:p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Obsessive-compulsive disorder (OCD) causes obsessive thoughts and behavior</a:t>
            </a:r>
          </a:p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Post-traumatic stress disorder (PTSD) occurs after a terrifying event or experience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627168"/>
            <a:ext cx="2667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>
                <a:latin typeface="Arial" pitchFamily="34" charset="0"/>
                <a:cs typeface="Arial" pitchFamily="34" charset="0"/>
              </a:rPr>
              <a:t>Bildagentur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900" dirty="0" err="1">
                <a:latin typeface="Arial" pitchFamily="34" charset="0"/>
                <a:cs typeface="Arial" pitchFamily="34" charset="0"/>
              </a:rPr>
              <a:t>Zoonar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 GmbH/shutterstock.com</a:t>
            </a:r>
          </a:p>
        </p:txBody>
      </p:sp>
      <p:pic>
        <p:nvPicPr>
          <p:cNvPr id="6" name="Picture 5" descr="shutterstock_156860534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334000" y="2438400"/>
            <a:ext cx="2756747" cy="2819400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120927320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Depression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33800" y="1752600"/>
            <a:ext cx="4724400" cy="4343400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Depression is a feeling of hopelessness, loneliness, and inability to care about anything</a:t>
            </a:r>
          </a:p>
          <a:p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All people experience depression at some point in their lives, but the feelings typically go away over time</a:t>
            </a:r>
          </a:p>
          <a:p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Depression that lasts a long time or is especially severe is called major depression or clinical depression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627168"/>
            <a:ext cx="2743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itchFamily="34" charset="0"/>
                <a:cs typeface="Arial" pitchFamily="34" charset="0"/>
              </a:rPr>
              <a:t>Stuart Miles/shutterstock.com</a:t>
            </a:r>
          </a:p>
        </p:txBody>
      </p:sp>
      <p:pic>
        <p:nvPicPr>
          <p:cNvPr id="6" name="Picture 5" descr="shutterstock_222716836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85800" y="2057400"/>
            <a:ext cx="2667000" cy="3429000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506348931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304800" y="1676400"/>
            <a:ext cx="8153400" cy="4495800"/>
          </a:xfrm>
        </p:spPr>
        <p:txBody>
          <a:bodyPr>
            <a:no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What are the symptoms of major depression?</a:t>
            </a:r>
          </a:p>
          <a:p>
            <a:pPr lvl="1"/>
            <a:r>
              <a:rPr lang="en-US" sz="2000" dirty="0">
                <a:latin typeface="Arial" pitchFamily="34" charset="0"/>
                <a:cs typeface="Arial" pitchFamily="34" charset="0"/>
              </a:rPr>
              <a:t>Decreased interest in previously enjoyed activities</a:t>
            </a:r>
          </a:p>
          <a:p>
            <a:pPr lvl="1"/>
            <a:r>
              <a:rPr lang="en-US" sz="2000" dirty="0">
                <a:latin typeface="Arial" pitchFamily="34" charset="0"/>
                <a:cs typeface="Arial" pitchFamily="34" charset="0"/>
              </a:rPr>
              <a:t>Extreme tiredness and lack of energy</a:t>
            </a:r>
          </a:p>
          <a:p>
            <a:pPr lvl="1"/>
            <a:r>
              <a:rPr lang="en-US" sz="2000" dirty="0">
                <a:latin typeface="Arial" pitchFamily="34" charset="0"/>
                <a:cs typeface="Arial" pitchFamily="34" charset="0"/>
              </a:rPr>
              <a:t>Difficulty sleeping</a:t>
            </a:r>
          </a:p>
          <a:p>
            <a:pPr lvl="1"/>
            <a:r>
              <a:rPr lang="en-US" sz="2000" dirty="0">
                <a:latin typeface="Arial" pitchFamily="34" charset="0"/>
                <a:cs typeface="Arial" pitchFamily="34" charset="0"/>
              </a:rPr>
              <a:t>Trouble concentrating</a:t>
            </a:r>
          </a:p>
          <a:p>
            <a:pPr lvl="1"/>
            <a:r>
              <a:rPr lang="en-US" sz="2000" dirty="0">
                <a:latin typeface="Arial" pitchFamily="34" charset="0"/>
                <a:cs typeface="Arial" pitchFamily="34" charset="0"/>
              </a:rPr>
              <a:t>Irritability, anger, and hostility</a:t>
            </a:r>
          </a:p>
          <a:p>
            <a:pPr lvl="1"/>
            <a:r>
              <a:rPr lang="en-US" sz="2000" dirty="0">
                <a:latin typeface="Arial" pitchFamily="34" charset="0"/>
                <a:cs typeface="Arial" pitchFamily="34" charset="0"/>
              </a:rPr>
              <a:t>Recurrent thoughts of death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How is major depression different from typical feelings of loss and sadness?</a:t>
            </a:r>
            <a:endParaRPr lang="en-US" sz="1200" i="1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>
                <a:latin typeface="Arial" pitchFamily="34" charset="0"/>
                <a:cs typeface="Arial" pitchFamily="34" charset="0"/>
              </a:rPr>
              <a:t>Major depression is more intense and lasts longer than normal feelings of sadness. People experience changes in thinking and behavior. If left untreated, it can have serious effects.</a:t>
            </a:r>
          </a:p>
          <a:p>
            <a:pPr lvl="1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53008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_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ess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Warm-U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ink Furth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Title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Less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Final EssHealth2015</Template>
  <TotalTime>0</TotalTime>
  <Words>1847</Words>
  <Application>Microsoft Macintosh PowerPoint</Application>
  <PresentationFormat>On-screen Show (4:3)</PresentationFormat>
  <Paragraphs>281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37</vt:i4>
      </vt:variant>
    </vt:vector>
  </HeadingPairs>
  <TitlesOfParts>
    <vt:vector size="55" baseType="lpstr">
      <vt:lpstr>Arial</vt:lpstr>
      <vt:lpstr>Calibri</vt:lpstr>
      <vt:lpstr>Helvetica</vt:lpstr>
      <vt:lpstr>Palatino Linotype</vt:lpstr>
      <vt:lpstr>Tahoma</vt:lpstr>
      <vt:lpstr>Verdana</vt:lpstr>
      <vt:lpstr>Custom Design</vt:lpstr>
      <vt:lpstr>Title Slide</vt:lpstr>
      <vt:lpstr>Title</vt:lpstr>
      <vt:lpstr>Lesson</vt:lpstr>
      <vt:lpstr>Content</vt:lpstr>
      <vt:lpstr>Warm-Up</vt:lpstr>
      <vt:lpstr>Think Further</vt:lpstr>
      <vt:lpstr>1_Title</vt:lpstr>
      <vt:lpstr>1_Lesson</vt:lpstr>
      <vt:lpstr>1_Content</vt:lpstr>
      <vt:lpstr>1_Title Slide</vt:lpstr>
      <vt:lpstr>2_Title Slide</vt:lpstr>
      <vt:lpstr>PowerPoint Presentation</vt:lpstr>
      <vt:lpstr>Chapter 17</vt:lpstr>
      <vt:lpstr>Lesson 17.1</vt:lpstr>
      <vt:lpstr>Warm-Up</vt:lpstr>
      <vt:lpstr>Defining Mental Illness</vt:lpstr>
      <vt:lpstr>Anxiety</vt:lpstr>
      <vt:lpstr>Anxiety Disorders</vt:lpstr>
      <vt:lpstr>Depression</vt:lpstr>
      <vt:lpstr>PowerPoint Presentation</vt:lpstr>
      <vt:lpstr>Bipolar Disorder and Schizophrenia</vt:lpstr>
      <vt:lpstr>Personality Disorders</vt:lpstr>
      <vt:lpstr>Autism Spectrum Disorders (ASD)</vt:lpstr>
      <vt:lpstr>Attention Deficit Disorders</vt:lpstr>
      <vt:lpstr>Critical Thinking</vt:lpstr>
      <vt:lpstr>Other Mental Disorders</vt:lpstr>
      <vt:lpstr>Myth or Fact? </vt:lpstr>
      <vt:lpstr>Lesson 17.2</vt:lpstr>
      <vt:lpstr>Causes of Mental Illness</vt:lpstr>
      <vt:lpstr>Biological Factors: Genetics</vt:lpstr>
      <vt:lpstr>Biological Factors: Brain Injury</vt:lpstr>
      <vt:lpstr>PowerPoint Presentation</vt:lpstr>
      <vt:lpstr>Critical Thinking</vt:lpstr>
      <vt:lpstr>Biological Factors:  Environment during Pregnancy</vt:lpstr>
      <vt:lpstr>Environmental Factors</vt:lpstr>
      <vt:lpstr>Psychological Factors </vt:lpstr>
      <vt:lpstr>PowerPoint Presentation</vt:lpstr>
      <vt:lpstr>Lesson 17.3</vt:lpstr>
      <vt:lpstr>Why Do People Commit Suicide?</vt:lpstr>
      <vt:lpstr>Risk Factors for Suicide</vt:lpstr>
      <vt:lpstr>Myth or Fact?</vt:lpstr>
      <vt:lpstr>Impact of Suicide on Others</vt:lpstr>
      <vt:lpstr>Critical Thinking</vt:lpstr>
      <vt:lpstr>Lesson 17.4 </vt:lpstr>
      <vt:lpstr>Barriers to Seeking Help</vt:lpstr>
      <vt:lpstr>Treatments for Mental Health</vt:lpstr>
      <vt:lpstr>Medications for Mental Health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2014-11-18T18:12:44Z</dcterms:created>
  <dcterms:modified xsi:type="dcterms:W3CDTF">2019-03-05T12:53:02Z</dcterms:modified>
</cp:coreProperties>
</file>