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9600" r:id="rId2"/>
    <p:sldMasterId id="2147491450" r:id="rId3"/>
    <p:sldMasterId id="2147491981" r:id="rId4"/>
    <p:sldMasterId id="2147492695" r:id="rId5"/>
    <p:sldMasterId id="2147483654" r:id="rId6"/>
    <p:sldMasterId id="2147493954" r:id="rId7"/>
    <p:sldMasterId id="2147493956" r:id="rId8"/>
  </p:sldMasterIdLst>
  <p:notesMasterIdLst>
    <p:notesMasterId r:id="rId43"/>
  </p:notesMasterIdLst>
  <p:handoutMasterIdLst>
    <p:handoutMasterId r:id="rId44"/>
  </p:handoutMasterIdLst>
  <p:sldIdLst>
    <p:sldId id="260" r:id="rId9"/>
    <p:sldId id="264" r:id="rId10"/>
    <p:sldId id="265" r:id="rId11"/>
    <p:sldId id="267" r:id="rId12"/>
    <p:sldId id="266" r:id="rId13"/>
    <p:sldId id="269" r:id="rId14"/>
    <p:sldId id="270" r:id="rId15"/>
    <p:sldId id="285" r:id="rId16"/>
    <p:sldId id="284" r:id="rId17"/>
    <p:sldId id="286" r:id="rId18"/>
    <p:sldId id="287" r:id="rId19"/>
    <p:sldId id="283" r:id="rId20"/>
    <p:sldId id="288" r:id="rId21"/>
    <p:sldId id="282" r:id="rId22"/>
    <p:sldId id="281" r:id="rId23"/>
    <p:sldId id="289" r:id="rId24"/>
    <p:sldId id="290" r:id="rId25"/>
    <p:sldId id="280" r:id="rId26"/>
    <p:sldId id="291" r:id="rId27"/>
    <p:sldId id="279" r:id="rId28"/>
    <p:sldId id="278" r:id="rId29"/>
    <p:sldId id="292" r:id="rId30"/>
    <p:sldId id="293" r:id="rId31"/>
    <p:sldId id="277" r:id="rId32"/>
    <p:sldId id="294" r:id="rId33"/>
    <p:sldId id="276" r:id="rId34"/>
    <p:sldId id="295" r:id="rId35"/>
    <p:sldId id="275" r:id="rId36"/>
    <p:sldId id="296" r:id="rId37"/>
    <p:sldId id="274" r:id="rId38"/>
    <p:sldId id="297" r:id="rId39"/>
    <p:sldId id="273" r:id="rId40"/>
    <p:sldId id="272" r:id="rId41"/>
    <p:sldId id="27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B31"/>
    <a:srgbClr val="D12229"/>
    <a:srgbClr val="0070BB"/>
    <a:srgbClr val="DDBEEC"/>
    <a:srgbClr val="BA7ED8"/>
    <a:srgbClr val="6F2B90"/>
    <a:srgbClr val="1268B2"/>
    <a:srgbClr val="008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3891" autoAdjust="0"/>
  </p:normalViewPr>
  <p:slideViewPr>
    <p:cSldViewPr>
      <p:cViewPr varScale="1">
        <p:scale>
          <a:sx n="69" d="100"/>
          <a:sy n="69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0D8D8-8B59-4DF0-B300-6BE7653ADFB4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B07EC-AC28-42B1-94B8-37815C27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6AB321-F4BE-49F5-88D8-E81FC919A7A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3DFED8-66FD-4BDE-BCDC-AA1CA74CF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DFED8-66FD-4BDE-BCDC-AA1CA74CF7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2F3A51-AF3E-4438-BFF1-78232300BE9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959005-5A60-4DFB-A714-08021315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89BF6-AB1E-41F7-BBC0-2CEDE8C35C0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077B3B-45D4-469B-A49F-FFF1D309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1ECE58-9C9C-41F3-B899-F70265AF15D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988E8-5A53-4172-A349-F65662C99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3BCEE7-8C88-478D-BA6E-4AE13F6C304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5D7A9-60A9-4C08-B429-5ECABADF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88DFB-868B-4AD3-8259-7178BFF9E27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779549-0C08-4C85-A1E4-72A48C0E9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9A4C92-ED13-4F8A-BD54-63ADBF6B470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D7AF4-184C-4581-A9BC-4C6CBE23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EF81C6-D66C-42F0-8641-8F599BDE3FBE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CA3438-CE39-4ACD-AE62-3936BA332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AA93E9-D3A9-4D80-8740-4F9F358586E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D642EB-6445-4DE8-9A70-1D0140487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D7B368-C64A-44B5-B342-B1AD4F8EC5BB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137F65-3BA5-4EFB-86F3-CE70B31E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48E3A9-6761-4821-BEB3-152B60B8150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B44F7F-BBDB-42E2-8EB9-59162055E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7BFB39-5542-4329-9398-7EF991D240B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485E88-FA78-4529-B1E7-B0342A6A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68149-DD52-4B0D-8B21-56C0D29748B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C2D8FD-D377-482C-BA21-3CE91325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8C8D72-3174-44C7-8532-B159DF85353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341DC-6B1B-49DD-A531-C1BA7D586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8B4199-9C8A-4569-9A43-709B397F2A6F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A5792-1D51-4E6A-906B-80701F7D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98A6FF-A54D-40B7-BD46-E3AEE71ACDD6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E14097-1186-43FB-92A1-352149F0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21C5F-EF7B-4A58-809C-0FAD3F14F0DA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D1984D-3497-44C7-8308-84B20AE9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87216-8969-4204-9025-3EFC3903D124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67DA0E-E093-4F02-9940-BD835261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9B70D2-1FC2-44FA-9117-7C181296B2E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C225D0-F97E-4364-A74A-2FF327CDD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B95D6-83E4-4F41-9EC2-44CD33DBCCC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468C6-59E1-4A1A-9C7A-4A6F0885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1E8EBA-C7B0-4D57-9421-E08379135B46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18C481-1CAD-4E48-8816-2C279F9D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345FEA-8F7A-46FE-AFF9-D5653B44577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6633D7-5A2D-4C96-8FC5-61687C4E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1C893-8BA1-4E54-B973-EFBA47612F7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C9089D-895B-41C4-ABC9-41932B88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5B5440-4B89-4A22-9B30-93AFC22873C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7E93F1-C7CE-4655-9B40-03F725BE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CD810F-E1FF-4996-88EE-F245459867D3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C5E23-BAC6-4ECE-8D27-A9A90D0D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93328-21A4-4B27-A935-C1D5391C296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95DCA-31B1-4EDC-ADBF-F209B7700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06FE7F-79AE-4F6E-840E-2003F25BB3F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AB9BC8-306F-4955-BF8C-FC863AC41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EA9269-4677-4DF6-A0FE-AFC60E3640C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6FEC4E-8E30-4E36-94AE-745394D0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E0B9C8-A429-449C-9DF2-1C32958FB02F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48A363-8391-4998-A78C-B0DAC13A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48C088-C87F-4206-B003-BC0A4A37990E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71381C-C8DC-404E-B3E1-AE90824C7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BF66FD-4303-4D6D-8774-EEDC26B3F18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18E70C-2168-47F4-898F-4E46BEE3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6A66E8-4952-4BA8-A7B3-FEAB30D68217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1A0894-E8C3-48A0-8E00-B6082F38D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A64D9E-E5DC-4A91-9FFD-FD33A61E0CC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021274-3515-4248-BF10-7E50140D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E7F751-3E28-471B-887D-C51AD96EA0D4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FB24C2-0E88-4715-BECE-9D57A9C16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C678F-3A10-44FF-989F-56779B9B211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4CCBF-DDBB-47A2-ACA8-E4860CDF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15B08-0AA4-4533-A8C0-609F2209B9D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9CE01-4C14-404C-8CFD-C7CFDBEB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3269A0-EEFF-4C3E-B158-E516FE85E6E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204CE0-8186-434B-86F7-848BDA9F1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449E86-11FD-4B4C-9FC5-7639414548C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3F24BC-99DD-4DF2-BFAC-259F0E60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96ED70-7410-4771-830B-F73B5AD9034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C89340-D70C-41BB-B668-E0FDFE90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47CE06-72AC-4EC7-BE7E-2A75DFA78FD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1AB1F-F26F-4DA5-BDF4-86E0F126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887" r:id="rId1"/>
    <p:sldLayoutId id="2147493888" r:id="rId2"/>
    <p:sldLayoutId id="2147493889" r:id="rId3"/>
    <p:sldLayoutId id="2147493890" r:id="rId4"/>
    <p:sldLayoutId id="2147493891" r:id="rId5"/>
    <p:sldLayoutId id="2147493892" r:id="rId6"/>
    <p:sldLayoutId id="2147493893" r:id="rId7"/>
    <p:sldLayoutId id="2147493894" r:id="rId8"/>
    <p:sldLayoutId id="2147493895" r:id="rId9"/>
    <p:sldLayoutId id="2147493896" r:id="rId10"/>
    <p:sldLayoutId id="2147493897" r:id="rId11"/>
    <p:sldLayoutId id="2147493898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14" r:id="rId1"/>
    <p:sldLayoutId id="2147493899" r:id="rId2"/>
    <p:sldLayoutId id="2147493915" r:id="rId3"/>
    <p:sldLayoutId id="2147493916" r:id="rId4"/>
    <p:sldLayoutId id="2147493917" r:id="rId5"/>
    <p:sldLayoutId id="2147493918" r:id="rId6"/>
    <p:sldLayoutId id="2147493919" r:id="rId7"/>
    <p:sldLayoutId id="2147493920" r:id="rId8"/>
    <p:sldLayoutId id="2147493921" r:id="rId9"/>
    <p:sldLayoutId id="2147493922" r:id="rId10"/>
    <p:sldLayoutId id="2147493923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24" r:id="rId1"/>
    <p:sldLayoutId id="2147493900" r:id="rId2"/>
    <p:sldLayoutId id="2147493925" r:id="rId3"/>
    <p:sldLayoutId id="2147493901" r:id="rId4"/>
    <p:sldLayoutId id="2147493926" r:id="rId5"/>
    <p:sldLayoutId id="2147493927" r:id="rId6"/>
    <p:sldLayoutId id="2147493928" r:id="rId7"/>
    <p:sldLayoutId id="2147493929" r:id="rId8"/>
    <p:sldLayoutId id="2147493930" r:id="rId9"/>
    <p:sldLayoutId id="2147493931" r:id="rId10"/>
    <p:sldLayoutId id="2147493932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33" r:id="rId1"/>
    <p:sldLayoutId id="2147493902" r:id="rId2"/>
    <p:sldLayoutId id="2147493934" r:id="rId3"/>
    <p:sldLayoutId id="2147493935" r:id="rId4"/>
    <p:sldLayoutId id="2147493936" r:id="rId5"/>
    <p:sldLayoutId id="2147493937" r:id="rId6"/>
    <p:sldLayoutId id="2147493938" r:id="rId7"/>
    <p:sldLayoutId id="2147493939" r:id="rId8"/>
    <p:sldLayoutId id="2147493940" r:id="rId9"/>
    <p:sldLayoutId id="2147493941" r:id="rId10"/>
    <p:sldLayoutId id="2147493942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43" r:id="rId1"/>
    <p:sldLayoutId id="2147493944" r:id="rId2"/>
    <p:sldLayoutId id="2147493945" r:id="rId3"/>
    <p:sldLayoutId id="2147493946" r:id="rId4"/>
    <p:sldLayoutId id="2147493947" r:id="rId5"/>
    <p:sldLayoutId id="2147493948" r:id="rId6"/>
    <p:sldLayoutId id="2147493949" r:id="rId7"/>
    <p:sldLayoutId id="2147493950" r:id="rId8"/>
    <p:sldLayoutId id="2147493951" r:id="rId9"/>
    <p:sldLayoutId id="2147493952" r:id="rId10"/>
    <p:sldLayoutId id="2147493953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03" r:id="rId1"/>
    <p:sldLayoutId id="2147493904" r:id="rId2"/>
    <p:sldLayoutId id="2147493905" r:id="rId3"/>
    <p:sldLayoutId id="2147493906" r:id="rId4"/>
    <p:sldLayoutId id="2147493907" r:id="rId5"/>
    <p:sldLayoutId id="2147493908" r:id="rId6"/>
    <p:sldLayoutId id="2147493909" r:id="rId7"/>
    <p:sldLayoutId id="2147493910" r:id="rId8"/>
    <p:sldLayoutId id="2147493911" r:id="rId9"/>
    <p:sldLayoutId id="2147493912" r:id="rId10"/>
    <p:sldLayoutId id="214749391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55" r:id="rId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57" r:id="rId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g-wlearning.com/health/0305/bm01/video08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115888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lifestyle choices that can affect your life span?</a:t>
            </a:r>
          </a:p>
          <a:p>
            <a:pPr marL="115888" indent="0">
              <a:buNone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9588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Smoking: quitting smoking at any age will immediately improve a person’s health</a:t>
            </a:r>
          </a:p>
          <a:p>
            <a:pPr marL="509588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Nutrition: a healthy diet throughout childhood and adolescence promotes a healthy adulthood</a:t>
            </a:r>
          </a:p>
          <a:p>
            <a:pPr marL="509588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activity: can help reduce the risk of developing certain diseases</a:t>
            </a:r>
          </a:p>
          <a:p>
            <a:pPr marL="509588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Sleep: getting enough sleep keeps the body functioning at its best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3505200"/>
            <a:ext cx="6858000" cy="16002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Infancy through the Preschool Years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22.2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Physical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4191000" cy="4572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the first year of life, babies triple their weight and grow about 12 inches in length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Toddlers begin to leave their baby shapes behind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development: increased coordination and strength of muscles</a:t>
            </a:r>
          </a:p>
          <a:p>
            <a:pPr lvl="1">
              <a:defRPr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Gross-motor skills</a:t>
            </a:r>
          </a:p>
          <a:p>
            <a:pPr lvl="1">
              <a:defRPr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Fine-motor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Pixland</a:t>
            </a:r>
            <a:r>
              <a:rPr lang="en-US" sz="900" dirty="0"/>
              <a:t>/thinkstock.com</a:t>
            </a:r>
          </a:p>
        </p:txBody>
      </p:sp>
      <p:pic>
        <p:nvPicPr>
          <p:cNvPr id="8" name="Picture 7" descr="L2A_786552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00600" y="2133600"/>
            <a:ext cx="2971800" cy="34671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examples of gross-motor skills and fine-motor skills that children develop as toddlers?</a:t>
            </a:r>
          </a:p>
          <a:p>
            <a:pPr marL="112713" indent="3175">
              <a:buNone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6413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Gross-motor skills: beginning to run, kicking and directing a ball, walking up and down steps alone while holding a railing or wall, sitting in a chair, standing on one leg</a:t>
            </a:r>
          </a:p>
          <a:p>
            <a:pPr marL="506413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Fine-motor skills: becoming better at feeding themselves, stringing large beads, turning pages of books, holding a crayon, showing preference for right or left hand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Intellectual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1600200"/>
            <a:ext cx="4495800" cy="4953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 and effect: realization that actions result in reactions and changes in the environment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 permanence: the idea that objects and people are present even when they cannot be seen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skills: sort objects by size, shape, color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 skills: first words, imitating speech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Chirtsova</a:t>
            </a:r>
            <a:r>
              <a:rPr lang="en-US" sz="900" dirty="0"/>
              <a:t> Natalia/shutterstock.com</a:t>
            </a:r>
          </a:p>
        </p:txBody>
      </p:sp>
      <p:pic>
        <p:nvPicPr>
          <p:cNvPr id="6" name="Picture 5" descr="shutterstock_833333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362200"/>
            <a:ext cx="3040743" cy="290252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Emotional and Social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Infants form a strong attachment, or emotional connection to their caregivers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Toddlers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Stranger anxiety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Separation anxiety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 tantrums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Preschoolers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of empathy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szefei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739334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19600" y="2286000"/>
            <a:ext cx="3561012" cy="280934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581400"/>
          </a:xfrm>
        </p:spPr>
        <p:txBody>
          <a:bodyPr/>
          <a:lstStyle/>
          <a:p>
            <a:pPr marL="115888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difference between parallel play and cooperative play?</a:t>
            </a:r>
          </a:p>
          <a:p>
            <a:pPr marL="115888" indent="0">
              <a:buNone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0">
              <a:buNone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parallel play, toddlers watch other children play and play near other children, but do not interact with them. In cooperative play, preschoolers play with other children and share toys.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3505200"/>
            <a:ext cx="6858000" cy="16002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School-Age and Adolescent Years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22.3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School-Age Years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4495800" cy="495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development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 alternates between periods of quick development and slow change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Intellectual development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opportunities in school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Children think about the world in a concrete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LuminaStock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7" name="Picture 6" descr="22.7_1666715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286000"/>
            <a:ext cx="3276600" cy="261293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2766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are some examples of emotional and social development that school-age children experience?</a:t>
            </a: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Expansion of social network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Gaining new friends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Development of friendships outside the family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Development of self-esteem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5486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Palatino Linotype" pitchFamily="18" charset="0"/>
                <a:cs typeface="Arial" charset="0"/>
              </a:rPr>
              <a:t>Chapter 22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486400" cy="1295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Palatino Linotype" pitchFamily="18" charset="0"/>
              </a:rPr>
              <a:t>Human Development across the Life Span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09600" y="2895600"/>
            <a:ext cx="8153400" cy="2971800"/>
          </a:xfrm>
        </p:spPr>
        <p:txBody>
          <a:bodyPr/>
          <a:lstStyle/>
          <a:p>
            <a:pPr marL="1885950" indent="-188595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22.1 Human Development: The Unfolding Self</a:t>
            </a:r>
          </a:p>
          <a:p>
            <a:pPr marL="1885950" indent="-188595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22.2 Infancy through the Preschool Years</a:t>
            </a:r>
          </a:p>
          <a:p>
            <a:pPr marL="1885950" indent="-188595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22.3 The School-Age and Adolescent Years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22.4 Adulthood and the Nature of Aging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22.5 The End of Life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Adolescents and Puberty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1600200"/>
            <a:ext cx="48768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 sexual characteristics (sex organs) and secondary sexual characteristics develop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and emotional changes fueled by sex hormones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Females—estrogen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Males—testosterone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Design </a:t>
            </a:r>
            <a:r>
              <a:rPr lang="en-US" sz="900" dirty="0" err="1"/>
              <a:t>Pics</a:t>
            </a:r>
            <a:r>
              <a:rPr lang="en-US" sz="900" dirty="0"/>
              <a:t>/thinkstock.com</a:t>
            </a:r>
          </a:p>
        </p:txBody>
      </p:sp>
      <p:pic>
        <p:nvPicPr>
          <p:cNvPr id="7" name="Picture 6" descr="22.8_977719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828800"/>
            <a:ext cx="2743200" cy="4114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Adolescent Brain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4495800" cy="4419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brain is still developing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Teenagers are known to be impulsive and emotional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Young adolescents think in concrete terms, but they begin to think in more abstract terms as they grow into adults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 older adolescents may still take 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Monkeybusinessimages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6" name="Picture 5" descr="1784269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5754" y="2438400"/>
            <a:ext cx="3223846" cy="25146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8862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are some examples of emotional and social development that adolescents experience?</a:t>
            </a:r>
          </a:p>
          <a:p>
            <a:pPr marL="112713" indent="3175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Gaining more independence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Distancing themselves from their parents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Placing more importance on their social lives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Becoming more concerned with acceptance by peers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Trying to better fit into peer groups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3429000"/>
            <a:ext cx="6858000" cy="16002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Adulthood and the Nature of Aging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22.4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Stages of Adulthood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4572000" cy="4419600"/>
          </a:xfrm>
        </p:spPr>
        <p:txBody>
          <a:bodyPr/>
          <a:lstStyle/>
          <a:p>
            <a:pPr>
              <a:defRPr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Young adulthood: age 20 to 40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Full physical maturity and peak physical condition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Expected to have a job and live independently</a:t>
            </a:r>
          </a:p>
          <a:p>
            <a:pPr>
              <a:defRPr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Middle adulthood: age 40 to 65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Generally healthy, but some physical problems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Sandwich generation</a:t>
            </a:r>
          </a:p>
          <a:p>
            <a:pPr>
              <a:defRPr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Older adulthood: age 65 and older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Blend Images/shutterstock.com</a:t>
            </a:r>
          </a:p>
        </p:txBody>
      </p:sp>
      <p:pic>
        <p:nvPicPr>
          <p:cNvPr id="7" name="Picture 6" descr="22.11_1005557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2362200"/>
            <a:ext cx="3505200" cy="278618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signs that a person has reached adulthood?</a:t>
            </a:r>
          </a:p>
          <a:p>
            <a:pPr marL="112713" indent="3175">
              <a:buNone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230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ability to vote</a:t>
            </a:r>
          </a:p>
          <a:p>
            <a:pPr marL="62230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ability to purchase tobacco products</a:t>
            </a:r>
          </a:p>
          <a:p>
            <a:pPr marL="62230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ability to marry without parents’ permission</a:t>
            </a:r>
          </a:p>
          <a:p>
            <a:pPr marL="62230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Emotional and cognitive maturity (can plan ahead, make good decisions, communicate feelings, and maintain healthy relationships)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Health Changes during Adulthood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1828800"/>
            <a:ext cx="4419600" cy="4419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normal for body functions to decline as the body grows older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the skin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Hearing and vision loss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system changes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Incontinence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Dementia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Arthritis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94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spotmatik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1169798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1828800"/>
            <a:ext cx="2692400" cy="40386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962400"/>
          </a:xfrm>
        </p:spPr>
        <p:txBody>
          <a:bodyPr/>
          <a:lstStyle/>
          <a:p>
            <a:pPr marL="112713" indent="3175">
              <a:buNone/>
            </a:pP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health problems that occur in the digestive, urinary, nervous, and cardiovascular systems as a person ages?</a:t>
            </a:r>
          </a:p>
          <a:p>
            <a:pPr marL="112713" indent="3175">
              <a:buNone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8325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Digestive System: gingivitis, constipation</a:t>
            </a:r>
          </a:p>
          <a:p>
            <a:pPr marL="568325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Urinary System: incontinence</a:t>
            </a:r>
          </a:p>
          <a:p>
            <a:pPr marL="568325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Nervous System: dementia</a:t>
            </a:r>
          </a:p>
          <a:p>
            <a:pPr marL="568325" indent="-346075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Cardiovascular System: hypertension, heart disease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Adaptations to 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4114800" cy="3810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Adaptations include certain technologies that compensate for reduced abilities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Hearing aids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Eyeglasses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Canes, wheelchairs, and ramps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Paul </a:t>
            </a:r>
            <a:r>
              <a:rPr lang="en-US" sz="900" dirty="0" err="1"/>
              <a:t>Vasarhelyi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785697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9812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581400"/>
            <a:ext cx="6858000" cy="12954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End of Life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22.5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3505200"/>
            <a:ext cx="6858000" cy="16002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Human Development: </a:t>
            </a:r>
          </a:p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Unfolding Self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22.1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Caring for Older Adults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4114800" cy="4953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Palliative care: designed to bring comfort and relief to those being treated for diseases and disorders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Hospice care: designed to provide comfort for terminally ill patients and their families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Transportation: buses, trains, subway, and other public transportation are available if driving feels unsafe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Lisa F. Young/shutterstock.com</a:t>
            </a:r>
          </a:p>
        </p:txBody>
      </p:sp>
      <p:pic>
        <p:nvPicPr>
          <p:cNvPr id="6" name="Picture 5" descr="shutterstock_699714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752600"/>
            <a:ext cx="2943225" cy="4213459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3886200"/>
          </a:xfrm>
        </p:spPr>
        <p:txBody>
          <a:bodyPr numCol="2"/>
          <a:lstStyle/>
          <a:p>
            <a:pPr marL="182880" indent="-182880"/>
            <a:r>
              <a:rPr lang="en-US" sz="2350" dirty="0">
                <a:latin typeface="Arial" pitchFamily="34" charset="0"/>
                <a:cs typeface="Arial" pitchFamily="34" charset="0"/>
              </a:rPr>
              <a:t>Family home: if the family has enough time, space, and skills to offer</a:t>
            </a:r>
          </a:p>
          <a:p>
            <a:pPr marL="182880" indent="-182880"/>
            <a:r>
              <a:rPr lang="en-US" sz="2350" dirty="0">
                <a:latin typeface="Arial" pitchFamily="34" charset="0"/>
                <a:cs typeface="Arial" pitchFamily="34" charset="0"/>
              </a:rPr>
              <a:t>Foster care: if the older adult has no family or friends to</a:t>
            </a:r>
            <a:br>
              <a:rPr lang="en-US" sz="2350" dirty="0">
                <a:latin typeface="Arial" pitchFamily="34" charset="0"/>
                <a:cs typeface="Arial" pitchFamily="34" charset="0"/>
              </a:rPr>
            </a:br>
            <a:r>
              <a:rPr lang="en-US" sz="2350" dirty="0">
                <a:latin typeface="Arial" pitchFamily="34" charset="0"/>
                <a:cs typeface="Arial" pitchFamily="34" charset="0"/>
              </a:rPr>
              <a:t>provide help</a:t>
            </a:r>
          </a:p>
          <a:p>
            <a:pPr marL="182880" indent="-182880"/>
            <a:r>
              <a:rPr lang="en-US" sz="2350" dirty="0">
                <a:latin typeface="Arial" pitchFamily="34" charset="0"/>
                <a:cs typeface="Arial" pitchFamily="34" charset="0"/>
              </a:rPr>
              <a:t>Retirement community: for healthy, independent individuals who have sufficient financial resources</a:t>
            </a:r>
          </a:p>
          <a:p>
            <a:pPr marL="182880" indent="-182880"/>
            <a:endParaRPr lang="en-US" sz="2350" dirty="0">
              <a:latin typeface="Arial" pitchFamily="34" charset="0"/>
              <a:cs typeface="Arial" pitchFamily="34" charset="0"/>
            </a:endParaRPr>
          </a:p>
          <a:p>
            <a:pPr marL="182880" indent="-182880"/>
            <a:r>
              <a:rPr lang="en-US" sz="2350" dirty="0">
                <a:latin typeface="Arial" pitchFamily="34" charset="0"/>
                <a:cs typeface="Arial" pitchFamily="34" charset="0"/>
              </a:rPr>
              <a:t>Assisted living facility: if the older adult needs help with daily activities, but do not need regular skilled nursing care</a:t>
            </a:r>
          </a:p>
          <a:p>
            <a:pPr marL="182880" indent="-182880"/>
            <a:r>
              <a:rPr lang="en-US" sz="2350" dirty="0">
                <a:latin typeface="Arial" pitchFamily="34" charset="0"/>
                <a:cs typeface="Arial" pitchFamily="34" charset="0"/>
              </a:rPr>
              <a:t>Nursing home: if the older adult has serious medical problems and require regular nursing care and assistance with daily living activities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304800" y="1600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3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5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are some housing options for older adults? Under what circumstances would each option be the best choice?</a:t>
            </a:r>
            <a:endParaRPr kumimoji="0" lang="en-US" sz="24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Financial and Medical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0" y="1600200"/>
            <a:ext cx="4419600" cy="49530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documents to be used if an older adult becomes too sick to make medical and financial decisions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Durable power of attorney for healthcare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Durable power of attorney for finances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Living will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 will and testament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Iakov</a:t>
            </a:r>
            <a:r>
              <a:rPr lang="en-US" sz="900" dirty="0"/>
              <a:t> </a:t>
            </a:r>
            <a:r>
              <a:rPr lang="en-US" sz="900" dirty="0" err="1"/>
              <a:t>Filimonov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19304039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2362200"/>
            <a:ext cx="3468516" cy="279558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191000"/>
          </a:xfrm>
        </p:spPr>
        <p:txBody>
          <a:bodyPr/>
          <a:lstStyle/>
          <a:p>
            <a:pPr marL="228600" indent="3175">
              <a:buNone/>
              <a:defRPr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stages of grief?</a:t>
            </a:r>
          </a:p>
          <a:p>
            <a:pPr marL="738188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Denial</a:t>
            </a:r>
          </a:p>
          <a:p>
            <a:pPr marL="738188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Anger</a:t>
            </a:r>
          </a:p>
          <a:p>
            <a:pPr marL="738188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Bargaining</a:t>
            </a:r>
          </a:p>
          <a:p>
            <a:pPr marL="738188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Depression</a:t>
            </a:r>
          </a:p>
          <a:p>
            <a:pPr marL="738188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Acceptance </a:t>
            </a:r>
          </a:p>
          <a:p>
            <a:pPr marL="228600" indent="3175">
              <a:spcBef>
                <a:spcPts val="0"/>
              </a:spcBef>
              <a:buNone/>
              <a:defRPr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3175">
              <a:buNone/>
              <a:defRPr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the stages always experienced in this order? </a:t>
            </a:r>
          </a:p>
          <a:p>
            <a:pPr marL="738188" indent="-333375">
              <a:tabLst>
                <a:tab pos="741363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necessarily; the stages may not occur in order and people may not experience all the stages.</a:t>
            </a:r>
          </a:p>
        </p:txBody>
      </p:sp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Coping with Grief and Loss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Everyone grieves and experiences loss differently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Sharing your feelings with a friend, family member, or therapist can be helpful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grieving, people should not make difficult decisions or big life changes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Kzenon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14345187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19600" y="2362200"/>
            <a:ext cx="3657600" cy="2590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4419600" cy="4419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2713" indent="3175">
              <a:buNone/>
              <a:defRPr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developmental milestones that you remember from your own life, or that parents and caregivers have shared with you?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your milestone stories with your classmates.</a:t>
            </a: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Jack Hollingsworth/</a:t>
            </a:r>
            <a:r>
              <a:rPr lang="en-US" sz="900" dirty="0" err="1"/>
              <a:t>Photodisc</a:t>
            </a:r>
            <a:r>
              <a:rPr lang="en-US" sz="900" dirty="0"/>
              <a:t>/thinkstock.com</a:t>
            </a:r>
          </a:p>
        </p:txBody>
      </p:sp>
      <p:pic>
        <p:nvPicPr>
          <p:cNvPr id="6" name="Picture 5" descr="Setting-Scene-Image_778325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1905000"/>
            <a:ext cx="2667000" cy="4000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Human Life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00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sequence of developmental stages in a person’s life span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stage is characterized by milestones, or significant events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Milestones and life stages are experienced at different rates for different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David Sacks/Digital Vision/thinkstock.com</a:t>
            </a:r>
          </a:p>
        </p:txBody>
      </p:sp>
      <p:pic>
        <p:nvPicPr>
          <p:cNvPr id="8" name="Picture 7" descr="8359053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67200" y="2133600"/>
            <a:ext cx="3733800" cy="307489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9" name="TextBox 3"/>
          <p:cNvSpPr txBox="1"/>
          <p:nvPr/>
        </p:nvSpPr>
        <p:spPr>
          <a:xfrm>
            <a:off x="45720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>
                <a:hlinkClick r:id="rId4"/>
              </a:rPr>
              <a:t>Click here for the Unit 8 video, “Remembering Milestones”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are the different developmental stages and which ages does each stage include?</a:t>
            </a:r>
          </a:p>
          <a:p>
            <a:pPr marL="112713" indent="3175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Infancy—birth to one year of age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Toddlerhood—one to three years of age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Preschool—three to five years of age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School-age—five to 12 years of age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Adolescence—12 to 19 years of age</a:t>
            </a:r>
          </a:p>
          <a:p>
            <a:pPr marL="506413"/>
            <a:r>
              <a:rPr lang="en-US" sz="2600" dirty="0">
                <a:latin typeface="Arial" pitchFamily="34" charset="0"/>
                <a:cs typeface="Arial" pitchFamily="34" charset="0"/>
              </a:rPr>
              <a:t>Adulthood—20 years of age and older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Types of Human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0" y="1600200"/>
            <a:ext cx="4648200" cy="4953000"/>
          </a:xfrm>
        </p:spPr>
        <p:txBody>
          <a:bodyPr/>
          <a:lstStyle/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Physical: growth of the body and body parts</a:t>
            </a:r>
          </a:p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Intellectual: maturation of an individual’s thinking, information processing, and responsiveness to the world</a:t>
            </a:r>
          </a:p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Emotional: achievement of individual identity, personality, and self-esteem</a:t>
            </a:r>
          </a:p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Social: the ability to interact with people in socially acceptable ways</a:t>
            </a:r>
          </a:p>
          <a:p>
            <a:pPr>
              <a:defRPr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of these types are interdependent, meaning that they rely on each 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ostrinka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7" name="Picture 6" descr="4658391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286000"/>
            <a:ext cx="3332480" cy="3124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43400"/>
          </a:xfrm>
        </p:spPr>
        <p:txBody>
          <a:bodyPr/>
          <a:lstStyle/>
          <a:p>
            <a:pPr marL="11271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two plans that can be created for children with developmental delays? What does each plan entail?</a:t>
            </a:r>
          </a:p>
          <a:p>
            <a:pPr marL="112713" indent="3175">
              <a:buNone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6413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Individualized Family Service Plan (IFSP): outlines the special services a young child with a developmental delay will need</a:t>
            </a:r>
          </a:p>
          <a:p>
            <a:pPr marL="506413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Individualized Education Plan (IEP): outlines the additional services a child with a developmental delay may require in a classroom setting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Life Expectancy Versus Life Span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4114800" cy="4343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expectancy is the scientific estimate of the maximum length of life for people in a population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span is the number of years a specific individual actually lives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35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Ingram Publishing/thinkstock.com</a:t>
            </a:r>
          </a:p>
        </p:txBody>
      </p:sp>
      <p:pic>
        <p:nvPicPr>
          <p:cNvPr id="7" name="Picture 6" descr="873323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1981200"/>
            <a:ext cx="2667000" cy="40005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inal EssHealth TEMPLAT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 TEMPLATE</Template>
  <TotalTime>0</TotalTime>
  <Words>1436</Words>
  <Application>Microsoft Macintosh PowerPoint</Application>
  <PresentationFormat>On-screen Show (4:3)</PresentationFormat>
  <Paragraphs>228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Helvetica</vt:lpstr>
      <vt:lpstr>Palatino Linotype</vt:lpstr>
      <vt:lpstr>Tahoma</vt:lpstr>
      <vt:lpstr>Verdana</vt:lpstr>
      <vt:lpstr>Final EssHealth TEMPLATE</vt:lpstr>
      <vt:lpstr>Lesson</vt:lpstr>
      <vt:lpstr>Content</vt:lpstr>
      <vt:lpstr>Warm-Up</vt:lpstr>
      <vt:lpstr>Think Further</vt:lpstr>
      <vt:lpstr>Title Slide</vt:lpstr>
      <vt:lpstr>1_Title Slide</vt:lpstr>
      <vt:lpstr>2_Title Slide</vt:lpstr>
      <vt:lpstr>PowerPoint Presentation</vt:lpstr>
      <vt:lpstr>Chapter 22</vt:lpstr>
      <vt:lpstr>Lesson 22.1</vt:lpstr>
      <vt:lpstr>Warm-Up</vt:lpstr>
      <vt:lpstr>The Human Life Cycle</vt:lpstr>
      <vt:lpstr>PowerPoint Presentation</vt:lpstr>
      <vt:lpstr>Types of Human Development</vt:lpstr>
      <vt:lpstr>Critical Thinking</vt:lpstr>
      <vt:lpstr>Life Expectancy Versus Life Span</vt:lpstr>
      <vt:lpstr>Critical Thinking</vt:lpstr>
      <vt:lpstr>Lesson 22.2</vt:lpstr>
      <vt:lpstr>Physical Development</vt:lpstr>
      <vt:lpstr>Critical Thinking</vt:lpstr>
      <vt:lpstr>Intellectual Development</vt:lpstr>
      <vt:lpstr>Emotional and Social Development</vt:lpstr>
      <vt:lpstr>Critical Thinking</vt:lpstr>
      <vt:lpstr>Lesson 22.3</vt:lpstr>
      <vt:lpstr>The School-Age Years</vt:lpstr>
      <vt:lpstr>PowerPoint Presentation</vt:lpstr>
      <vt:lpstr>Adolescents and Puberty</vt:lpstr>
      <vt:lpstr>The Adolescent Brain</vt:lpstr>
      <vt:lpstr>PowerPoint Presentation</vt:lpstr>
      <vt:lpstr>Lesson 22.4</vt:lpstr>
      <vt:lpstr>Stages of Adulthood</vt:lpstr>
      <vt:lpstr>Critical Thinking</vt:lpstr>
      <vt:lpstr>Health Changes during Adulthood</vt:lpstr>
      <vt:lpstr>Critical Thinking</vt:lpstr>
      <vt:lpstr>Adaptations to Aging</vt:lpstr>
      <vt:lpstr>Lesson 22.5</vt:lpstr>
      <vt:lpstr>Caring for Older Adults</vt:lpstr>
      <vt:lpstr>PowerPoint Presentation</vt:lpstr>
      <vt:lpstr>Financial and Medical Issues</vt:lpstr>
      <vt:lpstr>Critical Thinking</vt:lpstr>
      <vt:lpstr>Coping with Grief and Loss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2014-11-18T18:18:04Z</dcterms:created>
  <dcterms:modified xsi:type="dcterms:W3CDTF">2019-03-05T12:54:49Z</dcterms:modified>
</cp:coreProperties>
</file>