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1.xml" ContentType="application/vnd.openxmlformats-officedocument.theme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12.xml" ContentType="application/vnd.openxmlformats-officedocument.theme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4" r:id="rId3"/>
    <p:sldMasterId id="2147483697" r:id="rId4"/>
    <p:sldMasterId id="2147483709" r:id="rId5"/>
    <p:sldMasterId id="2147483721" r:id="rId6"/>
    <p:sldMasterId id="2147483733" r:id="rId7"/>
    <p:sldMasterId id="2147483749" r:id="rId8"/>
    <p:sldMasterId id="2147483762" r:id="rId9"/>
    <p:sldMasterId id="2147483774" r:id="rId10"/>
    <p:sldMasterId id="2147483786" r:id="rId11"/>
    <p:sldMasterId id="2147483798" r:id="rId12"/>
    <p:sldMasterId id="2147484029" r:id="rId13"/>
    <p:sldMasterId id="2147484032" r:id="rId14"/>
  </p:sldMasterIdLst>
  <p:notesMasterIdLst>
    <p:notesMasterId r:id="rId48"/>
  </p:notesMasterIdLst>
  <p:handoutMasterIdLst>
    <p:handoutMasterId r:id="rId49"/>
  </p:handoutMasterIdLst>
  <p:sldIdLst>
    <p:sldId id="368" r:id="rId15"/>
    <p:sldId id="405" r:id="rId16"/>
    <p:sldId id="256" r:id="rId17"/>
    <p:sldId id="372" r:id="rId18"/>
    <p:sldId id="376" r:id="rId19"/>
    <p:sldId id="378" r:id="rId20"/>
    <p:sldId id="379" r:id="rId21"/>
    <p:sldId id="380" r:id="rId22"/>
    <p:sldId id="383" r:id="rId23"/>
    <p:sldId id="381" r:id="rId24"/>
    <p:sldId id="382" r:id="rId25"/>
    <p:sldId id="390" r:id="rId26"/>
    <p:sldId id="284" r:id="rId27"/>
    <p:sldId id="328" r:id="rId28"/>
    <p:sldId id="385" r:id="rId29"/>
    <p:sldId id="389" r:id="rId30"/>
    <p:sldId id="387" r:id="rId31"/>
    <p:sldId id="393" r:id="rId32"/>
    <p:sldId id="394" r:id="rId33"/>
    <p:sldId id="395" r:id="rId34"/>
    <p:sldId id="396" r:id="rId35"/>
    <p:sldId id="286" r:id="rId36"/>
    <p:sldId id="397" r:id="rId37"/>
    <p:sldId id="392" r:id="rId38"/>
    <p:sldId id="398" r:id="rId39"/>
    <p:sldId id="359" r:id="rId40"/>
    <p:sldId id="399" r:id="rId41"/>
    <p:sldId id="386" r:id="rId42"/>
    <p:sldId id="401" r:id="rId43"/>
    <p:sldId id="400" r:id="rId44"/>
    <p:sldId id="402" r:id="rId45"/>
    <p:sldId id="403" r:id="rId46"/>
    <p:sldId id="404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FCA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07" autoAdjust="0"/>
    <p:restoredTop sz="50000" autoAdjust="0"/>
  </p:normalViewPr>
  <p:slideViewPr>
    <p:cSldViewPr>
      <p:cViewPr varScale="1">
        <p:scale>
          <a:sx n="74" d="100"/>
          <a:sy n="74" d="100"/>
        </p:scale>
        <p:origin x="1560" y="176"/>
      </p:cViewPr>
      <p:guideLst>
        <p:guide orient="horz" pos="2160"/>
        <p:guide pos="672"/>
      </p:guideLst>
    </p:cSldViewPr>
  </p:slideViewPr>
  <p:outlineViewPr>
    <p:cViewPr>
      <p:scale>
        <a:sx n="33" d="100"/>
        <a:sy n="33" d="100"/>
      </p:scale>
      <p:origin x="0" y="14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056BEF-E85A-4BA9-8CF1-B44F77313C6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0852DDB-80D8-45CA-A7E1-AB04E5668E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36ACADA-ED9C-4382-B740-6430CC9E1A8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6FDA989-6929-4F86-83BF-5ADBE02A92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793005-44DC-4859-9E1B-D3211D89751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A2E4131-DB5D-4C75-A5A7-5A2158B6A12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A1E7CB9-8F2A-4C57-A710-91E1435A50F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72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F408AE4-EF02-41A1-8959-1EC6FB308D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9A3B49-D32C-44D1-9EE4-EA7D18781B7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9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734B01-859F-42DF-AB23-A124AC65D3F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E42BD2-DEC5-4AD7-BCE3-B85ECBD3ABA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1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1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3208178-85E3-430C-BF54-77DE7AB4959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9CE047-F52D-4BA6-81DA-62DDB4777B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EE2580D-2255-48DF-86BB-5DC231D54B9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5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9D14846-DA18-4EE9-9875-9BE7FA2AFB8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A5CEC1-8670-4114-89CD-012A0E4F00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DC97D27-7F51-45AF-8B9D-9EBA5C41970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7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51EBB5-D12D-407F-87A1-D161C144E3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EC2DE5-F45D-41BE-B103-C86B557B03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49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59A15CA-836D-480B-A9DF-24E49504B46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820DF-31DB-42D1-9CCB-E1BFE6DECB3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1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CC46D1-17B8-425E-A7C4-1966406F6C4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7F09B5-4529-43F8-9E58-106B25A68DB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544098-76BB-44B0-BCF6-DB98ECCEB6D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3313AC2-A997-48B4-984E-3ACF03FB74A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2B7E34E-AECE-496A-BF52-9786AB2D2F1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EE10C23-19DF-4C2C-B941-1CB4A5BB1D0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ACD7AA-406D-4F44-8915-DE6A1AFBD6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958360-7026-4348-9623-C4481969DBE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0794A86-AEEB-47FA-97AE-FF2B699EA79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EED6D7-0301-44A4-BEE9-41815BED2C4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9AAB9CD-6541-4AC8-ACB5-947AE3D5000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DBCE76-355B-487A-A207-005A2DFC179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10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10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3AD792-1C76-4162-BD76-B33D42D315C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1BD5A8-11BF-4FA1-825B-AF22F0A3376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3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FFB19BB-1888-40DD-B7A8-DF5FF16D4E2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B228C8-C3B3-4169-8A3C-0E1AC198B4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F286B-D49C-422E-A965-0E2B4020A3C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EDA24-CFF0-4F16-82BD-24EF01BF04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9B09-B776-4730-A92D-DC7F6613D38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E7F1C-4023-41F6-AF08-9401E825E7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B05891-09D2-4BFD-9E48-71597F03D7A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1B7645-3C5F-4559-AD80-1DC7CE57AA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16E6C2-8791-4D1D-9A58-E38C0F063D6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F2E2CEC-AF8A-4FD2-8A55-E98FD97F948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E5AC7E-231B-4D56-87DD-F7C43EFD1A0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A15E0B-8D38-455A-8AEE-92B7BFC307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89B3E3-D61E-415C-91A8-47BF8B440BA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5556C6-87C9-4BEF-AE9D-68E0C6D85E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2EE502D-0A7D-4953-B2C9-52046284BE4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B96B53-D44A-45E0-BB59-3E6C6C0D2EB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C24DC-926F-4918-9F4E-F082EFBC28A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A2A3BA-6B1F-4CCD-92B2-2AE316AB2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7BEB7E-B630-481F-A3F9-CBE3FD0D05A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EEB222C-9870-4E03-B5E5-5392687BA2D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C81CAE-665A-41E0-90DD-917809F4C02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389A6F9-C8F5-43C7-B717-C9BD3ACC88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/>
          <a:lstStyle>
            <a:lvl1pPr algn="ctr"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40386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5FC5D-C9CE-48B7-8ED6-41102AC3955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17C5D-52D9-42AB-BE0F-07AF8174B1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75012C-3466-45E0-A61F-E6CBD3A0E5D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9063B1-81AA-45C3-8031-5CCE0CFC2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84732C-DAAD-41AE-9C7A-F75067A5F7E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FBAF56-F073-4E55-B314-F76D03884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45CDC3-5E9B-4F40-B072-22AAC25CD2E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A8214C-1FE4-44EA-BE4D-762247F01E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31DFDF-264D-4BAA-B4A7-6CF47DCA024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F6C9360-AA91-4D10-B180-C623C564BB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F32C91-68E9-48D6-B560-B78362E81B9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13981CB-EF46-490F-9909-9D02EEAD20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11CF41F-96AA-4C2F-AA4A-03E901D79B7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6F3A6B-F89F-4391-A976-0294A64BB6F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15E58E-226D-4994-A4D9-B046AD81EC7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395A36-AE20-4534-8A12-0B98EDB31E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3368DE-C814-4E08-8318-395CC1F884A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5ABB898-83C5-4F2F-8811-F5AC72B185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BDDECBA-60C2-4B85-B16A-6E81BB9C1E8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CD7281-F28B-4CC8-B45E-9ED4303E33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07A924-536F-4CB7-80C3-CBCED449395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4E8C21-5A8C-4304-9309-498B1161DE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3DC973-5C5A-4581-8889-D2DDB506346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F1A70E-2B47-4740-96C0-56B0998847D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106849-A357-414C-AAB3-635BDC93B2F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BAD5A1A-C5FA-4B5C-8408-E19C51C3368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1428D23-B374-423E-874F-5ADD2309D68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B5E88F9-BAA9-4CD5-B66C-EA907623F0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86445A-3B9C-4FBC-866D-1B0846A0BD5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40E0C51-12A2-4745-883E-4342B0F25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71D58FC-C742-45BA-A11C-6F1F4C274B1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D218E5-9B11-46C3-9D30-F26BC1EA07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DBF78D4-0CE5-44A1-9803-AD46FB32868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25100E-E521-4F32-BCC3-8DCD54DD438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34FD14C-1EF0-47F5-9855-29F424DCC15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432F819-06F3-44B0-98D5-F991CB4130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9F344D-3AA3-4409-A959-4E56231A0C9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FABD1F-B49C-4555-BE41-90B875FA1FA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41324-7CA4-4573-AFBA-42E25E227A7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08D6A6-3400-4472-B132-C2B9277EE7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A582A9-A967-433B-963F-BA49EB734F0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0C63BA-14D3-4BA0-AE8D-60C8944C4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346A8E-DE18-411C-B4F7-2E9D9345D65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D237FA-A0B1-4FBD-91DA-F29FC7DFE98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95E36F-5DE6-4623-8D39-AA09C1C6C4B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01FF90-9C52-4FF8-AD0A-23E88BEDA2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79508A7-7E6C-4471-A205-4E03DA59AB9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163B28-D371-47ED-911B-E8378EF154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D11D50-3955-4914-99BC-C04B6701A3C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6D819C-D59F-42FC-9F1C-13F12A296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65F4D-F57F-4E20-90D0-A5A1B7E3C10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6754F02-9076-4CE9-9C3F-8F37828196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DE9970-20B0-41B9-B041-908BEDE174D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D5951C-2E86-4FF7-A447-435D28BFD7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9DF76D6-3077-4EAC-9DF3-48C5ADABC51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7A911D-04D6-4E35-93E9-1EBDD39DC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DFDE5-2F4D-4419-B167-2E9A73F2A2AF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50DFE-941E-49D2-9653-27ED3FD477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3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F9D2A-0EE1-4337-946F-53A832E6359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FFC0-2EC8-43DE-AF72-9E2F3ABECEE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EA4DCB5-4EC1-4C25-882D-DD95BF6470D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93752-F536-4EC0-B8DA-5370377C1D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CD8F6-B532-4715-B111-318F72E12D3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BA512-54A9-49E6-8B91-011D284C6D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8DDA72-A273-4DE2-A608-B9B14E82A76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005FA1-FFE0-4B73-9AD2-95638EE52F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E5C1FBA-22C4-4BCE-AE87-8D3932C1DFC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E24D95C-36B0-4969-A8AC-E709F68DB6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0DA85CD-420B-4685-800A-D2FD93B150D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48F8C3-88E6-4DCB-8910-D75BA672E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03D965D-59BF-4B91-BB51-2DF161F24FD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2714DC-61B6-40A2-868E-A087FE9A2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B00C8B-FE6B-4DDF-A9F8-DCD4708BAB5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9B12A6-EB9C-465A-8087-8F767165ED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E047F5-222B-4ED8-A816-47E398C0448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F10926-EE0E-4BD4-AE65-C3CAE80CB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F91420-9C6F-43D3-A023-B066C71A3CA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958974-C1E4-4624-9A89-D2664A639C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8A674E1-386B-481B-A08F-0689E875A0F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F55FF6-A413-4D5A-999D-8FF77EFFC2B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1E03ADB-8553-4E69-A72A-59836F42164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BF51D1F-42AF-4277-800E-6EC96AD707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901002-36BE-477B-9C09-81080BE3407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7C757D-0CEF-4279-B25C-3DD9E0E679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23D8C-D18F-4F7F-8110-9160D3AD7A1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CA374-3830-47C3-ACDD-4198B9AE5A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001000" cy="1295400"/>
          </a:xfrm>
          <a:prstGeom prst="rect">
            <a:avLst/>
          </a:prstGeom>
        </p:spPr>
        <p:txBody>
          <a:bodyPr anchor="b"/>
          <a:lstStyle>
            <a:lvl1pPr>
              <a:defRPr sz="3500" b="0" i="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534400" cy="4953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429A06-46C4-4C8E-BEB2-FBE3BFB7266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A0CB583-A822-4779-ABBA-47044423BDA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E50EE0-6FBF-4B9E-8546-3B2C86C8D07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91CCF52-F04E-4E81-902C-96A4CFFFE0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4447C57-2F08-45A6-A3C3-EE0D46DFA5E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0D6459-4876-49D7-A025-715FC3763A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AF21418-39EC-470D-BDA7-94BA6D8D5ED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FBA5FD-B6DE-47FD-95DB-BDF3DA3C0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6A187F-9867-4FF5-B8C0-150E1557F465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9AE571-7C19-4365-A27B-909DC65CC4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9B22EBB-F0CE-4B05-88A4-4F597AE4BFB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6AA026C-82B9-4042-A8D6-602B1D587B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C2A0E2-4CF2-4D78-A805-ED99A17DEFC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E89526-9581-4790-99EF-05AD9DEB0E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D1DEF06-3406-49FA-AF5E-DB8035784FC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972F562-864F-473E-AE56-3E375A737B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A39E448-3DEF-41BB-8D23-7A33F297D8C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BE46811-81C0-40F0-B80F-3907F6932D9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4AE2F-6551-4C4B-AAC8-4E6AB233D39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51AF4-4461-4662-A753-CE1BFAF7E3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D7C3EB-FD27-4306-93EB-0439C41B749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DFE7A2-96A9-4994-8D89-BCA8BB5099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724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4267200" cy="9144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6F1B4B-DB6B-4360-86BB-C3160373D948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3D8B55-FE8F-44DB-9B04-6E179FC02D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FBAB2C2-DEE2-434D-BBF5-3C665971A2E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5FB05FF-1CDC-4EF1-A61E-B0ACD8D2C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D23B8-EC87-4A10-AF79-41BF1325F03D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AEE4AC2-259B-4694-8D1D-B6611A1887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612F83-5A38-412A-8914-B138C35812AE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F357B0-98A7-42FE-BAE2-70B9E343B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146CF0-2280-4B4C-9741-12AF18F9643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3FA918E-AC2B-46A6-AAD3-6166E47539A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1B0992-89F4-490E-83DE-0EDA75966DF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133953-3CE3-4979-A82E-2859A452F6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689A88C-861C-48B3-B1AA-9E8375FB3B0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E837FBD-8B6F-4771-AA51-0D7357A5E8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E5181-EEEA-49AA-AD24-D1838116A0A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E5E64-1415-41D8-81F2-38A035B1F6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6DDC82-D91A-471E-8490-C3DE336F0A3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29AE2D6-43BB-401F-8020-A713619C702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409CF3D-9A9C-426A-A1B1-D76E6471945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091454F-9F57-4797-8E10-B8E2E640E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"/>
            <a:ext cx="8610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C6D0328-E314-40D3-82E5-0495D23F635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D9B44A4-3D4B-470B-93AB-459053331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2"/>
          <p:cNvSpPr txBox="1">
            <a:spLocks/>
          </p:cNvSpPr>
          <p:nvPr/>
        </p:nvSpPr>
        <p:spPr bwMode="auto">
          <a:xfrm>
            <a:off x="381000" y="457200"/>
            <a:ext cx="3124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ea typeface="Verdana" pitchFamily="34" charset="0"/>
                <a:cs typeface="Verdana" pitchFamily="34" charset="0"/>
              </a:rPr>
              <a:t>Think Further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534400" cy="4800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/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/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3657600" y="457200"/>
            <a:ext cx="5257800" cy="9144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C0E6C04-5AF4-46E0-B17D-A19F1ABA56B7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122A92-CEF9-43AD-9ACA-B2744DC193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3EE02-7D7F-4560-AF76-DF33D33E060A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D661EA4-F3E2-46FC-BB6F-A31733D3C4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7826646-4134-44BB-88F6-51E72D1508D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35F48F7-E1AA-477B-AE2E-E003CFF2EA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EEAF8B7-6BFB-4E39-A54B-77363EB0DC39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5973A61-425F-4808-B27F-B7CB3083F2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E58B47-E35B-41EF-B47E-916028730D9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6EF2936-C8DB-4009-9182-F52113854F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833FFEA-360B-4E1A-8DCF-2F396437D0E2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193CF27-5617-4BA0-96E7-C780CBDA72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D30A0-1771-4D40-8BC9-46FAB1BC6D0C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4DDAF-17F9-47DC-8953-10CE4395FD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4F9DC9D-22E0-4B31-826E-65E4A681BBC4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008F67-8E88-4C47-BFE3-DE5296DA74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3820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B24ED06-929D-458F-BAD1-74FEC20B74F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38B47B-59B4-47F0-BEDE-A9ABCD7A25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F47A0F-69A4-49F7-BAA6-6E210820E7C1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9137F5-69C1-46A9-A494-285E4D5D54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-1007165"/>
            <a:ext cx="5486400" cy="2226365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4500" b="1" i="0" baseline="0">
                <a:solidFill>
                  <a:srgbClr val="A62B31"/>
                </a:solidFill>
                <a:latin typeface="Helvetica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486400" cy="16002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3500" b="1" spc="30" baseline="0">
                <a:solidFill>
                  <a:schemeClr val="tx1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914400" y="2971800"/>
            <a:ext cx="7772400" cy="3200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800" b="1" spc="30" baseline="0">
                <a:solidFill>
                  <a:srgbClr val="0070BB"/>
                </a:solidFill>
                <a:effectLst/>
                <a:latin typeface="Helvetica" pitchFamily="34" charset="0"/>
                <a:ea typeface="Tahoma" pitchFamily="34" charset="0"/>
                <a:cs typeface="Tahoma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51ECC-F0C8-4ABE-837C-EC508D687A4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ED83C-8C59-4E58-B69D-3426091DD9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3248565-4826-4575-A5E4-D5BCB2D5C3FB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83E00B6-E135-4F01-94FB-E93AAD9BF4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3352800"/>
            <a:ext cx="6858000" cy="2362200"/>
          </a:xfrm>
          <a:prstGeom prst="rect">
            <a:avLst/>
          </a:prstGeom>
        </p:spPr>
        <p:txBody>
          <a:bodyPr/>
          <a:lstStyle>
            <a:lvl1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buNone/>
              <a:defRPr sz="45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 bwMode="auto">
          <a:xfrm>
            <a:off x="990600" y="1600200"/>
            <a:ext cx="5486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sz="5500" b="1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903339-985F-4A9F-8B7F-39DBE0660D43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CE2A2D9-D6CB-4785-B28E-AF46C83405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FFA83E0-3B8C-46E8-9A24-51F1B51E556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7CF2FE0-0EB7-42F2-B628-D0253C0E78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DFB1AEF-11FF-4EBA-AFEF-98B0E3C9A7A6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8504168-F1B2-401F-8065-D4953AD4821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30.xml"/><Relationship Id="rId7" Type="http://schemas.openxmlformats.org/officeDocument/2006/relationships/slideLayout" Target="../slideLayouts/slideLayout134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9.xml"/><Relationship Id="rId1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33.xml"/><Relationship Id="rId11" Type="http://schemas.openxmlformats.org/officeDocument/2006/relationships/slideLayout" Target="../slideLayouts/slideLayout138.xml"/><Relationship Id="rId5" Type="http://schemas.openxmlformats.org/officeDocument/2006/relationships/slideLayout" Target="../slideLayouts/slideLayout132.xml"/><Relationship Id="rId10" Type="http://schemas.openxmlformats.org/officeDocument/2006/relationships/slideLayout" Target="../slideLayouts/slideLayout137.xml"/><Relationship Id="rId4" Type="http://schemas.openxmlformats.org/officeDocument/2006/relationships/slideLayout" Target="../slideLayouts/slideLayout131.xml"/><Relationship Id="rId9" Type="http://schemas.openxmlformats.org/officeDocument/2006/relationships/slideLayout" Target="../slideLayouts/slideLayout136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theme" Target="../theme/theme13.xml"/><Relationship Id="rId2" Type="http://schemas.openxmlformats.org/officeDocument/2006/relationships/slideLayout" Target="../slideLayouts/slideLayout140.xml"/><Relationship Id="rId1" Type="http://schemas.openxmlformats.org/officeDocument/2006/relationships/slideLayout" Target="../slideLayouts/slideLayout139.xml"/><Relationship Id="rId4" Type="http://schemas.openxmlformats.org/officeDocument/2006/relationships/image" Target="../media/image7.jpeg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8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E641E8-5650-43A0-AF04-5BDBE24174C0}" type="datetimeFigureOut">
              <a:rPr lang="en-US"/>
              <a:pPr>
                <a:defRPr/>
              </a:pPr>
              <a:t>3/5/19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5731A2-E0D0-4B97-B8DB-42366CA7289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53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3945" r:id="rId2"/>
    <p:sldLayoutId id="2147484000" r:id="rId3"/>
    <p:sldLayoutId id="214748394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6147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3947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7171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72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</p:sldLayoutIdLst>
  <p:transition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  <p:sldLayoutId id="214748392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733800" y="6623050"/>
            <a:ext cx="51895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29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30" r:id="rId12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500" b="1" kern="1200">
          <a:solidFill>
            <a:schemeClr val="bg1"/>
          </a:solidFill>
          <a:latin typeface="Helvetica" pitchFamily="34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Helvetica" pitchFamily="34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3075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3048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31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rPr>
              <a:t>Copyright Goodheart-Willcox Co., Inc.  May not be posted to a publicly accessible website.</a:t>
            </a:r>
          </a:p>
        </p:txBody>
      </p:sp>
      <p:sp>
        <p:nvSpPr>
          <p:cNvPr id="4099" name="Title Placeholder 2"/>
          <p:cNvSpPr>
            <a:spLocks noGrp="1"/>
          </p:cNvSpPr>
          <p:nvPr>
            <p:ph type="title"/>
          </p:nvPr>
        </p:nvSpPr>
        <p:spPr bwMode="auto">
          <a:xfrm>
            <a:off x="228600" y="6096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Text Placeholder 4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Helvetica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32" r:id="rId1"/>
    <p:sldLayoutId id="2147483933" r:id="rId2"/>
    <p:sldLayoutId id="2147483934" r:id="rId3"/>
    <p:sldLayoutId id="2147483935" r:id="rId4"/>
    <p:sldLayoutId id="2147483936" r:id="rId5"/>
    <p:sldLayoutId id="2147483937" r:id="rId6"/>
    <p:sldLayoutId id="2147483938" r:id="rId7"/>
    <p:sldLayoutId id="2147483939" r:id="rId8"/>
    <p:sldLayoutId id="2147483940" r:id="rId9"/>
    <p:sldLayoutId id="2147483941" r:id="rId10"/>
    <p:sldLayoutId id="2147483942" r:id="rId11"/>
    <p:sldLayoutId id="2147483943" r:id="rId12"/>
  </p:sldLayoutIdLst>
  <p:transition>
    <p:fade thruBlk="1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44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ransition>
    <p:fade thruBlk="1"/>
  </p:transition>
  <p:txStyles>
    <p:titleStyle>
      <a:lvl1pPr algn="l" rtl="0" fontAlgn="base">
        <a:spcBef>
          <a:spcPct val="0"/>
        </a:spcBef>
        <a:spcAft>
          <a:spcPct val="0"/>
        </a:spcAft>
        <a:defRPr sz="3000" b="1" kern="1200">
          <a:solidFill>
            <a:schemeClr val="bg1"/>
          </a:solidFill>
          <a:latin typeface="Palatino Linotype" pitchFamily="18" charset="0"/>
          <a:ea typeface="Tahoma" pitchFamily="34" charset="0"/>
          <a:cs typeface="Tahoma" pitchFamily="34" charset="0"/>
        </a:defRPr>
      </a:lvl1pPr>
      <a:lvl2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Palatino Linotype" pitchFamily="18" charset="0"/>
          <a:cs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2.xml"/><Relationship Id="rId4" Type="http://schemas.openxmlformats.org/officeDocument/2006/relationships/hyperlink" Target="http://www.g-wlearning.com/health/0305/bm01/video02.htm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9248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Underweight and Your Health</a:t>
            </a:r>
          </a:p>
        </p:txBody>
      </p:sp>
      <p:sp>
        <p:nvSpPr>
          <p:cNvPr id="9933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828800"/>
            <a:ext cx="46482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Causes for underweight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Cancer or other disease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Alcohol or drug abuse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Genetics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Psychological problems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Lack of access to food (most common)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Deficiency diseases are caused by inadequate intake of various nutrients</a:t>
            </a:r>
          </a:p>
        </p:txBody>
      </p:sp>
      <p:sp>
        <p:nvSpPr>
          <p:cNvPr id="99332" name="Rectangle 6"/>
          <p:cNvSpPr>
            <a:spLocks noChangeAspect="1"/>
          </p:cNvSpPr>
          <p:nvPr/>
        </p:nvSpPr>
        <p:spPr bwMode="auto">
          <a:xfrm>
            <a:off x="0" y="6627813"/>
            <a:ext cx="197361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Photographee.eu/shutterstock.com</a:t>
            </a:r>
          </a:p>
        </p:txBody>
      </p:sp>
      <p:pic>
        <p:nvPicPr>
          <p:cNvPr id="99333" name="Picture 2" descr="T:\Project Files\Zelman and Sanderson_High School Health\Supplements\PowerPoints\Art\CONVERTED\Chapter 4\shutterstock_2128246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752600"/>
            <a:ext cx="2901950" cy="43529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Overweight and Your Health</a:t>
            </a:r>
          </a:p>
        </p:txBody>
      </p:sp>
      <p:sp>
        <p:nvSpPr>
          <p:cNvPr id="10035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038600" y="1828800"/>
            <a:ext cx="44958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Being overweight contributes to a range of health issues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Heart disease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Hypertension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Liver and gallbladder disease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Many types of cancer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Diabetes</a:t>
            </a:r>
          </a:p>
        </p:txBody>
      </p:sp>
      <p:sp>
        <p:nvSpPr>
          <p:cNvPr id="100356" name="Rectangle 6"/>
          <p:cNvSpPr>
            <a:spLocks noChangeArrowheads="1"/>
          </p:cNvSpPr>
          <p:nvPr/>
        </p:nvSpPr>
        <p:spPr bwMode="auto">
          <a:xfrm>
            <a:off x="0" y="6627813"/>
            <a:ext cx="1326004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Kletr</a:t>
            </a:r>
            <a:r>
              <a:rPr lang="en-US" sz="900" dirty="0"/>
              <a:t>/shutterstock.com</a:t>
            </a:r>
          </a:p>
        </p:txBody>
      </p:sp>
      <p:pic>
        <p:nvPicPr>
          <p:cNvPr id="100357" name="Picture 2" descr="T:\Project Files\Zelman and Sanderson_High School Health\Supplements\PowerPoints\Art\CONVERTED\Chapter 4\shutterstock_182583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133600"/>
            <a:ext cx="3348038" cy="33480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01379" name="TextBox 4"/>
          <p:cNvSpPr txBox="1">
            <a:spLocks noChangeArrowheads="1"/>
          </p:cNvSpPr>
          <p:nvPr/>
        </p:nvSpPr>
        <p:spPr bwMode="auto">
          <a:xfrm>
            <a:off x="533400" y="1905000"/>
            <a:ext cx="42672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Malnutrition</a:t>
            </a:r>
          </a:p>
          <a:p>
            <a:endParaRPr lang="en-US"/>
          </a:p>
          <a:p>
            <a:r>
              <a:rPr lang="en-US" sz="2600" i="1"/>
              <a:t>Is malnutrition unique to underweight individuals?</a:t>
            </a:r>
          </a:p>
          <a:p>
            <a:endParaRPr lang="en-US" sz="2600"/>
          </a:p>
          <a:p>
            <a:r>
              <a:rPr lang="en-US" sz="2600" i="1"/>
              <a:t>Can a person who is overweight or obese also experience malnutrition? Explain your answer.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01380" name="TextBox 5"/>
          <p:cNvSpPr txBox="1">
            <a:spLocks noChangeArrowheads="1"/>
          </p:cNvSpPr>
          <p:nvPr/>
        </p:nvSpPr>
        <p:spPr bwMode="auto">
          <a:xfrm>
            <a:off x="0" y="6627813"/>
            <a:ext cx="2743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kzenon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01381" name="Picture 2" descr="T:\Project Files\Zelman and Sanderson_High School Health\Supplements\PowerPoints\Art\CONVERTED\Chapter 4\RIA-Image_1591426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14600"/>
            <a:ext cx="37719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676400" y="3276600"/>
            <a:ext cx="5638800" cy="19812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Factors that </a:t>
            </a:r>
          </a:p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Influence Weight</a:t>
            </a:r>
          </a:p>
        </p:txBody>
      </p:sp>
      <p:sp>
        <p:nvSpPr>
          <p:cNvPr id="10240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4.2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The Influence of Genetics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8600" cy="4373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Genetic factors influence how much people weigh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Genetic factors alone do not cause obesity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Studies suggest that genes have a stronger influence on weight than environment</a:t>
            </a:r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0" y="6627813"/>
            <a:ext cx="180049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Lisa F. Young/shutterstock.com</a:t>
            </a:r>
          </a:p>
        </p:txBody>
      </p:sp>
      <p:pic>
        <p:nvPicPr>
          <p:cNvPr id="103429" name="Picture 2" descr="T:\Project Files\Zelman and Sanderson_High School Health\Supplements\PowerPoints\Art\CONVERTED\Chapter 4\shutterstock_1340805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676400"/>
            <a:ext cx="3200400" cy="45021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How Genes Impact Weight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8600" y="1828800"/>
            <a:ext cx="4038600" cy="42973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Researchers have found 32 different genes that may influence weight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Genes may influence 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Food preferences 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Hormone levels that affect how hungry a person feels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Metabolism</a:t>
            </a:r>
          </a:p>
        </p:txBody>
      </p:sp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0" y="6627813"/>
            <a:ext cx="240322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Monkey Business Images/shutterstock.com</a:t>
            </a:r>
          </a:p>
        </p:txBody>
      </p:sp>
      <p:pic>
        <p:nvPicPr>
          <p:cNvPr id="104453" name="Picture 2" descr="T:\Project Files\Zelman and Sanderson_High School Health\Supplements\PowerPoints\Art\CONVERTED\Chapter 4\shutterstock_1146402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895600" cy="4343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1"/>
          </p:nvPr>
        </p:nvSpPr>
        <p:spPr>
          <a:xfrm>
            <a:off x="304800" y="1600200"/>
            <a:ext cx="4419600" cy="4800600"/>
          </a:xfrm>
        </p:spPr>
        <p:txBody>
          <a:bodyPr>
            <a:noAutofit/>
          </a:bodyPr>
          <a:lstStyle/>
          <a:p>
            <a:pPr marL="168275" indent="0">
              <a:buFont typeface="Arial" charset="0"/>
              <a:buNone/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While genes do not control your food choices, they may influence your food preferences.</a:t>
            </a:r>
          </a:p>
          <a:p>
            <a:pPr marL="912813" indent="-457200">
              <a:buFont typeface="Helvetica" panose="020B0604020202020204" pitchFamily="34" charset="0"/>
              <a:buChar char="‒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What sorts of foods do the members of your family prefer? </a:t>
            </a:r>
          </a:p>
          <a:p>
            <a:pPr marL="912813" indent="-457200">
              <a:buFont typeface="Helvetica" panose="020B0604020202020204" pitchFamily="34" charset="0"/>
              <a:buChar char="‒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Do you also prefer these foods?</a:t>
            </a:r>
          </a:p>
          <a:p>
            <a:pPr marL="912813" indent="-457200">
              <a:buFont typeface="Helvetica" panose="020B0604020202020204" pitchFamily="34" charset="0"/>
              <a:buChar char="‒"/>
              <a:defRPr/>
            </a:pPr>
            <a:r>
              <a:rPr lang="en-US" sz="2400" i="1" dirty="0">
                <a:latin typeface="Arial" pitchFamily="34" charset="0"/>
                <a:cs typeface="Arial" pitchFamily="34" charset="0"/>
              </a:rPr>
              <a:t>What foods do you like that your family members do not like?</a:t>
            </a:r>
          </a:p>
        </p:txBody>
      </p:sp>
      <p:sp>
        <p:nvSpPr>
          <p:cNvPr id="105475" name="TextBox 4"/>
          <p:cNvSpPr txBox="1">
            <a:spLocks noChangeArrowheads="1"/>
          </p:cNvSpPr>
          <p:nvPr/>
        </p:nvSpPr>
        <p:spPr bwMode="auto">
          <a:xfrm>
            <a:off x="0" y="6627813"/>
            <a:ext cx="25908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Jason </a:t>
            </a:r>
            <a:r>
              <a:rPr lang="en-US" sz="900" dirty="0" err="1"/>
              <a:t>Stitt</a:t>
            </a:r>
            <a:r>
              <a:rPr lang="en-US" sz="900" dirty="0"/>
              <a:t>/shutterstock.com</a:t>
            </a:r>
          </a:p>
        </p:txBody>
      </p:sp>
      <p:pic>
        <p:nvPicPr>
          <p:cNvPr id="105476" name="Picture 2" descr="T:\Project Files\Zelman and Sanderson_High School Health\Supplements\PowerPoints\Art\CONVERTED\Chapter 4\4.5_95365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438400"/>
            <a:ext cx="3657600" cy="26924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Social and Psychological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91000" y="1828800"/>
            <a:ext cx="4267200" cy="43735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Eating can be triggered by a psychological desire for food rather than a physiological need for food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Eating can be part of celebrating happy occasions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Some people tend to  eat more when feeling nervous or sad</a:t>
            </a:r>
          </a:p>
        </p:txBody>
      </p:sp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0" y="6627813"/>
            <a:ext cx="185178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Dan </a:t>
            </a:r>
            <a:r>
              <a:rPr lang="en-US" sz="900" dirty="0" err="1"/>
              <a:t>Kosmayer</a:t>
            </a:r>
            <a:r>
              <a:rPr lang="en-US" sz="900" dirty="0"/>
              <a:t>/shutterstock.com</a:t>
            </a:r>
          </a:p>
        </p:txBody>
      </p:sp>
      <p:pic>
        <p:nvPicPr>
          <p:cNvPr id="106501" name="Picture 2" descr="T:\Project Files\Zelman and Sanderson_High School Health\Supplements\PowerPoints\Art\CONVERTED\Chapter 4\shutterstock_1282090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3322638" cy="350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5638800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dirty="0">
                <a:hlinkClick r:id="rId4"/>
              </a:rPr>
              <a:t>Click here for the Unit 2 video, “Dining Dilemma” 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3886200"/>
          </a:xfrm>
        </p:spPr>
        <p:txBody>
          <a:bodyPr>
            <a:noAutofit/>
          </a:bodyPr>
          <a:lstStyle/>
          <a:p>
            <a:pPr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Your environment influences your eating in a number of ways.</a:t>
            </a:r>
          </a:p>
          <a:p>
            <a:pPr indent="0">
              <a:buFont typeface="Arial" charset="0"/>
              <a:buNone/>
              <a:defRPr/>
            </a:pP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marL="630238" lvl="1">
              <a:buFont typeface="Arial" charset="0"/>
              <a:buNone/>
              <a:tabLst>
                <a:tab pos="630238" algn="l"/>
              </a:tabLst>
              <a:defRPr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</a:t>
            </a:r>
            <a:endParaRPr lang="en-US" sz="1800" b="1" i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marL="854075">
              <a:buFont typeface="Arial" pitchFamily="34" charset="0"/>
              <a:buChar char="–"/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People eat more when dining with others than when they are alone.</a:t>
            </a:r>
          </a:p>
          <a:p>
            <a:pPr marL="854075">
              <a:buFont typeface="Arial" pitchFamily="34" charset="0"/>
              <a:buChar char="–"/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People eat more when a variety of foods is available.</a:t>
            </a:r>
          </a:p>
        </p:txBody>
      </p:sp>
      <p:sp>
        <p:nvSpPr>
          <p:cNvPr id="10854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  </a:t>
            </a:r>
            <a:r>
              <a:rPr lang="en-US" sz="2600" i="1">
                <a:latin typeface="Arial" charset="0"/>
                <a:cs typeface="Arial" charset="0"/>
              </a:rPr>
              <a:t>Myth or Fact?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010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Portion Size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810000" cy="42973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amount of food served for a single person is called portion size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Portion sizes in the United States have become much larger over time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This contributes to overeating</a:t>
            </a:r>
          </a:p>
        </p:txBody>
      </p:sp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0" y="6627813"/>
            <a:ext cx="201850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cobraphotography</a:t>
            </a:r>
            <a:r>
              <a:rPr lang="en-US" sz="900" dirty="0"/>
              <a:t>/shutterstock.com</a:t>
            </a:r>
          </a:p>
        </p:txBody>
      </p:sp>
      <p:pic>
        <p:nvPicPr>
          <p:cNvPr id="109573" name="Picture 2" descr="T:\Project Files\Zelman and Sanderson_High School Health\Supplements\PowerPoints\Art\CONVERTED\Chapter 4\shutterstock_162416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362200"/>
            <a:ext cx="3657600" cy="263207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3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5486400" cy="1066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>
                <a:latin typeface="Palatino Linotype" pitchFamily="18" charset="0"/>
                <a:cs typeface="Arial" charset="0"/>
              </a:rPr>
              <a:t>Chapter 4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Palatino Linotype" pitchFamily="18" charset="0"/>
              </a:rPr>
              <a:t>Body Weight and Composition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914400" y="2971800"/>
            <a:ext cx="7467600" cy="28194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4.1 What Is a Healthy Weight?</a:t>
            </a:r>
          </a:p>
          <a:p>
            <a:pPr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4.2 Factors that Influence Weight</a:t>
            </a:r>
          </a:p>
          <a:p>
            <a:pPr marL="1714500" indent="-1714500">
              <a:defRPr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Lesson 4.3 Treatment and Prevention of Weight Problems</a:t>
            </a: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Cultural Factors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752600"/>
            <a:ext cx="4267200" cy="43735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People in different cultures prefer different types of foods and tastes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Culture also influences how, where, and how much you eat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 groups have different values and preferences regarding ideal weight</a:t>
            </a:r>
          </a:p>
        </p:txBody>
      </p:sp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0" y="6627813"/>
            <a:ext cx="238398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Sean Locke Photography/shutterstock.com</a:t>
            </a:r>
          </a:p>
        </p:txBody>
      </p:sp>
      <p:pic>
        <p:nvPicPr>
          <p:cNvPr id="110597" name="Picture 2" descr="T:\Project Files\Zelman and Sanderson_High School Health\Supplements\PowerPoints\Art\CONVERTED\Chapter 4\shutterstock_1816070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362200"/>
            <a:ext cx="3429000" cy="26146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Socioeconomic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191000" cy="42973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Socioeconomic status plays a role in the prevalence of obesity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Low-income families may have less to spend on healthful foods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Low-income areas may offer fewer opportunities for physical activity</a:t>
            </a:r>
          </a:p>
        </p:txBody>
      </p:sp>
      <p:sp>
        <p:nvSpPr>
          <p:cNvPr id="111620" name="TextBox 4"/>
          <p:cNvSpPr txBox="1">
            <a:spLocks noChangeArrowheads="1"/>
          </p:cNvSpPr>
          <p:nvPr/>
        </p:nvSpPr>
        <p:spPr bwMode="auto">
          <a:xfrm>
            <a:off x="0" y="6627813"/>
            <a:ext cx="2743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Rick Becker-</a:t>
            </a:r>
            <a:r>
              <a:rPr lang="en-US" sz="900" dirty="0" err="1"/>
              <a:t>Leckrone</a:t>
            </a:r>
            <a:r>
              <a:rPr lang="en-US" sz="900" dirty="0"/>
              <a:t>/shutterstock.com</a:t>
            </a:r>
          </a:p>
        </p:txBody>
      </p:sp>
      <p:pic>
        <p:nvPicPr>
          <p:cNvPr id="111621" name="Picture 2" descr="T:\Project Files\Zelman and Sanderson_High School Health\Supplements\PowerPoints\Art\CONVERTED\Chapter 4\17.12_1422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3505200" cy="3505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276600"/>
            <a:ext cx="7543800" cy="17526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Treatment and Prevention of Weight Problems</a:t>
            </a:r>
          </a:p>
        </p:txBody>
      </p:sp>
      <p:sp>
        <p:nvSpPr>
          <p:cNvPr id="11264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4.3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49763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Critical Thinking</a:t>
            </a:r>
          </a:p>
        </p:txBody>
      </p:sp>
      <p:sp>
        <p:nvSpPr>
          <p:cNvPr id="113667" name="TextBox 4"/>
          <p:cNvSpPr txBox="1">
            <a:spLocks noChangeArrowheads="1"/>
          </p:cNvSpPr>
          <p:nvPr/>
        </p:nvSpPr>
        <p:spPr bwMode="auto">
          <a:xfrm>
            <a:off x="457200" y="1828800"/>
            <a:ext cx="4572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Healthy Eating Habits</a:t>
            </a:r>
          </a:p>
          <a:p>
            <a:endParaRPr lang="en-US"/>
          </a:p>
          <a:p>
            <a:r>
              <a:rPr lang="en-US" sz="2600"/>
              <a:t>Adults who are overweight were often overweight as</a:t>
            </a:r>
          </a:p>
          <a:p>
            <a:r>
              <a:rPr lang="en-US" sz="2600"/>
              <a:t>children.</a:t>
            </a:r>
          </a:p>
          <a:p>
            <a:endParaRPr lang="en-US" sz="2600"/>
          </a:p>
          <a:p>
            <a:r>
              <a:rPr lang="en-US" sz="2600" i="1"/>
              <a:t>What can you do to help the children in your life develop healthy eating habits? </a:t>
            </a:r>
          </a:p>
          <a:p>
            <a:endParaRPr lang="en-US" sz="2800">
              <a:latin typeface="Calibri" pitchFamily="34" charset="0"/>
            </a:endParaRPr>
          </a:p>
        </p:txBody>
      </p:sp>
      <p:sp>
        <p:nvSpPr>
          <p:cNvPr id="113668" name="TextBox 5"/>
          <p:cNvSpPr txBox="1">
            <a:spLocks noChangeArrowheads="1"/>
          </p:cNvSpPr>
          <p:nvPr/>
        </p:nvSpPr>
        <p:spPr bwMode="auto">
          <a:xfrm>
            <a:off x="0" y="6627813"/>
            <a:ext cx="21336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MIXA next/thinkstock.com</a:t>
            </a:r>
          </a:p>
        </p:txBody>
      </p:sp>
      <p:pic>
        <p:nvPicPr>
          <p:cNvPr id="113669" name="Picture 2" descr="T:\Project Files\Zelman and Sanderson_High School Health\Supplements\PowerPoints\Art\CONVERTED\Chapter 4\4.10_1108847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981200"/>
            <a:ext cx="35941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Strategies for Healthy Weight Loss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752600"/>
            <a:ext cx="4267200" cy="4038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To maintain your current weight, you must balance calories consumed with calories used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Weight loss occurs when you eat fewer calories than are needed for physical activity</a:t>
            </a:r>
          </a:p>
        </p:txBody>
      </p:sp>
      <p:sp>
        <p:nvSpPr>
          <p:cNvPr id="114692" name="Rectangle 5"/>
          <p:cNvSpPr>
            <a:spLocks noChangeArrowheads="1"/>
          </p:cNvSpPr>
          <p:nvPr/>
        </p:nvSpPr>
        <p:spPr bwMode="auto">
          <a:xfrm>
            <a:off x="0" y="6627813"/>
            <a:ext cx="178766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stockyimages</a:t>
            </a:r>
            <a:r>
              <a:rPr lang="en-US" sz="900" dirty="0"/>
              <a:t>/shutterstock.com</a:t>
            </a:r>
          </a:p>
        </p:txBody>
      </p:sp>
      <p:pic>
        <p:nvPicPr>
          <p:cNvPr id="114693" name="Picture 2" descr="T:\Project Files\Zelman and Sanderson_High School Health\Supplements\PowerPoints\Art\CONVERTED\Chapter 4\shutterstock_117036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0"/>
            <a:ext cx="3581400" cy="25479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Realistic Goals</a:t>
            </a:r>
          </a:p>
        </p:txBody>
      </p:sp>
      <p:sp>
        <p:nvSpPr>
          <p:cNvPr id="11571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1752600"/>
            <a:ext cx="40386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Set realistic, short-term goals regarding eating and exercise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Focus on gradual weight loss of one to two pounds a week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Monitor exactly when and what you eat to help reach your goals</a:t>
            </a:r>
          </a:p>
        </p:txBody>
      </p:sp>
      <p:sp>
        <p:nvSpPr>
          <p:cNvPr id="115716" name="Rectangle 5"/>
          <p:cNvSpPr>
            <a:spLocks noChangeArrowheads="1"/>
          </p:cNvSpPr>
          <p:nvPr/>
        </p:nvSpPr>
        <p:spPr bwMode="auto">
          <a:xfrm>
            <a:off x="0" y="6627813"/>
            <a:ext cx="1774845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Ivan1981Roo/shutterstock.com</a:t>
            </a:r>
          </a:p>
        </p:txBody>
      </p:sp>
      <p:pic>
        <p:nvPicPr>
          <p:cNvPr id="115717" name="Picture 2" descr="T:\Project Files\Zelman and Sanderson_High School Health\Supplements\PowerPoints\Art\CONVERTED\Chapter 4\shutterstock_1624989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438400"/>
            <a:ext cx="3219450" cy="245903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Content Placeholder 1"/>
          <p:cNvSpPr>
            <a:spLocks noGrp="1"/>
          </p:cNvSpPr>
          <p:nvPr>
            <p:ph idx="1"/>
          </p:nvPr>
        </p:nvSpPr>
        <p:spPr>
          <a:xfrm>
            <a:off x="4038600" y="1752600"/>
            <a:ext cx="4800600" cy="4038600"/>
          </a:xfrm>
        </p:spPr>
        <p:txBody>
          <a:bodyPr/>
          <a:lstStyle/>
          <a:p>
            <a:pPr marL="171450" indent="0">
              <a:buFont typeface="Arial" charset="0"/>
              <a:buNone/>
            </a:pPr>
            <a:r>
              <a:rPr lang="en-US" dirty="0">
                <a:latin typeface="Arial" charset="0"/>
                <a:cs typeface="Arial" charset="0"/>
              </a:rPr>
              <a:t>A food diary is a record of what a person eats each day.</a:t>
            </a:r>
          </a:p>
          <a:p>
            <a:pPr marL="171450" indent="0">
              <a:buFont typeface="Arial" charset="0"/>
              <a:buNone/>
            </a:pPr>
            <a:endParaRPr lang="en-US" sz="1400" dirty="0">
              <a:latin typeface="Arial" charset="0"/>
              <a:cs typeface="Arial" charset="0"/>
            </a:endParaRPr>
          </a:p>
          <a:p>
            <a:pPr marL="171450" indent="0">
              <a:buFont typeface="Arial" charset="0"/>
              <a:buNone/>
            </a:pPr>
            <a:r>
              <a:rPr lang="en-US" sz="2400" i="1" dirty="0">
                <a:latin typeface="Arial" charset="0"/>
                <a:cs typeface="Arial" charset="0"/>
              </a:rPr>
              <a:t>Why do you think keeping track of what you eat is so important to weight management?</a:t>
            </a:r>
          </a:p>
          <a:p>
            <a:pPr marL="171450" indent="0">
              <a:buFont typeface="Arial" charset="0"/>
              <a:buNone/>
            </a:pPr>
            <a:endParaRPr lang="en-US" sz="1400" i="1" dirty="0">
              <a:latin typeface="Arial" charset="0"/>
              <a:cs typeface="Arial" charset="0"/>
            </a:endParaRPr>
          </a:p>
          <a:p>
            <a:pPr marL="171450" indent="0">
              <a:buFont typeface="Arial" charset="0"/>
              <a:buNone/>
            </a:pPr>
            <a:r>
              <a:rPr lang="en-US" sz="2400" i="1" dirty="0">
                <a:latin typeface="Arial" charset="0"/>
                <a:cs typeface="Arial" charset="0"/>
              </a:rPr>
              <a:t>How might keeping track of where you eat also be helpful?</a:t>
            </a:r>
          </a:p>
        </p:txBody>
      </p:sp>
      <p:sp>
        <p:nvSpPr>
          <p:cNvPr id="116739" name="TextBox 3"/>
          <p:cNvSpPr txBox="1">
            <a:spLocks noChangeArrowheads="1"/>
          </p:cNvSpPr>
          <p:nvPr/>
        </p:nvSpPr>
        <p:spPr bwMode="auto">
          <a:xfrm>
            <a:off x="0" y="6627813"/>
            <a:ext cx="27432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bevangoldswain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116740" name="Picture 2" descr="T:\Project Files\Zelman and Sanderson_High School Health\Supplements\PowerPoints\Art\CONVERTED\Chapter 4\4.9_179090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0"/>
            <a:ext cx="3276600" cy="26654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Limit Screen Time</a:t>
            </a:r>
          </a:p>
        </p:txBody>
      </p:sp>
      <p:sp>
        <p:nvSpPr>
          <p:cNvPr id="11776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04800" y="1676400"/>
            <a:ext cx="8077200" cy="4876799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People who spend many hours watching TV or playing video games are more likely to be overweight or obese</a:t>
            </a:r>
          </a:p>
          <a:p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Watching TV also</a:t>
            </a:r>
            <a:b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increases exposure</a:t>
            </a:r>
            <a:b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to commercials for</a:t>
            </a:r>
            <a:b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unhealthy foods and</a:t>
            </a:r>
            <a:b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dirty="0">
                <a:solidFill>
                  <a:schemeClr val="tx1"/>
                </a:solidFill>
                <a:latin typeface="Arial" charset="0"/>
                <a:cs typeface="Arial" charset="0"/>
              </a:rPr>
              <a:t>beverages</a:t>
            </a:r>
          </a:p>
        </p:txBody>
      </p:sp>
      <p:sp>
        <p:nvSpPr>
          <p:cNvPr id="117764" name="TextBox 4"/>
          <p:cNvSpPr txBox="1">
            <a:spLocks noChangeArrowheads="1"/>
          </p:cNvSpPr>
          <p:nvPr/>
        </p:nvSpPr>
        <p:spPr bwMode="auto">
          <a:xfrm>
            <a:off x="0" y="6627813"/>
            <a:ext cx="23622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/>
              <a:t>papa1266/shutterstock.com</a:t>
            </a:r>
          </a:p>
        </p:txBody>
      </p:sp>
      <p:pic>
        <p:nvPicPr>
          <p:cNvPr id="117765" name="Picture 2" descr="T:\Project Files\Zelman and Sanderson_High School Health\Supplements\PowerPoints\Art\CONVERTED\Chapter 4\Ch4_page-120_shutterstock_661239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048000"/>
            <a:ext cx="3581400" cy="2673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Change Your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0" y="1752600"/>
            <a:ext cx="4243388" cy="4449763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Try to change your negative thoughts about eating and weight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 “all-or-nothing” mindset about eating can undermine weight-loss efforts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Forgive brief lapses and return to your new healthy habits</a:t>
            </a:r>
          </a:p>
        </p:txBody>
      </p:sp>
      <p:sp>
        <p:nvSpPr>
          <p:cNvPr id="118788" name="Rectangle 5"/>
          <p:cNvSpPr>
            <a:spLocks noChangeArrowheads="1"/>
          </p:cNvSpPr>
          <p:nvPr/>
        </p:nvSpPr>
        <p:spPr bwMode="auto">
          <a:xfrm>
            <a:off x="0" y="6627813"/>
            <a:ext cx="163378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Rob Byron/shutterstock.com</a:t>
            </a:r>
          </a:p>
        </p:txBody>
      </p:sp>
      <p:pic>
        <p:nvPicPr>
          <p:cNvPr id="118789" name="Picture 2" descr="T:\Project Files\Zelman and Sanderson_High School Health\Supplements\PowerPoints\Art\CONVERTED\Chapter 4\shutterstock_1099938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2833688" cy="4267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Content Placeholder 1"/>
          <p:cNvSpPr>
            <a:spLocks noGrp="1"/>
          </p:cNvSpPr>
          <p:nvPr>
            <p:ph idx="1"/>
          </p:nvPr>
        </p:nvSpPr>
        <p:spPr>
          <a:xfrm>
            <a:off x="228600" y="1752600"/>
            <a:ext cx="4800600" cy="4038600"/>
          </a:xfrm>
        </p:spPr>
        <p:txBody>
          <a:bodyPr/>
          <a:lstStyle/>
          <a:p>
            <a:pPr marL="171450" indent="0">
              <a:buFont typeface="Arial" charset="0"/>
              <a:buNone/>
            </a:pPr>
            <a:r>
              <a:rPr lang="en-US" sz="2600" dirty="0">
                <a:latin typeface="Arial" charset="0"/>
                <a:cs typeface="Arial" charset="0"/>
              </a:rPr>
              <a:t>Changing eating and exercise behaviors is difficult, so it is helpful to have support from those around you.</a:t>
            </a:r>
          </a:p>
          <a:p>
            <a:pPr marL="171450" indent="0">
              <a:buFont typeface="Arial" charset="0"/>
              <a:buNone/>
            </a:pPr>
            <a:endParaRPr lang="en-US" sz="1600" i="1" dirty="0">
              <a:latin typeface="Arial" charset="0"/>
              <a:cs typeface="Arial" charset="0"/>
            </a:endParaRPr>
          </a:p>
          <a:p>
            <a:pPr marL="171450" indent="0">
              <a:buFont typeface="Arial" charset="0"/>
              <a:buNone/>
            </a:pPr>
            <a:r>
              <a:rPr lang="en-US" sz="2600" i="1" dirty="0">
                <a:latin typeface="Arial" charset="0"/>
                <a:cs typeface="Arial" charset="0"/>
              </a:rPr>
              <a:t>What are some ways that your family or friends can support your weight loss or healthy eating efforts?</a:t>
            </a:r>
          </a:p>
        </p:txBody>
      </p:sp>
      <p:sp>
        <p:nvSpPr>
          <p:cNvPr id="119811" name="TextBox 3"/>
          <p:cNvSpPr txBox="1">
            <a:spLocks noChangeArrowheads="1"/>
          </p:cNvSpPr>
          <p:nvPr/>
        </p:nvSpPr>
        <p:spPr bwMode="auto">
          <a:xfrm>
            <a:off x="0" y="6627813"/>
            <a:ext cx="25146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michaeljung</a:t>
            </a:r>
            <a:r>
              <a:rPr lang="en-US" sz="900" dirty="0"/>
              <a:t>/shutterstock.com</a:t>
            </a:r>
          </a:p>
        </p:txBody>
      </p:sp>
      <p:pic>
        <p:nvPicPr>
          <p:cNvPr id="119812" name="Picture 2" descr="T:\Project Files\Zelman and Sanderson_High School Health\Supplements\PowerPoints\Art\CONVERTED\Chapter 4\Ch4_page122_shutterstock_955879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905000"/>
            <a:ext cx="3124200" cy="324326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98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3581400"/>
            <a:ext cx="7543800" cy="914400"/>
          </a:xfrm>
        </p:spPr>
        <p:txBody>
          <a:bodyPr/>
          <a:lstStyle/>
          <a:p>
            <a:pPr marL="0" indent="0" algn="ctr"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What Is a Healthy Weight?</a:t>
            </a:r>
          </a:p>
        </p:txBody>
      </p:sp>
      <p:sp>
        <p:nvSpPr>
          <p:cNvPr id="92163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b="1">
                <a:latin typeface="Arial" charset="0"/>
                <a:cs typeface="Arial" charset="0"/>
              </a:rPr>
              <a:t>Lesson 4.1</a:t>
            </a:r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Unhealthy Weight-Loss Strategies</a:t>
            </a:r>
          </a:p>
        </p:txBody>
      </p:sp>
      <p:sp>
        <p:nvSpPr>
          <p:cNvPr id="120835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886200" y="1752600"/>
            <a:ext cx="4724400" cy="457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Weight-loss programs are generally unsuccessful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Most people who participate in these programs regain about one-third of any weight lost within one year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They return to their initial weight within three to five years</a:t>
            </a:r>
          </a:p>
        </p:txBody>
      </p:sp>
      <p:sp>
        <p:nvSpPr>
          <p:cNvPr id="120836" name="Rectangle 5"/>
          <p:cNvSpPr>
            <a:spLocks noChangeArrowheads="1"/>
          </p:cNvSpPr>
          <p:nvPr/>
        </p:nvSpPr>
        <p:spPr bwMode="auto">
          <a:xfrm>
            <a:off x="0" y="6627813"/>
            <a:ext cx="160172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forestpath</a:t>
            </a:r>
            <a:r>
              <a:rPr lang="en-US" sz="900" dirty="0"/>
              <a:t>/shutterstock.com</a:t>
            </a:r>
          </a:p>
        </p:txBody>
      </p:sp>
      <p:pic>
        <p:nvPicPr>
          <p:cNvPr id="120837" name="Picture 2" descr="T:\Project Files\Zelman and Sanderson_High School Health\Supplements\PowerPoints\Art\CONVERTED\Chapter 4\shutterstock_102828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3457575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Fad Diets</a:t>
            </a:r>
          </a:p>
        </p:txBody>
      </p:sp>
      <p:sp>
        <p:nvSpPr>
          <p:cNvPr id="121859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457200" y="1828800"/>
            <a:ext cx="4191000" cy="4297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Weight-loss methods that are extremely popular for a certain time period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May focus on one food 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Often unhealthy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Typically do not produce lasting weight-loss results</a:t>
            </a:r>
          </a:p>
        </p:txBody>
      </p:sp>
      <p:sp>
        <p:nvSpPr>
          <p:cNvPr id="121860" name="Rectangle 5"/>
          <p:cNvSpPr>
            <a:spLocks noChangeArrowheads="1"/>
          </p:cNvSpPr>
          <p:nvPr/>
        </p:nvSpPr>
        <p:spPr bwMode="auto">
          <a:xfrm>
            <a:off x="0" y="6627813"/>
            <a:ext cx="13452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Zhax</a:t>
            </a:r>
            <a:r>
              <a:rPr lang="en-US" sz="900" dirty="0"/>
              <a:t>/shutterstock.com</a:t>
            </a:r>
          </a:p>
        </p:txBody>
      </p:sp>
      <p:pic>
        <p:nvPicPr>
          <p:cNvPr id="121861" name="Picture 2" descr="T:\Project Files\Zelman and Sanderson_High School Health\Supplements\PowerPoints\Art\CONVERTED\Chapter 4\shutterstock_166367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590800"/>
            <a:ext cx="3438525" cy="229235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Drugs</a:t>
            </a:r>
          </a:p>
        </p:txBody>
      </p:sp>
      <p:sp>
        <p:nvSpPr>
          <p:cNvPr id="122883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733800" y="2209800"/>
            <a:ext cx="4419600" cy="3048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Appetite suppressants and diuretics may lead to short-term weight loss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Dietary and herbal supplements can have serious side effects</a:t>
            </a:r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0" y="6627813"/>
            <a:ext cx="147348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Lisa S. /shutterstock.com</a:t>
            </a:r>
          </a:p>
        </p:txBody>
      </p:sp>
      <p:pic>
        <p:nvPicPr>
          <p:cNvPr id="122885" name="Picture 2" descr="T:\Project Files\Zelman and Sanderson_High School Health\Supplements\PowerPoints\Art\CONVERTED\Chapter 4\shutterstock_510518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2952750" cy="3886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Healthy Strategies for Gaining Weight</a:t>
            </a:r>
          </a:p>
        </p:txBody>
      </p:sp>
      <p:sp>
        <p:nvSpPr>
          <p:cNvPr id="123907" name="Content Placeholder 4"/>
          <p:cNvSpPr>
            <a:spLocks noGrp="1"/>
          </p:cNvSpPr>
          <p:nvPr>
            <p:ph sz="half" idx="1"/>
          </p:nvPr>
        </p:nvSpPr>
        <p:spPr bwMode="auto">
          <a:xfrm>
            <a:off x="304800" y="1752600"/>
            <a:ext cx="4343400" cy="4373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Healthy weight-gain strategies should focus on nutrient-dense foods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People who are underweight need to monitor their eating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They can also benefit from the social support of others</a:t>
            </a:r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0" y="6627813"/>
            <a:ext cx="173637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 err="1"/>
              <a:t>Pressmaster</a:t>
            </a:r>
            <a:r>
              <a:rPr lang="en-US" sz="900" dirty="0"/>
              <a:t>/shutterstock.com</a:t>
            </a:r>
          </a:p>
        </p:txBody>
      </p:sp>
      <p:pic>
        <p:nvPicPr>
          <p:cNvPr id="123909" name="Picture 2" descr="T:\Project Files\Zelman and Sanderson_High School Health\Supplements\PowerPoints\Art\CONVERTED\Chapter 4\shutterstock_64230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133600"/>
            <a:ext cx="3429000" cy="3214688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4267200" cy="9144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Warm-Up</a:t>
            </a:r>
          </a:p>
        </p:txBody>
      </p:sp>
      <p:sp>
        <p:nvSpPr>
          <p:cNvPr id="93187" name="TextBox 4"/>
          <p:cNvSpPr txBox="1">
            <a:spLocks noChangeArrowheads="1"/>
          </p:cNvSpPr>
          <p:nvPr/>
        </p:nvSpPr>
        <p:spPr bwMode="auto">
          <a:xfrm>
            <a:off x="457200" y="1905000"/>
            <a:ext cx="4684713" cy="387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/>
              <a:t>Healthy Weight</a:t>
            </a:r>
          </a:p>
          <a:p>
            <a:endParaRPr lang="en-US"/>
          </a:p>
          <a:p>
            <a:r>
              <a:rPr lang="en-US" sz="2400"/>
              <a:t>Approximately 36% of adults and 17% of children and adolescents in the United States are obese.</a:t>
            </a:r>
          </a:p>
          <a:p>
            <a:endParaRPr lang="en-US" sz="1400"/>
          </a:p>
          <a:p>
            <a:r>
              <a:rPr lang="en-US" sz="2400" i="1"/>
              <a:t>Why do you think so many Americans are overweight?</a:t>
            </a:r>
          </a:p>
          <a:p>
            <a:endParaRPr lang="en-US" sz="1400"/>
          </a:p>
          <a:p>
            <a:r>
              <a:rPr lang="en-US" sz="2400" i="1"/>
              <a:t>What can you do to maintain a healthy weight?</a:t>
            </a:r>
          </a:p>
        </p:txBody>
      </p:sp>
      <p:sp>
        <p:nvSpPr>
          <p:cNvPr id="93188" name="TextBox 5"/>
          <p:cNvSpPr txBox="1">
            <a:spLocks noChangeArrowheads="1"/>
          </p:cNvSpPr>
          <p:nvPr/>
        </p:nvSpPr>
        <p:spPr bwMode="auto">
          <a:xfrm>
            <a:off x="0" y="6627813"/>
            <a:ext cx="281940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Bine</a:t>
            </a:r>
            <a:r>
              <a:rPr lang="en-US" sz="900" dirty="0"/>
              <a:t> Å </a:t>
            </a:r>
            <a:r>
              <a:rPr lang="en-US" sz="900" dirty="0" err="1"/>
              <a:t>edivy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93189" name="Picture 2" descr="T:\Project Files\Zelman and Sanderson_High School Health\Supplements\PowerPoints\Art\CONVERTED\Chapter 4\Ch04_Setting-Scene_1537855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24167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2296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Weight and Body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6482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Factors that determine what you should weigh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Gender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Height</a:t>
            </a:r>
          </a:p>
          <a:p>
            <a:pPr lvl="1">
              <a:defRPr/>
            </a:pPr>
            <a:r>
              <a:rPr lang="en-US" sz="2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composition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Body composition is the ratio of the various components—fat, bone, and muscle—that make up your body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94212" name="TextBox 3"/>
          <p:cNvSpPr txBox="1">
            <a:spLocks noChangeArrowheads="1"/>
          </p:cNvSpPr>
          <p:nvPr/>
        </p:nvSpPr>
        <p:spPr bwMode="auto">
          <a:xfrm>
            <a:off x="0" y="6627813"/>
            <a:ext cx="26670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Kzenon</a:t>
            </a:r>
            <a:r>
              <a:rPr lang="en-US" sz="900" dirty="0"/>
              <a:t>/shutterstock.com</a:t>
            </a:r>
          </a:p>
        </p:txBody>
      </p:sp>
      <p:pic>
        <p:nvPicPr>
          <p:cNvPr id="94213" name="Picture 2" descr="T:\Project Files\Zelman and Sanderson_High School Health\Supplements\PowerPoints\Art\CONVERTED\Chapter 4\shutterstock_1177521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2851150" cy="4276725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0772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Determining a Healthy Weight</a:t>
            </a:r>
          </a:p>
        </p:txBody>
      </p:sp>
      <p:sp>
        <p:nvSpPr>
          <p:cNvPr id="95235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3962400" y="1905000"/>
            <a:ext cx="4419600" cy="4038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Traditionally, height-weight tables have been used to determine healthy weight</a:t>
            </a:r>
          </a:p>
          <a:p>
            <a:r>
              <a:rPr lang="en-US">
                <a:solidFill>
                  <a:schemeClr val="tx1"/>
                </a:solidFill>
                <a:latin typeface="Arial" charset="0"/>
                <a:cs typeface="Arial" charset="0"/>
              </a:rPr>
              <a:t>Body mass index (BMI) and other measures provide more accurate readings than tables</a:t>
            </a:r>
          </a:p>
        </p:txBody>
      </p:sp>
      <p:sp>
        <p:nvSpPr>
          <p:cNvPr id="95236" name="Rectangle 7"/>
          <p:cNvSpPr>
            <a:spLocks noChangeArrowheads="1"/>
          </p:cNvSpPr>
          <p:nvPr/>
        </p:nvSpPr>
        <p:spPr bwMode="auto">
          <a:xfrm>
            <a:off x="0" y="6627813"/>
            <a:ext cx="149912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00" dirty="0"/>
              <a:t>In-</a:t>
            </a:r>
            <a:r>
              <a:rPr lang="en-US" sz="900" dirty="0" err="1"/>
              <a:t>Finity</a:t>
            </a:r>
            <a:r>
              <a:rPr lang="en-US" sz="900" dirty="0"/>
              <a:t>/shutterstock.com</a:t>
            </a:r>
          </a:p>
        </p:txBody>
      </p:sp>
      <p:pic>
        <p:nvPicPr>
          <p:cNvPr id="95237" name="Picture 2" descr="T:\Project Files\Zelman and Sanderson_High School Health\Supplements\PowerPoints\Art\CONVERTED\Chapter 4\shutterstock_17939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057400"/>
            <a:ext cx="3279775" cy="3276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Body Mass Index (BMI)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905000"/>
            <a:ext cx="8001000" cy="2895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BMI is calculated to determine whether a person is a healthy weight for his or her height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resulting BMI number is interpreted differently for different age groups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Adults with a BMI between 25 and 29.9 are considered overweight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057400" y="5029200"/>
            <a:ext cx="4876800" cy="11430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marL="168275" indent="0">
              <a:buNone/>
              <a:defRPr/>
            </a:pPr>
            <a:r>
              <a:rPr lang="en-US" sz="3000" i="1" dirty="0"/>
              <a:t> BMI =  </a:t>
            </a:r>
            <a:r>
              <a:rPr lang="en-US" sz="3000" i="1" u="sng" dirty="0"/>
              <a:t>Weight (lbs.)</a:t>
            </a:r>
            <a:r>
              <a:rPr lang="en-US" sz="3000" dirty="0"/>
              <a:t>   ×  </a:t>
            </a:r>
            <a:r>
              <a:rPr lang="en-US" sz="3000" i="1" dirty="0"/>
              <a:t>703</a:t>
            </a:r>
            <a:endParaRPr lang="en-US" sz="3000" i="1" u="sng" dirty="0"/>
          </a:p>
          <a:p>
            <a:pPr marL="230188" indent="0">
              <a:buNone/>
              <a:defRPr/>
            </a:pPr>
            <a:r>
              <a:rPr lang="en-US" sz="3000" i="1" dirty="0"/>
              <a:t>	     Height (in.) </a:t>
            </a:r>
            <a:r>
              <a:rPr lang="en-US" sz="3000" i="1" baseline="30000" dirty="0"/>
              <a:t>2</a:t>
            </a:r>
            <a:endParaRPr lang="en-US" sz="3000" i="1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153400" cy="990600"/>
          </a:xfrm>
        </p:spPr>
        <p:txBody>
          <a:bodyPr/>
          <a:lstStyle/>
          <a:p>
            <a:pPr algn="ctr"/>
            <a:r>
              <a:rPr lang="en-US">
                <a:latin typeface="Arial" charset="0"/>
                <a:cs typeface="Arial" charset="0"/>
              </a:rPr>
              <a:t>Other Body Composition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7200" y="16764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skinfold test is a reliable measure of body composition</a:t>
            </a:r>
          </a:p>
          <a:p>
            <a:pPr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Additional methods for measuring body composition include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DXA scans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Underwater weighing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Air displacement</a:t>
            </a:r>
          </a:p>
          <a:p>
            <a:pPr lvl="1">
              <a:defRPr/>
            </a:pPr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Bioelectrical impedance</a:t>
            </a:r>
          </a:p>
        </p:txBody>
      </p:sp>
      <p:sp>
        <p:nvSpPr>
          <p:cNvPr id="97284" name="TextBox 4"/>
          <p:cNvSpPr txBox="1">
            <a:spLocks noChangeArrowheads="1"/>
          </p:cNvSpPr>
          <p:nvPr/>
        </p:nvSpPr>
        <p:spPr bwMode="auto">
          <a:xfrm>
            <a:off x="0" y="6627813"/>
            <a:ext cx="2819400" cy="23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 dirty="0" err="1"/>
              <a:t>airet</a:t>
            </a:r>
            <a:r>
              <a:rPr lang="en-US" sz="900" dirty="0"/>
              <a:t>/</a:t>
            </a:r>
            <a:r>
              <a:rPr lang="en-US" sz="900" dirty="0" err="1"/>
              <a:t>iStock</a:t>
            </a:r>
            <a:r>
              <a:rPr lang="en-US" sz="900" dirty="0"/>
              <a:t>/thinkstock.com</a:t>
            </a:r>
          </a:p>
        </p:txBody>
      </p:sp>
      <p:pic>
        <p:nvPicPr>
          <p:cNvPr id="97285" name="Picture 2" descr="T:\Project Files\Zelman and Sanderson_High School Health\Supplements\PowerPoints\Art\CONVERTED\Chapter 4\4.3_152994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3629025" cy="2895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077200" cy="4648200"/>
          </a:xfrm>
        </p:spPr>
        <p:txBody>
          <a:bodyPr>
            <a:noAutofit/>
          </a:bodyPr>
          <a:lstStyle/>
          <a:p>
            <a:pPr indent="0">
              <a:buFont typeface="Arial" charset="0"/>
              <a:buNone/>
              <a:defRPr/>
            </a:pPr>
            <a:r>
              <a:rPr lang="en-US" i="1" dirty="0">
                <a:latin typeface="Arial" pitchFamily="34" charset="0"/>
                <a:cs typeface="Arial" pitchFamily="34" charset="0"/>
              </a:rPr>
              <a:t>The distribution or location of body fat has no impact on your health.</a:t>
            </a:r>
          </a:p>
          <a:p>
            <a:pPr indent="0">
              <a:buFont typeface="Arial" charset="0"/>
              <a:buNone/>
              <a:defRPr/>
            </a:pPr>
            <a:endParaRPr lang="en-US" sz="1400" i="1" dirty="0">
              <a:latin typeface="Arial" pitchFamily="34" charset="0"/>
              <a:cs typeface="Arial" pitchFamily="34" charset="0"/>
            </a:endParaRPr>
          </a:p>
          <a:p>
            <a:pPr lvl="1">
              <a:buFont typeface="Arial" charset="0"/>
              <a:buNone/>
              <a:defRPr/>
            </a:pPr>
            <a:r>
              <a:rPr lang="en-US" b="1" i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MYTH</a:t>
            </a:r>
          </a:p>
          <a:p>
            <a:pPr marL="911225">
              <a:buFont typeface="Arial" pitchFamily="34" charset="0"/>
              <a:buChar char="–"/>
              <a:tabLst>
                <a:tab pos="685800" algn="l"/>
              </a:tabLst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T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he location of the fat deposits on your body can be as important, if not more important, to your health as how much fat you have.</a:t>
            </a:r>
          </a:p>
          <a:p>
            <a:pPr marL="911225">
              <a:buFont typeface="Arial" pitchFamily="34" charset="0"/>
              <a:buChar char="–"/>
              <a:tabLst>
                <a:tab pos="685800" algn="l"/>
              </a:tabLst>
              <a:defRPr/>
            </a:pPr>
            <a:r>
              <a:rPr lang="en-US" sz="2600" b="1" dirty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Fact: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600" dirty="0">
                <a:latin typeface="Arial" pitchFamily="34" charset="0"/>
                <a:cs typeface="Arial" pitchFamily="34" charset="0"/>
              </a:rPr>
              <a:t>Waist circumference and waist-to-hip ratio are two methods used to assess body fat distribution.</a:t>
            </a:r>
          </a:p>
        </p:txBody>
      </p:sp>
      <p:sp>
        <p:nvSpPr>
          <p:cNvPr id="983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   </a:t>
            </a:r>
            <a:r>
              <a:rPr lang="en-US" sz="2600" i="1">
                <a:latin typeface="Arial" charset="0"/>
                <a:cs typeface="Arial" charset="0"/>
              </a:rPr>
              <a:t>Myth or Fact?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2_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Warm-U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ink Furth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Less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EssHealth2015</Template>
  <TotalTime>0</TotalTime>
  <Words>1239</Words>
  <Application>Microsoft Macintosh PowerPoint</Application>
  <PresentationFormat>On-screen Show (4:3)</PresentationFormat>
  <Paragraphs>210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33</vt:i4>
      </vt:variant>
    </vt:vector>
  </HeadingPairs>
  <TitlesOfParts>
    <vt:vector size="53" baseType="lpstr">
      <vt:lpstr>Arial</vt:lpstr>
      <vt:lpstr>Calibri</vt:lpstr>
      <vt:lpstr>Helvetica</vt:lpstr>
      <vt:lpstr>Palatino Linotype</vt:lpstr>
      <vt:lpstr>Tahoma</vt:lpstr>
      <vt:lpstr>Verdana</vt:lpstr>
      <vt:lpstr>Custom Design</vt:lpstr>
      <vt:lpstr>Title Slide</vt:lpstr>
      <vt:lpstr>Title</vt:lpstr>
      <vt:lpstr>Lesson</vt:lpstr>
      <vt:lpstr>Content</vt:lpstr>
      <vt:lpstr>Warm-Up</vt:lpstr>
      <vt:lpstr>Think Further</vt:lpstr>
      <vt:lpstr>1_Title</vt:lpstr>
      <vt:lpstr>1_Lesson</vt:lpstr>
      <vt:lpstr>1_Content</vt:lpstr>
      <vt:lpstr>1_Warm-Up</vt:lpstr>
      <vt:lpstr>1_Think Further</vt:lpstr>
      <vt:lpstr>1_Title Slide</vt:lpstr>
      <vt:lpstr>2_Title Slide</vt:lpstr>
      <vt:lpstr>PowerPoint Presentation</vt:lpstr>
      <vt:lpstr>Chapter 4</vt:lpstr>
      <vt:lpstr>Lesson 4.1</vt:lpstr>
      <vt:lpstr>Warm-Up</vt:lpstr>
      <vt:lpstr>Weight and Body Composition</vt:lpstr>
      <vt:lpstr>Determining a Healthy Weight</vt:lpstr>
      <vt:lpstr>Body Mass Index (BMI)</vt:lpstr>
      <vt:lpstr>Other Body Composition Measures</vt:lpstr>
      <vt:lpstr>   Myth or Fact? </vt:lpstr>
      <vt:lpstr>Underweight and Your Health</vt:lpstr>
      <vt:lpstr>Overweight and Your Health</vt:lpstr>
      <vt:lpstr>Critical Thinking</vt:lpstr>
      <vt:lpstr>Lesson 4.2</vt:lpstr>
      <vt:lpstr>The Influence of Genetics</vt:lpstr>
      <vt:lpstr>How Genes Impact Weight</vt:lpstr>
      <vt:lpstr>PowerPoint Presentation</vt:lpstr>
      <vt:lpstr>Social and Psychological Factors</vt:lpstr>
      <vt:lpstr>   Myth or Fact? </vt:lpstr>
      <vt:lpstr>Portion Size</vt:lpstr>
      <vt:lpstr>Cultural Factors</vt:lpstr>
      <vt:lpstr>Socioeconomic Status</vt:lpstr>
      <vt:lpstr>Lesson 4.3</vt:lpstr>
      <vt:lpstr>Critical Thinking</vt:lpstr>
      <vt:lpstr>Strategies for Healthy Weight Loss</vt:lpstr>
      <vt:lpstr>Realistic Goals</vt:lpstr>
      <vt:lpstr>PowerPoint Presentation</vt:lpstr>
      <vt:lpstr>Limit Screen Time</vt:lpstr>
      <vt:lpstr>Change Your Thoughts</vt:lpstr>
      <vt:lpstr>PowerPoint Presentation</vt:lpstr>
      <vt:lpstr>Unhealthy Weight-Loss Strategies</vt:lpstr>
      <vt:lpstr>Fad Diets</vt:lpstr>
      <vt:lpstr>Drugs</vt:lpstr>
      <vt:lpstr>Healthy Strategies for Gaining Weight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2014-11-11T17:11:01Z</dcterms:created>
  <dcterms:modified xsi:type="dcterms:W3CDTF">2019-03-05T12:47:49Z</dcterms:modified>
</cp:coreProperties>
</file>